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262" r:id="rId8"/>
    <p:sldId id="263" r:id="rId9"/>
    <p:sldId id="429" r:id="rId10"/>
    <p:sldId id="375" r:id="rId11"/>
    <p:sldId id="376" r:id="rId12"/>
    <p:sldId id="396" r:id="rId13"/>
    <p:sldId id="392" r:id="rId14"/>
    <p:sldId id="268" r:id="rId15"/>
    <p:sldId id="282" r:id="rId16"/>
    <p:sldId id="297" r:id="rId17"/>
    <p:sldId id="430" r:id="rId18"/>
    <p:sldId id="431" r:id="rId19"/>
    <p:sldId id="407" r:id="rId20"/>
    <p:sldId id="387" r:id="rId21"/>
    <p:sldId id="383" r:id="rId22"/>
    <p:sldId id="428" r:id="rId23"/>
    <p:sldId id="29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364340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4</a:t>
            </a:fld>
            <a:endParaRPr lang="en-IN"/>
          </a:p>
        </p:txBody>
      </p:sp>
    </p:spTree>
    <p:extLst>
      <p:ext uri="{BB962C8B-B14F-4D97-AF65-F5344CB8AC3E}">
        <p14:creationId xmlns:p14="http://schemas.microsoft.com/office/powerpoint/2010/main" val="250610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3439"/>
          </a:xfrm>
          <a:prstGeom prst="rect">
            <a:avLst/>
          </a:prstGeom>
          <a:noFill/>
        </p:spPr>
        <p:txBody>
          <a:bodyPr wrap="square" rtlCol="0">
            <a:spAutoFit/>
          </a:bodyPr>
          <a:lstStyle/>
          <a:p>
            <a:pPr algn="ctr"/>
            <a:r>
              <a:rPr lang="en-US" sz="4000" dirty="0"/>
              <a:t>DERMATOLOGICAL MALIGNANCY DETECTION USING </a:t>
            </a:r>
            <a:r>
              <a:rPr lang="en-US" sz="4000" dirty="0" smtClean="0"/>
              <a:t>CNN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181600" y="3581400"/>
            <a:ext cx="3962400" cy="1200329"/>
          </a:xfrm>
          <a:prstGeom prst="rect">
            <a:avLst/>
          </a:prstGeom>
          <a:noFill/>
        </p:spPr>
        <p:txBody>
          <a:bodyPr wrap="square" rtlCol="0">
            <a:spAutoFit/>
          </a:bodyPr>
          <a:lstStyle/>
          <a:p>
            <a:pPr>
              <a:lnSpc>
                <a:spcPct val="100000"/>
              </a:lnSpc>
              <a:buNone/>
            </a:pPr>
            <a:r>
              <a:rPr lang="en-US" sz="2400" b="1" u="sng" spc="-1" dirty="0">
                <a:latin typeface="Times New Roman" pitchFamily="18" charset="0"/>
                <a:cs typeface="Times New Roman" pitchFamily="18" charset="0"/>
              </a:rPr>
              <a:t>Name of the students</a:t>
            </a:r>
            <a:endParaRPr lang="en-US" sz="2400" u="sng" spc="-1" dirty="0">
              <a:latin typeface="Times New Roman" pitchFamily="18" charset="0"/>
              <a:cs typeface="Times New Roman" pitchFamily="18" charset="0"/>
            </a:endParaRPr>
          </a:p>
          <a:p>
            <a:pPr>
              <a:lnSpc>
                <a:spcPct val="100000"/>
              </a:lnSpc>
              <a:buNone/>
            </a:pPr>
            <a:r>
              <a:rPr lang="pt-BR" sz="1600" dirty="0">
                <a:latin typeface="Times New Roman" pitchFamily="18" charset="0"/>
                <a:cs typeface="Times New Roman" pitchFamily="18" charset="0"/>
              </a:rPr>
              <a:t>20H51A05H7- </a:t>
            </a:r>
            <a:r>
              <a:rPr lang="pt-BR" sz="1600" dirty="0" smtClean="0">
                <a:latin typeface="Times New Roman" pitchFamily="18" charset="0"/>
                <a:cs typeface="Times New Roman" pitchFamily="18" charset="0"/>
              </a:rPr>
              <a:t>M.Deepak </a:t>
            </a:r>
            <a:r>
              <a:rPr lang="pt-BR" sz="1600" dirty="0">
                <a:latin typeface="Times New Roman" pitchFamily="18" charset="0"/>
                <a:cs typeface="Times New Roman" pitchFamily="18" charset="0"/>
              </a:rPr>
              <a:t>reddy</a:t>
            </a:r>
          </a:p>
          <a:p>
            <a:pPr>
              <a:lnSpc>
                <a:spcPct val="100000"/>
              </a:lnSpc>
              <a:buNone/>
            </a:pPr>
            <a:r>
              <a:rPr lang="pt-BR" sz="1600" dirty="0">
                <a:latin typeface="Times New Roman" pitchFamily="18" charset="0"/>
                <a:cs typeface="Times New Roman" pitchFamily="18" charset="0"/>
              </a:rPr>
              <a:t>20H51A05L7- S.Jashwitha </a:t>
            </a:r>
          </a:p>
          <a:p>
            <a:pPr>
              <a:lnSpc>
                <a:spcPct val="100000"/>
              </a:lnSpc>
              <a:buNone/>
            </a:pPr>
            <a:r>
              <a:rPr lang="pt-BR" sz="1600" dirty="0">
                <a:latin typeface="Times New Roman" pitchFamily="18" charset="0"/>
                <a:cs typeface="Times New Roman" pitchFamily="18" charset="0"/>
              </a:rPr>
              <a:t>20H51A05P6- M.V Devendranathreddy</a:t>
            </a:r>
            <a:endParaRPr lang="en-US" sz="1600" spc="-1" dirty="0">
              <a:solidFill>
                <a:schemeClr val="accent6">
                  <a:lumMod val="50000"/>
                </a:schemeClr>
              </a:solidFill>
              <a:latin typeface="Times New Roman" pitchFamily="18" charset="0"/>
              <a:cs typeface="Times New Roman" pitchFamily="18" charset="0"/>
            </a:endParaRP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IN" dirty="0" err="1"/>
              <a:t>Ms.</a:t>
            </a:r>
            <a:r>
              <a:rPr lang="en-IN" dirty="0"/>
              <a:t> </a:t>
            </a:r>
            <a:r>
              <a:rPr lang="en-IN" dirty="0" err="1"/>
              <a:t>Komal</a:t>
            </a:r>
            <a:r>
              <a:rPr lang="en-IN" dirty="0"/>
              <a:t> </a:t>
            </a:r>
            <a:r>
              <a:rPr lang="en-IN" dirty="0" err="1"/>
              <a:t>Parashar</a:t>
            </a:r>
            <a:r>
              <a:rPr lang="en-IN" dirty="0"/>
              <a:t> (Assistant Professor )</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Rectangle 1"/>
          <p:cNvSpPr/>
          <p:nvPr/>
        </p:nvSpPr>
        <p:spPr>
          <a:xfrm>
            <a:off x="609600" y="1600200"/>
            <a:ext cx="7162800" cy="2092881"/>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The primary objective of this study is to develop a deep neural network-based model </a:t>
            </a:r>
            <a:r>
              <a:rPr lang="en-US" dirty="0" smtClean="0">
                <a:latin typeface="Times New Roman" pitchFamily="18" charset="0"/>
                <a:cs typeface="Times New Roman" pitchFamily="18" charset="0"/>
              </a:rPr>
              <a:t>for skin cancer detection, </a:t>
            </a:r>
            <a:r>
              <a:rPr lang="en-US" dirty="0">
                <a:latin typeface="Times New Roman" pitchFamily="18" charset="0"/>
                <a:cs typeface="Times New Roman" pitchFamily="18" charset="0"/>
              </a:rPr>
              <a:t>aimed at overcoming the challenges associated with traditional diagnostic methods. </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model aims to automate and optimize the </a:t>
            </a:r>
            <a:r>
              <a:rPr lang="en-US" dirty="0" smtClean="0">
                <a:latin typeface="Times New Roman" pitchFamily="18" charset="0"/>
                <a:cs typeface="Times New Roman" pitchFamily="18" charset="0"/>
              </a:rPr>
              <a:t>classification of skin cancer, </a:t>
            </a:r>
            <a:r>
              <a:rPr lang="en-US" dirty="0">
                <a:latin typeface="Times New Roman" pitchFamily="18" charset="0"/>
                <a:cs typeface="Times New Roman" pitchFamily="18" charset="0"/>
              </a:rPr>
              <a:t>improving accuracy and accessibility for early </a:t>
            </a:r>
            <a:r>
              <a:rPr lang="en-US" dirty="0" smtClean="0">
                <a:latin typeface="Times New Roman" pitchFamily="18" charset="0"/>
                <a:cs typeface="Times New Roman" pitchFamily="18" charset="0"/>
              </a:rPr>
              <a:t>diagnosis.</a:t>
            </a:r>
          </a:p>
          <a:p>
            <a:pPr marL="285750" indent="-285750">
              <a:buFont typeface="Arial" pitchFamily="34" charset="0"/>
              <a:buChar char="•"/>
            </a:pPr>
            <a:r>
              <a:rPr lang="en-GB" dirty="0">
                <a:latin typeface="Times New Roman" panose="02020603050405020304" pitchFamily="18" charset="0"/>
                <a:cs typeface="Times New Roman" panose="02020603050405020304" pitchFamily="18" charset="0"/>
              </a:rPr>
              <a:t>Aim to achieve high accuracy and sensitivity rates in detecting skin cancer lesions, with the goal of minimizing false negatives</a:t>
            </a: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Rectangle 1"/>
          <p:cNvSpPr/>
          <p:nvPr/>
        </p:nvSpPr>
        <p:spPr>
          <a:xfrm>
            <a:off x="609600" y="1371600"/>
            <a:ext cx="7848600" cy="3693319"/>
          </a:xfrm>
          <a:prstGeom prst="rect">
            <a:avLst/>
          </a:prstGeom>
        </p:spPr>
        <p:txBody>
          <a:bodyPr wrap="square">
            <a:spAutoFit/>
          </a:bodyPr>
          <a:lstStyle/>
          <a:p>
            <a:pPr marL="342900" indent="-342900" algn="just">
              <a:buFont typeface="Arial" pitchFamily="34" charset="0"/>
              <a:buChar char="•"/>
            </a:pPr>
            <a:r>
              <a:rPr lang="en-IN" dirty="0">
                <a:latin typeface="Times New Roman" panose="02020603050405020304" pitchFamily="18" charset="0"/>
                <a:cs typeface="Times New Roman" panose="02020603050405020304" pitchFamily="18" charset="0"/>
              </a:rPr>
              <a:t>Skin cancer is a significant global health concern, with its early detection being crucial for effective treatment. Traditional diagnostic methods often rely on visual inspection by dermatologists, which can be time-consuming and subjective. </a:t>
            </a:r>
          </a:p>
          <a:p>
            <a:pPr marL="285750" indent="-285750">
              <a:buFont typeface="Arial" pitchFamily="34" charset="0"/>
              <a:buChar char="•"/>
            </a:pPr>
            <a:r>
              <a:rPr lang="en-US" dirty="0">
                <a:latin typeface="Times New Roman" pitchFamily="18" charset="0"/>
                <a:cs typeface="Times New Roman" pitchFamily="18" charset="0"/>
              </a:rPr>
              <a:t>Skin cancer detection using deep learning involves developing a model capable of accurately classifying skin lesions as malignant (cancerous) or benign (non-cancerous) based on images of the skin. The goal is to provide a reliable and automated tool for early detection of skin cancer, which can assist healthcare professionals in making more accurate diagnoses.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Therefore, the development of accurate and reliable automated systems for skin cancer detection has become imperative. The aim of this research is to leverage the power of deep learning techniques to create efficient model capable of classifying skin lesions malignant categories based on </a:t>
            </a:r>
            <a:r>
              <a:rPr lang="en-IN" dirty="0" err="1">
                <a:latin typeface="Times New Roman" panose="02020603050405020304" pitchFamily="18" charset="0"/>
                <a:cs typeface="Times New Roman" panose="02020603050405020304" pitchFamily="18" charset="0"/>
              </a:rPr>
              <a:t>dermoscopic</a:t>
            </a:r>
            <a:r>
              <a:rPr lang="en-IN" dirty="0">
                <a:latin typeface="Times New Roman" panose="02020603050405020304" pitchFamily="18" charset="0"/>
                <a:cs typeface="Times New Roman" panose="02020603050405020304" pitchFamily="18" charset="0"/>
              </a:rPr>
              <a:t> images.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2" name="AutoShape 2" descr="blob:https://web.whatsapp.com/361c5dc1-924d-4875-812f-4343c49f07d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361c5dc1-924d-4875-812f-4343c49f07d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blob:https://web.whatsapp.com/361c5dc1-924d-4875-812f-4343c49f07d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197659"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Rectangle 1"/>
          <p:cNvSpPr/>
          <p:nvPr/>
        </p:nvSpPr>
        <p:spPr>
          <a:xfrm>
            <a:off x="609600" y="1447800"/>
            <a:ext cx="8076360" cy="4524315"/>
          </a:xfrm>
          <a:prstGeom prst="rect">
            <a:avLst/>
          </a:prstGeom>
        </p:spPr>
        <p:txBody>
          <a:bodyPr wrap="square">
            <a:spAutoFit/>
          </a:bodyPr>
          <a:lstStyle/>
          <a:p>
            <a:r>
              <a:rPr lang="en-US" dirty="0" smtClean="0">
                <a:latin typeface="Times New Roman" pitchFamily="18" charset="0"/>
                <a:cs typeface="Times New Roman" pitchFamily="18" charset="0"/>
              </a:rPr>
              <a:t>CNN </a:t>
            </a:r>
            <a:r>
              <a:rPr lang="en-US" dirty="0">
                <a:latin typeface="Times New Roman" pitchFamily="18" charset="0"/>
                <a:cs typeface="Times New Roman" pitchFamily="18" charset="0"/>
              </a:rPr>
              <a:t>Algorithm: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CNNs</a:t>
            </a:r>
            <a:r>
              <a:rPr lang="en-US" dirty="0">
                <a:latin typeface="Times New Roman" pitchFamily="18" charset="0"/>
                <a:cs typeface="Times New Roman" pitchFamily="18" charset="0"/>
              </a:rPr>
              <a:t>, or convolutional neural networks, are a subset of </a:t>
            </a:r>
            <a:r>
              <a:rPr lang="en-US" dirty="0" smtClean="0">
                <a:latin typeface="Times New Roman" pitchFamily="18" charset="0"/>
                <a:cs typeface="Times New Roman" pitchFamily="18" charset="0"/>
              </a:rPr>
              <a:t>a CNN's </a:t>
            </a:r>
            <a:r>
              <a:rPr lang="en-US" dirty="0">
                <a:latin typeface="Times New Roman" pitchFamily="18" charset="0"/>
                <a:cs typeface="Times New Roman" pitchFamily="18" charset="0"/>
              </a:rPr>
              <a:t>convolutional phase is its basic construction phase. With the aim of extract Extracting distinct characteristics from the input data at a local level, it applies a group of filters, also known as kernels. These filters create a </a:t>
            </a:r>
            <a:r>
              <a:rPr lang="en-US" dirty="0" err="1">
                <a:latin typeface="Times New Roman" pitchFamily="18" charset="0"/>
                <a:cs typeface="Times New Roman" pitchFamily="18" charset="0"/>
              </a:rPr>
              <a:t>responce</a:t>
            </a:r>
            <a:r>
              <a:rPr lang="en-US" dirty="0">
                <a:latin typeface="Times New Roman" pitchFamily="18" charset="0"/>
                <a:cs typeface="Times New Roman" pitchFamily="18" charset="0"/>
              </a:rPr>
              <a:t> map by swiping upon the </a:t>
            </a:r>
            <a:r>
              <a:rPr lang="en-US" dirty="0" err="1">
                <a:latin typeface="Times New Roman" pitchFamily="18" charset="0"/>
                <a:cs typeface="Times New Roman" pitchFamily="18" charset="0"/>
              </a:rPr>
              <a:t>randicoms</a:t>
            </a:r>
            <a:r>
              <a:rPr lang="en-US" dirty="0">
                <a:latin typeface="Times New Roman" pitchFamily="18" charset="0"/>
                <a:cs typeface="Times New Roman" pitchFamily="18" charset="0"/>
              </a:rPr>
              <a:t> and multiplying each element by the local region. </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Convolutional </a:t>
            </a:r>
            <a:r>
              <a:rPr lang="en-US" dirty="0">
                <a:latin typeface="Times New Roman" pitchFamily="18" charset="0"/>
                <a:cs typeface="Times New Roman" pitchFamily="18" charset="0"/>
              </a:rPr>
              <a:t>Layer: The input volume's spatial dimensions are down sampled through the utilization for pooling layers. By taking the maximum value from a collection of values in a region, a typical approach called "max pooling" reduces the spatial size while preserving the most crucial information. Pooling Enhances the network further resilient and reduces processing</a:t>
            </a:r>
            <a:r>
              <a:rPr lang="en-US" dirty="0" smtClean="0">
                <a:latin typeface="Times New Roman" pitchFamily="18" charset="0"/>
                <a:cs typeface="Times New Roman" pitchFamily="18" charset="0"/>
              </a:rPr>
              <a:t>.</a:t>
            </a:r>
          </a:p>
          <a:p>
            <a:pPr marL="342900" indent="-342900">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2. Pooling Layer: The input volume's spatial dimensions are down sampled through the application of pooling layers. By taking the maximum value from a group of </a:t>
            </a:r>
            <a:r>
              <a:rPr lang="en-US" dirty="0" err="1">
                <a:latin typeface="Times New Roman" pitchFamily="18" charset="0"/>
                <a:cs typeface="Times New Roman" pitchFamily="18" charset="0"/>
              </a:rPr>
              <a:t>valuesin</a:t>
            </a:r>
            <a:r>
              <a:rPr lang="en-US" dirty="0">
                <a:latin typeface="Times New Roman" pitchFamily="18" charset="0"/>
                <a:cs typeface="Times New Roman" pitchFamily="18" charset="0"/>
              </a:rPr>
              <a:t> a region, a typical approach called "max pooling" reduces the spatial size while preserving the most crucial information. Pooling Augments the network's capabilities further resilient and reduces processing. </a:t>
            </a: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524000"/>
            <a:ext cx="7620000" cy="2585323"/>
          </a:xfrm>
          <a:prstGeom prst="rect">
            <a:avLst/>
          </a:prstGeom>
        </p:spPr>
        <p:txBody>
          <a:bodyPr wrap="square">
            <a:spAutoFit/>
          </a:bodyPr>
          <a:lstStyle/>
          <a:p>
            <a:pPr algn="just"/>
            <a:r>
              <a:rPr lang="en-US" dirty="0" smtClean="0">
                <a:latin typeface="Times New Roman" pitchFamily="18" charset="0"/>
                <a:cs typeface="Times New Roman" pitchFamily="18" charset="0"/>
              </a:rPr>
              <a:t>3. Activation Function: A mathematical operation that is applied to a neural network neuron's (or node's) output is known as an activation function. It provides the network non-</a:t>
            </a:r>
            <a:r>
              <a:rPr lang="en-US" dirty="0" err="1" smtClean="0">
                <a:latin typeface="Times New Roman" pitchFamily="18" charset="0"/>
                <a:cs typeface="Times New Roman" pitchFamily="18" charset="0"/>
              </a:rPr>
              <a:t>linearities</a:t>
            </a:r>
            <a:r>
              <a:rPr lang="en-US" dirty="0" smtClean="0">
                <a:latin typeface="Times New Roman" pitchFamily="18" charset="0"/>
                <a:cs typeface="Times New Roman" pitchFamily="18" charset="0"/>
              </a:rPr>
              <a:t>, which enable a. The An activation function uses its input, or group of inputs, to determine a neuron's output.</a:t>
            </a:r>
          </a:p>
          <a:p>
            <a:pPr algn="just"/>
            <a:r>
              <a:rPr lang="en-US" dirty="0" smtClean="0">
                <a:latin typeface="Times New Roman" pitchFamily="18" charset="0"/>
                <a:cs typeface="Times New Roman" pitchFamily="18" charset="0"/>
              </a:rPr>
              <a:t>4. Training: With the intent of a (CNN) to generate accurate predictions on new, unseen data, the model's parameters (weights and biases) are optimized using a labeled dataset.</a:t>
            </a:r>
          </a:p>
          <a:p>
            <a:pPr algn="just"/>
            <a:r>
              <a:rPr lang="en-US" dirty="0" smtClean="0">
                <a:latin typeface="Times New Roman" pitchFamily="18" charset="0"/>
                <a:cs typeface="Times New Roman" pitchFamily="18" charset="0"/>
              </a:rPr>
              <a:t>5. Output Layer: Reliant on the task at hand, the output layer's activation function (</a:t>
            </a:r>
            <a:r>
              <a:rPr lang="en-US" dirty="0" err="1" smtClean="0">
                <a:latin typeface="Times New Roman" pitchFamily="18" charset="0"/>
                <a:cs typeface="Times New Roman" pitchFamily="18" charset="0"/>
              </a:rPr>
              <a:t>softmax</a:t>
            </a:r>
            <a:r>
              <a:rPr lang="en-US" dirty="0" smtClean="0">
                <a:latin typeface="Times New Roman" pitchFamily="18" charset="0"/>
                <a:cs typeface="Times New Roman" pitchFamily="18" charset="0"/>
              </a:rPr>
              <a:t> is frequently utilized for multi-class.</a:t>
            </a:r>
            <a:endParaRPr lang="en-IN" dirty="0">
              <a:latin typeface="Times New Roman" pitchFamily="18" charset="0"/>
              <a:cs typeface="Times New Roman" pitchFamily="18" charset="0"/>
            </a:endParaRPr>
          </a:p>
        </p:txBody>
      </p:sp>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949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6400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43200" y="5867400"/>
            <a:ext cx="3657600" cy="369332"/>
          </a:xfrm>
          <a:prstGeom prst="rect">
            <a:avLst/>
          </a:prstGeom>
          <a:noFill/>
        </p:spPr>
        <p:txBody>
          <a:bodyPr wrap="square" rtlCol="0">
            <a:spAutoFit/>
          </a:bodyPr>
          <a:lstStyle/>
          <a:p>
            <a:r>
              <a:rPr lang="en-IN" dirty="0" smtClean="0"/>
              <a:t>User interface architecture</a:t>
            </a:r>
            <a:endParaRPr lang="en-IN" dirty="0"/>
          </a:p>
        </p:txBody>
      </p:sp>
    </p:spTree>
    <p:extLst>
      <p:ext uri="{BB962C8B-B14F-4D97-AF65-F5344CB8AC3E}">
        <p14:creationId xmlns:p14="http://schemas.microsoft.com/office/powerpoint/2010/main" val="226875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Rectangle 1"/>
          <p:cNvSpPr/>
          <p:nvPr/>
        </p:nvSpPr>
        <p:spPr>
          <a:xfrm>
            <a:off x="457200" y="1443841"/>
            <a:ext cx="8229600" cy="2031325"/>
          </a:xfrm>
          <a:prstGeom prst="rect">
            <a:avLst/>
          </a:prstGeom>
        </p:spPr>
        <p:txBody>
          <a:bodyPr wrap="square">
            <a:spAutoFit/>
          </a:bodyPr>
          <a:lstStyle/>
          <a:p>
            <a:r>
              <a:rPr lang="en-US" dirty="0">
                <a:latin typeface="Times New Roman" pitchFamily="18" charset="0"/>
                <a:cs typeface="Times New Roman" pitchFamily="18" charset="0"/>
              </a:rPr>
              <a:t>Performance metrics for skin cancer detection using Convolutional Neural Networks (CNNs) typically include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 Accuracy: The proportion of correctly classified images out of the total number of images. Accuracy=Number of correctly classified </a:t>
            </a:r>
            <a:r>
              <a:rPr lang="en-US" dirty="0" err="1">
                <a:latin typeface="Times New Roman" pitchFamily="18" charset="0"/>
                <a:cs typeface="Times New Roman" pitchFamily="18" charset="0"/>
              </a:rPr>
              <a:t>imagesTotal</a:t>
            </a:r>
            <a:r>
              <a:rPr lang="en-US" dirty="0">
                <a:latin typeface="Times New Roman" pitchFamily="18" charset="0"/>
                <a:cs typeface="Times New Roman" pitchFamily="18" charset="0"/>
              </a:rPr>
              <a:t> number of </a:t>
            </a:r>
            <a:r>
              <a:rPr lang="en-US" dirty="0" err="1">
                <a:latin typeface="Times New Roman" pitchFamily="18" charset="0"/>
                <a:cs typeface="Times New Roman" pitchFamily="18" charset="0"/>
              </a:rPr>
              <a:t>imagesAccuracy</a:t>
            </a:r>
            <a:r>
              <a:rPr lang="en-US" dirty="0">
                <a:latin typeface="Times New Roman" pitchFamily="18" charset="0"/>
                <a:cs typeface="Times New Roman" pitchFamily="18" charset="0"/>
              </a:rPr>
              <a:t>=To </a:t>
            </a:r>
            <a:r>
              <a:rPr lang="en-US" dirty="0" err="1">
                <a:latin typeface="Times New Roman" pitchFamily="18" charset="0"/>
                <a:cs typeface="Times New Roman" pitchFamily="18" charset="0"/>
              </a:rPr>
              <a:t>tal</a:t>
            </a:r>
            <a:r>
              <a:rPr lang="en-US" dirty="0">
                <a:latin typeface="Times New Roman" pitchFamily="18" charset="0"/>
                <a:cs typeface="Times New Roman" pitchFamily="18" charset="0"/>
              </a:rPr>
              <a:t> number of </a:t>
            </a:r>
            <a:r>
              <a:rPr lang="en-US" dirty="0" err="1">
                <a:latin typeface="Times New Roman" pitchFamily="18" charset="0"/>
                <a:cs typeface="Times New Roman" pitchFamily="18" charset="0"/>
              </a:rPr>
              <a:t>imagesNumber</a:t>
            </a:r>
            <a:r>
              <a:rPr lang="en-US" dirty="0">
                <a:latin typeface="Times New Roman" pitchFamily="18" charset="0"/>
                <a:cs typeface="Times New Roman" pitchFamily="18" charset="0"/>
              </a:rPr>
              <a:t> of correctly classified </a:t>
            </a:r>
            <a:r>
              <a:rPr lang="en-US" dirty="0" smtClean="0">
                <a:latin typeface="Times New Roman" pitchFamily="18" charset="0"/>
                <a:cs typeface="Times New Roman" pitchFamily="18" charset="0"/>
              </a:rPr>
              <a:t>images</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2. Precision: The ratio of true positive predictions to the total number of positive predictions. It measures the classifier's ability to not label a negative sample as positive.</a:t>
            </a:r>
            <a:endParaRPr lang="en-IN"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57795998"/>
              </p:ext>
            </p:extLst>
          </p:nvPr>
        </p:nvGraphicFramePr>
        <p:xfrm>
          <a:off x="1143000" y="40386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METHOD </a:t>
                      </a:r>
                      <a:endParaRPr lang="en-IN" dirty="0"/>
                    </a:p>
                  </a:txBody>
                  <a:tcPr/>
                </a:tc>
                <a:tc>
                  <a:txBody>
                    <a:bodyPr/>
                    <a:lstStyle/>
                    <a:p>
                      <a:r>
                        <a:rPr lang="en-IN" dirty="0" smtClean="0"/>
                        <a:t>DATA SET </a:t>
                      </a:r>
                      <a:endParaRPr lang="en-IN" dirty="0"/>
                    </a:p>
                  </a:txBody>
                  <a:tcPr/>
                </a:tc>
                <a:tc>
                  <a:txBody>
                    <a:bodyPr/>
                    <a:lstStyle/>
                    <a:p>
                      <a:r>
                        <a:rPr lang="en-US" dirty="0" smtClean="0"/>
                        <a:t>PERFORMANCE</a:t>
                      </a:r>
                      <a:endParaRPr lang="en-IN" dirty="0"/>
                    </a:p>
                  </a:txBody>
                  <a:tcPr/>
                </a:tc>
              </a:tr>
              <a:tr h="370840">
                <a:tc>
                  <a:txBody>
                    <a:bodyPr/>
                    <a:lstStyle/>
                    <a:p>
                      <a:r>
                        <a:rPr lang="en-IN" dirty="0" err="1" smtClean="0"/>
                        <a:t>vggnet</a:t>
                      </a:r>
                      <a:endParaRPr lang="en-IN" dirty="0"/>
                    </a:p>
                  </a:txBody>
                  <a:tcPr/>
                </a:tc>
                <a:tc>
                  <a:txBody>
                    <a:bodyPr/>
                    <a:lstStyle/>
                    <a:p>
                      <a:r>
                        <a:rPr lang="en-US" dirty="0" smtClean="0"/>
                        <a:t>ISIC</a:t>
                      </a:r>
                      <a:endParaRPr lang="en-IN" dirty="0"/>
                    </a:p>
                  </a:txBody>
                  <a:tcPr/>
                </a:tc>
                <a:tc>
                  <a:txBody>
                    <a:bodyPr/>
                    <a:lstStyle/>
                    <a:p>
                      <a:r>
                        <a:rPr lang="en-US" dirty="0" smtClean="0"/>
                        <a:t>73%</a:t>
                      </a:r>
                      <a:endParaRPr lang="en-IN" dirty="0"/>
                    </a:p>
                  </a:txBody>
                  <a:tcPr/>
                </a:tc>
              </a:tr>
              <a:tr h="370840">
                <a:tc>
                  <a:txBody>
                    <a:bodyPr/>
                    <a:lstStyle/>
                    <a:p>
                      <a:r>
                        <a:rPr lang="en-IN" dirty="0" smtClean="0"/>
                        <a:t>Transfer learning </a:t>
                      </a:r>
                      <a:endParaRPr lang="en-IN" dirty="0"/>
                    </a:p>
                  </a:txBody>
                  <a:tcPr/>
                </a:tc>
                <a:tc>
                  <a:txBody>
                    <a:bodyPr/>
                    <a:lstStyle/>
                    <a:p>
                      <a:r>
                        <a:rPr lang="en-US" dirty="0" smtClean="0"/>
                        <a:t>SCD</a:t>
                      </a:r>
                      <a:endParaRPr lang="en-IN" dirty="0"/>
                    </a:p>
                  </a:txBody>
                  <a:tcPr/>
                </a:tc>
                <a:tc>
                  <a:txBody>
                    <a:bodyPr/>
                    <a:lstStyle/>
                    <a:p>
                      <a:r>
                        <a:rPr lang="en-US" dirty="0" smtClean="0"/>
                        <a:t>80%</a:t>
                      </a:r>
                      <a:endParaRPr lang="en-IN" dirty="0"/>
                    </a:p>
                  </a:txBody>
                  <a:tcPr/>
                </a:tc>
              </a:tr>
              <a:tr h="370840">
                <a:tc>
                  <a:txBody>
                    <a:bodyPr/>
                    <a:lstStyle/>
                    <a:p>
                      <a:r>
                        <a:rPr lang="en-US" dirty="0" err="1" smtClean="0"/>
                        <a:t>Cnn</a:t>
                      </a:r>
                      <a:endParaRPr lang="en-IN" dirty="0"/>
                    </a:p>
                  </a:txBody>
                  <a:tcPr/>
                </a:tc>
                <a:tc>
                  <a:txBody>
                    <a:bodyPr/>
                    <a:lstStyle/>
                    <a:p>
                      <a:r>
                        <a:rPr lang="en-IN" dirty="0" smtClean="0"/>
                        <a:t>Ham10000 </a:t>
                      </a:r>
                      <a:endParaRPr lang="en-IN" dirty="0"/>
                    </a:p>
                  </a:txBody>
                  <a:tcPr/>
                </a:tc>
                <a:tc>
                  <a:txBody>
                    <a:bodyPr/>
                    <a:lstStyle/>
                    <a:p>
                      <a:r>
                        <a:rPr lang="en-US" dirty="0" smtClean="0"/>
                        <a:t>94%</a:t>
                      </a:r>
                      <a:endParaRPr lang="en-IN"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2" name="Rectangle 1"/>
          <p:cNvSpPr/>
          <p:nvPr/>
        </p:nvSpPr>
        <p:spPr>
          <a:xfrm>
            <a:off x="520700" y="1587143"/>
            <a:ext cx="7937500" cy="1477328"/>
          </a:xfrm>
          <a:prstGeom prst="rect">
            <a:avLst/>
          </a:prstGeom>
        </p:spPr>
        <p:txBody>
          <a:bodyPr wrap="square">
            <a:spAutoFit/>
          </a:bodyPr>
          <a:lstStyle/>
          <a:p>
            <a:pPr algn="just"/>
            <a:r>
              <a:rPr lang="en-US" dirty="0">
                <a:latin typeface="Times New Roman" pitchFamily="18" charset="0"/>
                <a:cs typeface="Times New Roman" pitchFamily="18" charset="0"/>
              </a:rPr>
              <a:t>In skin cancer detection using CNNs, The model's efficacy is typically evaluated using various metrics to assess its accuracy and effectiveness. Below are metrics and results that are often considered </a:t>
            </a:r>
            <a:r>
              <a:rPr lang="en-US" dirty="0" smtClean="0">
                <a:latin typeface="Times New Roman" pitchFamily="18" charset="0"/>
                <a:cs typeface="Times New Roman" pitchFamily="18" charset="0"/>
              </a:rPr>
              <a:t>Precision </a:t>
            </a:r>
            <a:r>
              <a:rPr lang="en-US" dirty="0">
                <a:latin typeface="Times New Roman" pitchFamily="18" charset="0"/>
                <a:cs typeface="Times New Roman" pitchFamily="18" charset="0"/>
              </a:rPr>
              <a:t>among all the samples predicted as positive. It is computed as the proportion of correctly identified positive predictions relative to the aggregate of true positives and false positives. </a:t>
            </a:r>
            <a:endParaRPr lang="en-IN"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Rectangle 1"/>
          <p:cNvSpPr/>
          <p:nvPr/>
        </p:nvSpPr>
        <p:spPr>
          <a:xfrm>
            <a:off x="914400" y="1600200"/>
            <a:ext cx="7010400" cy="2308324"/>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conclusion,</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application of CNN for dermatological malignancy detection represents a significant advancement in the field of skin and medical </a:t>
            </a:r>
            <a:r>
              <a:rPr lang="en-US" dirty="0" smtClean="0">
                <a:latin typeface="Times New Roman" pitchFamily="18" charset="0"/>
                <a:cs typeface="Times New Roman" pitchFamily="18" charset="0"/>
              </a:rPr>
              <a:t>imaging.</a:t>
            </a:r>
            <a:r>
              <a:rPr lang="en-IN" dirty="0" smtClean="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model which we are developing will ensure to detect the skin cancer according to the </a:t>
            </a:r>
            <a:r>
              <a:rPr lang="en-IN" dirty="0" err="1">
                <a:latin typeface="Times New Roman" panose="02020603050405020304" pitchFamily="18" charset="0"/>
                <a:cs typeface="Times New Roman" panose="02020603050405020304" pitchFamily="18" charset="0"/>
              </a:rPr>
              <a:t>dataset.With</a:t>
            </a:r>
            <a:r>
              <a:rPr lang="en-IN" dirty="0">
                <a:latin typeface="Times New Roman" panose="02020603050405020304" pitchFamily="18" charset="0"/>
                <a:cs typeface="Times New Roman" panose="02020603050405020304" pitchFamily="18" charset="0"/>
              </a:rPr>
              <a:t> the help of this model we can detect the skin cancer in the early stage.</a:t>
            </a:r>
            <a:r>
              <a:rPr lang="en-GB" dirty="0"/>
              <a:t> </a:t>
            </a:r>
            <a:r>
              <a:rPr lang="en-GB" dirty="0">
                <a:latin typeface="Times New Roman" panose="02020603050405020304" pitchFamily="18" charset="0"/>
                <a:cs typeface="Times New Roman" panose="02020603050405020304" pitchFamily="18" charset="0"/>
              </a:rPr>
              <a:t>Ultimately, the deployment of deep learning-based systems in clinical practice has the potential to revolutionize early diagnosis rates and significantly improve patient outcomes in the battle against skin cancer.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Rectangle 3"/>
          <p:cNvSpPr/>
          <p:nvPr/>
        </p:nvSpPr>
        <p:spPr>
          <a:xfrm>
            <a:off x="381000" y="1143000"/>
            <a:ext cx="8001000" cy="4801314"/>
          </a:xfrm>
          <a:prstGeom prst="rect">
            <a:avLst/>
          </a:prstGeom>
        </p:spPr>
        <p:txBody>
          <a:bodyPr wrap="square">
            <a:spAutoFit/>
          </a:bodyPr>
          <a:lstStyle/>
          <a:p>
            <a:pPr algn="just"/>
            <a:r>
              <a:rPr lang="en-US" dirty="0">
                <a:latin typeface="Times New Roman" pitchFamily="18" charset="0"/>
                <a:cs typeface="Times New Roman" pitchFamily="18" charset="0"/>
              </a:rPr>
              <a:t>The future enhancement of skin cancer detection using deep learning involves several potential </a:t>
            </a:r>
            <a:r>
              <a:rPr lang="en-US" dirty="0" smtClean="0">
                <a:latin typeface="Times New Roman" pitchFamily="18" charset="0"/>
                <a:cs typeface="Times New Roman" pitchFamily="18" charset="0"/>
              </a:rPr>
              <a:t>advancements </a:t>
            </a:r>
            <a:r>
              <a:rPr lang="en-US" dirty="0">
                <a:latin typeface="Times New Roman" pitchFamily="18" charset="0"/>
                <a:cs typeface="Times New Roman" pitchFamily="18" charset="0"/>
              </a:rPr>
              <a:t>and innovations, which may include but are not limited to:</a:t>
            </a:r>
          </a:p>
          <a:p>
            <a:pPr algn="just"/>
            <a:r>
              <a:rPr lang="en-US" dirty="0">
                <a:latin typeface="Times New Roman" pitchFamily="18" charset="0"/>
                <a:cs typeface="Times New Roman" pitchFamily="18" charset="0"/>
              </a:rPr>
              <a:t>1. Improved Data Collection and Quality: Expanding and diversifying the datasets used </a:t>
            </a:r>
            <a:r>
              <a:rPr lang="en-US" dirty="0" smtClean="0">
                <a:latin typeface="Times New Roman" pitchFamily="18" charset="0"/>
                <a:cs typeface="Times New Roman" pitchFamily="18" charset="0"/>
              </a:rPr>
              <a:t>for training </a:t>
            </a:r>
            <a:r>
              <a:rPr lang="en-US" dirty="0">
                <a:latin typeface="Times New Roman" pitchFamily="18" charset="0"/>
                <a:cs typeface="Times New Roman" pitchFamily="18" charset="0"/>
              </a:rPr>
              <a:t>deep learning models can improve their accuracy and generalizability. This </a:t>
            </a:r>
            <a:r>
              <a:rPr lang="en-US" dirty="0" smtClean="0">
                <a:latin typeface="Times New Roman" pitchFamily="18" charset="0"/>
                <a:cs typeface="Times New Roman" pitchFamily="18" charset="0"/>
              </a:rPr>
              <a:t>includes collecting </a:t>
            </a:r>
            <a:r>
              <a:rPr lang="en-US" dirty="0">
                <a:latin typeface="Times New Roman" pitchFamily="18" charset="0"/>
                <a:cs typeface="Times New Roman" pitchFamily="18" charset="0"/>
              </a:rPr>
              <a:t>high-quality images of various skin types, cancer stages, and underrepresented </a:t>
            </a:r>
            <a:r>
              <a:rPr lang="en-US" dirty="0" smtClean="0">
                <a:latin typeface="Times New Roman" pitchFamily="18" charset="0"/>
                <a:cs typeface="Times New Roman" pitchFamily="18" charset="0"/>
              </a:rPr>
              <a:t>groups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2. Integration of Multimodal Data: Combining images with other types of data such as patient </a:t>
            </a:r>
            <a:r>
              <a:rPr lang="en-US" dirty="0" smtClean="0">
                <a:latin typeface="Times New Roman" pitchFamily="18" charset="0"/>
                <a:cs typeface="Times New Roman" pitchFamily="18" charset="0"/>
              </a:rPr>
              <a:t>history</a:t>
            </a:r>
            <a:r>
              <a:rPr lang="en-US" dirty="0">
                <a:latin typeface="Times New Roman" pitchFamily="18" charset="0"/>
                <a:cs typeface="Times New Roman" pitchFamily="18" charset="0"/>
              </a:rPr>
              <a:t>, genetic information, and environmental factors could enhance the predictive </a:t>
            </a:r>
          </a:p>
          <a:p>
            <a:pPr algn="just"/>
            <a:r>
              <a:rPr lang="en-US" dirty="0">
                <a:latin typeface="Times New Roman" pitchFamily="18" charset="0"/>
                <a:cs typeface="Times New Roman" pitchFamily="18" charset="0"/>
              </a:rPr>
              <a:t>3. Augmented Reality (AR) and Virtual Reality (VR): Implementing AR and VR technologies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educational and diagnostic purposes can provide interactive and immersive ways to detect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understand skin cancer, aiding both patients and healthcare providers.</a:t>
            </a:r>
          </a:p>
          <a:p>
            <a:pPr algn="just"/>
            <a:r>
              <a:rPr lang="en-US" dirty="0">
                <a:latin typeface="Times New Roman" pitchFamily="18" charset="0"/>
                <a:cs typeface="Times New Roman" pitchFamily="18" charset="0"/>
              </a:rPr>
              <a:t>4..Personalized Treatment Recommendations: Beyond detection, deep learning models could </a:t>
            </a:r>
            <a:r>
              <a:rPr lang="en-US" dirty="0" smtClean="0">
                <a:latin typeface="Times New Roman" pitchFamily="18" charset="0"/>
                <a:cs typeface="Times New Roman" pitchFamily="18" charset="0"/>
              </a:rPr>
              <a:t>be </a:t>
            </a:r>
            <a:r>
              <a:rPr lang="en-US" dirty="0">
                <a:latin typeface="Times New Roman" pitchFamily="18" charset="0"/>
                <a:cs typeface="Times New Roman" pitchFamily="18" charset="0"/>
              </a:rPr>
              <a:t>enhanced to recommend personalized treatment plans based on the specific characteristics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the cancer and the patient, optimizing outcomes.</a:t>
            </a:r>
            <a:endParaRPr lang="en-IN"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Rectangle 1"/>
          <p:cNvSpPr/>
          <p:nvPr/>
        </p:nvSpPr>
        <p:spPr>
          <a:xfrm>
            <a:off x="609600" y="1399183"/>
            <a:ext cx="7315200" cy="5078313"/>
          </a:xfrm>
          <a:prstGeom prst="rect">
            <a:avLst/>
          </a:prstGeom>
        </p:spPr>
        <p:txBody>
          <a:bodyPr wrap="square">
            <a:spAutoFit/>
          </a:bodyPr>
          <a:lstStyle/>
          <a:p>
            <a:pPr marL="285750" indent="-285750">
              <a:buFont typeface="Arial" pitchFamily="34" charset="0"/>
              <a:buChar char="•"/>
            </a:pPr>
            <a:r>
              <a:rPr lang="en-IN" dirty="0" smtClean="0">
                <a:latin typeface="Times New Roman" pitchFamily="18" charset="0"/>
                <a:cs typeface="Times New Roman" pitchFamily="18" charset="0"/>
              </a:rPr>
              <a:t>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Prasher</a:t>
            </a:r>
            <a:r>
              <a:rPr lang="en-IN" dirty="0">
                <a:latin typeface="Times New Roman" pitchFamily="18" charset="0"/>
                <a:cs typeface="Times New Roman" pitchFamily="18" charset="0"/>
              </a:rPr>
              <a:t>, L. Nelson and S. </a:t>
            </a:r>
            <a:r>
              <a:rPr lang="en-IN" dirty="0" err="1">
                <a:latin typeface="Times New Roman" pitchFamily="18" charset="0"/>
                <a:cs typeface="Times New Roman" pitchFamily="18" charset="0"/>
              </a:rPr>
              <a:t>Gomathi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Resnet</a:t>
            </a:r>
            <a:r>
              <a:rPr lang="en-IN" dirty="0">
                <a:latin typeface="Times New Roman" pitchFamily="18" charset="0"/>
                <a:cs typeface="Times New Roman" pitchFamily="18" charset="0"/>
              </a:rPr>
              <a:t> 50 Based Classification Model for Skin Cancer Detection Using </a:t>
            </a:r>
            <a:r>
              <a:rPr lang="en-IN" dirty="0" err="1">
                <a:latin typeface="Times New Roman" pitchFamily="18" charset="0"/>
                <a:cs typeface="Times New Roman" pitchFamily="18" charset="0"/>
              </a:rPr>
              <a:t>Dermatoscopic</a:t>
            </a:r>
            <a:r>
              <a:rPr lang="en-IN" dirty="0">
                <a:latin typeface="Times New Roman" pitchFamily="18" charset="0"/>
                <a:cs typeface="Times New Roman" pitchFamily="18" charset="0"/>
              </a:rPr>
              <a:t> Images," 2023 3rd Asian Conference on Innovation in Technology (ASIANCON), </a:t>
            </a:r>
            <a:r>
              <a:rPr lang="en-IN" dirty="0" err="1">
                <a:latin typeface="Times New Roman" pitchFamily="18" charset="0"/>
                <a:cs typeface="Times New Roman" pitchFamily="18" charset="0"/>
              </a:rPr>
              <a:t>Ravet</a:t>
            </a:r>
            <a:r>
              <a:rPr lang="en-IN" dirty="0">
                <a:latin typeface="Times New Roman" pitchFamily="18" charset="0"/>
                <a:cs typeface="Times New Roman" pitchFamily="18" charset="0"/>
              </a:rPr>
              <a:t> IN, India, 2023,pp. 1-5,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10.1109/ASIANCON58793.2023.10270158.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Nourabuared</a:t>
            </a:r>
            <a:r>
              <a:rPr lang="en-IN" dirty="0">
                <a:latin typeface="Times New Roman" pitchFamily="18" charset="0"/>
                <a:cs typeface="Times New Roman" pitchFamily="18" charset="0"/>
              </a:rPr>
              <a:t>, “Skin Cancer Based on VGG19 and Transfer Learning”, In 3rd International Conference on Signal Processing and Information Security IEEE Conference, </a:t>
            </a:r>
            <a:r>
              <a:rPr lang="en-IN" dirty="0" err="1">
                <a:latin typeface="Times New Roman" pitchFamily="18" charset="0"/>
                <a:cs typeface="Times New Roman" pitchFamily="18" charset="0"/>
              </a:rPr>
              <a:t>pp</a:t>
            </a:r>
            <a:r>
              <a:rPr lang="en-IN" dirty="0">
                <a:latin typeface="Times New Roman" pitchFamily="18" charset="0"/>
                <a:cs typeface="Times New Roman" pitchFamily="18" charset="0"/>
              </a:rPr>
              <a:t> 1-4, </a:t>
            </a:r>
            <a:r>
              <a:rPr lang="en-IN" dirty="0" smtClean="0">
                <a:latin typeface="Times New Roman" pitchFamily="18" charset="0"/>
                <a:cs typeface="Times New Roman" pitchFamily="18" charset="0"/>
              </a:rPr>
              <a:t>DOI</a:t>
            </a:r>
          </a:p>
          <a:p>
            <a:pPr marL="285750" indent="-285750">
              <a:buFont typeface="Arial" pitchFamily="34" charset="0"/>
              <a:buChar char="•"/>
            </a:pPr>
            <a:r>
              <a:rPr lang="en-IN" dirty="0" smtClean="0">
                <a:latin typeface="Times New Roman" pitchFamily="18" charset="0"/>
                <a:cs typeface="Times New Roman" pitchFamily="18" charset="0"/>
              </a:rPr>
              <a:t> N</a:t>
            </a:r>
            <a:r>
              <a:rPr lang="en-IN" dirty="0">
                <a:latin typeface="Times New Roman" pitchFamily="18" charset="0"/>
                <a:cs typeface="Times New Roman" pitchFamily="18" charset="0"/>
              </a:rPr>
              <a:t>. C. Lynn and Z. M. </a:t>
            </a:r>
            <a:r>
              <a:rPr lang="en-IN" dirty="0" err="1">
                <a:latin typeface="Times New Roman" pitchFamily="18" charset="0"/>
                <a:cs typeface="Times New Roman" pitchFamily="18" charset="0"/>
              </a:rPr>
              <a:t>Kyu</a:t>
            </a:r>
            <a:r>
              <a:rPr lang="en-IN" dirty="0">
                <a:latin typeface="Times New Roman" pitchFamily="18" charset="0"/>
                <a:cs typeface="Times New Roman" pitchFamily="18" charset="0"/>
              </a:rPr>
              <a:t>, , Taipei, </a:t>
            </a:r>
            <a:r>
              <a:rPr lang="en-IN" dirty="0" smtClean="0">
                <a:latin typeface="Times New Roman" pitchFamily="18" charset="0"/>
                <a:cs typeface="Times New Roman" pitchFamily="18" charset="0"/>
              </a:rPr>
              <a:t>Taiwan</a:t>
            </a:r>
            <a:r>
              <a:rPr lang="en-IN" dirty="0">
                <a:latin typeface="Times New Roman" pitchFamily="18" charset="0"/>
                <a:cs typeface="Times New Roman" pitchFamily="18" charset="0"/>
              </a:rPr>
              <a:t>, 2017, pp. 117- 122, DOI: 10.1109/PDCAT.2017.00028.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err="1" smtClean="0">
                <a:latin typeface="Times New Roman" pitchFamily="18" charset="0"/>
                <a:cs typeface="Times New Roman" pitchFamily="18" charset="0"/>
              </a:rPr>
              <a:t>Harikrishna</a:t>
            </a:r>
            <a:r>
              <a:rPr lang="en-IN" dirty="0">
                <a:latin typeface="Times New Roman" pitchFamily="18" charset="0"/>
                <a:cs typeface="Times New Roman" pitchFamily="18" charset="0"/>
              </a:rPr>
              <a:t>, “Skin Cancer Classification using Transfer Learning IEEE International Conference on Advent Trends in Multidisciplinary Research and Innovation (ICATMRI-2020</a:t>
            </a:r>
            <a:r>
              <a:rPr lang="en-IN" dirty="0" smtClean="0">
                <a:latin typeface="Times New Roman" pitchFamily="18" charset="0"/>
                <a:cs typeface="Times New Roman" pitchFamily="18" charset="0"/>
              </a:rPr>
              <a:t>)</a:t>
            </a:r>
          </a:p>
          <a:p>
            <a:pPr marL="285750" indent="-285750">
              <a:buFont typeface="Arial" pitchFamily="34" charset="0"/>
              <a:buChar char="•"/>
            </a:pPr>
            <a:r>
              <a:rPr lang="en-IN" dirty="0" smtClean="0">
                <a:latin typeface="Times New Roman" pitchFamily="18" charset="0"/>
                <a:cs typeface="Times New Roman" pitchFamily="18" charset="0"/>
              </a:rPr>
              <a:t> N</a:t>
            </a:r>
            <a:r>
              <a:rPr lang="en-IN" dirty="0">
                <a:latin typeface="Times New Roman" pitchFamily="18" charset="0"/>
                <a:cs typeface="Times New Roman" pitchFamily="18" charset="0"/>
              </a:rPr>
              <a:t>. C. LYNN AND Z. M. KYU, "SEGMENTATION AND 1 CLASSIFICATION OF SKIN CANCER MELANOMA FROM SKIN LESION IMAGES," 2017 18TH INTERNATIONAL CONFERENCE ON PARALLEL AND DISTRIBUTED COMPUTING, APPLICATIONS AND TECHNOLOGIES, TAIPEI, TAIWAN, 2017, PP. 117-122, DOI: 10.1109/PDCAT.2017.00028.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Rectangle 1"/>
          <p:cNvSpPr/>
          <p:nvPr/>
        </p:nvSpPr>
        <p:spPr>
          <a:xfrm>
            <a:off x="457200" y="1447800"/>
            <a:ext cx="8381160" cy="3970318"/>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Skin cancer is a prevalent and potentially life-threatening disease that continues to pose a significant public health concern. Starting stage detection </a:t>
            </a:r>
            <a:r>
              <a:rPr lang="en-US" dirty="0" smtClean="0">
                <a:latin typeface="Times New Roman" pitchFamily="18" charset="0"/>
                <a:cs typeface="Times New Roman" pitchFamily="18" charset="0"/>
              </a:rPr>
              <a:t>plays </a:t>
            </a:r>
            <a:r>
              <a:rPr lang="en-US" dirty="0">
                <a:latin typeface="Times New Roman" pitchFamily="18" charset="0"/>
                <a:cs typeface="Times New Roman" pitchFamily="18" charset="0"/>
              </a:rPr>
              <a:t>a crucial part in enhancing treatment </a:t>
            </a:r>
            <a:r>
              <a:rPr lang="en-US" dirty="0" smtClean="0">
                <a:latin typeface="Times New Roman" pitchFamily="18" charset="0"/>
                <a:cs typeface="Times New Roman" pitchFamily="18" charset="0"/>
              </a:rPr>
              <a:t>efficiency</a:t>
            </a:r>
            <a:r>
              <a:rPr lang="en-US" dirty="0">
                <a:latin typeface="Times New Roman" pitchFamily="18" charset="0"/>
                <a:cs typeface="Times New Roman" pitchFamily="18" charset="0"/>
              </a:rPr>
              <a:t>. Furthermore, the advancement of deep learning has enabled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creation of automated frameworks for detecting </a:t>
            </a:r>
            <a:r>
              <a:rPr lang="en-US" dirty="0" smtClean="0">
                <a:latin typeface="Times New Roman" pitchFamily="18" charset="0"/>
                <a:cs typeface="Times New Roman" pitchFamily="18" charset="0"/>
              </a:rPr>
              <a:t>malignant </a:t>
            </a:r>
            <a:r>
              <a:rPr lang="en-US" dirty="0">
                <a:latin typeface="Times New Roman" pitchFamily="18" charset="0"/>
                <a:cs typeface="Times New Roman" pitchFamily="18" charset="0"/>
              </a:rPr>
              <a:t>cancer. </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proposed system utilizes </a:t>
            </a:r>
            <a:r>
              <a:rPr lang="en-US" dirty="0" smtClean="0">
                <a:latin typeface="Times New Roman" pitchFamily="18" charset="0"/>
                <a:cs typeface="Times New Roman" pitchFamily="18" charset="0"/>
              </a:rPr>
              <a:t>a diverse </a:t>
            </a:r>
            <a:r>
              <a:rPr lang="en-US" dirty="0">
                <a:latin typeface="Times New Roman" pitchFamily="18" charset="0"/>
                <a:cs typeface="Times New Roman" pitchFamily="18" charset="0"/>
              </a:rPr>
              <a:t>dataset of </a:t>
            </a:r>
            <a:r>
              <a:rPr lang="en-US" dirty="0" err="1">
                <a:latin typeface="Times New Roman" pitchFamily="18" charset="0"/>
                <a:cs typeface="Times New Roman" pitchFamily="18" charset="0"/>
              </a:rPr>
              <a:t>dermoscopic</a:t>
            </a:r>
            <a:r>
              <a:rPr lang="en-US" dirty="0">
                <a:latin typeface="Times New Roman" pitchFamily="18" charset="0"/>
                <a:cs typeface="Times New Roman" pitchFamily="18" charset="0"/>
              </a:rPr>
              <a:t> images, a deep learning model is trained to classify and recognizes them as benign(</a:t>
            </a:r>
            <a:r>
              <a:rPr lang="en-US" dirty="0" err="1">
                <a:latin typeface="Times New Roman" pitchFamily="18" charset="0"/>
                <a:cs typeface="Times New Roman" pitchFamily="18" charset="0"/>
              </a:rPr>
              <a:t>notcancerous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malignant(cancerous)lesions.</a:t>
            </a:r>
          </a:p>
          <a:p>
            <a:pPr marL="285750" indent="-285750">
              <a:buFont typeface="Arial" pitchFamily="34" charset="0"/>
              <a:buChar char="•"/>
            </a:pPr>
            <a:r>
              <a:rPr lang="en-US" dirty="0" smtClean="0">
                <a:latin typeface="Times New Roman" pitchFamily="18" charset="0"/>
                <a:cs typeface="Times New Roman" pitchFamily="18" charset="0"/>
              </a:rPr>
              <a:t>Utilizing </a:t>
            </a:r>
            <a:r>
              <a:rPr lang="en-US" dirty="0">
                <a:latin typeface="Times New Roman" pitchFamily="18" charset="0"/>
                <a:cs typeface="Times New Roman" pitchFamily="18" charset="0"/>
              </a:rPr>
              <a:t>CNN, pertinent features are automatically extracted from skin cancer images, facilitating precise </a:t>
            </a:r>
            <a:r>
              <a:rPr lang="en-US" dirty="0" err="1" smtClean="0">
                <a:latin typeface="Times New Roman" pitchFamily="18" charset="0"/>
                <a:cs typeface="Times New Roman" pitchFamily="18" charset="0"/>
              </a:rPr>
              <a:t>classification.Comparative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assessments against conventional techniques underscore the superior </a:t>
            </a:r>
            <a:r>
              <a:rPr lang="en-US" dirty="0" smtClean="0">
                <a:latin typeface="Times New Roman" pitchFamily="18" charset="0"/>
                <a:cs typeface="Times New Roman" pitchFamily="18" charset="0"/>
              </a:rPr>
              <a:t>efficiency </a:t>
            </a:r>
            <a:r>
              <a:rPr lang="en-US" dirty="0">
                <a:latin typeface="Times New Roman" pitchFamily="18" charset="0"/>
                <a:cs typeface="Times New Roman" pitchFamily="18" charset="0"/>
              </a:rPr>
              <a:t>and effectiveness of the devised model in identifying potential skin cancer instances. </a:t>
            </a:r>
          </a:p>
          <a:p>
            <a:pPr marL="285750" indent="-285750">
              <a:buFont typeface="Arial" pitchFamily="34" charset="0"/>
              <a:buChar char="•"/>
            </a:pPr>
            <a:r>
              <a:rPr lang="en-US" dirty="0" smtClean="0">
                <a:latin typeface="Times New Roman" pitchFamily="18" charset="0"/>
                <a:cs typeface="Times New Roman" pitchFamily="18" charset="0"/>
              </a:rPr>
              <a:t>Experimental </a:t>
            </a:r>
            <a:r>
              <a:rPr lang="en-US" dirty="0">
                <a:latin typeface="Times New Roman" pitchFamily="18" charset="0"/>
                <a:cs typeface="Times New Roman" pitchFamily="18" charset="0"/>
              </a:rPr>
              <a:t>results demonstrate the model's high accuracy, sensitivity, and specificity, showcasing its potential as an effective tool for assisting dermatologists. </a:t>
            </a:r>
            <a:endParaRPr lang="en-IN" dirty="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444500" y="1194112"/>
            <a:ext cx="7620000" cy="369332"/>
          </a:xfrm>
          <a:prstGeom prst="rect">
            <a:avLst/>
          </a:prstGeom>
          <a:noFill/>
        </p:spPr>
        <p:txBody>
          <a:bodyPr wrap="square" rtlCol="0">
            <a:spAutoFit/>
          </a:bodyPr>
          <a:lstStyle/>
          <a:p>
            <a:endParaRPr lang="en-US"/>
          </a:p>
        </p:txBody>
      </p:sp>
      <p:sp>
        <p:nvSpPr>
          <p:cNvPr id="2" name="Rectangle 1"/>
          <p:cNvSpPr/>
          <p:nvPr/>
        </p:nvSpPr>
        <p:spPr>
          <a:xfrm>
            <a:off x="457200" y="1385644"/>
            <a:ext cx="7924800" cy="3693319"/>
          </a:xfrm>
          <a:prstGeom prst="rect">
            <a:avLst/>
          </a:prstGeom>
        </p:spPr>
        <p:txBody>
          <a:bodyPr wrap="square">
            <a:spAutoFit/>
          </a:bodyPr>
          <a:lstStyle/>
          <a:p>
            <a:pPr marL="171450" indent="-171450" algn="just">
              <a:lnSpc>
                <a:spcPct val="100000"/>
              </a:lnSpc>
              <a:buFont typeface="Arial" panose="020B0604020202020204" pitchFamily="34" charset="0"/>
              <a:buChar char="•"/>
            </a:pPr>
            <a:r>
              <a:rPr lang="en-US" spc="-1" dirty="0">
                <a:solidFill>
                  <a:srgbClr val="000000"/>
                </a:solidFill>
                <a:latin typeface="Times New Roman" panose="02020603050405020304" pitchFamily="18" charset="0"/>
                <a:cs typeface="Times New Roman" panose="02020603050405020304" pitchFamily="18" charset="0"/>
              </a:rPr>
              <a:t>The main aim of skin cancer detection is to detect cancer easily and at earlier stage than traditional system.</a:t>
            </a:r>
          </a:p>
          <a:p>
            <a:pPr algn="just">
              <a:lnSpc>
                <a:spcPct val="100000"/>
              </a:lnSpc>
            </a:pPr>
            <a:endParaRPr lang="en-US" spc="-1" dirty="0">
              <a:solidFill>
                <a:srgbClr val="000000"/>
              </a:solidFill>
              <a:latin typeface="Times New Roman" panose="02020603050405020304" pitchFamily="18"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US"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Early detection of skin cancer significantly increases the chances of successful treatment and reduces mortality rates. Traditional methods of diagnosis involve visual inspection by dermatologists, which can be time-consuming and subject to human error. Deep learning offers an opportunity to automate and enhance the accuracy of this process</a:t>
            </a:r>
            <a:r>
              <a:rPr lang="en-US" dirty="0">
                <a:solidFill>
                  <a:srgbClr val="374151"/>
                </a:solidFill>
                <a:latin typeface="Söhne"/>
              </a:rPr>
              <a:t>.</a:t>
            </a:r>
          </a:p>
          <a:p>
            <a:pPr algn="just">
              <a:lnSpc>
                <a:spcPct val="100000"/>
              </a:lnSpc>
            </a:pPr>
            <a:endParaRPr lang="en-US" dirty="0">
              <a:solidFill>
                <a:srgbClr val="374151"/>
              </a:solidFill>
              <a:latin typeface="Söhne"/>
            </a:endParaRPr>
          </a:p>
          <a:p>
            <a:pPr marL="171450"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models, particularly convolutional neural networks (CNNs), have shown remarkable success in image analysis tasks, including medical image analysis.</a:t>
            </a:r>
            <a:endParaRPr lang="en-US" spc="-1" dirty="0">
              <a:latin typeface="Times New Roman" panose="020206030504050203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Rectangle 1"/>
          <p:cNvSpPr/>
          <p:nvPr/>
        </p:nvSpPr>
        <p:spPr>
          <a:xfrm>
            <a:off x="431800" y="1295400"/>
            <a:ext cx="8228760" cy="3970318"/>
          </a:xfrm>
          <a:prstGeom prst="rect">
            <a:avLst/>
          </a:prstGeom>
        </p:spPr>
        <p:txBody>
          <a:bodyPr wrap="square">
            <a:spAutoFit/>
          </a:bodyPr>
          <a:lstStyle/>
          <a:p>
            <a:pPr algn="just"/>
            <a:r>
              <a:rPr lang="en-US" b="1" dirty="0">
                <a:latin typeface="Times New Roman" pitchFamily="18" charset="0"/>
                <a:cs typeface="Times New Roman" pitchFamily="18" charset="0"/>
              </a:rPr>
              <a:t>Skin cancer classification using </a:t>
            </a:r>
            <a:r>
              <a:rPr lang="en-US" b="1" dirty="0" err="1">
                <a:latin typeface="Times New Roman" pitchFamily="18" charset="0"/>
                <a:cs typeface="Times New Roman" pitchFamily="18" charset="0"/>
              </a:rPr>
              <a:t>Resnet</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Skin </a:t>
            </a:r>
            <a:r>
              <a:rPr lang="en-US" dirty="0">
                <a:latin typeface="Times New Roman" pitchFamily="18" charset="0"/>
                <a:cs typeface="Times New Roman" pitchFamily="18" charset="0"/>
              </a:rPr>
              <a:t>cancer detection using </a:t>
            </a:r>
            <a:r>
              <a:rPr lang="en-US" dirty="0" err="1">
                <a:latin typeface="Times New Roman" pitchFamily="18" charset="0"/>
                <a:cs typeface="Times New Roman" pitchFamily="18" charset="0"/>
              </a:rPr>
              <a:t>ResNet</a:t>
            </a:r>
            <a:r>
              <a:rPr lang="en-US" dirty="0">
                <a:latin typeface="Times New Roman" pitchFamily="18" charset="0"/>
                <a:cs typeface="Times New Roman" pitchFamily="18" charset="0"/>
              </a:rPr>
              <a:t> involves employing a learning model, specifically </a:t>
            </a:r>
            <a:r>
              <a:rPr lang="en-US" dirty="0" err="1">
                <a:latin typeface="Times New Roman" pitchFamily="18" charset="0"/>
                <a:cs typeface="Times New Roman" pitchFamily="18" charset="0"/>
              </a:rPr>
              <a:t>ResNet</a:t>
            </a:r>
            <a:r>
              <a:rPr lang="en-US" dirty="0">
                <a:latin typeface="Times New Roman" pitchFamily="18" charset="0"/>
                <a:cs typeface="Times New Roman" pitchFamily="18" charset="0"/>
              </a:rPr>
              <a:t> (Residual Neural Network), to analyze and classify skin lesions as either benign or malignant network Evaluate the data model on the test the dataset set to assess its generalization </a:t>
            </a:r>
            <a:r>
              <a:rPr lang="en-US" dirty="0" smtClean="0">
                <a:latin typeface="Times New Roman" pitchFamily="18" charset="0"/>
                <a:cs typeface="Times New Roman" pitchFamily="18" charset="0"/>
              </a:rPr>
              <a:t>performance. </a:t>
            </a:r>
            <a:r>
              <a:rPr lang="en-US" dirty="0">
                <a:latin typeface="Times New Roman" pitchFamily="18" charset="0"/>
                <a:cs typeface="Times New Roman" pitchFamily="18" charset="0"/>
              </a:rPr>
              <a:t>Continuous monitoring and updates may be necessary to adapt to new data and enhance the model's performance over </a:t>
            </a:r>
            <a:r>
              <a:rPr lang="en-US" dirty="0" smtClean="0">
                <a:latin typeface="Times New Roman" pitchFamily="18" charset="0"/>
                <a:cs typeface="Times New Roman" pitchFamily="18" charset="0"/>
              </a:rPr>
              <a:t>time.</a:t>
            </a:r>
          </a:p>
          <a:p>
            <a:pPr algn="just"/>
            <a:r>
              <a:rPr lang="en-US" dirty="0" smtClean="0">
                <a:latin typeface="Times New Roman" pitchFamily="18" charset="0"/>
                <a:cs typeface="Times New Roman" pitchFamily="18" charset="0"/>
              </a:rPr>
              <a:t>Drawbacks:</a:t>
            </a:r>
          </a:p>
          <a:p>
            <a:pPr algn="just"/>
            <a:r>
              <a:rPr lang="en-US" dirty="0">
                <a:latin typeface="Times New Roman" pitchFamily="18" charset="0"/>
                <a:cs typeface="Times New Roman" pitchFamily="18" charset="0"/>
              </a:rPr>
              <a:t>Limited </a:t>
            </a:r>
            <a:r>
              <a:rPr lang="en-US" dirty="0" smtClean="0">
                <a:latin typeface="Times New Roman" pitchFamily="18" charset="0"/>
                <a:cs typeface="Times New Roman" pitchFamily="18" charset="0"/>
              </a:rPr>
              <a:t>Dataset: </a:t>
            </a:r>
            <a:r>
              <a:rPr lang="en-US" dirty="0" err="1">
                <a:latin typeface="Times New Roman" pitchFamily="18" charset="0"/>
                <a:cs typeface="Times New Roman" pitchFamily="18" charset="0"/>
              </a:rPr>
              <a:t>ResNet</a:t>
            </a:r>
            <a:r>
              <a:rPr lang="en-US" dirty="0">
                <a:latin typeface="Times New Roman" pitchFamily="18" charset="0"/>
                <a:cs typeface="Times New Roman" pitchFamily="18" charset="0"/>
              </a:rPr>
              <a:t>, like many deep learning models, requires a large and diverse dataset for training.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Dependency on Image Quality: </a:t>
            </a:r>
            <a:r>
              <a:rPr lang="en-US" dirty="0" err="1">
                <a:latin typeface="Times New Roman" pitchFamily="18" charset="0"/>
                <a:cs typeface="Times New Roman" pitchFamily="18" charset="0"/>
              </a:rPr>
              <a:t>ResNet's</a:t>
            </a:r>
            <a:r>
              <a:rPr lang="en-US" dirty="0">
                <a:latin typeface="Times New Roman" pitchFamily="18" charset="0"/>
                <a:cs typeface="Times New Roman" pitchFamily="18" charset="0"/>
              </a:rPr>
              <a:t> performance may be affected by the quality of the input images. Poorly captured or low-resolution images may lead to inaccurate </a:t>
            </a:r>
            <a:r>
              <a:rPr lang="en-US" dirty="0" smtClean="0">
                <a:latin typeface="Times New Roman" pitchFamily="18" charset="0"/>
                <a:cs typeface="Times New Roman" pitchFamily="18" charset="0"/>
              </a:rPr>
              <a:t>predictions.</a:t>
            </a:r>
          </a:p>
          <a:p>
            <a:pPr algn="just"/>
            <a:r>
              <a:rPr lang="en-US" dirty="0">
                <a:latin typeface="Times New Roman" pitchFamily="18" charset="0"/>
                <a:cs typeface="Times New Roman" pitchFamily="18" charset="0"/>
              </a:rPr>
              <a:t>Interpretability: Deep learning models like </a:t>
            </a:r>
            <a:r>
              <a:rPr lang="en-US" dirty="0" err="1">
                <a:latin typeface="Times New Roman" pitchFamily="18" charset="0"/>
                <a:cs typeface="Times New Roman" pitchFamily="18" charset="0"/>
              </a:rPr>
              <a:t>ResNet</a:t>
            </a:r>
            <a:r>
              <a:rPr lang="en-US" dirty="0">
                <a:latin typeface="Times New Roman" pitchFamily="18" charset="0"/>
                <a:cs typeface="Times New Roman" pitchFamily="18" charset="0"/>
              </a:rPr>
              <a:t> are often considered black boxes, making it challenging to interpret the features they learn to make predictions.</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19200"/>
            <a:ext cx="7391400" cy="4801314"/>
          </a:xfrm>
          <a:prstGeom prst="rect">
            <a:avLst/>
          </a:prstGeom>
        </p:spPr>
        <p:txBody>
          <a:bodyPr wrap="square">
            <a:spAutoFit/>
          </a:bodyPr>
          <a:lstStyle/>
          <a:p>
            <a:pPr algn="just"/>
            <a:r>
              <a:rPr lang="en-US" dirty="0">
                <a:latin typeface="Times New Roman" pitchFamily="18" charset="0"/>
                <a:cs typeface="Times New Roman" pitchFamily="18" charset="0"/>
              </a:rPr>
              <a:t>Skin cancer classification using </a:t>
            </a:r>
            <a:r>
              <a:rPr lang="en-US" dirty="0" err="1">
                <a:latin typeface="Times New Roman" pitchFamily="18" charset="0"/>
                <a:cs typeface="Times New Roman" pitchFamily="18" charset="0"/>
              </a:rPr>
              <a:t>Vggnet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Obtain </a:t>
            </a:r>
            <a:r>
              <a:rPr lang="en-US" dirty="0">
                <a:latin typeface="Times New Roman" pitchFamily="18" charset="0"/>
                <a:cs typeface="Times New Roman" pitchFamily="18" charset="0"/>
              </a:rPr>
              <a:t>a dataset of dermatological cancer images. A </a:t>
            </a:r>
            <a:r>
              <a:rPr lang="en-US" dirty="0" err="1">
                <a:latin typeface="Times New Roman" pitchFamily="18" charset="0"/>
                <a:cs typeface="Times New Roman" pitchFamily="18" charset="0"/>
              </a:rPr>
              <a:t>ubicutious</a:t>
            </a:r>
            <a:r>
              <a:rPr lang="en-US" dirty="0">
                <a:latin typeface="Times New Roman" pitchFamily="18" charset="0"/>
                <a:cs typeface="Times New Roman" pitchFamily="18" charset="0"/>
              </a:rPr>
              <a:t> fine-tuning it on a dataset of skin cancer images r</a:t>
            </a:r>
            <a:r>
              <a:rPr lang="en-US" dirty="0" smtClean="0">
                <a:latin typeface="Times New Roman" pitchFamily="18" charset="0"/>
                <a:cs typeface="Times New Roman" pitchFamily="18" charset="0"/>
              </a:rPr>
              <a:t>esize </a:t>
            </a:r>
            <a:r>
              <a:rPr lang="en-US" dirty="0">
                <a:latin typeface="Times New Roman" pitchFamily="18" charset="0"/>
                <a:cs typeface="Times New Roman" pitchFamily="18" charset="0"/>
              </a:rPr>
              <a:t>images to the input size required by the </a:t>
            </a:r>
            <a:r>
              <a:rPr lang="en-US" dirty="0" err="1">
                <a:latin typeface="Times New Roman" pitchFamily="18" charset="0"/>
                <a:cs typeface="Times New Roman" pitchFamily="18" charset="0"/>
              </a:rPr>
              <a:t>VGGNet</a:t>
            </a:r>
            <a:r>
              <a:rPr lang="en-US" dirty="0">
                <a:latin typeface="Times New Roman" pitchFamily="18" charset="0"/>
                <a:cs typeface="Times New Roman" pitchFamily="18" charset="0"/>
              </a:rPr>
              <a:t> model (typically 224x224 pixels). Load the pre-trained </a:t>
            </a:r>
            <a:r>
              <a:rPr lang="en-US" dirty="0" err="1">
                <a:latin typeface="Times New Roman" pitchFamily="18" charset="0"/>
                <a:cs typeface="Times New Roman" pitchFamily="18" charset="0"/>
              </a:rPr>
              <a:t>VGGNet</a:t>
            </a:r>
            <a:r>
              <a:rPr lang="en-US" dirty="0">
                <a:latin typeface="Times New Roman" pitchFamily="18" charset="0"/>
                <a:cs typeface="Times New Roman" pitchFamily="18" charset="0"/>
              </a:rPr>
              <a:t> model. You can use a pre-trained VGG16 or VGG19 model from a learning library like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 Train the modified </a:t>
            </a:r>
            <a:r>
              <a:rPr lang="en-US" dirty="0" err="1">
                <a:latin typeface="Times New Roman" pitchFamily="18" charset="0"/>
                <a:cs typeface="Times New Roman" pitchFamily="18" charset="0"/>
              </a:rPr>
              <a:t>VGGNet</a:t>
            </a:r>
            <a:r>
              <a:rPr lang="en-US" dirty="0">
                <a:latin typeface="Times New Roman" pitchFamily="18" charset="0"/>
                <a:cs typeface="Times New Roman" pitchFamily="18" charset="0"/>
              </a:rPr>
              <a:t> on your skin cancer dataset. Use the training for instruction and the validation set to monitor the model's performance and avoid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Fine-tune the model by adjusting </a:t>
            </a:r>
            <a:r>
              <a:rPr lang="en-US" dirty="0" smtClean="0">
                <a:latin typeface="Times New Roman" pitchFamily="18" charset="0"/>
                <a:cs typeface="Times New Roman" pitchFamily="18" charset="0"/>
              </a:rPr>
              <a:t>turning parameters </a:t>
            </a:r>
            <a:r>
              <a:rPr lang="en-US" dirty="0">
                <a:latin typeface="Times New Roman" pitchFamily="18" charset="0"/>
                <a:cs typeface="Times New Roman" pitchFamily="18" charset="0"/>
              </a:rPr>
              <a:t>like </a:t>
            </a:r>
            <a:r>
              <a:rPr lang="en-US" dirty="0" err="1">
                <a:latin typeface="Times New Roman" pitchFamily="18" charset="0"/>
                <a:cs typeface="Times New Roman" pitchFamily="18" charset="0"/>
              </a:rPr>
              <a:t>lsteprate,grouping</a:t>
            </a:r>
            <a:r>
              <a:rPr lang="en-US" dirty="0">
                <a:latin typeface="Times New Roman" pitchFamily="18" charset="0"/>
                <a:cs typeface="Times New Roman" pitchFamily="18" charset="0"/>
              </a:rPr>
              <a:t> magnitude, and the number of epochs., Utilize metrics such as exactitude, exactness, retrieval rate to evaluate the model's effectiveness in skin cancer classification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Drawbacks:</a:t>
            </a:r>
          </a:p>
          <a:p>
            <a:pPr algn="just"/>
            <a:r>
              <a:rPr lang="en-US" dirty="0">
                <a:latin typeface="Times New Roman" pitchFamily="18" charset="0"/>
                <a:cs typeface="Times New Roman" pitchFamily="18" charset="0"/>
              </a:rPr>
              <a:t>Depth and Complexity: </a:t>
            </a:r>
            <a:r>
              <a:rPr lang="en-US" dirty="0" err="1">
                <a:latin typeface="Times New Roman" pitchFamily="18" charset="0"/>
                <a:cs typeface="Times New Roman" pitchFamily="18" charset="0"/>
              </a:rPr>
              <a:t>VGGNet</a:t>
            </a:r>
            <a:r>
              <a:rPr lang="en-US" dirty="0">
                <a:latin typeface="Times New Roman" pitchFamily="18" charset="0"/>
                <a:cs typeface="Times New Roman" pitchFamily="18" charset="0"/>
              </a:rPr>
              <a:t> has a deeper architecture compared to </a:t>
            </a:r>
            <a:r>
              <a:rPr lang="en-US" dirty="0" smtClean="0">
                <a:latin typeface="Times New Roman" pitchFamily="18" charset="0"/>
                <a:cs typeface="Times New Roman" pitchFamily="18" charset="0"/>
              </a:rPr>
              <a:t>other models </a:t>
            </a:r>
            <a:r>
              <a:rPr lang="en-US" dirty="0">
                <a:latin typeface="Times New Roman" pitchFamily="18" charset="0"/>
                <a:cs typeface="Times New Roman" pitchFamily="18" charset="0"/>
              </a:rPr>
              <a:t>which can lead to increased computational requirements during training and </a:t>
            </a:r>
            <a:r>
              <a:rPr lang="en-US" dirty="0" smtClean="0">
                <a:latin typeface="Times New Roman" pitchFamily="18" charset="0"/>
                <a:cs typeface="Times New Roman" pitchFamily="18" charset="0"/>
              </a:rPr>
              <a:t>inference.</a:t>
            </a:r>
          </a:p>
          <a:p>
            <a:pPr algn="just"/>
            <a:r>
              <a:rPr lang="en-US" dirty="0">
                <a:latin typeface="Times New Roman" pitchFamily="18" charset="0"/>
                <a:cs typeface="Times New Roman" pitchFamily="18" charset="0"/>
              </a:rPr>
              <a:t>Large Number of Parameters: </a:t>
            </a:r>
            <a:r>
              <a:rPr lang="en-US" dirty="0" err="1">
                <a:latin typeface="Times New Roman" pitchFamily="18" charset="0"/>
                <a:cs typeface="Times New Roman" pitchFamily="18" charset="0"/>
              </a:rPr>
              <a:t>VGGNet</a:t>
            </a:r>
            <a:r>
              <a:rPr lang="en-US" dirty="0">
                <a:latin typeface="Times New Roman" pitchFamily="18" charset="0"/>
                <a:cs typeface="Times New Roman" pitchFamily="18" charset="0"/>
              </a:rPr>
              <a:t> has a large number of parameters, particularly due to its numerous convolutional </a:t>
            </a:r>
            <a:r>
              <a:rPr lang="en-US" dirty="0" smtClean="0">
                <a:latin typeface="Times New Roman" pitchFamily="18" charset="0"/>
                <a:cs typeface="Times New Roman" pitchFamily="18" charset="0"/>
              </a:rPr>
              <a:t>layers.</a:t>
            </a:r>
            <a:endParaRPr lang="en-IN" dirty="0">
              <a:latin typeface="Times New Roman" pitchFamily="18" charset="0"/>
              <a:cs typeface="Times New Roman" pitchFamily="18" charset="0"/>
            </a:endParaRPr>
          </a:p>
        </p:txBody>
      </p:sp>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133462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10096</TotalTime>
  <Words>1837</Words>
  <Application>Microsoft Office PowerPoint</Application>
  <PresentationFormat>On-screen Show (4:3)</PresentationFormat>
  <Paragraphs>118</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Nagesh</cp:lastModifiedBy>
  <cp:revision>720</cp:revision>
  <dcterms:modified xsi:type="dcterms:W3CDTF">2024-04-05T17:39:12Z</dcterms:modified>
</cp:coreProperties>
</file>