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1" r:id="rId1"/>
  </p:sldMasterIdLst>
  <p:notesMasterIdLst>
    <p:notesMasterId r:id="rId20"/>
  </p:notesMasterIdLst>
  <p:sldIdLst>
    <p:sldId id="256" r:id="rId2"/>
    <p:sldId id="286" r:id="rId3"/>
    <p:sldId id="258" r:id="rId4"/>
    <p:sldId id="259" r:id="rId5"/>
    <p:sldId id="260" r:id="rId6"/>
    <p:sldId id="261" r:id="rId7"/>
    <p:sldId id="264" r:id="rId8"/>
    <p:sldId id="265" r:id="rId9"/>
    <p:sldId id="266" r:id="rId10"/>
    <p:sldId id="267" r:id="rId11"/>
    <p:sldId id="268" r:id="rId12"/>
    <p:sldId id="281" r:id="rId13"/>
    <p:sldId id="280" r:id="rId14"/>
    <p:sldId id="282" r:id="rId15"/>
    <p:sldId id="283" r:id="rId16"/>
    <p:sldId id="284" r:id="rId17"/>
    <p:sldId id="285" r:id="rId18"/>
    <p:sldId id="27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A9E73F6-1B0E-4A79-9450-3116C356A354}">
          <p14:sldIdLst>
            <p14:sldId id="256"/>
            <p14:sldId id="286"/>
            <p14:sldId id="258"/>
            <p14:sldId id="259"/>
            <p14:sldId id="260"/>
            <p14:sldId id="261"/>
            <p14:sldId id="264"/>
            <p14:sldId id="265"/>
            <p14:sldId id="266"/>
            <p14:sldId id="267"/>
            <p14:sldId id="268"/>
            <p14:sldId id="281"/>
            <p14:sldId id="280"/>
            <p14:sldId id="282"/>
            <p14:sldId id="283"/>
            <p14:sldId id="284"/>
            <p14:sldId id="285"/>
          </p14:sldIdLst>
        </p14:section>
        <p14:section name="Untitled Section" id="{B109C516-8D2A-4FC3-9D64-F1FEABADD0AC}">
          <p14:sldIdLst>
            <p14:sldId id="279"/>
          </p14:sldIdLst>
        </p14:section>
      </p14:sectionLst>
    </p:ex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12" autoAdjust="0"/>
    <p:restoredTop sz="95848" autoAdjust="0"/>
  </p:normalViewPr>
  <p:slideViewPr>
    <p:cSldViewPr snapToGrid="0">
      <p:cViewPr>
        <p:scale>
          <a:sx n="75" d="100"/>
          <a:sy n="75" d="100"/>
        </p:scale>
        <p:origin x="-1182" y="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9"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buNone/>
            </a:pPr>
            <a:r>
              <a:rPr lang="en-US" sz="4400" b="0" strike="noStrike" spc="-1" dirty="0">
                <a:latin typeface="Arial"/>
              </a:rPr>
              <a:t>Click to move the slide</a:t>
            </a:r>
          </a:p>
        </p:txBody>
      </p:sp>
      <p:sp>
        <p:nvSpPr>
          <p:cNvPr id="80"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81"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dirty="0">
                <a:latin typeface="Times New Roman"/>
              </a:rPr>
              <a:t>&lt;header&gt;</a:t>
            </a:r>
          </a:p>
        </p:txBody>
      </p:sp>
      <p:sp>
        <p:nvSpPr>
          <p:cNvPr id="82" name="PlaceHolder 4"/>
          <p:cNvSpPr>
            <a:spLocks noGrp="1"/>
          </p:cNvSpPr>
          <p:nvPr>
            <p:ph type="dt" idx="4"/>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dirty="0">
                <a:latin typeface="Times New Roman"/>
              </a:rPr>
              <a:t>&lt;date/time&gt;</a:t>
            </a:r>
          </a:p>
        </p:txBody>
      </p:sp>
      <p:sp>
        <p:nvSpPr>
          <p:cNvPr id="83" name="PlaceHolder 5"/>
          <p:cNvSpPr>
            <a:spLocks noGrp="1"/>
          </p:cNvSpPr>
          <p:nvPr>
            <p:ph type="ftr" idx="5"/>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dirty="0">
                <a:latin typeface="Times New Roman"/>
              </a:rPr>
              <a:t>&lt;footer&gt;</a:t>
            </a:r>
          </a:p>
        </p:txBody>
      </p:sp>
      <p:sp>
        <p:nvSpPr>
          <p:cNvPr id="84" name="PlaceHolder 6"/>
          <p:cNvSpPr>
            <a:spLocks noGrp="1"/>
          </p:cNvSpPr>
          <p:nvPr>
            <p:ph type="sldNum" idx="6"/>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74256D57-403C-4E8E-81BE-30733737E8FD}" type="slidenum">
              <a:rPr lang="en-US" sz="1400" b="0" strike="noStrike" spc="-1">
                <a:latin typeface="Times New Roman"/>
              </a:rPr>
              <a:t>‹#›</a:t>
            </a:fld>
            <a:endParaRPr lang="en-US" sz="1400" b="0" strike="noStrike" spc="-1" dirty="0">
              <a:latin typeface="Times New Roman"/>
            </a:endParaRPr>
          </a:p>
        </p:txBody>
      </p:sp>
    </p:spTree>
    <p:extLst>
      <p:ext uri="{BB962C8B-B14F-4D97-AF65-F5344CB8AC3E}">
        <p14:creationId xmlns:p14="http://schemas.microsoft.com/office/powerpoint/2010/main" val="3279963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p:cNvSpPr>
          <p:nvPr>
            <p:ph type="body"/>
          </p:nvPr>
        </p:nvSpPr>
        <p:spPr>
          <a:xfrm>
            <a:off x="0" y="0"/>
            <a:ext cx="11795760" cy="11795760"/>
          </a:xfrm>
          <a:prstGeom prst="rect">
            <a:avLst/>
          </a:prstGeom>
          <a:noFill/>
          <a:ln w="0">
            <a:noFill/>
          </a:ln>
        </p:spPr>
        <p:txBody>
          <a:bodyPr lIns="90000" tIns="45000" rIns="90000" bIns="45000" anchor="t">
            <a:noAutofit/>
          </a:bodyPr>
          <a:lstStyle/>
          <a:p>
            <a:endParaRPr lang="en-US" sz="2000" b="0" strike="noStrike" spc="-1" dirty="0">
              <a:latin typeface="Arial"/>
            </a:endParaRPr>
          </a:p>
        </p:txBody>
      </p:sp>
      <p:sp>
        <p:nvSpPr>
          <p:cNvPr id="168" name="CustomShape 2"/>
          <p:cNvSpPr/>
          <p:nvPr/>
        </p:nvSpPr>
        <p:spPr>
          <a:xfrm>
            <a:off x="0" y="0"/>
            <a:ext cx="11795760" cy="1179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fld id="{F8C2DBFB-75A9-4429-B482-58ADEC878B18}" type="slidenum">
              <a:rPr lang="en-IN" sz="1800" b="0" strike="noStrike" spc="-1">
                <a:solidFill>
                  <a:srgbClr val="000000"/>
                </a:solidFill>
                <a:latin typeface="+mn-lt"/>
                <a:ea typeface="+mn-ea"/>
              </a:rPr>
              <a:t>3</a:t>
            </a:fld>
            <a:endParaRPr lang="en-US" sz="1800" b="0" strike="noStrike" spc="-1" dirty="0">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PlaceHolder 1"/>
          <p:cNvSpPr>
            <a:spLocks noGrp="1"/>
          </p:cNvSpPr>
          <p:nvPr>
            <p:ph type="body"/>
          </p:nvPr>
        </p:nvSpPr>
        <p:spPr>
          <a:xfrm>
            <a:off x="0" y="0"/>
            <a:ext cx="11795760" cy="11795760"/>
          </a:xfrm>
          <a:prstGeom prst="rect">
            <a:avLst/>
          </a:prstGeom>
          <a:noFill/>
          <a:ln w="0">
            <a:noFill/>
          </a:ln>
        </p:spPr>
        <p:txBody>
          <a:bodyPr lIns="90000" tIns="45000" rIns="90000" bIns="45000" anchor="t">
            <a:noAutofit/>
          </a:bodyPr>
          <a:lstStyle/>
          <a:p>
            <a:endParaRPr lang="en-US" sz="2000" b="0" strike="noStrike" spc="-1" dirty="0">
              <a:latin typeface="Arial"/>
            </a:endParaRPr>
          </a:p>
        </p:txBody>
      </p:sp>
      <p:sp>
        <p:nvSpPr>
          <p:cNvPr id="170" name="CustomShape 2"/>
          <p:cNvSpPr/>
          <p:nvPr/>
        </p:nvSpPr>
        <p:spPr>
          <a:xfrm>
            <a:off x="0" y="0"/>
            <a:ext cx="11795760" cy="1179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fld id="{D68EB115-9585-47A6-9A9B-A86AADBDD9D7}" type="slidenum">
              <a:rPr lang="en-IN" sz="1800" b="0" strike="noStrike" spc="-1">
                <a:solidFill>
                  <a:srgbClr val="000000"/>
                </a:solidFill>
                <a:latin typeface="+mn-lt"/>
                <a:ea typeface="+mn-ea"/>
              </a:rPr>
              <a:t>5</a:t>
            </a:fld>
            <a:endParaRPr lang="en-US" sz="1800" b="0" strike="noStrike" spc="-1" dirty="0">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PlaceHolder 1"/>
          <p:cNvSpPr>
            <a:spLocks noGrp="1"/>
          </p:cNvSpPr>
          <p:nvPr>
            <p:ph type="body"/>
          </p:nvPr>
        </p:nvSpPr>
        <p:spPr>
          <a:xfrm>
            <a:off x="0" y="0"/>
            <a:ext cx="11795760" cy="11795760"/>
          </a:xfrm>
          <a:prstGeom prst="rect">
            <a:avLst/>
          </a:prstGeom>
          <a:noFill/>
          <a:ln w="0">
            <a:noFill/>
          </a:ln>
        </p:spPr>
        <p:txBody>
          <a:bodyPr lIns="90000" tIns="45000" rIns="90000" bIns="45000" anchor="t">
            <a:noAutofit/>
          </a:bodyPr>
          <a:lstStyle/>
          <a:p>
            <a:endParaRPr lang="en-US" sz="2000" b="0" strike="noStrike" spc="-1" dirty="0">
              <a:latin typeface="Arial"/>
            </a:endParaRPr>
          </a:p>
        </p:txBody>
      </p:sp>
      <p:sp>
        <p:nvSpPr>
          <p:cNvPr id="172" name="CustomShape 2"/>
          <p:cNvSpPr/>
          <p:nvPr/>
        </p:nvSpPr>
        <p:spPr>
          <a:xfrm>
            <a:off x="0" y="0"/>
            <a:ext cx="11795760" cy="1179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fld id="{170960F8-9D55-4BFE-80EA-95D1D9A6E530}" type="slidenum">
              <a:rPr lang="en-IN" sz="1800" b="0" strike="noStrike" spc="-1">
                <a:solidFill>
                  <a:srgbClr val="000000"/>
                </a:solidFill>
                <a:latin typeface="+mn-lt"/>
                <a:ea typeface="+mn-ea"/>
              </a:rPr>
              <a:t>6</a:t>
            </a:fld>
            <a:endParaRPr lang="en-US" sz="1800" b="0" strike="noStrike" spc="-1" dirty="0">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body"/>
          </p:nvPr>
        </p:nvSpPr>
        <p:spPr>
          <a:xfrm>
            <a:off x="0" y="0"/>
            <a:ext cx="11795760" cy="11795760"/>
          </a:xfrm>
          <a:prstGeom prst="rect">
            <a:avLst/>
          </a:prstGeom>
          <a:noFill/>
          <a:ln w="0">
            <a:noFill/>
          </a:ln>
        </p:spPr>
        <p:txBody>
          <a:bodyPr lIns="90000" tIns="45000" rIns="90000" bIns="45000" anchor="t">
            <a:noAutofit/>
          </a:bodyPr>
          <a:lstStyle/>
          <a:p>
            <a:endParaRPr lang="en-US" sz="2000" b="0" strike="noStrike" spc="-1" dirty="0">
              <a:latin typeface="Arial"/>
            </a:endParaRPr>
          </a:p>
        </p:txBody>
      </p:sp>
      <p:sp>
        <p:nvSpPr>
          <p:cNvPr id="176" name="CustomShape 2"/>
          <p:cNvSpPr/>
          <p:nvPr/>
        </p:nvSpPr>
        <p:spPr>
          <a:xfrm>
            <a:off x="0" y="0"/>
            <a:ext cx="11795760" cy="1179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fld id="{47524722-5E20-4699-A733-B1E40DC0D631}" type="slidenum">
              <a:rPr lang="en-IN" sz="1800" b="0" strike="noStrike" spc="-1">
                <a:solidFill>
                  <a:srgbClr val="000000"/>
                </a:solidFill>
                <a:latin typeface="+mn-lt"/>
                <a:ea typeface="+mn-ea"/>
              </a:rPr>
              <a:t>7</a:t>
            </a:fld>
            <a:endParaRPr lang="en-US" sz="1800" b="0" strike="noStrike" spc="-1" dirty="0">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body"/>
          </p:nvPr>
        </p:nvSpPr>
        <p:spPr>
          <a:xfrm>
            <a:off x="0" y="0"/>
            <a:ext cx="11795760" cy="11795760"/>
          </a:xfrm>
          <a:prstGeom prst="rect">
            <a:avLst/>
          </a:prstGeom>
          <a:noFill/>
          <a:ln w="0">
            <a:noFill/>
          </a:ln>
        </p:spPr>
        <p:txBody>
          <a:bodyPr lIns="90000" tIns="45000" rIns="90000" bIns="45000" anchor="t">
            <a:noAutofit/>
          </a:bodyPr>
          <a:lstStyle/>
          <a:p>
            <a:endParaRPr lang="en-US" sz="2000" b="0" strike="noStrike" spc="-1" dirty="0">
              <a:latin typeface="Arial"/>
            </a:endParaRPr>
          </a:p>
        </p:txBody>
      </p:sp>
      <p:sp>
        <p:nvSpPr>
          <p:cNvPr id="178" name="CustomShape 2"/>
          <p:cNvSpPr/>
          <p:nvPr/>
        </p:nvSpPr>
        <p:spPr>
          <a:xfrm>
            <a:off x="0" y="0"/>
            <a:ext cx="11795760" cy="1179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fld id="{0747C379-4661-4884-9E65-8BD35B25DC88}" type="slidenum">
              <a:rPr lang="en-IN" sz="1800" b="0" strike="noStrike" spc="-1">
                <a:solidFill>
                  <a:srgbClr val="000000"/>
                </a:solidFill>
                <a:latin typeface="+mn-lt"/>
                <a:ea typeface="+mn-ea"/>
              </a:rPr>
              <a:t>8</a:t>
            </a:fld>
            <a:endParaRPr lang="en-US" sz="1800" b="0" strike="noStrike" spc="-1" dirty="0">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0" y="0"/>
            <a:ext cx="11795760" cy="11795760"/>
          </a:xfrm>
          <a:prstGeom prst="rect">
            <a:avLst/>
          </a:prstGeom>
          <a:noFill/>
          <a:ln w="0">
            <a:noFill/>
          </a:ln>
        </p:spPr>
        <p:txBody>
          <a:bodyPr lIns="90000" tIns="45000" rIns="90000" bIns="45000" anchor="t">
            <a:noAutofit/>
          </a:bodyPr>
          <a:lstStyle/>
          <a:p>
            <a:endParaRPr lang="en-US" sz="2000" b="0" strike="noStrike" spc="-1" dirty="0">
              <a:latin typeface="Arial"/>
            </a:endParaRPr>
          </a:p>
        </p:txBody>
      </p:sp>
      <p:sp>
        <p:nvSpPr>
          <p:cNvPr id="180" name="CustomShape 2"/>
          <p:cNvSpPr/>
          <p:nvPr/>
        </p:nvSpPr>
        <p:spPr>
          <a:xfrm>
            <a:off x="0" y="0"/>
            <a:ext cx="11795760" cy="1179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fld id="{AA3A5EA3-A249-419C-9076-455022E159FC}" type="slidenum">
              <a:rPr lang="en-IN" sz="1800" b="0" strike="noStrike" spc="-1">
                <a:solidFill>
                  <a:srgbClr val="000000"/>
                </a:solidFill>
                <a:latin typeface="+mn-lt"/>
                <a:ea typeface="+mn-ea"/>
              </a:rPr>
              <a:t>10</a:t>
            </a:fld>
            <a:endParaRPr lang="en-US" sz="1800" b="0" strike="noStrike" spc="-1" dirty="0">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12800"/>
            <a:ext cx="5343525"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algn="r">
              <a:buNone/>
            </a:pPr>
            <a:fld id="{74256D57-403C-4E8E-81BE-30733737E8FD}" type="slidenum">
              <a:rPr lang="en-US" sz="1400" b="0" strike="noStrike" spc="-1" smtClean="0">
                <a:latin typeface="Times New Roman"/>
              </a:rPr>
              <a:t>15</a:t>
            </a:fld>
            <a:endParaRPr lang="en-US" sz="1400" b="0" strike="noStrike" spc="-1" dirty="0">
              <a:latin typeface="Times New Roman"/>
            </a:endParaRPr>
          </a:p>
        </p:txBody>
      </p:sp>
    </p:spTree>
    <p:extLst>
      <p:ext uri="{BB962C8B-B14F-4D97-AF65-F5344CB8AC3E}">
        <p14:creationId xmlns:p14="http://schemas.microsoft.com/office/powerpoint/2010/main" val="32592087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endParaRPr lang="en-IN"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IN" dirty="0"/>
              <a:t>Footer</a:t>
            </a:r>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73D72ADC-ADC1-4A0F-9135-BE3C24C06C0D}"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sz="1400" b="0" strike="noStrike" spc="-1" dirty="0">
                <a:latin typeface="Times New Roman"/>
              </a:rPr>
              <a:t>&lt;date/time&gt;</a:t>
            </a:r>
          </a:p>
        </p:txBody>
      </p:sp>
      <p:sp>
        <p:nvSpPr>
          <p:cNvPr id="5" name="Footer Placeholder 4"/>
          <p:cNvSpPr>
            <a:spLocks noGrp="1"/>
          </p:cNvSpPr>
          <p:nvPr>
            <p:ph type="ftr" sz="quarter" idx="11"/>
          </p:nvPr>
        </p:nvSpPr>
        <p:spPr/>
        <p:txBody>
          <a:bodyPr/>
          <a:lstStyle/>
          <a:p>
            <a:pPr algn="ctr">
              <a:lnSpc>
                <a:spcPct val="100000"/>
              </a:lnSpc>
              <a:buNone/>
            </a:pPr>
            <a:r>
              <a:rPr lang="en-US" sz="1400" b="0" strike="noStrike" spc="-1" dirty="0">
                <a:latin typeface="Times New Roman"/>
              </a:rPr>
              <a:t>&lt;footer&gt;</a:t>
            </a:r>
          </a:p>
        </p:txBody>
      </p:sp>
      <p:sp>
        <p:nvSpPr>
          <p:cNvPr id="6" name="Slide Number Placeholder 5"/>
          <p:cNvSpPr>
            <a:spLocks noGrp="1"/>
          </p:cNvSpPr>
          <p:nvPr>
            <p:ph type="sldNum" sz="quarter" idx="12"/>
          </p:nvPr>
        </p:nvSpPr>
        <p:spPr/>
        <p:txBody>
          <a:bodyPr/>
          <a:lstStyle/>
          <a:p>
            <a:pPr algn="r">
              <a:lnSpc>
                <a:spcPct val="100000"/>
              </a:lnSpc>
              <a:buNone/>
            </a:pPr>
            <a:fld id="{D2717BA5-9005-42DB-A1EB-C9B5C6107FBE}" type="slidenum">
              <a:rPr lang="en-IN" sz="1200" b="0" strike="noStrike" spc="-1" smtClean="0">
                <a:solidFill>
                  <a:srgbClr val="8B8B8B"/>
                </a:solidFill>
                <a:latin typeface="Calibri"/>
              </a:rPr>
              <a:t>‹#›</a:t>
            </a:fld>
            <a:endParaRPr lang="en-US" sz="1200" b="0" strike="noStrike" spc="-1" dirty="0">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sz="1400" b="0" strike="noStrike" spc="-1" dirty="0">
                <a:latin typeface="Times New Roman"/>
              </a:rPr>
              <a:t>&lt;date/time&gt;</a:t>
            </a:r>
          </a:p>
        </p:txBody>
      </p:sp>
      <p:sp>
        <p:nvSpPr>
          <p:cNvPr id="5" name="Footer Placeholder 4"/>
          <p:cNvSpPr>
            <a:spLocks noGrp="1"/>
          </p:cNvSpPr>
          <p:nvPr>
            <p:ph type="ftr" sz="quarter" idx="11"/>
          </p:nvPr>
        </p:nvSpPr>
        <p:spPr/>
        <p:txBody>
          <a:bodyPr/>
          <a:lstStyle/>
          <a:p>
            <a:pPr algn="ctr">
              <a:lnSpc>
                <a:spcPct val="100000"/>
              </a:lnSpc>
              <a:buNone/>
            </a:pPr>
            <a:r>
              <a:rPr lang="en-US" sz="1400" b="0" strike="noStrike" spc="-1" dirty="0">
                <a:latin typeface="Times New Roman"/>
              </a:rPr>
              <a:t>&lt;footer&gt;</a:t>
            </a:r>
          </a:p>
        </p:txBody>
      </p:sp>
      <p:sp>
        <p:nvSpPr>
          <p:cNvPr id="6" name="Slide Number Placeholder 5"/>
          <p:cNvSpPr>
            <a:spLocks noGrp="1"/>
          </p:cNvSpPr>
          <p:nvPr>
            <p:ph type="sldNum" sz="quarter" idx="12"/>
          </p:nvPr>
        </p:nvSpPr>
        <p:spPr/>
        <p:txBody>
          <a:bodyPr/>
          <a:lstStyle/>
          <a:p>
            <a:pPr algn="r">
              <a:lnSpc>
                <a:spcPct val="100000"/>
              </a:lnSpc>
              <a:buNone/>
            </a:pPr>
            <a:fld id="{D2717BA5-9005-42DB-A1EB-C9B5C6107FBE}" type="slidenum">
              <a:rPr lang="en-IN" sz="1200" b="0" strike="noStrike" spc="-1" smtClean="0">
                <a:solidFill>
                  <a:srgbClr val="8B8B8B"/>
                </a:solidFill>
                <a:latin typeface="Calibri"/>
              </a:rPr>
              <a:t>‹#›</a:t>
            </a:fld>
            <a:endParaRPr lang="en-US" sz="1200" b="0" strike="noStrike" spc="-1" dirty="0">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sz="1400" b="0" strike="noStrike" spc="-1" dirty="0">
                <a:latin typeface="Times New Roman"/>
              </a:rPr>
              <a:t>&lt;date/time&gt;</a:t>
            </a:r>
          </a:p>
        </p:txBody>
      </p:sp>
      <p:sp>
        <p:nvSpPr>
          <p:cNvPr id="5" name="Footer Placeholder 4"/>
          <p:cNvSpPr>
            <a:spLocks noGrp="1"/>
          </p:cNvSpPr>
          <p:nvPr>
            <p:ph type="ftr" sz="quarter" idx="11"/>
          </p:nvPr>
        </p:nvSpPr>
        <p:spPr/>
        <p:txBody>
          <a:bodyPr/>
          <a:lstStyle/>
          <a:p>
            <a:pPr algn="ctr">
              <a:lnSpc>
                <a:spcPct val="100000"/>
              </a:lnSpc>
              <a:buNone/>
            </a:pPr>
            <a:r>
              <a:rPr lang="en-US" sz="1400" b="0" strike="noStrike" spc="-1" dirty="0">
                <a:latin typeface="Times New Roman"/>
              </a:rPr>
              <a:t>&lt;footer&gt;</a:t>
            </a:r>
          </a:p>
        </p:txBody>
      </p:sp>
      <p:sp>
        <p:nvSpPr>
          <p:cNvPr id="6" name="Slide Number Placeholder 5"/>
          <p:cNvSpPr>
            <a:spLocks noGrp="1"/>
          </p:cNvSpPr>
          <p:nvPr>
            <p:ph type="sldNum" sz="quarter" idx="12"/>
          </p:nvPr>
        </p:nvSpPr>
        <p:spPr/>
        <p:txBody>
          <a:bodyPr/>
          <a:lstStyle/>
          <a:p>
            <a:pPr algn="r">
              <a:lnSpc>
                <a:spcPct val="100000"/>
              </a:lnSpc>
              <a:buNone/>
            </a:pPr>
            <a:fld id="{D2717BA5-9005-42DB-A1EB-C9B5C6107FBE}" type="slidenum">
              <a:rPr lang="en-IN" sz="1200" b="0" strike="noStrike" spc="-1" smtClean="0">
                <a:solidFill>
                  <a:srgbClr val="8B8B8B"/>
                </a:solidFill>
                <a:latin typeface="Calibri"/>
              </a:rPr>
              <a:t>‹#›</a:t>
            </a:fld>
            <a:endParaRPr lang="en-US" sz="1200" b="0" strike="noStrike" spc="-1" dirty="0">
              <a:latin typeface="Times New Roman"/>
            </a:endParaRPr>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r>
              <a:rPr lang="en-US" sz="1400" b="0" strike="noStrike" spc="-1" dirty="0">
                <a:latin typeface="Times New Roman"/>
              </a:rPr>
              <a:t>&lt;date/time&gt;</a:t>
            </a:r>
          </a:p>
        </p:txBody>
      </p:sp>
      <p:sp>
        <p:nvSpPr>
          <p:cNvPr id="5" name="Footer Placeholder 4"/>
          <p:cNvSpPr>
            <a:spLocks noGrp="1"/>
          </p:cNvSpPr>
          <p:nvPr>
            <p:ph type="ftr" sz="quarter" idx="11"/>
          </p:nvPr>
        </p:nvSpPr>
        <p:spPr/>
        <p:txBody>
          <a:bodyPr/>
          <a:lstStyle/>
          <a:p>
            <a:pPr algn="ctr">
              <a:lnSpc>
                <a:spcPct val="100000"/>
              </a:lnSpc>
              <a:buNone/>
            </a:pPr>
            <a:r>
              <a:rPr lang="en-US" sz="1400" b="0" strike="noStrike" spc="-1" dirty="0">
                <a:latin typeface="Times New Roman"/>
              </a:rPr>
              <a:t>&lt;footer&gt;</a:t>
            </a:r>
          </a:p>
        </p:txBody>
      </p:sp>
      <p:sp>
        <p:nvSpPr>
          <p:cNvPr id="6" name="Slide Number Placeholder 5"/>
          <p:cNvSpPr>
            <a:spLocks noGrp="1"/>
          </p:cNvSpPr>
          <p:nvPr>
            <p:ph type="sldNum" sz="quarter" idx="12"/>
          </p:nvPr>
        </p:nvSpPr>
        <p:spPr/>
        <p:txBody>
          <a:bodyPr/>
          <a:lstStyle/>
          <a:p>
            <a:pPr algn="r">
              <a:lnSpc>
                <a:spcPct val="100000"/>
              </a:lnSpc>
              <a:buNone/>
            </a:pPr>
            <a:fld id="{D2717BA5-9005-42DB-A1EB-C9B5C6107FBE}" type="slidenum">
              <a:rPr lang="en-IN" sz="1200" b="0" strike="noStrike" spc="-1" smtClean="0">
                <a:solidFill>
                  <a:srgbClr val="8B8B8B"/>
                </a:solidFill>
                <a:latin typeface="Calibri"/>
              </a:rPr>
              <a:t>‹#›</a:t>
            </a:fld>
            <a:endParaRPr lang="en-US" sz="1200" b="0" strike="noStrike" spc="-1" dirty="0">
              <a:latin typeface="Times New Roman"/>
            </a:endParaRPr>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r>
              <a:rPr lang="en-US" sz="1400" b="0" strike="noStrike" spc="-1" dirty="0">
                <a:latin typeface="Times New Roman"/>
              </a:rPr>
              <a:t>&lt;date/time&gt;</a:t>
            </a:r>
          </a:p>
        </p:txBody>
      </p:sp>
      <p:sp>
        <p:nvSpPr>
          <p:cNvPr id="6" name="Footer Placeholder 5"/>
          <p:cNvSpPr>
            <a:spLocks noGrp="1"/>
          </p:cNvSpPr>
          <p:nvPr>
            <p:ph type="ftr" sz="quarter" idx="11"/>
          </p:nvPr>
        </p:nvSpPr>
        <p:spPr/>
        <p:txBody>
          <a:bodyPr/>
          <a:lstStyle/>
          <a:p>
            <a:pPr algn="ctr">
              <a:lnSpc>
                <a:spcPct val="100000"/>
              </a:lnSpc>
              <a:buNone/>
            </a:pPr>
            <a:r>
              <a:rPr lang="en-US" sz="1400" b="0" strike="noStrike" spc="-1" dirty="0">
                <a:latin typeface="Times New Roman"/>
              </a:rPr>
              <a:t>&lt;footer&gt;</a:t>
            </a:r>
          </a:p>
        </p:txBody>
      </p:sp>
      <p:sp>
        <p:nvSpPr>
          <p:cNvPr id="7" name="Slide Number Placeholder 6"/>
          <p:cNvSpPr>
            <a:spLocks noGrp="1"/>
          </p:cNvSpPr>
          <p:nvPr>
            <p:ph type="sldNum" sz="quarter" idx="12"/>
          </p:nvPr>
        </p:nvSpPr>
        <p:spPr/>
        <p:txBody>
          <a:bodyPr/>
          <a:lstStyle/>
          <a:p>
            <a:pPr algn="r">
              <a:lnSpc>
                <a:spcPct val="100000"/>
              </a:lnSpc>
              <a:buNone/>
            </a:pPr>
            <a:fld id="{D2717BA5-9005-42DB-A1EB-C9B5C6107FBE}" type="slidenum">
              <a:rPr lang="en-IN" sz="1200" b="0" strike="noStrike" spc="-1" smtClean="0">
                <a:solidFill>
                  <a:srgbClr val="8B8B8B"/>
                </a:solidFill>
                <a:latin typeface="Calibri"/>
              </a:rPr>
              <a:t>‹#›</a:t>
            </a:fld>
            <a:endParaRPr lang="en-US" sz="1200" b="0" strike="noStrike" spc="-1" dirty="0">
              <a:latin typeface="Times New Roman"/>
            </a:endParaRPr>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r>
              <a:rPr lang="en-US" sz="1400" b="0" strike="noStrike" spc="-1" dirty="0">
                <a:latin typeface="Times New Roman"/>
              </a:rPr>
              <a:t>&lt;date/time&gt;</a:t>
            </a:r>
          </a:p>
        </p:txBody>
      </p:sp>
      <p:sp>
        <p:nvSpPr>
          <p:cNvPr id="8" name="Footer Placeholder 7"/>
          <p:cNvSpPr>
            <a:spLocks noGrp="1"/>
          </p:cNvSpPr>
          <p:nvPr>
            <p:ph type="ftr" sz="quarter" idx="11"/>
          </p:nvPr>
        </p:nvSpPr>
        <p:spPr/>
        <p:txBody>
          <a:bodyPr/>
          <a:lstStyle/>
          <a:p>
            <a:pPr algn="ctr">
              <a:lnSpc>
                <a:spcPct val="100000"/>
              </a:lnSpc>
              <a:buNone/>
            </a:pPr>
            <a:r>
              <a:rPr lang="en-US" sz="1400" b="0" strike="noStrike" spc="-1" dirty="0">
                <a:latin typeface="Times New Roman"/>
              </a:rPr>
              <a:t>&lt;footer&gt;</a:t>
            </a:r>
          </a:p>
        </p:txBody>
      </p:sp>
      <p:sp>
        <p:nvSpPr>
          <p:cNvPr id="9" name="Slide Number Placeholder 8"/>
          <p:cNvSpPr>
            <a:spLocks noGrp="1"/>
          </p:cNvSpPr>
          <p:nvPr>
            <p:ph type="sldNum" sz="quarter" idx="12"/>
          </p:nvPr>
        </p:nvSpPr>
        <p:spPr/>
        <p:txBody>
          <a:bodyPr/>
          <a:lstStyle/>
          <a:p>
            <a:pPr algn="r">
              <a:lnSpc>
                <a:spcPct val="100000"/>
              </a:lnSpc>
              <a:buNone/>
            </a:pPr>
            <a:fld id="{D2717BA5-9005-42DB-A1EB-C9B5C6107FBE}" type="slidenum">
              <a:rPr lang="en-IN" sz="1200" b="0" strike="noStrike" spc="-1" smtClean="0">
                <a:solidFill>
                  <a:srgbClr val="8B8B8B"/>
                </a:solidFill>
                <a:latin typeface="Calibri"/>
              </a:rPr>
              <a:t>‹#›</a:t>
            </a:fld>
            <a:endParaRPr lang="en-US" sz="1200" b="0" strike="noStrike" spc="-1" dirty="0">
              <a:latin typeface="Times New Roman"/>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IN" dirty="0"/>
          </a:p>
        </p:txBody>
      </p:sp>
      <p:sp>
        <p:nvSpPr>
          <p:cNvPr id="4" name="Footer Placeholder 3"/>
          <p:cNvSpPr>
            <a:spLocks noGrp="1"/>
          </p:cNvSpPr>
          <p:nvPr>
            <p:ph type="ftr" sz="quarter" idx="11"/>
          </p:nvPr>
        </p:nvSpPr>
        <p:spPr/>
        <p:txBody>
          <a:bodyPr/>
          <a:lstStyle/>
          <a:p>
            <a:r>
              <a:rPr lang="en-IN" dirty="0"/>
              <a:t>Footer</a:t>
            </a:r>
          </a:p>
        </p:txBody>
      </p:sp>
      <p:sp>
        <p:nvSpPr>
          <p:cNvPr id="5" name="Slide Number Placeholder 4"/>
          <p:cNvSpPr>
            <a:spLocks noGrp="1"/>
          </p:cNvSpPr>
          <p:nvPr>
            <p:ph type="sldNum" sz="quarter" idx="12"/>
          </p:nvPr>
        </p:nvSpPr>
        <p:spPr/>
        <p:txBody>
          <a:bodyPr/>
          <a:lstStyle/>
          <a:p>
            <a:fld id="{FE4219FD-8E3C-4277-AE8E-14A910A8D7FE}" type="slidenum">
              <a:rPr lang="en-IN" smtClean="0"/>
              <a:t>‹#›</a:t>
            </a:fld>
            <a:endParaRPr lang="en-IN" dirty="0"/>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z="1400" b="0" strike="noStrike" spc="-1" dirty="0">
                <a:latin typeface="Times New Roman"/>
              </a:rPr>
              <a:t>&lt;date/time&gt;</a:t>
            </a:r>
          </a:p>
        </p:txBody>
      </p:sp>
      <p:sp>
        <p:nvSpPr>
          <p:cNvPr id="3" name="Footer Placeholder 2"/>
          <p:cNvSpPr>
            <a:spLocks noGrp="1"/>
          </p:cNvSpPr>
          <p:nvPr>
            <p:ph type="ftr" sz="quarter" idx="11"/>
          </p:nvPr>
        </p:nvSpPr>
        <p:spPr/>
        <p:txBody>
          <a:bodyPr/>
          <a:lstStyle/>
          <a:p>
            <a:pPr algn="ctr">
              <a:lnSpc>
                <a:spcPct val="100000"/>
              </a:lnSpc>
              <a:buNone/>
            </a:pPr>
            <a:r>
              <a:rPr lang="en-US" sz="1400" b="0" strike="noStrike" spc="-1" dirty="0">
                <a:latin typeface="Times New Roman"/>
              </a:rPr>
              <a:t>&lt;footer&gt;</a:t>
            </a:r>
          </a:p>
        </p:txBody>
      </p:sp>
      <p:sp>
        <p:nvSpPr>
          <p:cNvPr id="4" name="Slide Number Placeholder 3"/>
          <p:cNvSpPr>
            <a:spLocks noGrp="1"/>
          </p:cNvSpPr>
          <p:nvPr>
            <p:ph type="sldNum" sz="quarter" idx="12"/>
          </p:nvPr>
        </p:nvSpPr>
        <p:spPr/>
        <p:txBody>
          <a:bodyPr/>
          <a:lstStyle/>
          <a:p>
            <a:pPr algn="r">
              <a:lnSpc>
                <a:spcPct val="100000"/>
              </a:lnSpc>
              <a:buNone/>
            </a:pPr>
            <a:fld id="{D2717BA5-9005-42DB-A1EB-C9B5C6107FBE}" type="slidenum">
              <a:rPr lang="en-IN" sz="1200" b="0" strike="noStrike" spc="-1" smtClean="0">
                <a:solidFill>
                  <a:srgbClr val="8B8B8B"/>
                </a:solidFill>
                <a:latin typeface="Calibri"/>
              </a:rPr>
              <a:t>‹#›</a:t>
            </a:fld>
            <a:endParaRPr lang="en-US" sz="1200" b="0" strike="noStrike" spc="-1" dirty="0">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r>
              <a:rPr lang="en-US" sz="1400" b="0" strike="noStrike" spc="-1" dirty="0">
                <a:latin typeface="Times New Roman"/>
              </a:rPr>
              <a:t>&lt;date/time&gt;</a:t>
            </a:r>
          </a:p>
        </p:txBody>
      </p:sp>
      <p:sp>
        <p:nvSpPr>
          <p:cNvPr id="6" name="Footer Placeholder 5"/>
          <p:cNvSpPr>
            <a:spLocks noGrp="1"/>
          </p:cNvSpPr>
          <p:nvPr>
            <p:ph type="ftr" sz="quarter" idx="11"/>
          </p:nvPr>
        </p:nvSpPr>
        <p:spPr/>
        <p:txBody>
          <a:bodyPr/>
          <a:lstStyle/>
          <a:p>
            <a:pPr algn="ctr">
              <a:lnSpc>
                <a:spcPct val="100000"/>
              </a:lnSpc>
              <a:buNone/>
            </a:pPr>
            <a:r>
              <a:rPr lang="en-US" sz="1400" b="0" strike="noStrike" spc="-1" dirty="0">
                <a:latin typeface="Times New Roman"/>
              </a:rPr>
              <a:t>&lt;footer&gt;</a:t>
            </a:r>
          </a:p>
        </p:txBody>
      </p:sp>
      <p:sp>
        <p:nvSpPr>
          <p:cNvPr id="7" name="Slide Number Placeholder 6"/>
          <p:cNvSpPr>
            <a:spLocks noGrp="1"/>
          </p:cNvSpPr>
          <p:nvPr>
            <p:ph type="sldNum" sz="quarter" idx="12"/>
          </p:nvPr>
        </p:nvSpPr>
        <p:spPr/>
        <p:txBody>
          <a:bodyPr/>
          <a:lstStyle/>
          <a:p>
            <a:pPr algn="r">
              <a:lnSpc>
                <a:spcPct val="100000"/>
              </a:lnSpc>
              <a:buNone/>
            </a:pPr>
            <a:fld id="{D2717BA5-9005-42DB-A1EB-C9B5C6107FBE}" type="slidenum">
              <a:rPr lang="en-IN" sz="1200" b="0" strike="noStrike" spc="-1" smtClean="0">
                <a:solidFill>
                  <a:srgbClr val="8B8B8B"/>
                </a:solidFill>
                <a:latin typeface="Calibri"/>
              </a:rPr>
              <a:t>‹#›</a:t>
            </a:fld>
            <a:endParaRPr lang="en-US" sz="1200" b="0" strike="noStrike" spc="-1" dirty="0">
              <a:latin typeface="Times New Roman"/>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a:t>Click icon to add picture</a:t>
            </a:r>
          </a:p>
        </p:txBody>
      </p:sp>
      <p:sp>
        <p:nvSpPr>
          <p:cNvPr id="5" name="Date Placeholder 4"/>
          <p:cNvSpPr>
            <a:spLocks noGrp="1"/>
          </p:cNvSpPr>
          <p:nvPr>
            <p:ph type="dt" sz="half" idx="10"/>
          </p:nvPr>
        </p:nvSpPr>
        <p:spPr/>
        <p:txBody>
          <a:bodyPr/>
          <a:lstStyle>
            <a:lvl1pPr>
              <a:defRPr>
                <a:solidFill>
                  <a:schemeClr val="tx1"/>
                </a:solidFill>
              </a:defRPr>
            </a:lvl1pPr>
            <a:extLst/>
          </a:lstStyle>
          <a:p>
            <a:r>
              <a:rPr lang="en-US" sz="1400" b="0" strike="noStrike" spc="-1" dirty="0">
                <a:latin typeface="Times New Roman"/>
              </a:rPr>
              <a:t>&lt;date/time&gt;</a:t>
            </a:r>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lgn="ctr">
              <a:lnSpc>
                <a:spcPct val="100000"/>
              </a:lnSpc>
              <a:buNone/>
            </a:pPr>
            <a:r>
              <a:rPr lang="en-US" sz="1400" b="0" strike="noStrike" spc="-1" dirty="0">
                <a:latin typeface="Times New Roman"/>
              </a:rPr>
              <a:t>&lt;footer&gt;</a:t>
            </a:r>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lgn="r">
              <a:lnSpc>
                <a:spcPct val="100000"/>
              </a:lnSpc>
              <a:buNone/>
            </a:pPr>
            <a:fld id="{D2717BA5-9005-42DB-A1EB-C9B5C6107FBE}" type="slidenum">
              <a:rPr lang="en-IN" sz="1200" b="0" strike="noStrike" spc="-1" smtClean="0">
                <a:solidFill>
                  <a:srgbClr val="8B8B8B"/>
                </a:solidFill>
                <a:latin typeface="Calibri"/>
              </a:rPr>
              <a:t>‹#›</a:t>
            </a:fld>
            <a:endParaRPr lang="en-US" sz="1200" b="0" strike="noStrike" spc="-1" dirty="0">
              <a:latin typeface="Times New Roman"/>
            </a:endParaRP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r>
              <a:rPr lang="en-US" sz="1400" b="0" strike="noStrike" spc="-1" dirty="0">
                <a:latin typeface="Times New Roman"/>
              </a:rPr>
              <a:t>&lt;date/time&gt;</a:t>
            </a:r>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pPr algn="ctr">
              <a:lnSpc>
                <a:spcPct val="100000"/>
              </a:lnSpc>
              <a:buNone/>
            </a:pPr>
            <a:r>
              <a:rPr lang="en-US" sz="1400" b="0" strike="noStrike" spc="-1" dirty="0">
                <a:latin typeface="Times New Roman"/>
              </a:rPr>
              <a:t>&lt;footer&gt;</a:t>
            </a:r>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lgn="r">
              <a:lnSpc>
                <a:spcPct val="100000"/>
              </a:lnSpc>
              <a:buNone/>
            </a:pPr>
            <a:fld id="{D2717BA5-9005-42DB-A1EB-C9B5C6107FBE}" type="slidenum">
              <a:rPr lang="en-IN" sz="1200" b="0" strike="noStrike" spc="-1" smtClean="0">
                <a:solidFill>
                  <a:srgbClr val="8B8B8B"/>
                </a:solidFill>
                <a:latin typeface="Calibri"/>
              </a:rPr>
              <a:t>‹#›</a:t>
            </a:fld>
            <a:endParaRPr lang="en-US" sz="1200" b="0" strike="noStrike" spc="-1" dirty="0">
              <a:latin typeface="Times New Roman"/>
            </a:endParaRPr>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Box 1"/>
          <p:cNvSpPr/>
          <p:nvPr/>
        </p:nvSpPr>
        <p:spPr>
          <a:xfrm>
            <a:off x="0" y="1905120"/>
            <a:ext cx="9143280" cy="144509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endParaRPr lang="en-US" sz="3200" dirty="0">
              <a:solidFill>
                <a:schemeClr val="accent1">
                  <a:lumMod val="50000"/>
                </a:schemeClr>
              </a:solidFill>
              <a:latin typeface="Times New Roman" pitchFamily="18" charset="0"/>
              <a:cs typeface="Times New Roman" pitchFamily="18" charset="0"/>
            </a:endParaRPr>
          </a:p>
          <a:p>
            <a:pPr algn="ctr"/>
            <a:r>
              <a:rPr lang="en-US" sz="2800" b="1" spc="-1" dirty="0" smtClean="0">
                <a:solidFill>
                  <a:schemeClr val="accent1">
                    <a:lumMod val="75000"/>
                  </a:schemeClr>
                </a:solidFill>
                <a:latin typeface="Times New Roman"/>
              </a:rPr>
              <a:t>SKIN </a:t>
            </a:r>
            <a:r>
              <a:rPr lang="en-US" sz="2800" b="1" spc="-1" dirty="0">
                <a:solidFill>
                  <a:schemeClr val="accent1">
                    <a:lumMod val="75000"/>
                  </a:schemeClr>
                </a:solidFill>
                <a:latin typeface="Times New Roman"/>
              </a:rPr>
              <a:t>CANCER DETECTION USING DEEP LEARNING TECHNIQUE </a:t>
            </a:r>
            <a:endParaRPr lang="en-US" sz="2800" spc="-1" dirty="0">
              <a:solidFill>
                <a:schemeClr val="accent1">
                  <a:lumMod val="75000"/>
                </a:schemeClr>
              </a:solidFill>
              <a:latin typeface="Arial"/>
            </a:endParaRPr>
          </a:p>
        </p:txBody>
      </p:sp>
      <p:sp>
        <p:nvSpPr>
          <p:cNvPr id="86" name="TextBox 2"/>
          <p:cNvSpPr/>
          <p:nvPr/>
        </p:nvSpPr>
        <p:spPr>
          <a:xfrm>
            <a:off x="5670573" y="3575520"/>
            <a:ext cx="3421067" cy="98343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z="1600" b="1" u="sng" strike="noStrike" spc="-1" dirty="0">
                <a:latin typeface="Times New Roman" pitchFamily="18" charset="0"/>
                <a:ea typeface="DejaVu Sans"/>
                <a:cs typeface="Times New Roman" pitchFamily="18" charset="0"/>
              </a:rPr>
              <a:t>Name of the students</a:t>
            </a:r>
            <a:endParaRPr lang="en-US" sz="1600" b="0" u="sng" strike="noStrike" spc="-1" dirty="0">
              <a:latin typeface="Times New Roman" pitchFamily="18" charset="0"/>
              <a:cs typeface="Times New Roman" pitchFamily="18" charset="0"/>
            </a:endParaRPr>
          </a:p>
          <a:p>
            <a:pPr>
              <a:lnSpc>
                <a:spcPct val="100000"/>
              </a:lnSpc>
              <a:buNone/>
            </a:pPr>
            <a:r>
              <a:rPr lang="pt-BR" sz="1400" dirty="0">
                <a:latin typeface="Times New Roman" pitchFamily="18" charset="0"/>
                <a:cs typeface="Times New Roman" pitchFamily="18" charset="0"/>
              </a:rPr>
              <a:t>20H51A05H7- M.Deepak  reddy</a:t>
            </a:r>
          </a:p>
          <a:p>
            <a:pPr>
              <a:lnSpc>
                <a:spcPct val="100000"/>
              </a:lnSpc>
              <a:buNone/>
            </a:pPr>
            <a:r>
              <a:rPr lang="pt-BR" sz="1400" dirty="0">
                <a:latin typeface="Times New Roman" pitchFamily="18" charset="0"/>
                <a:cs typeface="Times New Roman" pitchFamily="18" charset="0"/>
              </a:rPr>
              <a:t>20H51A05L7- S.Jashwitha </a:t>
            </a:r>
          </a:p>
          <a:p>
            <a:pPr>
              <a:lnSpc>
                <a:spcPct val="100000"/>
              </a:lnSpc>
              <a:buNone/>
            </a:pPr>
            <a:r>
              <a:rPr lang="pt-BR" sz="1400" dirty="0">
                <a:latin typeface="Times New Roman" pitchFamily="18" charset="0"/>
                <a:cs typeface="Times New Roman" pitchFamily="18" charset="0"/>
              </a:rPr>
              <a:t>20H51A05P6- M.V Devendranathreddy</a:t>
            </a:r>
            <a:endParaRPr lang="en-US" sz="1400" strike="noStrike" spc="-1" dirty="0">
              <a:solidFill>
                <a:schemeClr val="accent6">
                  <a:lumMod val="50000"/>
                </a:schemeClr>
              </a:solidFill>
              <a:latin typeface="Times New Roman" pitchFamily="18" charset="0"/>
              <a:cs typeface="Times New Roman" pitchFamily="18" charset="0"/>
            </a:endParaRPr>
          </a:p>
        </p:txBody>
      </p:sp>
      <p:sp>
        <p:nvSpPr>
          <p:cNvPr id="87" name="TextBox 3"/>
          <p:cNvSpPr/>
          <p:nvPr/>
        </p:nvSpPr>
        <p:spPr>
          <a:xfrm>
            <a:off x="228600" y="4558951"/>
            <a:ext cx="5180760" cy="101420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50000"/>
              </a:lnSpc>
              <a:spcBef>
                <a:spcPts val="400"/>
              </a:spcBef>
              <a:buNone/>
            </a:pPr>
            <a:r>
              <a:rPr lang="en-US" sz="2800" b="1" strike="noStrike" spc="-1" dirty="0">
                <a:solidFill>
                  <a:srgbClr val="C00000"/>
                </a:solidFill>
                <a:latin typeface="Times New Roman" pitchFamily="18" charset="0"/>
                <a:ea typeface="DejaVu Sans"/>
                <a:cs typeface="Times New Roman" pitchFamily="18" charset="0"/>
              </a:rPr>
              <a:t>Under esteemed guidance of</a:t>
            </a:r>
            <a:endParaRPr lang="en-US" sz="1800" b="0" strike="noStrike" spc="-1" dirty="0">
              <a:latin typeface="Times New Roman" pitchFamily="18" charset="0"/>
              <a:cs typeface="Times New Roman" pitchFamily="18" charset="0"/>
            </a:endParaRPr>
          </a:p>
          <a:p>
            <a:pPr>
              <a:lnSpc>
                <a:spcPct val="100000"/>
              </a:lnSpc>
              <a:buNone/>
            </a:pPr>
            <a:r>
              <a:rPr lang="en-US" sz="1800" b="0" strike="noStrike" spc="-1" dirty="0">
                <a:latin typeface="Times New Roman" pitchFamily="18" charset="0"/>
                <a:cs typeface="Times New Roman" pitchFamily="18" charset="0"/>
              </a:rPr>
              <a:t>                    </a:t>
            </a:r>
            <a:r>
              <a:rPr lang="en-US" sz="1800" b="0" strike="noStrike" spc="-1" dirty="0" err="1">
                <a:latin typeface="Times New Roman" pitchFamily="18" charset="0"/>
                <a:cs typeface="Times New Roman" pitchFamily="18" charset="0"/>
              </a:rPr>
              <a:t>Ms.M.Srikala</a:t>
            </a:r>
            <a:endParaRPr lang="en-US" sz="1800" b="0" strike="noStrike" spc="-1" dirty="0">
              <a:latin typeface="Times New Roman" pitchFamily="18" charset="0"/>
              <a:cs typeface="Times New Roman" pitchFamily="18" charset="0"/>
            </a:endParaRPr>
          </a:p>
        </p:txBody>
      </p:sp>
      <p:graphicFrame>
        <p:nvGraphicFramePr>
          <p:cNvPr id="88" name="Table 4"/>
          <p:cNvGraphicFramePr/>
          <p:nvPr>
            <p:extLst>
              <p:ext uri="{D42A27DB-BD31-4B8C-83A1-F6EECF244321}">
                <p14:modId xmlns:p14="http://schemas.microsoft.com/office/powerpoint/2010/main" val="4120287256"/>
              </p:ext>
            </p:extLst>
          </p:nvPr>
        </p:nvGraphicFramePr>
        <p:xfrm>
          <a:off x="1492898" y="228600"/>
          <a:ext cx="6126862" cy="1759819"/>
        </p:xfrm>
        <a:graphic>
          <a:graphicData uri="http://schemas.openxmlformats.org/drawingml/2006/table">
            <a:tbl>
              <a:tblPr>
                <a:tableStyleId>{2D5ABB26-0587-4C30-8999-92F81FD0307C}</a:tableStyleId>
              </a:tblPr>
              <a:tblGrid>
                <a:gridCol w="6126862">
                  <a:extLst>
                    <a:ext uri="{9D8B030D-6E8A-4147-A177-3AD203B41FA5}">
                      <a16:colId xmlns="" xmlns:a16="http://schemas.microsoft.com/office/drawing/2014/main" val="20000"/>
                    </a:ext>
                  </a:extLst>
                </a:gridCol>
              </a:tblGrid>
              <a:tr h="769411">
                <a:tc>
                  <a:txBody>
                    <a:bodyPr/>
                    <a:lstStyle/>
                    <a:p>
                      <a:pPr algn="ctr">
                        <a:lnSpc>
                          <a:spcPct val="100000"/>
                        </a:lnSpc>
                        <a:buNone/>
                      </a:pPr>
                      <a:r>
                        <a:rPr lang="en-US" sz="2400" strike="noStrike" spc="-1" dirty="0">
                          <a:solidFill>
                            <a:schemeClr val="accent4"/>
                          </a:solidFill>
                          <a:latin typeface="Times New Roman" pitchFamily="18" charset="0"/>
                          <a:cs typeface="Times New Roman" pitchFamily="18" charset="0"/>
                        </a:rPr>
                        <a:t>CMR COLLEGE OF ENGINEERING &amp; TECHNOLOGY</a:t>
                      </a:r>
                      <a:endParaRPr lang="en-US" sz="2400" b="0" strike="noStrike" spc="-1" dirty="0">
                        <a:solidFill>
                          <a:schemeClr val="accent4"/>
                        </a:solidFill>
                        <a:latin typeface="Times New Roman" pitchFamily="18" charset="0"/>
                        <a:cs typeface="Times New Roman" pitchFamily="18" charset="0"/>
                      </a:endParaRPr>
                    </a:p>
                  </a:txBody>
                  <a:tcPr marL="9000" marR="9000" anchor="b"/>
                </a:tc>
                <a:extLst>
                  <a:ext uri="{0D108BD9-81ED-4DB2-BD59-A6C34878D82A}">
                    <a16:rowId xmlns="" xmlns:a16="http://schemas.microsoft.com/office/drawing/2014/main" val="10000"/>
                  </a:ext>
                </a:extLst>
              </a:tr>
              <a:tr h="427450">
                <a:tc>
                  <a:txBody>
                    <a:bodyPr/>
                    <a:lstStyle/>
                    <a:p>
                      <a:pPr algn="ctr">
                        <a:lnSpc>
                          <a:spcPct val="100000"/>
                        </a:lnSpc>
                        <a:buNone/>
                      </a:pPr>
                      <a:r>
                        <a:rPr lang="en-US" sz="2400" strike="noStrike" spc="-1" dirty="0">
                          <a:latin typeface="Times New Roman" pitchFamily="18" charset="0"/>
                          <a:cs typeface="Times New Roman" pitchFamily="18" charset="0"/>
                        </a:rPr>
                        <a:t>Kandlakoya, Medchal, Hyderabad - 501401</a:t>
                      </a:r>
                      <a:endParaRPr lang="en-US" sz="2400" b="0" strike="noStrike" spc="-1" dirty="0">
                        <a:latin typeface="Times New Roman" pitchFamily="18" charset="0"/>
                        <a:cs typeface="Times New Roman" pitchFamily="18" charset="0"/>
                      </a:endParaRPr>
                    </a:p>
                  </a:txBody>
                  <a:tcPr marL="9000" marR="9000" anchor="b"/>
                </a:tc>
                <a:extLst>
                  <a:ext uri="{0D108BD9-81ED-4DB2-BD59-A6C34878D82A}">
                    <a16:rowId xmlns="" xmlns:a16="http://schemas.microsoft.com/office/drawing/2014/main" val="10001"/>
                  </a:ext>
                </a:extLst>
              </a:tr>
              <a:tr h="479659">
                <a:tc>
                  <a:txBody>
                    <a:bodyPr/>
                    <a:lstStyle/>
                    <a:p>
                      <a:pPr algn="ctr">
                        <a:lnSpc>
                          <a:spcPct val="100000"/>
                        </a:lnSpc>
                        <a:buNone/>
                      </a:pPr>
                      <a:r>
                        <a:rPr lang="en-US" sz="2000" strike="noStrike" spc="-1" dirty="0">
                          <a:latin typeface="Times New Roman" pitchFamily="18" charset="0"/>
                          <a:cs typeface="Times New Roman" pitchFamily="18" charset="0"/>
                        </a:rPr>
                        <a:t>Department of Computer Science and Engineering</a:t>
                      </a:r>
                      <a:endParaRPr lang="en-US" sz="2000" b="0" strike="noStrike" spc="-1" dirty="0">
                        <a:latin typeface="Times New Roman" pitchFamily="18" charset="0"/>
                        <a:cs typeface="Times New Roman" pitchFamily="18" charset="0"/>
                      </a:endParaRPr>
                    </a:p>
                  </a:txBody>
                  <a:tcPr marL="9000" marR="9000" anchor="b"/>
                </a:tc>
                <a:extLst>
                  <a:ext uri="{0D108BD9-81ED-4DB2-BD59-A6C34878D82A}">
                    <a16:rowId xmlns="" xmlns:a16="http://schemas.microsoft.com/office/drawing/2014/main" val="10002"/>
                  </a:ext>
                </a:extLst>
              </a:tr>
            </a:tbl>
          </a:graphicData>
        </a:graphic>
      </p:graphicFrame>
      <p:sp>
        <p:nvSpPr>
          <p:cNvPr id="89"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pic>
        <p:nvPicPr>
          <p:cNvPr id="90" name="Picture 4" descr="CMR College of Pharmacy updated... - CMR College of Pharmacy"/>
          <p:cNvPicPr/>
          <p:nvPr/>
        </p:nvPicPr>
        <p:blipFill>
          <a:blip r:embed="rId2"/>
          <a:stretch/>
        </p:blipFill>
        <p:spPr>
          <a:xfrm>
            <a:off x="155520" y="248380"/>
            <a:ext cx="1294560" cy="1142280"/>
          </a:xfrm>
          <a:prstGeom prst="rect">
            <a:avLst/>
          </a:prstGeom>
          <a:ln w="0">
            <a:noFill/>
          </a:ln>
        </p:spPr>
      </p:pic>
      <p:sp>
        <p:nvSpPr>
          <p:cNvPr id="91" name="AutoShape 6"/>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635120" y="3544862"/>
            <a:ext cx="8075880" cy="7488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121" name="CustomShape 2"/>
          <p:cNvSpPr/>
          <p:nvPr/>
        </p:nvSpPr>
        <p:spPr>
          <a:xfrm>
            <a:off x="419220" y="2803531"/>
            <a:ext cx="8151840" cy="759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IN" sz="4400" b="1" strike="noStrike" spc="-1" dirty="0">
                <a:solidFill>
                  <a:srgbClr val="000000"/>
                </a:solidFill>
                <a:latin typeface="Arial Black"/>
                <a:ea typeface="DejaVu Sans"/>
              </a:rPr>
              <a:t>Problem Definition </a:t>
            </a:r>
            <a:endParaRPr lang="en-US" sz="4400" b="0" strike="noStrike" spc="-1" dirty="0">
              <a:latin typeface="Arial"/>
            </a:endParaRPr>
          </a:p>
        </p:txBody>
      </p:sp>
      <p:sp>
        <p:nvSpPr>
          <p:cNvPr id="122" name="CustomShape 3"/>
          <p:cNvSpPr/>
          <p:nvPr/>
        </p:nvSpPr>
        <p:spPr>
          <a:xfrm>
            <a:off x="685800" y="1357920"/>
            <a:ext cx="7618680" cy="775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buNone/>
            </a:pPr>
            <a:endParaRPr lang="en-US" sz="1800" b="0" strike="noStrike" spc="-1" dirty="0">
              <a:latin typeface="Arial"/>
            </a:endParaRPr>
          </a:p>
          <a:p>
            <a:pPr>
              <a:lnSpc>
                <a:spcPct val="100000"/>
              </a:lnSpc>
              <a:buNone/>
            </a:pPr>
            <a:endParaRPr lang="en-US" sz="18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457200" y="1066680"/>
            <a:ext cx="8380440" cy="7488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124" name="TextBox 2"/>
          <p:cNvSpPr/>
          <p:nvPr/>
        </p:nvSpPr>
        <p:spPr>
          <a:xfrm>
            <a:off x="304920" y="457200"/>
            <a:ext cx="3961800" cy="106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dirty="0">
                <a:solidFill>
                  <a:srgbClr val="C00000"/>
                </a:solidFill>
                <a:latin typeface="Calibri"/>
                <a:ea typeface="DejaVu Sans"/>
              </a:rPr>
              <a:t>Problem Definition</a:t>
            </a:r>
            <a:endParaRPr lang="en-US" sz="3200" b="0" strike="noStrike" spc="-1" dirty="0">
              <a:latin typeface="Arial"/>
            </a:endParaRPr>
          </a:p>
        </p:txBody>
      </p:sp>
      <p:sp>
        <p:nvSpPr>
          <p:cNvPr id="125" name="TextBox 16"/>
          <p:cNvSpPr/>
          <p:nvPr/>
        </p:nvSpPr>
        <p:spPr>
          <a:xfrm>
            <a:off x="914400" y="2057400"/>
            <a:ext cx="6933600" cy="4337640"/>
          </a:xfrm>
          <a:prstGeom prst="rect">
            <a:avLst/>
          </a:prstGeom>
          <a:noFill/>
          <a:ln w="0">
            <a:noFill/>
          </a:ln>
        </p:spPr>
        <p:style>
          <a:lnRef idx="0">
            <a:scrgbClr r="0" g="0" b="0"/>
          </a:lnRef>
          <a:fillRef idx="0">
            <a:scrgbClr r="0" g="0" b="0"/>
          </a:fillRef>
          <a:effectRef idx="0">
            <a:scrgbClr r="0" g="0" b="0"/>
          </a:effectRef>
          <a:fontRef idx="minor"/>
        </p:style>
      </p:sp>
      <p:sp>
        <p:nvSpPr>
          <p:cNvPr id="126" name="Rectangle 125"/>
          <p:cNvSpPr/>
          <p:nvPr/>
        </p:nvSpPr>
        <p:spPr>
          <a:xfrm>
            <a:off x="304920" y="1212979"/>
            <a:ext cx="8532720" cy="487057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endParaRPr lang="en-US" sz="1000" b="0" strike="noStrike" spc="-1" dirty="0">
              <a:latin typeface="Arial"/>
            </a:endParaRPr>
          </a:p>
        </p:txBody>
      </p:sp>
      <p:sp>
        <p:nvSpPr>
          <p:cNvPr id="2" name="Rectangle 1"/>
          <p:cNvSpPr/>
          <p:nvPr/>
        </p:nvSpPr>
        <p:spPr>
          <a:xfrm>
            <a:off x="774700" y="1521720"/>
            <a:ext cx="7480300" cy="2677656"/>
          </a:xfrm>
          <a:prstGeom prst="rect">
            <a:avLst/>
          </a:prstGeom>
        </p:spPr>
        <p:txBody>
          <a:bodyPr wrap="square">
            <a:spAutoFit/>
          </a:bodyPr>
          <a:lstStyle/>
          <a:p>
            <a:pPr marL="285750" indent="-285750">
              <a:buFont typeface="Arial" pitchFamily="34" charset="0"/>
              <a:buChar char="•"/>
            </a:pPr>
            <a:r>
              <a:rPr lang="en-US" sz="2400" dirty="0">
                <a:latin typeface="Times New Roman" pitchFamily="18" charset="0"/>
                <a:cs typeface="Times New Roman" pitchFamily="18" charset="0"/>
              </a:rPr>
              <a:t>Skin cancer detection using deep learning involves developing a model capable of accurately classifying skin lesions as malignant (cancerous) or benign (non-cancerous) based on images of the skin. The goal is to provide a reliable and automated tool for early detection of skin cancer, which can assist healthcare professionals in making more accurate diagnoses.</a:t>
            </a:r>
            <a:endParaRPr lang="en-IN" sz="24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1800" y="2413000"/>
            <a:ext cx="8559800" cy="646331"/>
          </a:xfrm>
          <a:prstGeom prst="rect">
            <a:avLst/>
          </a:prstGeom>
        </p:spPr>
        <p:txBody>
          <a:bodyPr wrap="square">
            <a:spAutoFit/>
          </a:bodyPr>
          <a:lstStyle/>
          <a:p>
            <a:pPr algn="ctr">
              <a:lnSpc>
                <a:spcPct val="100000"/>
              </a:lnSpc>
              <a:buNone/>
            </a:pPr>
            <a:r>
              <a:rPr lang="en-IN" sz="3200" b="1" spc="-1" dirty="0" smtClean="0">
                <a:solidFill>
                  <a:srgbClr val="000000"/>
                </a:solidFill>
                <a:latin typeface="Arial Black"/>
                <a:ea typeface="DejaVu Sans"/>
              </a:rPr>
              <a:t>                                    </a:t>
            </a:r>
            <a:r>
              <a:rPr lang="en-IN" sz="3600" b="1" spc="-1" dirty="0" smtClean="0">
                <a:solidFill>
                  <a:srgbClr val="000000"/>
                </a:solidFill>
                <a:latin typeface="Arial Black"/>
                <a:ea typeface="DejaVu Sans"/>
              </a:rPr>
              <a:t>Scope</a:t>
            </a:r>
            <a:r>
              <a:rPr lang="en-IN" sz="3200" b="1" spc="-1" dirty="0" smtClean="0">
                <a:solidFill>
                  <a:srgbClr val="000000"/>
                </a:solidFill>
                <a:latin typeface="Arial Black"/>
                <a:ea typeface="DejaVu Sans"/>
              </a:rPr>
              <a:t> </a:t>
            </a:r>
            <a:endParaRPr lang="en-US" sz="3200" spc="-1" dirty="0">
              <a:latin typeface="Arial"/>
            </a:endParaRPr>
          </a:p>
        </p:txBody>
      </p:sp>
      <p:sp>
        <p:nvSpPr>
          <p:cNvPr id="3" name="CustomShape 1"/>
          <p:cNvSpPr/>
          <p:nvPr/>
        </p:nvSpPr>
        <p:spPr>
          <a:xfrm>
            <a:off x="635120" y="3024737"/>
            <a:ext cx="8075880" cy="7488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574669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63600" y="431801"/>
            <a:ext cx="6223000" cy="4524315"/>
          </a:xfrm>
          <a:prstGeom prst="rect">
            <a:avLst/>
          </a:prstGeom>
        </p:spPr>
        <p:txBody>
          <a:bodyPr wrap="square">
            <a:spAutoFit/>
          </a:bodyPr>
          <a:lstStyle/>
          <a:p>
            <a:r>
              <a:rPr lang="en-US" sz="3600" dirty="0">
                <a:latin typeface="Times New Roman" pitchFamily="18" charset="0"/>
                <a:cs typeface="Times New Roman" pitchFamily="18" charset="0"/>
              </a:rPr>
              <a:t>SCOPE</a:t>
            </a:r>
            <a:r>
              <a:rPr lang="en-US" sz="3600" dirty="0" smtClean="0">
                <a:latin typeface="Times New Roman" pitchFamily="18" charset="0"/>
                <a:cs typeface="Times New Roman" pitchFamily="18" charset="0"/>
              </a:rPr>
              <a:t>:</a:t>
            </a:r>
          </a:p>
          <a:p>
            <a:endParaRPr lang="en-US" sz="2800" dirty="0">
              <a:latin typeface="Times New Roman" pitchFamily="18" charset="0"/>
              <a:cs typeface="Times New Roman" pitchFamily="18" charset="0"/>
            </a:endParaRPr>
          </a:p>
          <a:p>
            <a:pPr marL="457200" indent="-457200">
              <a:buFont typeface="Arial" pitchFamily="34" charset="0"/>
              <a:buChar char="•"/>
            </a:pPr>
            <a:r>
              <a:rPr lang="en-US" sz="2800" dirty="0">
                <a:latin typeface="Times New Roman" pitchFamily="18" charset="0"/>
                <a:cs typeface="Times New Roman" pitchFamily="18" charset="0"/>
              </a:rPr>
              <a:t>Improved Accuracy and Sensitivity</a:t>
            </a:r>
          </a:p>
          <a:p>
            <a:pPr marL="457200" indent="-457200">
              <a:buFont typeface="Arial" pitchFamily="34" charset="0"/>
              <a:buChar char="•"/>
            </a:pPr>
            <a:r>
              <a:rPr lang="en-US" sz="2800" dirty="0">
                <a:latin typeface="Times New Roman" pitchFamily="18" charset="0"/>
                <a:cs typeface="Times New Roman" pitchFamily="18" charset="0"/>
              </a:rPr>
              <a:t>Early Detection </a:t>
            </a:r>
            <a:endParaRPr lang="en-US" sz="2800" dirty="0" smtClean="0">
              <a:latin typeface="Times New Roman" pitchFamily="18" charset="0"/>
              <a:cs typeface="Times New Roman" pitchFamily="18" charset="0"/>
            </a:endParaRPr>
          </a:p>
          <a:p>
            <a:pPr marL="457200" indent="-457200">
              <a:buFont typeface="Arial" pitchFamily="34" charset="0"/>
              <a:buChar char="•"/>
            </a:pPr>
            <a:r>
              <a:rPr lang="en-US" sz="2800" dirty="0" smtClean="0">
                <a:latin typeface="Times New Roman" pitchFamily="18" charset="0"/>
                <a:cs typeface="Times New Roman" pitchFamily="18" charset="0"/>
              </a:rPr>
              <a:t>Automation </a:t>
            </a:r>
            <a:r>
              <a:rPr lang="en-US" sz="2800" dirty="0">
                <a:latin typeface="Times New Roman" pitchFamily="18" charset="0"/>
                <a:cs typeface="Times New Roman" pitchFamily="18" charset="0"/>
              </a:rPr>
              <a:t>and Efficiency</a:t>
            </a:r>
          </a:p>
          <a:p>
            <a:pPr marL="457200" indent="-457200">
              <a:buFont typeface="Arial" pitchFamily="34" charset="0"/>
              <a:buChar char="•"/>
            </a:pPr>
            <a:r>
              <a:rPr lang="en-US" sz="2800" dirty="0">
                <a:latin typeface="Times New Roman" pitchFamily="18" charset="0"/>
                <a:cs typeface="Times New Roman" pitchFamily="18" charset="0"/>
              </a:rPr>
              <a:t> Accessibility and Telemedicine</a:t>
            </a:r>
          </a:p>
          <a:p>
            <a:pPr marL="457200" indent="-457200">
              <a:buFont typeface="Arial" pitchFamily="34" charset="0"/>
              <a:buChar char="•"/>
            </a:pPr>
            <a:r>
              <a:rPr lang="en-US" sz="2800" dirty="0">
                <a:latin typeface="Times New Roman" pitchFamily="18" charset="0"/>
                <a:cs typeface="Times New Roman" pitchFamily="18" charset="0"/>
              </a:rPr>
              <a:t>Large-Scale Screening Programs</a:t>
            </a:r>
          </a:p>
          <a:p>
            <a:pPr marL="457200" indent="-457200">
              <a:buFont typeface="Arial" pitchFamily="34" charset="0"/>
              <a:buChar char="•"/>
            </a:pPr>
            <a:r>
              <a:rPr lang="en-US" sz="2800" dirty="0">
                <a:latin typeface="Times New Roman" pitchFamily="18" charset="0"/>
                <a:cs typeface="Times New Roman" pitchFamily="18" charset="0"/>
              </a:rPr>
              <a:t>Personalized Risk Assessment</a:t>
            </a:r>
          </a:p>
          <a:p>
            <a:pPr marL="457200" indent="-457200">
              <a:buFont typeface="Arial" pitchFamily="34" charset="0"/>
              <a:buChar char="•"/>
            </a:pPr>
            <a:r>
              <a:rPr lang="en-US" sz="2800" dirty="0">
                <a:latin typeface="Times New Roman" pitchFamily="18" charset="0"/>
                <a:cs typeface="Times New Roman" pitchFamily="18" charset="0"/>
              </a:rPr>
              <a:t>Education and Training </a:t>
            </a:r>
          </a:p>
          <a:p>
            <a:pPr marL="457200" indent="-457200">
              <a:buFont typeface="Arial" pitchFamily="34" charset="0"/>
              <a:buChar char="•"/>
            </a:pPr>
            <a:r>
              <a:rPr lang="en-US" sz="2800" dirty="0">
                <a:latin typeface="Times New Roman" pitchFamily="18" charset="0"/>
                <a:cs typeface="Times New Roman" pitchFamily="18" charset="0"/>
              </a:rPr>
              <a:t>Real-time Feedback</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2872004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21398" y="3244334"/>
            <a:ext cx="6588002" cy="1077218"/>
          </a:xfrm>
          <a:prstGeom prst="rect">
            <a:avLst/>
          </a:prstGeom>
        </p:spPr>
        <p:txBody>
          <a:bodyPr wrap="square">
            <a:spAutoFit/>
          </a:bodyPr>
          <a:lstStyle/>
          <a:p>
            <a:pPr algn="r">
              <a:lnSpc>
                <a:spcPct val="100000"/>
              </a:lnSpc>
            </a:pPr>
            <a:r>
              <a:rPr lang="en-US" sz="3200" b="1" dirty="0"/>
              <a:t>Literature </a:t>
            </a:r>
            <a:r>
              <a:rPr lang="en-US" sz="3200" b="1" dirty="0" smtClean="0"/>
              <a:t>Review</a:t>
            </a:r>
          </a:p>
          <a:p>
            <a:pPr algn="r">
              <a:lnSpc>
                <a:spcPct val="100000"/>
              </a:lnSpc>
            </a:pPr>
            <a:endParaRPr lang="en-US" sz="3200" b="1" dirty="0"/>
          </a:p>
        </p:txBody>
      </p:sp>
      <p:sp>
        <p:nvSpPr>
          <p:cNvPr id="3" name="CustomShape 1"/>
          <p:cNvSpPr/>
          <p:nvPr/>
        </p:nvSpPr>
        <p:spPr>
          <a:xfrm>
            <a:off x="533520" y="3695051"/>
            <a:ext cx="8075880" cy="7488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2548203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0201" y="381000"/>
            <a:ext cx="6228882" cy="369332"/>
          </a:xfrm>
          <a:prstGeom prst="rect">
            <a:avLst/>
          </a:prstGeom>
        </p:spPr>
        <p:txBody>
          <a:bodyPr wrap="square">
            <a:spAutoFit/>
          </a:bodyPr>
          <a:lstStyle/>
          <a:p>
            <a:r>
              <a:rPr lang="en-IN" u="sng" dirty="0">
                <a:solidFill>
                  <a:srgbClr val="FF0000"/>
                </a:solidFill>
                <a:latin typeface="Times New Roman" panose="02020603050405020304" pitchFamily="18" charset="0"/>
                <a:cs typeface="Times New Roman" panose="02020603050405020304" pitchFamily="18" charset="0"/>
              </a:rPr>
              <a:t>Comparison table for the existing </a:t>
            </a:r>
            <a:r>
              <a:rPr lang="en-IN" u="sng" dirty="0" smtClean="0">
                <a:solidFill>
                  <a:srgbClr val="FF0000"/>
                </a:solidFill>
                <a:latin typeface="Times New Roman" panose="02020603050405020304" pitchFamily="18" charset="0"/>
                <a:cs typeface="Times New Roman" panose="02020603050405020304" pitchFamily="18" charset="0"/>
              </a:rPr>
              <a:t>system</a:t>
            </a:r>
            <a:endParaRPr lang="en-US"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787055640"/>
              </p:ext>
            </p:extLst>
          </p:nvPr>
        </p:nvGraphicFramePr>
        <p:xfrm>
          <a:off x="190500" y="750333"/>
          <a:ext cx="8331199" cy="5540972"/>
        </p:xfrm>
        <a:graphic>
          <a:graphicData uri="http://schemas.openxmlformats.org/drawingml/2006/table">
            <a:tbl>
              <a:tblPr firstRow="1" bandRow="1">
                <a:tableStyleId>{5C22544A-7EE6-4342-B048-85BDC9FD1C3A}</a:tableStyleId>
              </a:tblPr>
              <a:tblGrid>
                <a:gridCol w="542923"/>
                <a:gridCol w="1376046"/>
                <a:gridCol w="2030731"/>
                <a:gridCol w="1981200"/>
                <a:gridCol w="2192019"/>
                <a:gridCol w="208280"/>
              </a:tblGrid>
              <a:tr h="568784">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a:t>
                      </a:r>
                      <a:r>
                        <a:rPr lang="en-US" sz="1200" dirty="0" smtClean="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Proposed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smtClean="0">
                          <a:latin typeface="Times New Roman" panose="02020603050405020304" pitchFamily="18" charset="0"/>
                          <a:cs typeface="Times New Roman" panose="02020603050405020304" pitchFamily="18" charset="0"/>
                        </a:rPr>
                        <a:t>Drawback</a:t>
                      </a:r>
                      <a:endParaRPr lang="en-IN" sz="1200" dirty="0">
                        <a:latin typeface="Times New Roman" panose="02020603050405020304" pitchFamily="18" charset="0"/>
                        <a:cs typeface="Times New Roman" panose="02020603050405020304" pitchFamily="18" charset="0"/>
                      </a:endParaRPr>
                    </a:p>
                  </a:txBody>
                  <a:tcPr/>
                </a:tc>
                <a:tc>
                  <a:txBody>
                    <a:bodyPr/>
                    <a:lstStyle/>
                    <a:p>
                      <a:endParaRPr lang="en-IN" dirty="0"/>
                    </a:p>
                  </a:txBody>
                  <a:tcPr/>
                </a:tc>
              </a:tr>
              <a:tr h="1639983">
                <a:tc>
                  <a:txBody>
                    <a:bodyPr/>
                    <a:lstStyle/>
                    <a:p>
                      <a:r>
                        <a:rPr lang="en-US" dirty="0"/>
                        <a:t>1</a:t>
                      </a:r>
                      <a:endParaRPr lang="en-IN" dirty="0"/>
                    </a:p>
                  </a:txBody>
                  <a:tcPr/>
                </a:tc>
                <a:tc>
                  <a:txBody>
                    <a:bodyPr/>
                    <a:lstStyle/>
                    <a:p>
                      <a:r>
                        <a:rPr lang="en-US" sz="1400" dirty="0" smtClean="0"/>
                        <a:t>Authors :</a:t>
                      </a:r>
                      <a:r>
                        <a:rPr lang="en-US" sz="1400" dirty="0" err="1" smtClean="0"/>
                        <a:t>Walaa</a:t>
                      </a:r>
                      <a:r>
                        <a:rPr lang="en-US" sz="1400" dirty="0" smtClean="0"/>
                        <a:t> Gouda </a:t>
                      </a:r>
                    </a:p>
                    <a:p>
                      <a:r>
                        <a:rPr lang="en-US" sz="1400" dirty="0" smtClean="0"/>
                        <a:t>Year:2022</a:t>
                      </a:r>
                      <a:endParaRPr lang="en-IN" sz="1400" dirty="0"/>
                    </a:p>
                  </a:txBody>
                  <a:tcPr/>
                </a:tc>
                <a:tc>
                  <a:txBody>
                    <a:bodyPr/>
                    <a:lstStyle/>
                    <a:p>
                      <a:r>
                        <a:rPr kumimoji="0" lang="en-US" sz="1100" b="0" i="0" kern="1200" dirty="0" smtClean="0">
                          <a:solidFill>
                            <a:schemeClr val="dk1"/>
                          </a:solidFill>
                          <a:effectLst/>
                          <a:latin typeface="+mn-lt"/>
                          <a:ea typeface="+mn-ea"/>
                          <a:cs typeface="+mn-cs"/>
                        </a:rPr>
                        <a:t>A CNN model using images from the image data store is presented schematically to generate discriminative and relevant attribute interpretations for the cancer detection </a:t>
                      </a:r>
                    </a:p>
                    <a:p>
                      <a:pPr marL="0" marR="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t>Author used ISIC 2018 dataset.</a:t>
                      </a:r>
                    </a:p>
                    <a:p>
                      <a:endParaRPr lang="en-IN" sz="11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Detection</a:t>
                      </a:r>
                      <a:r>
                        <a:rPr lang="en-US" sz="1200" baseline="0" dirty="0" smtClean="0"/>
                        <a:t> of skin cancer using CNN algorithm .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Author used ISIC 2018 dataset.</a:t>
                      </a:r>
                    </a:p>
                  </a:txBody>
                  <a:tcPr/>
                </a:tc>
                <a:tc>
                  <a:txBody>
                    <a:bodyPr/>
                    <a:lstStyle/>
                    <a:p>
                      <a:r>
                        <a:rPr kumimoji="0" lang="en-IN" sz="1100" b="0" i="0" kern="1200" dirty="0" smtClean="0">
                          <a:solidFill>
                            <a:schemeClr val="dk1"/>
                          </a:solidFill>
                          <a:effectLst/>
                          <a:latin typeface="+mn-lt"/>
                          <a:ea typeface="+mn-ea"/>
                          <a:cs typeface="+mn-cs"/>
                        </a:rPr>
                        <a:t>This dataset comprises 3533 skin lesions, including benign, malignant, non melanocytic, and melanocytic </a:t>
                      </a:r>
                      <a:r>
                        <a:rPr kumimoji="0" lang="en-IN" sz="1100" b="0" i="0" kern="1200" dirty="0" err="1" smtClean="0">
                          <a:solidFill>
                            <a:schemeClr val="dk1"/>
                          </a:solidFill>
                          <a:effectLst/>
                          <a:latin typeface="+mn-lt"/>
                          <a:ea typeface="+mn-ea"/>
                          <a:cs typeface="+mn-cs"/>
                        </a:rPr>
                        <a:t>cancer.It</a:t>
                      </a:r>
                      <a:r>
                        <a:rPr kumimoji="0" lang="en-IN" sz="1100" b="0" i="0" kern="1200" dirty="0" smtClean="0">
                          <a:solidFill>
                            <a:schemeClr val="dk1"/>
                          </a:solidFill>
                          <a:effectLst/>
                          <a:latin typeface="+mn-lt"/>
                          <a:ea typeface="+mn-ea"/>
                          <a:cs typeface="+mn-cs"/>
                        </a:rPr>
                        <a:t> does</a:t>
                      </a:r>
                      <a:r>
                        <a:rPr kumimoji="0" lang="en-IN" sz="1100" b="0" i="0" kern="1200" baseline="0" dirty="0" smtClean="0">
                          <a:solidFill>
                            <a:schemeClr val="dk1"/>
                          </a:solidFill>
                          <a:effectLst/>
                          <a:latin typeface="+mn-lt"/>
                          <a:ea typeface="+mn-ea"/>
                          <a:cs typeface="+mn-cs"/>
                        </a:rPr>
                        <a:t> not suitable for complex datasets.</a:t>
                      </a:r>
                      <a:endParaRPr lang="en-IN" sz="1100" dirty="0"/>
                    </a:p>
                  </a:txBody>
                  <a:tcPr/>
                </a:tc>
                <a:tc>
                  <a:txBody>
                    <a:bodyPr/>
                    <a:lstStyle/>
                    <a:p>
                      <a:endParaRPr lang="en-IN" dirty="0"/>
                    </a:p>
                  </a:txBody>
                  <a:tcPr/>
                </a:tc>
              </a:tr>
              <a:tr h="862743">
                <a:tc>
                  <a:txBody>
                    <a:bodyPr/>
                    <a:lstStyle/>
                    <a:p>
                      <a:r>
                        <a:rPr lang="en-US" dirty="0"/>
                        <a:t>2</a:t>
                      </a:r>
                      <a:endParaRPr lang="en-IN" dirty="0"/>
                    </a:p>
                  </a:txBody>
                  <a:tcPr/>
                </a:tc>
                <a:tc>
                  <a:txBody>
                    <a:bodyPr/>
                    <a:lstStyle/>
                    <a:p>
                      <a:r>
                        <a:rPr lang="en-US" sz="1200" dirty="0" smtClean="0"/>
                        <a:t>Author :Shi </a:t>
                      </a:r>
                      <a:r>
                        <a:rPr lang="en-US" sz="1200" dirty="0" err="1" smtClean="0"/>
                        <a:t>Wang,Melika</a:t>
                      </a:r>
                      <a:r>
                        <a:rPr lang="en-US" sz="1200" dirty="0" smtClean="0"/>
                        <a:t> </a:t>
                      </a:r>
                      <a:r>
                        <a:rPr lang="en-US" sz="1200" dirty="0" err="1" smtClean="0"/>
                        <a:t>Hamian</a:t>
                      </a:r>
                      <a:endParaRPr lang="en-US" sz="1200" dirty="0" smtClean="0"/>
                    </a:p>
                    <a:p>
                      <a:r>
                        <a:rPr lang="en-US" sz="1200" dirty="0" smtClean="0"/>
                        <a:t>Year:2021</a:t>
                      </a:r>
                      <a:r>
                        <a:rPr lang="en-US" sz="2000" dirty="0"/>
                        <a:t/>
                      </a:r>
                      <a:br>
                        <a:rPr lang="en-US" sz="2000" dirty="0"/>
                      </a:br>
                      <a:endParaRPr lang="en-IN" sz="2000" dirty="0"/>
                    </a:p>
                  </a:txBody>
                  <a:tcPr/>
                </a:tc>
                <a:tc>
                  <a:txBody>
                    <a:bodyPr/>
                    <a:lstStyle/>
                    <a:p>
                      <a:r>
                        <a:rPr lang="en-US" sz="1200" dirty="0" smtClean="0"/>
                        <a:t>Author</a:t>
                      </a:r>
                      <a:r>
                        <a:rPr lang="en-US" sz="1200" baseline="0" dirty="0" smtClean="0"/>
                        <a:t> used</a:t>
                      </a:r>
                      <a:endParaRPr lang="en-US" sz="1200" dirty="0" smtClean="0"/>
                    </a:p>
                    <a:p>
                      <a:r>
                        <a:rPr lang="en-US" sz="1200" dirty="0" smtClean="0"/>
                        <a:t>known dataset, called SIIM-ISIC </a:t>
                      </a:r>
                      <a:r>
                        <a:rPr lang="en-US" sz="1200" dirty="0" err="1" smtClean="0"/>
                        <a:t>Melanoma.I</a:t>
                      </a:r>
                      <a:r>
                        <a:rPr lang="en-US" sz="1200" baseline="0" dirty="0" err="1" smtClean="0"/>
                        <a:t>n</a:t>
                      </a:r>
                      <a:r>
                        <a:rPr lang="en-US" sz="1200" baseline="0" dirty="0" smtClean="0"/>
                        <a:t> this </a:t>
                      </a:r>
                      <a:r>
                        <a:rPr lang="en-US" sz="1200" dirty="0" smtClean="0"/>
                        <a:t>images are generated in DICOM</a:t>
                      </a:r>
                      <a:r>
                        <a:rPr lang="en-US" sz="1200" baseline="0" dirty="0" smtClean="0"/>
                        <a:t> format.</a:t>
                      </a:r>
                      <a:endParaRPr lang="en-IN" sz="1200" dirty="0"/>
                    </a:p>
                  </a:txBody>
                  <a:tcPr/>
                </a:tc>
                <a:tc>
                  <a:txBody>
                    <a:bodyPr/>
                    <a:lstStyle/>
                    <a:p>
                      <a:r>
                        <a:rPr lang="en-US" sz="1200" dirty="0"/>
                        <a:t> </a:t>
                      </a:r>
                      <a:r>
                        <a:rPr lang="en-US" sz="1200" dirty="0" smtClean="0"/>
                        <a:t>Skin Cancer detection based on extreme learning machine</a:t>
                      </a:r>
                      <a:endParaRPr lang="en-IN" sz="1200" dirty="0"/>
                    </a:p>
                  </a:txBody>
                  <a:tcPr/>
                </a:tc>
                <a:tc>
                  <a:txBody>
                    <a:bodyPr/>
                    <a:lstStyle/>
                    <a:p>
                      <a:r>
                        <a:rPr lang="en-US" sz="1200" dirty="0" smtClean="0"/>
                        <a:t>In the presented </a:t>
                      </a:r>
                      <a:r>
                        <a:rPr lang="en-US" sz="1200" dirty="0" err="1" smtClean="0"/>
                        <a:t>dTEO</a:t>
                      </a:r>
                      <a:r>
                        <a:rPr lang="en-US" sz="1200" dirty="0" smtClean="0"/>
                        <a:t>-based ELM classifier, 80% of data</a:t>
                      </a:r>
                      <a:r>
                        <a:rPr lang="en-US" sz="1200" baseline="0" dirty="0" smtClean="0"/>
                        <a:t> </a:t>
                      </a:r>
                      <a:r>
                        <a:rPr lang="en-US" sz="1200" dirty="0" smtClean="0"/>
                        <a:t>are set to train data, and the remaining 20% are set to test the</a:t>
                      </a:r>
                    </a:p>
                    <a:p>
                      <a:r>
                        <a:rPr lang="en-US" sz="1200" dirty="0" err="1" smtClean="0"/>
                        <a:t>data.This</a:t>
                      </a:r>
                      <a:r>
                        <a:rPr lang="en-US" sz="1200" baseline="0" dirty="0" smtClean="0"/>
                        <a:t> will effect accuracy  level</a:t>
                      </a:r>
                      <a:r>
                        <a:rPr lang="en-IN" sz="1200" baseline="0" dirty="0" smtClean="0"/>
                        <a:t>.</a:t>
                      </a:r>
                      <a:endParaRPr lang="en-US" sz="1200" baseline="0" dirty="0" smtClean="0"/>
                    </a:p>
                  </a:txBody>
                  <a:tcPr/>
                </a:tc>
                <a:tc>
                  <a:txBody>
                    <a:bodyPr/>
                    <a:lstStyle/>
                    <a:p>
                      <a:endParaRPr lang="en-IN" sz="1200" dirty="0"/>
                    </a:p>
                  </a:txBody>
                  <a:tcPr/>
                </a:tc>
              </a:tr>
              <a:tr h="1832748">
                <a:tc>
                  <a:txBody>
                    <a:bodyPr/>
                    <a:lstStyle/>
                    <a:p>
                      <a:r>
                        <a:rPr lang="en-US" dirty="0" smtClean="0"/>
                        <a:t>3</a:t>
                      </a:r>
                      <a:endParaRPr lang="en-IN" dirty="0"/>
                    </a:p>
                  </a:txBody>
                  <a:tcPr/>
                </a:tc>
                <a:tc>
                  <a:txBody>
                    <a:bodyPr/>
                    <a:lstStyle/>
                    <a:p>
                      <a:r>
                        <a:rPr lang="en-IN" sz="1200" dirty="0" err="1" smtClean="0"/>
                        <a:t>Nour</a:t>
                      </a:r>
                      <a:r>
                        <a:rPr lang="en-IN" sz="1200" dirty="0" smtClean="0"/>
                        <a:t> </a:t>
                      </a:r>
                      <a:r>
                        <a:rPr lang="en-IN" sz="1200" dirty="0" err="1" smtClean="0"/>
                        <a:t>Aburaed,Wathiq</a:t>
                      </a:r>
                      <a:r>
                        <a:rPr lang="en-IN" sz="1200" dirty="0" smtClean="0"/>
                        <a:t> </a:t>
                      </a:r>
                      <a:r>
                        <a:rPr lang="en-IN" sz="1200" dirty="0" err="1" smtClean="0"/>
                        <a:t>Mansoor</a:t>
                      </a:r>
                      <a:r>
                        <a:rPr lang="en-IN" sz="1200" dirty="0" smtClean="0"/>
                        <a:t>.</a:t>
                      </a:r>
                    </a:p>
                    <a:p>
                      <a:r>
                        <a:rPr lang="en-US" sz="1200" dirty="0" smtClean="0"/>
                        <a:t>Year:2020</a:t>
                      </a:r>
                      <a:endParaRPr lang="en-IN" sz="1200" dirty="0"/>
                    </a:p>
                  </a:txBody>
                  <a:tcPr/>
                </a:tc>
                <a:tc>
                  <a:txBody>
                    <a:bodyPr/>
                    <a:lstStyle/>
                    <a:p>
                      <a:r>
                        <a:rPr lang="en-US" sz="1200" dirty="0" smtClean="0"/>
                        <a:t>Author</a:t>
                      </a:r>
                      <a:r>
                        <a:rPr lang="en-US" sz="1200" baseline="0" dirty="0" smtClean="0"/>
                        <a:t> used data set HAM10000, which contains 6 types of </a:t>
                      </a:r>
                      <a:r>
                        <a:rPr lang="en-US" sz="1200" baseline="0" dirty="0" err="1" smtClean="0"/>
                        <a:t>cancer,Melanocytic</a:t>
                      </a:r>
                      <a:r>
                        <a:rPr lang="en-US" sz="1200" baseline="0" dirty="0" smtClean="0"/>
                        <a:t> Nevi </a:t>
                      </a:r>
                      <a:r>
                        <a:rPr lang="en-US" sz="1200" baseline="0" dirty="0" err="1" smtClean="0"/>
                        <a:t>Dermatofibroma</a:t>
                      </a:r>
                      <a:r>
                        <a:rPr lang="en-US" sz="1200" baseline="0" dirty="0" smtClean="0"/>
                        <a:t>, Melanoma, Vascular </a:t>
                      </a:r>
                      <a:r>
                        <a:rPr lang="en-US" sz="1200" baseline="0" dirty="0" err="1" smtClean="0"/>
                        <a:t>Lesions,Basal</a:t>
                      </a:r>
                      <a:endParaRPr lang="en-US" sz="1200" baseline="0" dirty="0" smtClean="0"/>
                    </a:p>
                    <a:p>
                      <a:r>
                        <a:rPr lang="en-US" sz="1200" baseline="0" dirty="0" smtClean="0"/>
                        <a:t>Cell </a:t>
                      </a:r>
                      <a:r>
                        <a:rPr lang="en-US" sz="1200" baseline="0" dirty="0" err="1" smtClean="0"/>
                        <a:t>Carcinoma,and</a:t>
                      </a:r>
                      <a:r>
                        <a:rPr lang="en-US" sz="1200" baseline="0" dirty="0" smtClean="0"/>
                        <a:t> Actinic </a:t>
                      </a:r>
                      <a:r>
                        <a:rPr lang="en-US" sz="1200" baseline="0" dirty="0" err="1" smtClean="0"/>
                        <a:t>Keratoses</a:t>
                      </a:r>
                      <a:r>
                        <a:rPr lang="en-US" sz="1200" baseline="0" dirty="0" smtClean="0"/>
                        <a:t>.</a:t>
                      </a:r>
                      <a:endParaRPr lang="en-IN" sz="1200" dirty="0"/>
                    </a:p>
                  </a:txBody>
                  <a:tcPr/>
                </a:tc>
                <a:tc>
                  <a:txBody>
                    <a:bodyPr/>
                    <a:lstStyle/>
                    <a:p>
                      <a:r>
                        <a:rPr lang="en-US" sz="1200" dirty="0" smtClean="0"/>
                        <a:t>Deep </a:t>
                      </a:r>
                      <a:r>
                        <a:rPr lang="en-US" sz="1200" dirty="0" err="1" smtClean="0"/>
                        <a:t>Convolutiuon</a:t>
                      </a:r>
                      <a:r>
                        <a:rPr lang="en-US" sz="1200" dirty="0" smtClean="0"/>
                        <a:t> Neural Network for skin cancer detection</a:t>
                      </a:r>
                      <a:endParaRPr lang="en-IN" sz="1200" dirty="0"/>
                    </a:p>
                  </a:txBody>
                  <a:tcPr/>
                </a:tc>
                <a:tc>
                  <a:txBody>
                    <a:bodyPr/>
                    <a:lstStyle/>
                    <a:p>
                      <a:r>
                        <a:rPr lang="en-US" sz="1200" baseline="0" dirty="0" smtClean="0"/>
                        <a:t>Rate of accuracy is very less as compared to other datasets.</a:t>
                      </a:r>
                    </a:p>
                    <a:p>
                      <a:r>
                        <a:rPr lang="en-US" sz="1200" baseline="0" dirty="0" smtClean="0"/>
                        <a:t>Not capable for more than 10000 images.</a:t>
                      </a:r>
                    </a:p>
                  </a:txBody>
                  <a:tcPr/>
                </a:tc>
                <a:tc>
                  <a:txBody>
                    <a:bodyPr/>
                    <a:lstStyle/>
                    <a:p>
                      <a:endParaRPr lang="en-IN" sz="1200" dirty="0"/>
                    </a:p>
                  </a:txBody>
                  <a:tcPr/>
                </a:tc>
              </a:tr>
            </a:tbl>
          </a:graphicData>
        </a:graphic>
      </p:graphicFrame>
    </p:spTree>
    <p:extLst>
      <p:ext uri="{BB962C8B-B14F-4D97-AF65-F5344CB8AC3E}">
        <p14:creationId xmlns:p14="http://schemas.microsoft.com/office/powerpoint/2010/main" val="40605184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6900" y="3244334"/>
            <a:ext cx="5778500" cy="523220"/>
          </a:xfrm>
          <a:prstGeom prst="rect">
            <a:avLst/>
          </a:prstGeom>
        </p:spPr>
        <p:txBody>
          <a:bodyPr wrap="square">
            <a:spAutoFit/>
          </a:bodyPr>
          <a:lstStyle/>
          <a:p>
            <a:r>
              <a:rPr lang="en-IN" sz="2800" b="1" spc="-1" dirty="0">
                <a:solidFill>
                  <a:srgbClr val="000000"/>
                </a:solidFill>
                <a:latin typeface="Arial Black"/>
                <a:ea typeface="DejaVu Sans"/>
              </a:rPr>
              <a:t> </a:t>
            </a:r>
            <a:r>
              <a:rPr lang="en-IN" sz="2800" b="1" spc="-1" dirty="0" smtClean="0">
                <a:solidFill>
                  <a:srgbClr val="000000"/>
                </a:solidFill>
                <a:latin typeface="Arial Black"/>
                <a:ea typeface="DejaVu Sans"/>
              </a:rPr>
              <a:t>                       Conclusion </a:t>
            </a:r>
            <a:endParaRPr lang="en-IN" sz="2800" dirty="0"/>
          </a:p>
        </p:txBody>
      </p:sp>
      <p:sp>
        <p:nvSpPr>
          <p:cNvPr id="3" name="CustomShape 1"/>
          <p:cNvSpPr/>
          <p:nvPr/>
        </p:nvSpPr>
        <p:spPr>
          <a:xfrm>
            <a:off x="533520" y="3695051"/>
            <a:ext cx="8075880" cy="7488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3404180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06500" y="368300"/>
            <a:ext cx="7073900" cy="3139321"/>
          </a:xfrm>
          <a:prstGeom prst="rect">
            <a:avLst/>
          </a:prstGeom>
        </p:spPr>
        <p:txBody>
          <a:bodyPr wrap="square">
            <a:spAutoFit/>
          </a:bodyPr>
          <a:lstStyle/>
          <a:p>
            <a:r>
              <a:rPr lang="en-US" b="1" dirty="0" smtClean="0"/>
              <a:t>CONCLUSION</a:t>
            </a:r>
          </a:p>
          <a:p>
            <a:endParaRPr lang="en-US" dirty="0" smtClean="0"/>
          </a:p>
          <a:p>
            <a:r>
              <a:rPr lang="en-US" dirty="0" smtClean="0"/>
              <a:t>In </a:t>
            </a:r>
            <a:r>
              <a:rPr lang="en-US" dirty="0"/>
              <a:t>conclusion, this study demonstrates the potential of deep learning techniques in significantly advancing the field of skin cancer detection. The model which we are developing will ensure to detect the skin cancer according to the </a:t>
            </a:r>
            <a:r>
              <a:rPr lang="en-US" dirty="0" err="1"/>
              <a:t>dataset.With</a:t>
            </a:r>
            <a:r>
              <a:rPr lang="en-US" dirty="0"/>
              <a:t> the help of this model we can detect the skin cancer in the early stage. Ultimately, the deployment of deep learning-based systems in clinical practice has the potential to revolutionize early diagnosis rates and significantly improve patient outcomes in the battle against skin cancer.</a:t>
            </a:r>
            <a:endParaRPr lang="en-IN" dirty="0"/>
          </a:p>
        </p:txBody>
      </p:sp>
    </p:spTree>
    <p:extLst>
      <p:ext uri="{BB962C8B-B14F-4D97-AF65-F5344CB8AC3E}">
        <p14:creationId xmlns:p14="http://schemas.microsoft.com/office/powerpoint/2010/main" val="1915861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Rectangle 2"/>
          <p:cNvSpPr/>
          <p:nvPr/>
        </p:nvSpPr>
        <p:spPr>
          <a:xfrm>
            <a:off x="1914614" y="2496577"/>
            <a:ext cx="5452624" cy="1568206"/>
          </a:xfrm>
          <a:prstGeom prst="rect">
            <a:avLst/>
          </a:prstGeom>
          <a:blipFill>
            <a:blip r:embed="rId2"/>
            <a:tile tx="0" ty="0" sx="100000" sy="100000" flip="none" algn="tl"/>
          </a:blipFill>
          <a:ln/>
        </p:spPr>
        <p:style>
          <a:lnRef idx="2">
            <a:schemeClr val="accent2"/>
          </a:lnRef>
          <a:fillRef idx="1">
            <a:schemeClr val="lt1"/>
          </a:fillRef>
          <a:effectRef idx="0">
            <a:schemeClr val="accent2"/>
          </a:effectRef>
          <a:fontRef idx="minor">
            <a:schemeClr val="dk1"/>
          </a:fontRef>
        </p:style>
        <p:txBody>
          <a:bodyPr wrap="none" lIns="90000" tIns="45000" rIns="90000" bIns="45000" anchor="t">
            <a:spAutoFit/>
          </a:bodyPr>
          <a:lstStyle/>
          <a:p>
            <a:pPr algn="ctr">
              <a:lnSpc>
                <a:spcPct val="100000"/>
              </a:lnSpc>
              <a:buNone/>
            </a:pPr>
            <a:r>
              <a:rPr lang="en-US" sz="9600" b="1" strike="noStrike"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Calibri"/>
                <a:ea typeface="DejaVu Sans"/>
              </a:rPr>
              <a:t>Thank You</a:t>
            </a:r>
            <a:endParaRPr lang="en-US" sz="9600" b="1" strike="noStrike"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1201" y="431800"/>
            <a:ext cx="4308198" cy="461665"/>
          </a:xfrm>
          <a:prstGeom prst="rect">
            <a:avLst/>
          </a:prstGeom>
        </p:spPr>
        <p:txBody>
          <a:bodyPr wrap="square">
            <a:spAutoFit/>
          </a:bodyPr>
          <a:lstStyle/>
          <a:p>
            <a:pPr>
              <a:lnSpc>
                <a:spcPct val="100000"/>
              </a:lnSpc>
            </a:pPr>
            <a:r>
              <a:rPr lang="en-IN" sz="2400" b="1" dirty="0">
                <a:solidFill>
                  <a:srgbClr val="C00000"/>
                </a:solidFill>
                <a:latin typeface="Calibri"/>
              </a:rPr>
              <a:t>Outline</a:t>
            </a:r>
            <a:endParaRPr lang="en-IN" sz="2400" dirty="0">
              <a:solidFill>
                <a:srgbClr val="C00000"/>
              </a:solidFill>
            </a:endParaRPr>
          </a:p>
        </p:txBody>
      </p:sp>
      <p:sp>
        <p:nvSpPr>
          <p:cNvPr id="3" name="CustomShape 1"/>
          <p:cNvSpPr/>
          <p:nvPr/>
        </p:nvSpPr>
        <p:spPr>
          <a:xfrm>
            <a:off x="342900" y="836190"/>
            <a:ext cx="8075880" cy="7488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4" name="Rectangle 3"/>
          <p:cNvSpPr/>
          <p:nvPr/>
        </p:nvSpPr>
        <p:spPr>
          <a:xfrm>
            <a:off x="1130300" y="1443841"/>
            <a:ext cx="5727700" cy="3416320"/>
          </a:xfrm>
          <a:prstGeom prst="rect">
            <a:avLst/>
          </a:prstGeom>
        </p:spPr>
        <p:txBody>
          <a:bodyPr wrap="square">
            <a:spAutoFit/>
          </a:bodyPr>
          <a:lstStyle/>
          <a:p>
            <a:pPr>
              <a:lnSpc>
                <a:spcPct val="150000"/>
              </a:lnSpc>
              <a:buFont typeface="Arial" pitchFamily="34" charset="0"/>
              <a:buChar char="•"/>
            </a:pPr>
            <a:r>
              <a:rPr lang="en-US" b="1" dirty="0">
                <a:solidFill>
                  <a:srgbClr val="000000"/>
                </a:solidFill>
                <a:latin typeface="Bookman Old Style" pitchFamily="18" charset="0"/>
              </a:rPr>
              <a:t> Abstract </a:t>
            </a:r>
          </a:p>
          <a:p>
            <a:pPr>
              <a:lnSpc>
                <a:spcPct val="150000"/>
              </a:lnSpc>
              <a:buFont typeface="Arial" pitchFamily="34" charset="0"/>
              <a:buChar char="•"/>
            </a:pPr>
            <a:r>
              <a:rPr lang="en-US" b="1" dirty="0">
                <a:solidFill>
                  <a:srgbClr val="000000"/>
                </a:solidFill>
                <a:latin typeface="Bookman Old Style" pitchFamily="18" charset="0"/>
              </a:rPr>
              <a:t> Introduction </a:t>
            </a:r>
          </a:p>
          <a:p>
            <a:pPr>
              <a:lnSpc>
                <a:spcPct val="150000"/>
              </a:lnSpc>
              <a:buFont typeface="Arial"/>
              <a:buChar char="•"/>
            </a:pPr>
            <a:r>
              <a:rPr lang="en-US" b="1" dirty="0">
                <a:solidFill>
                  <a:srgbClr val="000000"/>
                </a:solidFill>
                <a:latin typeface="Bookman Old Style" pitchFamily="18" charset="0"/>
              </a:rPr>
              <a:t> Research Objective </a:t>
            </a:r>
          </a:p>
          <a:p>
            <a:pPr>
              <a:lnSpc>
                <a:spcPct val="150000"/>
              </a:lnSpc>
              <a:buFont typeface="Arial" pitchFamily="34" charset="0"/>
              <a:buChar char="•"/>
            </a:pPr>
            <a:r>
              <a:rPr lang="en-US" b="1" dirty="0">
                <a:solidFill>
                  <a:srgbClr val="000000"/>
                </a:solidFill>
                <a:latin typeface="Bookman Old Style" pitchFamily="18" charset="0"/>
              </a:rPr>
              <a:t> Problem Definition</a:t>
            </a:r>
          </a:p>
          <a:p>
            <a:pPr>
              <a:lnSpc>
                <a:spcPct val="150000"/>
              </a:lnSpc>
              <a:buFont typeface="Arial" pitchFamily="34" charset="0"/>
              <a:buChar char="•"/>
            </a:pPr>
            <a:r>
              <a:rPr lang="en-US" b="1" dirty="0">
                <a:solidFill>
                  <a:srgbClr val="000000"/>
                </a:solidFill>
                <a:latin typeface="Bookman Old Style" pitchFamily="18" charset="0"/>
              </a:rPr>
              <a:t> Scope of the Project</a:t>
            </a:r>
          </a:p>
          <a:p>
            <a:pPr>
              <a:lnSpc>
                <a:spcPct val="150000"/>
              </a:lnSpc>
              <a:buFont typeface="Arial" pitchFamily="34" charset="0"/>
              <a:buChar char="•"/>
            </a:pPr>
            <a:r>
              <a:rPr lang="en-US" b="1" dirty="0">
                <a:solidFill>
                  <a:srgbClr val="000000"/>
                </a:solidFill>
                <a:latin typeface="Bookman Old Style" pitchFamily="18" charset="0"/>
              </a:rPr>
              <a:t> Literature Review</a:t>
            </a:r>
          </a:p>
          <a:p>
            <a:pPr>
              <a:lnSpc>
                <a:spcPct val="150000"/>
              </a:lnSpc>
              <a:buFont typeface="Arial" pitchFamily="34" charset="0"/>
              <a:buChar char="•"/>
            </a:pPr>
            <a:r>
              <a:rPr lang="en-US" b="1" dirty="0" err="1" smtClean="0">
                <a:solidFill>
                  <a:srgbClr val="000000"/>
                </a:solidFill>
                <a:latin typeface="Bookman Old Style" pitchFamily="18" charset="0"/>
              </a:rPr>
              <a:t>Comparision</a:t>
            </a:r>
            <a:r>
              <a:rPr lang="en-US" b="1" dirty="0" smtClean="0">
                <a:solidFill>
                  <a:srgbClr val="000000"/>
                </a:solidFill>
                <a:latin typeface="Bookman Old Style" pitchFamily="18" charset="0"/>
              </a:rPr>
              <a:t> Existing </a:t>
            </a:r>
            <a:r>
              <a:rPr lang="en-US" b="1" dirty="0">
                <a:solidFill>
                  <a:srgbClr val="000000"/>
                </a:solidFill>
                <a:latin typeface="Bookman Old Style" pitchFamily="18" charset="0"/>
              </a:rPr>
              <a:t>system</a:t>
            </a:r>
          </a:p>
          <a:p>
            <a:pPr>
              <a:lnSpc>
                <a:spcPct val="150000"/>
              </a:lnSpc>
              <a:buFont typeface="Arial" pitchFamily="34" charset="0"/>
              <a:buChar char="•"/>
            </a:pPr>
            <a:r>
              <a:rPr lang="en-US" b="1">
                <a:solidFill>
                  <a:srgbClr val="000000"/>
                </a:solidFill>
                <a:latin typeface="Bookman Old Style" pitchFamily="18" charset="0"/>
              </a:rPr>
              <a:t> </a:t>
            </a:r>
            <a:r>
              <a:rPr lang="en-US" b="1" smtClean="0">
                <a:solidFill>
                  <a:srgbClr val="000000"/>
                </a:solidFill>
                <a:latin typeface="Bookman Old Style" pitchFamily="18" charset="0"/>
              </a:rPr>
              <a:t>Conclusion</a:t>
            </a:r>
            <a:endParaRPr lang="en-US" b="1" dirty="0">
              <a:solidFill>
                <a:srgbClr val="000000"/>
              </a:solidFill>
              <a:latin typeface="Bookman Old Style" pitchFamily="18" charset="0"/>
            </a:endParaRPr>
          </a:p>
        </p:txBody>
      </p:sp>
    </p:spTree>
    <p:extLst>
      <p:ext uri="{BB962C8B-B14F-4D97-AF65-F5344CB8AC3E}">
        <p14:creationId xmlns:p14="http://schemas.microsoft.com/office/powerpoint/2010/main" val="1060116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CustomShape 1"/>
          <p:cNvSpPr/>
          <p:nvPr/>
        </p:nvSpPr>
        <p:spPr>
          <a:xfrm>
            <a:off x="685800" y="3582500"/>
            <a:ext cx="8075880" cy="7488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96" name="CustomShape 2"/>
          <p:cNvSpPr/>
          <p:nvPr/>
        </p:nvSpPr>
        <p:spPr>
          <a:xfrm>
            <a:off x="1092200" y="2832100"/>
            <a:ext cx="7223560" cy="8381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IN" sz="4400" b="1" strike="noStrike" spc="-1" dirty="0">
                <a:solidFill>
                  <a:srgbClr val="000000"/>
                </a:solidFill>
                <a:latin typeface="Arial Black"/>
                <a:ea typeface="DejaVu Sans"/>
              </a:rPr>
              <a:t>Abstract </a:t>
            </a:r>
            <a:endParaRPr lang="en-US" sz="4400" b="0" strike="noStrike" spc="-1" dirty="0">
              <a:latin typeface="Arial"/>
            </a:endParaRPr>
          </a:p>
        </p:txBody>
      </p:sp>
      <p:sp>
        <p:nvSpPr>
          <p:cNvPr id="97" name="CustomShape 3"/>
          <p:cNvSpPr/>
          <p:nvPr/>
        </p:nvSpPr>
        <p:spPr>
          <a:xfrm>
            <a:off x="685800" y="1295280"/>
            <a:ext cx="7618680" cy="775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buNone/>
            </a:pPr>
            <a:endParaRPr lang="en-US" sz="1800" b="0" strike="noStrike" spc="-1" dirty="0">
              <a:latin typeface="Arial"/>
            </a:endParaRPr>
          </a:p>
          <a:p>
            <a:pPr>
              <a:lnSpc>
                <a:spcPct val="100000"/>
              </a:lnSpc>
              <a:buNone/>
            </a:pPr>
            <a:endParaRPr lang="en-US" sz="18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CustomShape 1"/>
          <p:cNvSpPr/>
          <p:nvPr/>
        </p:nvSpPr>
        <p:spPr>
          <a:xfrm>
            <a:off x="457200" y="1066680"/>
            <a:ext cx="8380440" cy="7488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99" name="TextBox 4"/>
          <p:cNvSpPr/>
          <p:nvPr/>
        </p:nvSpPr>
        <p:spPr>
          <a:xfrm>
            <a:off x="584200" y="545040"/>
            <a:ext cx="4622800" cy="58332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lnSpc>
                <a:spcPct val="100000"/>
              </a:lnSpc>
              <a:buNone/>
            </a:pPr>
            <a:r>
              <a:rPr lang="en-US" sz="3200" b="1" strike="noStrike" spc="-1" dirty="0">
                <a:solidFill>
                  <a:srgbClr val="C00000"/>
                </a:solidFill>
                <a:latin typeface="Calibri"/>
                <a:ea typeface="DejaVu Sans"/>
              </a:rPr>
              <a:t>ABSTRACT</a:t>
            </a:r>
            <a:endParaRPr lang="en-US" sz="3200" b="0" strike="noStrike" spc="-1" dirty="0">
              <a:latin typeface="Arial"/>
            </a:endParaRPr>
          </a:p>
        </p:txBody>
      </p:sp>
      <p:sp>
        <p:nvSpPr>
          <p:cNvPr id="2" name="Rectangle 1"/>
          <p:cNvSpPr/>
          <p:nvPr/>
        </p:nvSpPr>
        <p:spPr>
          <a:xfrm>
            <a:off x="812800" y="1358900"/>
            <a:ext cx="6629400" cy="4708981"/>
          </a:xfrm>
          <a:prstGeom prst="rect">
            <a:avLst/>
          </a:prstGeom>
        </p:spPr>
        <p:txBody>
          <a:bodyPr wrap="square">
            <a:spAutoFit/>
          </a:bodyPr>
          <a:lstStyle/>
          <a:p>
            <a:pPr marL="285750" indent="-285750" algn="just">
              <a:buFont typeface="Arial" pitchFamily="34" charset="0"/>
              <a:buChar char="•"/>
            </a:pPr>
            <a:r>
              <a:rPr lang="en-US" sz="2000" dirty="0" smtClean="0">
                <a:latin typeface="Times New Roman" pitchFamily="18" charset="0"/>
                <a:cs typeface="Times New Roman" pitchFamily="18" charset="0"/>
              </a:rPr>
              <a:t>Skin </a:t>
            </a:r>
            <a:r>
              <a:rPr lang="en-US" sz="2000" dirty="0">
                <a:latin typeface="Times New Roman" pitchFamily="18" charset="0"/>
                <a:cs typeface="Times New Roman" pitchFamily="18" charset="0"/>
              </a:rPr>
              <a:t>cancer is one of the most </a:t>
            </a:r>
            <a:r>
              <a:rPr lang="en-US" sz="2000" dirty="0" smtClean="0">
                <a:latin typeface="Times New Roman" pitchFamily="18" charset="0"/>
                <a:cs typeface="Times New Roman" pitchFamily="18" charset="0"/>
              </a:rPr>
              <a:t>dangerous </a:t>
            </a:r>
            <a:r>
              <a:rPr lang="en-US" sz="2000" dirty="0">
                <a:latin typeface="Times New Roman" pitchFamily="18" charset="0"/>
                <a:cs typeface="Times New Roman" pitchFamily="18" charset="0"/>
              </a:rPr>
              <a:t>forms of </a:t>
            </a:r>
            <a:r>
              <a:rPr lang="en-US" sz="2000" dirty="0" smtClean="0">
                <a:latin typeface="Times New Roman" pitchFamily="18" charset="0"/>
                <a:cs typeface="Times New Roman" pitchFamily="18" charset="0"/>
              </a:rPr>
              <a:t>cancer. The detection </a:t>
            </a:r>
            <a:r>
              <a:rPr lang="en-US" sz="2000" dirty="0">
                <a:latin typeface="Times New Roman" pitchFamily="18" charset="0"/>
                <a:cs typeface="Times New Roman" pitchFamily="18" charset="0"/>
              </a:rPr>
              <a:t>of skin cancer is difficult from the skin lesion due to artifacts, low contrast, and similar visualization like mole, scar etc. </a:t>
            </a:r>
            <a:endParaRPr lang="en-US" sz="2000" dirty="0" smtClean="0">
              <a:latin typeface="Times New Roman" pitchFamily="18" charset="0"/>
              <a:cs typeface="Times New Roman" pitchFamily="18" charset="0"/>
            </a:endParaRPr>
          </a:p>
          <a:p>
            <a:pPr marL="285750" indent="-285750" algn="just">
              <a:buFont typeface="Arial" pitchFamily="34" charset="0"/>
              <a:buChar char="•"/>
            </a:pPr>
            <a:r>
              <a:rPr lang="en-US" sz="2000" dirty="0" smtClean="0">
                <a:latin typeface="Times New Roman" pitchFamily="18" charset="0"/>
                <a:cs typeface="Times New Roman" pitchFamily="18" charset="0"/>
              </a:rPr>
              <a:t>Our system </a:t>
            </a:r>
            <a:r>
              <a:rPr lang="en-US" sz="2000" dirty="0">
                <a:latin typeface="Times New Roman" pitchFamily="18" charset="0"/>
                <a:cs typeface="Times New Roman" pitchFamily="18" charset="0"/>
              </a:rPr>
              <a:t>that is skin cancer detection using </a:t>
            </a:r>
            <a:r>
              <a:rPr lang="en-US" sz="2000" dirty="0" smtClean="0">
                <a:latin typeface="Times New Roman" pitchFamily="18" charset="0"/>
                <a:cs typeface="Times New Roman" pitchFamily="18" charset="0"/>
              </a:rPr>
              <a:t>deep= </a:t>
            </a:r>
            <a:r>
              <a:rPr lang="en-US" sz="2000" dirty="0">
                <a:latin typeface="Times New Roman" pitchFamily="18" charset="0"/>
                <a:cs typeface="Times New Roman" pitchFamily="18" charset="0"/>
              </a:rPr>
              <a:t>learning technique is used to detect skin cancer. </a:t>
            </a:r>
            <a:endParaRPr lang="en-US" sz="2000" dirty="0" smtClean="0">
              <a:latin typeface="Times New Roman" pitchFamily="18" charset="0"/>
              <a:cs typeface="Times New Roman" pitchFamily="18" charset="0"/>
            </a:endParaRPr>
          </a:p>
          <a:p>
            <a:pPr marL="285750" indent="-285750" algn="just">
              <a:buFont typeface="Arial" pitchFamily="34" charset="0"/>
              <a:buChar char="•"/>
            </a:pPr>
            <a:r>
              <a:rPr lang="en-US" sz="2000" dirty="0" smtClean="0">
                <a:latin typeface="Times New Roman" pitchFamily="18" charset="0"/>
                <a:cs typeface="Times New Roman" pitchFamily="18" charset="0"/>
              </a:rPr>
              <a:t>By </a:t>
            </a:r>
            <a:r>
              <a:rPr lang="en-US" sz="2000" dirty="0">
                <a:latin typeface="Times New Roman" pitchFamily="18" charset="0"/>
                <a:cs typeface="Times New Roman" pitchFamily="18" charset="0"/>
              </a:rPr>
              <a:t>using a diverse dataset of </a:t>
            </a:r>
            <a:r>
              <a:rPr lang="en-US" sz="2000" dirty="0" err="1">
                <a:latin typeface="Times New Roman" pitchFamily="18" charset="0"/>
                <a:cs typeface="Times New Roman" pitchFamily="18" charset="0"/>
              </a:rPr>
              <a:t>dermoscopic</a:t>
            </a:r>
            <a:r>
              <a:rPr lang="en-US" sz="2000" dirty="0">
                <a:latin typeface="Times New Roman" pitchFamily="18" charset="0"/>
                <a:cs typeface="Times New Roman" pitchFamily="18" charset="0"/>
              </a:rPr>
              <a:t> images, a deep learning model is trained to </a:t>
            </a:r>
            <a:r>
              <a:rPr lang="en-US" sz="2000" dirty="0" smtClean="0">
                <a:latin typeface="Times New Roman" pitchFamily="18" charset="0"/>
                <a:cs typeface="Times New Roman" pitchFamily="18" charset="0"/>
              </a:rPr>
              <a:t>classify and recognizes them as benign(</a:t>
            </a:r>
            <a:r>
              <a:rPr lang="en-US" sz="2000" dirty="0" err="1" smtClean="0">
                <a:latin typeface="Times New Roman" pitchFamily="18" charset="0"/>
                <a:cs typeface="Times New Roman" pitchFamily="18" charset="0"/>
              </a:rPr>
              <a:t>notcancerous</a:t>
            </a:r>
            <a:r>
              <a:rPr lang="en-US" sz="2000" dirty="0">
                <a:latin typeface="Times New Roman" pitchFamily="18" charset="0"/>
                <a:cs typeface="Times New Roman" pitchFamily="18" charset="0"/>
              </a:rPr>
              <a:t>) and malignant(cancerous)lesions</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marL="285750" indent="-285750" algn="just">
              <a:buFont typeface="Arial" pitchFamily="34" charset="0"/>
              <a:buChar char="•"/>
            </a:pPr>
            <a:r>
              <a:rPr lang="en-US" sz="2000" dirty="0" smtClean="0">
                <a:latin typeface="Times New Roman" pitchFamily="18" charset="0"/>
                <a:cs typeface="Times New Roman" pitchFamily="18" charset="0"/>
              </a:rPr>
              <a:t>This model </a:t>
            </a:r>
            <a:r>
              <a:rPr lang="en-US" sz="2000" dirty="0">
                <a:latin typeface="Times New Roman" pitchFamily="18" charset="0"/>
                <a:cs typeface="Times New Roman" pitchFamily="18" charset="0"/>
              </a:rPr>
              <a:t>combines convolutional neural networks (CNNs) with feature extraction methods to accurately identify key patterns indicative of malignancy</a:t>
            </a:r>
            <a:r>
              <a:rPr lang="en-US" sz="2000" dirty="0" smtClean="0">
                <a:latin typeface="Times New Roman" pitchFamily="18" charset="0"/>
                <a:cs typeface="Times New Roman" pitchFamily="18" charset="0"/>
              </a:rPr>
              <a:t>.</a:t>
            </a:r>
          </a:p>
          <a:p>
            <a:pPr marL="285750" indent="-285750" algn="just">
              <a:buFont typeface="Arial" pitchFamily="34" charset="0"/>
              <a:buChar char="•"/>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Experimental results demonstrate the model's high accuracy, sensitivity, and specificity, showcasing its potential as an effective tool for assisting </a:t>
            </a:r>
            <a:r>
              <a:rPr lang="en-US" sz="2000" dirty="0" smtClean="0">
                <a:latin typeface="Times New Roman" pitchFamily="18" charset="0"/>
                <a:cs typeface="Times New Roman" pitchFamily="18" charset="0"/>
              </a:rPr>
              <a:t>dermatologists. </a:t>
            </a:r>
            <a:endParaRPr lang="en-IN"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228600" y="4267080"/>
            <a:ext cx="8380800" cy="7488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102" name="CustomShape 2"/>
          <p:cNvSpPr/>
          <p:nvPr/>
        </p:nvSpPr>
        <p:spPr>
          <a:xfrm>
            <a:off x="-914400" y="3429000"/>
            <a:ext cx="10895760" cy="759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buNone/>
            </a:pPr>
            <a:r>
              <a:rPr lang="en-IN" sz="4400" b="1" strike="noStrike" spc="-1" dirty="0">
                <a:solidFill>
                  <a:srgbClr val="000000"/>
                </a:solidFill>
                <a:latin typeface="Arial Black"/>
                <a:ea typeface="DejaVu Sans"/>
              </a:rPr>
              <a:t>I</a:t>
            </a:r>
            <a:r>
              <a:rPr lang="en-IN" sz="3200" b="1" strike="noStrike" spc="-1" dirty="0">
                <a:solidFill>
                  <a:srgbClr val="000000"/>
                </a:solidFill>
                <a:latin typeface="Arial Black"/>
                <a:ea typeface="DejaVu Sans"/>
              </a:rPr>
              <a:t>NTRODUCTION</a:t>
            </a:r>
            <a:endParaRPr lang="en-US" sz="32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CustomShape 1"/>
          <p:cNvSpPr/>
          <p:nvPr/>
        </p:nvSpPr>
        <p:spPr>
          <a:xfrm>
            <a:off x="457200" y="1066680"/>
            <a:ext cx="8380440" cy="7488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104" name="CustomShape 2"/>
          <p:cNvSpPr/>
          <p:nvPr/>
        </p:nvSpPr>
        <p:spPr>
          <a:xfrm>
            <a:off x="457200" y="489240"/>
            <a:ext cx="8380440" cy="576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3200" b="1" strike="noStrike" spc="-1" dirty="0">
                <a:solidFill>
                  <a:srgbClr val="C00000"/>
                </a:solidFill>
                <a:latin typeface="Calibri"/>
                <a:ea typeface="DejaVu Sans"/>
              </a:rPr>
              <a:t>Introduction</a:t>
            </a:r>
            <a:endParaRPr lang="en-US" sz="3200" b="0" strike="noStrike" spc="-1" dirty="0">
              <a:latin typeface="Arial"/>
            </a:endParaRPr>
          </a:p>
        </p:txBody>
      </p:sp>
      <p:sp>
        <p:nvSpPr>
          <p:cNvPr id="2" name="Rectangle 1"/>
          <p:cNvSpPr/>
          <p:nvPr/>
        </p:nvSpPr>
        <p:spPr>
          <a:xfrm>
            <a:off x="660400" y="1473201"/>
            <a:ext cx="7747000" cy="4093428"/>
          </a:xfrm>
          <a:prstGeom prst="rect">
            <a:avLst/>
          </a:prstGeom>
        </p:spPr>
        <p:txBody>
          <a:bodyPr wrap="square">
            <a:spAutoFit/>
          </a:bodyPr>
          <a:lstStyle/>
          <a:p>
            <a:pPr marL="171450" indent="-171450" algn="just">
              <a:lnSpc>
                <a:spcPct val="100000"/>
              </a:lnSpc>
              <a:buFont typeface="Arial" panose="020B0604020202020204" pitchFamily="34" charset="0"/>
              <a:buChar char="•"/>
            </a:pPr>
            <a:r>
              <a:rPr lang="en-US" sz="2000" spc="-1" dirty="0">
                <a:solidFill>
                  <a:srgbClr val="000000"/>
                </a:solidFill>
                <a:latin typeface="Times New Roman" panose="02020603050405020304" pitchFamily="18" charset="0"/>
                <a:ea typeface="DejaVu Sans"/>
                <a:cs typeface="Times New Roman" panose="02020603050405020304" pitchFamily="18" charset="0"/>
              </a:rPr>
              <a:t>The main aim of skin cancer detection is to detect cancer </a:t>
            </a:r>
            <a:r>
              <a:rPr lang="en-US" sz="2000" spc="-1" dirty="0" smtClean="0">
                <a:solidFill>
                  <a:srgbClr val="000000"/>
                </a:solidFill>
                <a:latin typeface="Times New Roman" panose="02020603050405020304" pitchFamily="18" charset="0"/>
                <a:ea typeface="DejaVu Sans"/>
                <a:cs typeface="Times New Roman" panose="02020603050405020304" pitchFamily="18" charset="0"/>
              </a:rPr>
              <a:t>easily and at earlier stage than traditional system.</a:t>
            </a:r>
            <a:endParaRPr lang="en-US" sz="2000" spc="-1" dirty="0">
              <a:solidFill>
                <a:srgbClr val="000000"/>
              </a:solidFill>
              <a:latin typeface="Times New Roman" panose="02020603050405020304" pitchFamily="18" charset="0"/>
              <a:ea typeface="DejaVu Sans"/>
              <a:cs typeface="Times New Roman" panose="02020603050405020304" pitchFamily="18" charset="0"/>
            </a:endParaRPr>
          </a:p>
          <a:p>
            <a:pPr algn="just">
              <a:lnSpc>
                <a:spcPct val="100000"/>
              </a:lnSpc>
            </a:pPr>
            <a:endParaRPr lang="en-US" sz="2000" spc="-1" dirty="0">
              <a:solidFill>
                <a:srgbClr val="000000"/>
              </a:solidFill>
              <a:latin typeface="Times New Roman" panose="02020603050405020304" pitchFamily="18" charset="0"/>
              <a:ea typeface="DejaVu Sans"/>
              <a:cs typeface="Times New Roman" panose="02020603050405020304" pitchFamily="18" charset="0"/>
            </a:endParaRPr>
          </a:p>
          <a:p>
            <a:pPr marL="171450" indent="-171450" algn="just">
              <a:lnSpc>
                <a:spcPct val="100000"/>
              </a:lnSpc>
              <a:buFont typeface="Arial" panose="020B0604020202020204" pitchFamily="34" charset="0"/>
              <a:buChar char="•"/>
            </a:pPr>
            <a:r>
              <a:rPr lang="en-US" sz="2000" spc="-1" dirty="0">
                <a:solidFill>
                  <a:srgbClr val="000000"/>
                </a:solidFill>
                <a:latin typeface="Times New Roman" panose="02020603050405020304" pitchFamily="18" charset="0"/>
                <a:ea typeface="DejaVu Sans"/>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Early detection of skin cancer significantly increases the chances of successful treatment and reduces mortality rates. Traditional methods of diagnosis involve visual inspection by dermatologists, which can be time-consuming and subject to human error. Deep learning offers an opportunity to automate and enhance the accuracy of this process</a:t>
            </a:r>
            <a:r>
              <a:rPr lang="en-US" sz="2000" dirty="0">
                <a:solidFill>
                  <a:srgbClr val="374151"/>
                </a:solidFill>
                <a:latin typeface="Söhne"/>
              </a:rPr>
              <a:t>.</a:t>
            </a:r>
          </a:p>
          <a:p>
            <a:pPr algn="just">
              <a:lnSpc>
                <a:spcPct val="100000"/>
              </a:lnSpc>
            </a:pPr>
            <a:endParaRPr lang="en-US" sz="2000" dirty="0">
              <a:solidFill>
                <a:srgbClr val="374151"/>
              </a:solidFill>
              <a:latin typeface="Söhne"/>
            </a:endParaRPr>
          </a:p>
          <a:p>
            <a:pPr marL="171450" indent="-17145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Deep learning models, particularly convolutional neural networks (CNNs), have shown remarkable success in image analysis tasks, including medical image analysis.</a:t>
            </a:r>
            <a:endParaRPr lang="en-US" sz="2000" spc="-1" dirty="0">
              <a:latin typeface="Times New Roman" panose="02020603050405020304" pitchFamily="18" charset="0"/>
              <a:ea typeface="DejaVu Sans"/>
              <a:cs typeface="Times New Roman" panose="02020603050405020304"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CustomShape 1"/>
          <p:cNvSpPr/>
          <p:nvPr/>
        </p:nvSpPr>
        <p:spPr>
          <a:xfrm>
            <a:off x="457200" y="990720"/>
            <a:ext cx="8380440" cy="7488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111" name="CustomShape 2"/>
          <p:cNvSpPr/>
          <p:nvPr/>
        </p:nvSpPr>
        <p:spPr>
          <a:xfrm>
            <a:off x="457200" y="457200"/>
            <a:ext cx="8380440" cy="576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2400" b="1" strike="noStrike" spc="-1" dirty="0">
                <a:solidFill>
                  <a:srgbClr val="C00000"/>
                </a:solidFill>
                <a:latin typeface="Calibri"/>
                <a:ea typeface="DejaVu Sans"/>
              </a:rPr>
              <a:t>Existed system</a:t>
            </a:r>
            <a:endParaRPr lang="en-US" sz="2400" b="0" strike="noStrike" spc="-1" dirty="0">
              <a:latin typeface="Arial"/>
            </a:endParaRPr>
          </a:p>
        </p:txBody>
      </p:sp>
      <p:sp>
        <p:nvSpPr>
          <p:cNvPr id="112" name="TextBox 2"/>
          <p:cNvSpPr/>
          <p:nvPr/>
        </p:nvSpPr>
        <p:spPr>
          <a:xfrm>
            <a:off x="457200" y="1295280"/>
            <a:ext cx="7569200" cy="418430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lnSpc>
                <a:spcPct val="100000"/>
              </a:lnSpc>
            </a:pPr>
            <a:r>
              <a:rPr lang="en-US" sz="2600" b="0" strike="noStrike" spc="-1" dirty="0" smtClean="0">
                <a:latin typeface="Times New Roman" panose="02020603050405020304" pitchFamily="18" charset="0"/>
                <a:cs typeface="Times New Roman" panose="02020603050405020304" pitchFamily="18" charset="0"/>
              </a:rPr>
              <a:t>Drawbacks of existed system:</a:t>
            </a:r>
          </a:p>
          <a:p>
            <a:pPr marL="457200" indent="-457200" algn="just">
              <a:lnSpc>
                <a:spcPct val="100000"/>
              </a:lnSpc>
              <a:buFont typeface="Arial" pitchFamily="34" charset="0"/>
              <a:buChar char="•"/>
            </a:pPr>
            <a:r>
              <a:rPr lang="en-US" sz="2400" spc="-1" dirty="0" smtClean="0">
                <a:latin typeface="Times New Roman" panose="02020603050405020304" pitchFamily="18" charset="0"/>
                <a:cs typeface="Times New Roman" panose="02020603050405020304" pitchFamily="18" charset="0"/>
              </a:rPr>
              <a:t>Limited </a:t>
            </a:r>
            <a:r>
              <a:rPr lang="en-US" sz="2400" spc="-1" dirty="0">
                <a:latin typeface="Times New Roman" panose="02020603050405020304" pitchFamily="18" charset="0"/>
                <a:cs typeface="Times New Roman" panose="02020603050405020304" pitchFamily="18" charset="0"/>
              </a:rPr>
              <a:t>Sensitivity and </a:t>
            </a:r>
            <a:r>
              <a:rPr lang="en-US" sz="2400" spc="-1" dirty="0" smtClean="0">
                <a:latin typeface="Times New Roman" panose="02020603050405020304" pitchFamily="18" charset="0"/>
                <a:cs typeface="Times New Roman" panose="02020603050405020304" pitchFamily="18" charset="0"/>
              </a:rPr>
              <a:t>Specificity: </a:t>
            </a:r>
            <a:r>
              <a:rPr lang="en-US" sz="2400" spc="-1" dirty="0">
                <a:latin typeface="Times New Roman" panose="02020603050405020304" pitchFamily="18" charset="0"/>
                <a:cs typeface="Times New Roman" panose="02020603050405020304" pitchFamily="18" charset="0"/>
              </a:rPr>
              <a:t>Many traditional techniques may lack the sensitivity to detect early-stage skin </a:t>
            </a:r>
            <a:r>
              <a:rPr lang="en-US" sz="2400" spc="-1" dirty="0" smtClean="0">
                <a:latin typeface="Times New Roman" panose="02020603050405020304" pitchFamily="18" charset="0"/>
                <a:cs typeface="Times New Roman" panose="02020603050405020304" pitchFamily="18" charset="0"/>
              </a:rPr>
              <a:t>cancer</a:t>
            </a:r>
          </a:p>
          <a:p>
            <a:pPr marL="457200" indent="-457200" algn="just">
              <a:lnSpc>
                <a:spcPct val="100000"/>
              </a:lnSpc>
              <a:buFont typeface="Arial" pitchFamily="34" charset="0"/>
              <a:buChar char="•"/>
            </a:pPr>
            <a:r>
              <a:rPr lang="en-US" sz="2400" spc="-1" dirty="0" smtClean="0">
                <a:latin typeface="Times New Roman" panose="02020603050405020304" pitchFamily="18" charset="0"/>
                <a:cs typeface="Times New Roman" panose="02020603050405020304" pitchFamily="18" charset="0"/>
              </a:rPr>
              <a:t>Dependency </a:t>
            </a:r>
            <a:r>
              <a:rPr lang="en-US" sz="2400" spc="-1" dirty="0">
                <a:latin typeface="Times New Roman" panose="02020603050405020304" pitchFamily="18" charset="0"/>
                <a:cs typeface="Times New Roman" panose="02020603050405020304" pitchFamily="18" charset="0"/>
              </a:rPr>
              <a:t>on </a:t>
            </a:r>
            <a:r>
              <a:rPr lang="en-US" sz="2400" spc="-1" dirty="0" smtClean="0">
                <a:latin typeface="Times New Roman" panose="02020603050405020304" pitchFamily="18" charset="0"/>
                <a:cs typeface="Times New Roman" panose="02020603050405020304" pitchFamily="18" charset="0"/>
              </a:rPr>
              <a:t>Expertise: Existing systems rely </a:t>
            </a:r>
            <a:r>
              <a:rPr lang="en-US" sz="2400" spc="-1" dirty="0">
                <a:latin typeface="Times New Roman" panose="02020603050405020304" pitchFamily="18" charset="0"/>
                <a:cs typeface="Times New Roman" panose="02020603050405020304" pitchFamily="18" charset="0"/>
              </a:rPr>
              <a:t>heavily on the expertise of healthcare </a:t>
            </a:r>
            <a:r>
              <a:rPr lang="en-US" sz="2400" spc="-1" dirty="0" smtClean="0">
                <a:latin typeface="Times New Roman" panose="02020603050405020304" pitchFamily="18" charset="0"/>
                <a:cs typeface="Times New Roman" panose="02020603050405020304" pitchFamily="18" charset="0"/>
              </a:rPr>
              <a:t>professionals</a:t>
            </a:r>
          </a:p>
          <a:p>
            <a:pPr marL="457200" indent="-457200" algn="just">
              <a:lnSpc>
                <a:spcPct val="100000"/>
              </a:lnSpc>
              <a:buFont typeface="Arial" pitchFamily="34" charset="0"/>
              <a:buChar char="•"/>
            </a:pPr>
            <a:r>
              <a:rPr lang="en-US" sz="2400" spc="-1" dirty="0" smtClean="0">
                <a:latin typeface="Times New Roman" panose="02020603050405020304" pitchFamily="18" charset="0"/>
                <a:cs typeface="Times New Roman" panose="02020603050405020304" pitchFamily="18" charset="0"/>
              </a:rPr>
              <a:t>Time-Consuming </a:t>
            </a:r>
            <a:r>
              <a:rPr lang="en-US" sz="2400" spc="-1" dirty="0">
                <a:latin typeface="Times New Roman" panose="02020603050405020304" pitchFamily="18" charset="0"/>
                <a:cs typeface="Times New Roman" panose="02020603050405020304" pitchFamily="18" charset="0"/>
              </a:rPr>
              <a:t>and </a:t>
            </a:r>
            <a:r>
              <a:rPr lang="en-US" sz="2400" spc="-1" dirty="0" smtClean="0">
                <a:latin typeface="Times New Roman" panose="02020603050405020304" pitchFamily="18" charset="0"/>
                <a:cs typeface="Times New Roman" panose="02020603050405020304" pitchFamily="18" charset="0"/>
              </a:rPr>
              <a:t>Costly: </a:t>
            </a:r>
            <a:r>
              <a:rPr lang="en-US" sz="2400" spc="-1" dirty="0">
                <a:latin typeface="Times New Roman" panose="02020603050405020304" pitchFamily="18" charset="0"/>
                <a:cs typeface="Times New Roman" panose="02020603050405020304" pitchFamily="18" charset="0"/>
              </a:rPr>
              <a:t>Traditional diagnostic methods, such as histopathology, can be time-consuming and expensive. </a:t>
            </a:r>
            <a:endParaRPr lang="en-US" sz="2400" spc="-1" dirty="0" smtClean="0">
              <a:latin typeface="Times New Roman" panose="02020603050405020304" pitchFamily="18" charset="0"/>
              <a:cs typeface="Times New Roman" panose="02020603050405020304" pitchFamily="18" charset="0"/>
            </a:endParaRPr>
          </a:p>
          <a:p>
            <a:pPr marL="457200" indent="-457200" algn="just">
              <a:lnSpc>
                <a:spcPct val="100000"/>
              </a:lnSpc>
              <a:buFont typeface="Arial" pitchFamily="34" charset="0"/>
              <a:buChar char="•"/>
            </a:pPr>
            <a:r>
              <a:rPr lang="en-US" sz="2400" spc="-1" dirty="0" err="1" smtClean="0">
                <a:latin typeface="Times New Roman" panose="02020603050405020304" pitchFamily="18" charset="0"/>
                <a:cs typeface="Times New Roman" panose="02020603050405020304" pitchFamily="18" charset="0"/>
              </a:rPr>
              <a:t>Variability:Different</a:t>
            </a:r>
            <a:r>
              <a:rPr lang="en-US" sz="2400" spc="-1" dirty="0" smtClean="0">
                <a:latin typeface="Times New Roman" panose="02020603050405020304" pitchFamily="18" charset="0"/>
                <a:cs typeface="Times New Roman" panose="02020603050405020304" pitchFamily="18" charset="0"/>
              </a:rPr>
              <a:t> </a:t>
            </a:r>
            <a:r>
              <a:rPr lang="en-US" sz="2400" spc="-1" dirty="0">
                <a:latin typeface="Times New Roman" panose="02020603050405020304" pitchFamily="18" charset="0"/>
                <a:cs typeface="Times New Roman" panose="02020603050405020304" pitchFamily="18" charset="0"/>
              </a:rPr>
              <a:t>healthcare professionals may reach different conclusions based on the same </a:t>
            </a:r>
            <a:r>
              <a:rPr lang="en-US" sz="2400" spc="-1" dirty="0" smtClean="0">
                <a:latin typeface="Times New Roman" panose="02020603050405020304" pitchFamily="18" charset="0"/>
                <a:cs typeface="Times New Roman" panose="02020603050405020304" pitchFamily="18" charset="0"/>
              </a:rPr>
              <a:t>images.</a:t>
            </a:r>
            <a:endParaRPr lang="en-US" sz="2600" b="0"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533520" y="3695051"/>
            <a:ext cx="8075880" cy="7488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114" name="CustomShape 2"/>
          <p:cNvSpPr/>
          <p:nvPr/>
        </p:nvSpPr>
        <p:spPr>
          <a:xfrm>
            <a:off x="152640" y="2935451"/>
            <a:ext cx="8151840" cy="759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buNone/>
            </a:pPr>
            <a:r>
              <a:rPr lang="en-IN" sz="4400" b="1" strike="noStrike" spc="-1" dirty="0">
                <a:solidFill>
                  <a:srgbClr val="000000"/>
                </a:solidFill>
                <a:latin typeface="Arial Black"/>
                <a:ea typeface="DejaVu Sans"/>
              </a:rPr>
              <a:t>Research Objective </a:t>
            </a:r>
            <a:endParaRPr lang="en-US" sz="4400" b="0" strike="noStrike" spc="-1" dirty="0">
              <a:latin typeface="Arial"/>
            </a:endParaRPr>
          </a:p>
          <a:p>
            <a:pPr algn="r">
              <a:lnSpc>
                <a:spcPct val="100000"/>
              </a:lnSpc>
              <a:buNone/>
            </a:pPr>
            <a:r>
              <a:rPr lang="en-IN" sz="4400" b="1" strike="noStrike" spc="-1" dirty="0">
                <a:solidFill>
                  <a:srgbClr val="000000"/>
                </a:solidFill>
                <a:latin typeface="Arial Black"/>
                <a:ea typeface="DejaVu Sans"/>
              </a:rPr>
              <a:t> </a:t>
            </a:r>
            <a:endParaRPr lang="en-US" sz="4400" b="0" strike="noStrike" spc="-1" dirty="0">
              <a:latin typeface="Arial"/>
            </a:endParaRPr>
          </a:p>
        </p:txBody>
      </p:sp>
      <p:sp>
        <p:nvSpPr>
          <p:cNvPr id="115" name="CustomShape 3"/>
          <p:cNvSpPr/>
          <p:nvPr/>
        </p:nvSpPr>
        <p:spPr>
          <a:xfrm>
            <a:off x="685800" y="1295280"/>
            <a:ext cx="7618680" cy="775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buNone/>
            </a:pPr>
            <a:endParaRPr lang="en-US" sz="1800" b="0" strike="noStrike" spc="-1" dirty="0">
              <a:latin typeface="Arial"/>
            </a:endParaRPr>
          </a:p>
          <a:p>
            <a:pPr>
              <a:lnSpc>
                <a:spcPct val="100000"/>
              </a:lnSpc>
              <a:buNone/>
            </a:pPr>
            <a:endParaRPr lang="en-US"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457200" y="1066680"/>
            <a:ext cx="8380440" cy="74880"/>
          </a:xfrm>
          <a:prstGeom prst="rect">
            <a:avLst/>
          </a:prstGeom>
          <a:solidFill>
            <a:srgbClr val="7030A0"/>
          </a:solidFill>
          <a:ln w="25560">
            <a:solidFill>
              <a:srgbClr val="3A5F8B"/>
            </a:solidFill>
            <a:round/>
          </a:ln>
        </p:spPr>
        <p:style>
          <a:lnRef idx="0">
            <a:scrgbClr r="0" g="0" b="0"/>
          </a:lnRef>
          <a:fillRef idx="0">
            <a:scrgbClr r="0" g="0" b="0"/>
          </a:fillRef>
          <a:effectRef idx="0">
            <a:scrgbClr r="0" g="0" b="0"/>
          </a:effectRef>
          <a:fontRef idx="minor"/>
        </p:style>
      </p:sp>
      <p:sp>
        <p:nvSpPr>
          <p:cNvPr id="117" name="TextBox 6"/>
          <p:cNvSpPr/>
          <p:nvPr/>
        </p:nvSpPr>
        <p:spPr>
          <a:xfrm>
            <a:off x="397565" y="534420"/>
            <a:ext cx="3580560" cy="106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1" strike="noStrike" spc="-1" dirty="0">
                <a:solidFill>
                  <a:srgbClr val="C00000"/>
                </a:solidFill>
                <a:latin typeface="Calibri"/>
                <a:ea typeface="DejaVu Sans"/>
              </a:rPr>
              <a:t>Research objective</a:t>
            </a:r>
            <a:endParaRPr lang="en-US" sz="3200" b="0" strike="noStrike" spc="-1" dirty="0">
              <a:latin typeface="Arial"/>
            </a:endParaRPr>
          </a:p>
        </p:txBody>
      </p:sp>
      <p:sp>
        <p:nvSpPr>
          <p:cNvPr id="119" name="TextBox 118"/>
          <p:cNvSpPr txBox="1"/>
          <p:nvPr/>
        </p:nvSpPr>
        <p:spPr>
          <a:xfrm>
            <a:off x="288235" y="1278294"/>
            <a:ext cx="8458200" cy="4424006"/>
          </a:xfrm>
          <a:prstGeom prst="rect">
            <a:avLst/>
          </a:prstGeom>
          <a:noFill/>
          <a:ln w="0">
            <a:noFill/>
          </a:ln>
        </p:spPr>
        <p:txBody>
          <a:bodyPr lIns="90000" tIns="45000" rIns="90000" bIns="45000" anchor="t">
            <a:noAutofit/>
          </a:bodyPr>
          <a:lstStyle/>
          <a:p>
            <a:r>
              <a:rPr lang="en-US" sz="3200" dirty="0" smtClean="0">
                <a:latin typeface="Times New Roman" pitchFamily="18" charset="0"/>
                <a:cs typeface="Times New Roman" pitchFamily="18" charset="0"/>
              </a:rPr>
              <a:t>Advantages :</a:t>
            </a:r>
            <a:endParaRPr lang="en-IN" sz="3200" dirty="0" smtClean="0">
              <a:latin typeface="Times New Roman" pitchFamily="18" charset="0"/>
              <a:cs typeface="Times New Roman" pitchFamily="18" charset="0"/>
            </a:endParaRPr>
          </a:p>
          <a:p>
            <a:pPr marL="457200" indent="-457200">
              <a:buFont typeface="Arial" pitchFamily="34" charset="0"/>
              <a:buChar char="•"/>
            </a:pPr>
            <a:r>
              <a:rPr lang="en-IN" sz="2800" dirty="0" smtClean="0">
                <a:latin typeface="Times New Roman" pitchFamily="18" charset="0"/>
                <a:cs typeface="Times New Roman" pitchFamily="18" charset="0"/>
              </a:rPr>
              <a:t>Early </a:t>
            </a:r>
            <a:r>
              <a:rPr lang="en-IN" sz="2800" dirty="0">
                <a:latin typeface="Times New Roman" pitchFamily="18" charset="0"/>
                <a:cs typeface="Times New Roman" pitchFamily="18" charset="0"/>
              </a:rPr>
              <a:t>Detection.</a:t>
            </a:r>
          </a:p>
          <a:p>
            <a:pPr marL="457200" indent="-457200">
              <a:buFont typeface="Arial" pitchFamily="34" charset="0"/>
              <a:buChar char="•"/>
            </a:pPr>
            <a:r>
              <a:rPr lang="en-IN" sz="2800" dirty="0">
                <a:latin typeface="Times New Roman" pitchFamily="18" charset="0"/>
                <a:cs typeface="Times New Roman" pitchFamily="18" charset="0"/>
              </a:rPr>
              <a:t>Automation and Efficiency.</a:t>
            </a:r>
          </a:p>
          <a:p>
            <a:pPr marL="457200" indent="-457200">
              <a:buFont typeface="Arial" pitchFamily="34" charset="0"/>
              <a:buChar char="•"/>
            </a:pPr>
            <a:r>
              <a:rPr lang="en-IN" sz="2800" dirty="0">
                <a:latin typeface="Times New Roman" pitchFamily="18" charset="0"/>
                <a:cs typeface="Times New Roman" pitchFamily="18" charset="0"/>
              </a:rPr>
              <a:t>Improved Accuracy.</a:t>
            </a:r>
          </a:p>
          <a:p>
            <a:pPr marL="457200" indent="-457200">
              <a:buFont typeface="Arial" pitchFamily="34" charset="0"/>
              <a:buChar char="•"/>
            </a:pPr>
            <a:r>
              <a:rPr lang="en-IN" sz="2800" dirty="0">
                <a:latin typeface="Times New Roman" pitchFamily="18" charset="0"/>
                <a:cs typeface="Times New Roman" pitchFamily="18" charset="0"/>
              </a:rPr>
              <a:t>Accessible Healthcare</a:t>
            </a:r>
            <a:r>
              <a:rPr lang="en-IN" sz="2800" dirty="0" smtClean="0">
                <a:latin typeface="Times New Roman" pitchFamily="18" charset="0"/>
                <a:cs typeface="Times New Roman" pitchFamily="18" charset="0"/>
              </a:rPr>
              <a:t>.</a:t>
            </a:r>
          </a:p>
          <a:p>
            <a:pPr marL="457200" indent="-457200">
              <a:buFont typeface="Arial" pitchFamily="34" charset="0"/>
              <a:buChar char="•"/>
            </a:pPr>
            <a:r>
              <a:rPr lang="en-US" sz="2800" dirty="0" smtClean="0">
                <a:latin typeface="Times New Roman" pitchFamily="18" charset="0"/>
                <a:cs typeface="Times New Roman" pitchFamily="18" charset="0"/>
              </a:rPr>
              <a:t>Cost efficiency</a:t>
            </a:r>
            <a:endParaRPr lang="en-IN" sz="2800"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26282</TotalTime>
  <Words>803</Words>
  <Application>Microsoft Office PowerPoint</Application>
  <PresentationFormat>On-screen Show (4:3)</PresentationFormat>
  <Paragraphs>106</Paragraphs>
  <Slides>18</Slides>
  <Notes>7</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Nagesh</cp:lastModifiedBy>
  <cp:revision>755</cp:revision>
  <dcterms:modified xsi:type="dcterms:W3CDTF">2023-10-25T17:04:53Z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9</vt:i4>
  </property>
  <property fmtid="{D5CDD505-2E9C-101B-9397-08002B2CF9AE}" pid="3" name="PresentationFormat">
    <vt:lpwstr>On-screen Show (4:3)</vt:lpwstr>
  </property>
  <property fmtid="{D5CDD505-2E9C-101B-9397-08002B2CF9AE}" pid="4" name="Slides">
    <vt:i4>24</vt:i4>
  </property>
</Properties>
</file>