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grandir Wide Ultra-Bold" panose="020B0604020202020204" charset="0"/>
      <p:regular r:id="rId19"/>
    </p:embeddedFont>
    <p:embeddedFont>
      <p:font typeface="Canva Sans" panose="020B0604020202020204" charset="0"/>
      <p:regular r:id="rId20"/>
    </p:embeddedFont>
    <p:embeddedFont>
      <p:font typeface="Courier PS" panose="020B0604020202020204" charset="0"/>
      <p:regular r:id="rId21"/>
    </p:embeddedFont>
    <p:embeddedFont>
      <p:font typeface="Crimson Pro Bold" panose="020B0604020202020204" charset="0"/>
      <p:regular r:id="rId22"/>
    </p:embeddedFont>
    <p:embeddedFont>
      <p:font typeface="Now" panose="020B0604020202020204" charset="0"/>
      <p:regular r:id="rId23"/>
    </p:embeddedFont>
    <p:embeddedFont>
      <p:font typeface="Now Bold" panose="020B0604020202020204" charset="0"/>
      <p:regular r:id="rId24"/>
    </p:embeddedFont>
    <p:embeddedFont>
      <p:font typeface="Open Sauce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3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5400000">
            <a:off x="2738184" y="-5638509"/>
            <a:ext cx="17012157" cy="17259226"/>
          </a:xfrm>
          <a:custGeom>
            <a:avLst/>
            <a:gdLst/>
            <a:ahLst/>
            <a:cxnLst/>
            <a:rect l="l" t="t" r="r" b="b"/>
            <a:pathLst>
              <a:path w="17012157" h="17259226">
                <a:moveTo>
                  <a:pt x="0" y="0"/>
                </a:moveTo>
                <a:lnTo>
                  <a:pt x="17012157" y="0"/>
                </a:lnTo>
                <a:lnTo>
                  <a:pt x="17012157" y="17259226"/>
                </a:lnTo>
                <a:lnTo>
                  <a:pt x="0" y="17259226"/>
                </a:lnTo>
                <a:lnTo>
                  <a:pt x="0" y="0"/>
                </a:lnTo>
                <a:close/>
              </a:path>
            </a:pathLst>
          </a:custGeom>
          <a:blipFill>
            <a:blip r:embed="rId2"/>
            <a:stretch>
              <a:fillRect l="-8569" t="-430" b="-430"/>
            </a:stretch>
          </a:blipFill>
        </p:spPr>
      </p:sp>
      <p:grpSp>
        <p:nvGrpSpPr>
          <p:cNvPr id="3" name="Group 3"/>
          <p:cNvGrpSpPr/>
          <p:nvPr/>
        </p:nvGrpSpPr>
        <p:grpSpPr>
          <a:xfrm>
            <a:off x="1604407" y="2791261"/>
            <a:ext cx="12726510" cy="4876414"/>
            <a:chOff x="0" y="0"/>
            <a:chExt cx="16968680" cy="6501885"/>
          </a:xfrm>
        </p:grpSpPr>
        <p:sp>
          <p:nvSpPr>
            <p:cNvPr id="4" name="TextBox 4"/>
            <p:cNvSpPr txBox="1"/>
            <p:nvPr/>
          </p:nvSpPr>
          <p:spPr>
            <a:xfrm>
              <a:off x="0" y="1401462"/>
              <a:ext cx="16968680" cy="3488972"/>
            </a:xfrm>
            <a:prstGeom prst="rect">
              <a:avLst/>
            </a:prstGeom>
          </p:spPr>
          <p:txBody>
            <a:bodyPr lIns="0" tIns="0" rIns="0" bIns="0" rtlCol="0" anchor="t">
              <a:spAutoFit/>
            </a:bodyPr>
            <a:lstStyle/>
            <a:p>
              <a:pPr algn="l">
                <a:lnSpc>
                  <a:spcPts val="9600"/>
                </a:lnSpc>
              </a:pPr>
              <a:r>
                <a:rPr lang="en-US" sz="8000">
                  <a:solidFill>
                    <a:srgbClr val="FFFFFF"/>
                  </a:solidFill>
                  <a:latin typeface="Agrandir Wide Ultra-Bold"/>
                  <a:ea typeface="Agrandir Wide Ultra-Bold"/>
                  <a:cs typeface="Agrandir Wide Ultra-Bold"/>
                  <a:sym typeface="Agrandir Wide Ultra-Bold"/>
                </a:rPr>
                <a:t>Bravo Security Services</a:t>
              </a:r>
            </a:p>
          </p:txBody>
        </p:sp>
        <p:sp>
          <p:nvSpPr>
            <p:cNvPr id="5" name="TextBox 5"/>
            <p:cNvSpPr txBox="1"/>
            <p:nvPr/>
          </p:nvSpPr>
          <p:spPr>
            <a:xfrm>
              <a:off x="0" y="-38100"/>
              <a:ext cx="16968680" cy="515532"/>
            </a:xfrm>
            <a:prstGeom prst="rect">
              <a:avLst/>
            </a:prstGeom>
          </p:spPr>
          <p:txBody>
            <a:bodyPr lIns="0" tIns="0" rIns="0" bIns="0" rtlCol="0" anchor="t">
              <a:spAutoFit/>
            </a:bodyPr>
            <a:lstStyle/>
            <a:p>
              <a:pPr algn="l">
                <a:lnSpc>
                  <a:spcPts val="3359"/>
                </a:lnSpc>
              </a:pPr>
              <a:r>
                <a:rPr lang="en-US" sz="2400" spc="547">
                  <a:solidFill>
                    <a:srgbClr val="FFFFFF"/>
                  </a:solidFill>
                  <a:latin typeface="Now"/>
                  <a:ea typeface="Now"/>
                  <a:cs typeface="Now"/>
                  <a:sym typeface="Now"/>
                </a:rPr>
                <a:t>SECURITY SOLUTIONS</a:t>
              </a:r>
            </a:p>
          </p:txBody>
        </p:sp>
        <p:sp>
          <p:nvSpPr>
            <p:cNvPr id="6" name="TextBox 6"/>
            <p:cNvSpPr txBox="1"/>
            <p:nvPr/>
          </p:nvSpPr>
          <p:spPr>
            <a:xfrm>
              <a:off x="0" y="5812531"/>
              <a:ext cx="16968680" cy="68935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FFFFF"/>
                  </a:solidFill>
                  <a:latin typeface="Agrandir Wide Ultra-Bold"/>
                  <a:ea typeface="Agrandir Wide Ultra-Bold"/>
                  <a:cs typeface="Agrandir Wide Ultra-Bold"/>
                  <a:sym typeface="Agrandir Wide Ultra-Bold"/>
                </a:rPr>
                <a:t>Experience the future of security: ANPR redefined</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9983017" y="-4761724"/>
            <a:ext cx="12190366" cy="11580848"/>
          </a:xfrm>
          <a:custGeom>
            <a:avLst/>
            <a:gdLst/>
            <a:ahLst/>
            <a:cxnLst/>
            <a:rect l="l" t="t" r="r" b="b"/>
            <a:pathLst>
              <a:path w="12190366" h="11580848">
                <a:moveTo>
                  <a:pt x="0" y="0"/>
                </a:moveTo>
                <a:lnTo>
                  <a:pt x="12190366" y="0"/>
                </a:lnTo>
                <a:lnTo>
                  <a:pt x="12190366" y="11580848"/>
                </a:lnTo>
                <a:lnTo>
                  <a:pt x="0" y="11580848"/>
                </a:lnTo>
                <a:lnTo>
                  <a:pt x="0" y="0"/>
                </a:lnTo>
                <a:close/>
              </a:path>
            </a:pathLst>
          </a:custGeom>
          <a:blipFill>
            <a:blip r:embed="rId2"/>
            <a:stretch>
              <a:fillRect/>
            </a:stretch>
          </a:blipFill>
        </p:spPr>
      </p:sp>
      <p:grpSp>
        <p:nvGrpSpPr>
          <p:cNvPr id="3" name="Group 3"/>
          <p:cNvGrpSpPr/>
          <p:nvPr/>
        </p:nvGrpSpPr>
        <p:grpSpPr>
          <a:xfrm>
            <a:off x="1028700" y="1028700"/>
            <a:ext cx="15744212" cy="3595435"/>
            <a:chOff x="0" y="0"/>
            <a:chExt cx="20992282" cy="4793914"/>
          </a:xfrm>
        </p:grpSpPr>
        <p:sp>
          <p:nvSpPr>
            <p:cNvPr id="4" name="TextBox 4"/>
            <p:cNvSpPr txBox="1"/>
            <p:nvPr/>
          </p:nvSpPr>
          <p:spPr>
            <a:xfrm>
              <a:off x="0" y="-190500"/>
              <a:ext cx="20992282" cy="4076568"/>
            </a:xfrm>
            <a:prstGeom prst="rect">
              <a:avLst/>
            </a:prstGeom>
          </p:spPr>
          <p:txBody>
            <a:bodyPr lIns="0" tIns="0" rIns="0" bIns="0" rtlCol="0" anchor="t">
              <a:spAutoFit/>
            </a:bodyPr>
            <a:lstStyle/>
            <a:p>
              <a:pPr algn="l">
                <a:lnSpc>
                  <a:spcPts val="7679"/>
                </a:lnSpc>
              </a:pPr>
              <a:r>
                <a:rPr lang="en-US" sz="6399">
                  <a:solidFill>
                    <a:srgbClr val="000000"/>
                  </a:solidFill>
                  <a:latin typeface="Agrandir Wide Ultra-Bold"/>
                  <a:ea typeface="Agrandir Wide Ultra-Bold"/>
                  <a:cs typeface="Agrandir Wide Ultra-Bold"/>
                  <a:sym typeface="Agrandir Wide Ultra-Bold"/>
                </a:rPr>
                <a:t>How Live mode </a:t>
              </a:r>
            </a:p>
            <a:p>
              <a:pPr algn="l">
                <a:lnSpc>
                  <a:spcPts val="7679"/>
                </a:lnSpc>
              </a:pPr>
              <a:r>
                <a:rPr lang="en-US" sz="6399">
                  <a:solidFill>
                    <a:srgbClr val="000000"/>
                  </a:solidFill>
                  <a:latin typeface="Agrandir Wide Ultra-Bold"/>
                  <a:ea typeface="Agrandir Wide Ultra-Bold"/>
                  <a:cs typeface="Agrandir Wide Ultra-Bold"/>
                  <a:sym typeface="Agrandir Wide Ultra-Bold"/>
                </a:rPr>
                <a:t>works ? </a:t>
              </a:r>
            </a:p>
            <a:p>
              <a:pPr marL="0" lvl="0" indent="0" algn="l">
                <a:lnSpc>
                  <a:spcPts val="7680"/>
                </a:lnSpc>
                <a:spcBef>
                  <a:spcPct val="0"/>
                </a:spcBef>
              </a:pPr>
              <a:endParaRPr lang="en-US" sz="6399">
                <a:solidFill>
                  <a:srgbClr val="000000"/>
                </a:solidFill>
                <a:latin typeface="Agrandir Wide Ultra-Bold"/>
                <a:ea typeface="Agrandir Wide Ultra-Bold"/>
                <a:cs typeface="Agrandir Wide Ultra-Bold"/>
                <a:sym typeface="Agrandir Wide Ultra-Bold"/>
              </a:endParaRPr>
            </a:p>
          </p:txBody>
        </p:sp>
        <p:sp>
          <p:nvSpPr>
            <p:cNvPr id="5" name="TextBox 5"/>
            <p:cNvSpPr txBox="1"/>
            <p:nvPr/>
          </p:nvSpPr>
          <p:spPr>
            <a:xfrm>
              <a:off x="0" y="4104559"/>
              <a:ext cx="20992282" cy="689354"/>
            </a:xfrm>
            <a:prstGeom prst="rect">
              <a:avLst/>
            </a:prstGeom>
          </p:spPr>
          <p:txBody>
            <a:bodyPr lIns="0" tIns="0" rIns="0" bIns="0" rtlCol="0" anchor="t">
              <a:spAutoFit/>
            </a:bodyPr>
            <a:lstStyle/>
            <a:p>
              <a:pPr marL="0" lvl="0" indent="0" algn="l">
                <a:lnSpc>
                  <a:spcPts val="3919"/>
                </a:lnSpc>
                <a:spcBef>
                  <a:spcPct val="0"/>
                </a:spcBef>
              </a:pPr>
              <a:endParaRPr/>
            </a:p>
          </p:txBody>
        </p:sp>
      </p:grpSp>
      <p:grpSp>
        <p:nvGrpSpPr>
          <p:cNvPr id="6" name="Group 6"/>
          <p:cNvGrpSpPr/>
          <p:nvPr/>
        </p:nvGrpSpPr>
        <p:grpSpPr>
          <a:xfrm>
            <a:off x="74498" y="6303419"/>
            <a:ext cx="4472839" cy="2264509"/>
            <a:chOff x="0" y="0"/>
            <a:chExt cx="5963785" cy="3019345"/>
          </a:xfrm>
        </p:grpSpPr>
        <p:sp>
          <p:nvSpPr>
            <p:cNvPr id="7" name="TextBox 7"/>
            <p:cNvSpPr txBox="1"/>
            <p:nvPr/>
          </p:nvSpPr>
          <p:spPr>
            <a:xfrm>
              <a:off x="0" y="-123825"/>
              <a:ext cx="59637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Camera Activation</a:t>
              </a:r>
            </a:p>
          </p:txBody>
        </p:sp>
        <p:sp>
          <p:nvSpPr>
            <p:cNvPr id="8" name="TextBox 8"/>
            <p:cNvSpPr txBox="1"/>
            <p:nvPr/>
          </p:nvSpPr>
          <p:spPr>
            <a:xfrm>
              <a:off x="0" y="1071518"/>
              <a:ext cx="5963785" cy="1947827"/>
            </a:xfrm>
            <a:prstGeom prst="rect">
              <a:avLst/>
            </a:prstGeom>
          </p:spPr>
          <p:txBody>
            <a:bodyPr lIns="0" tIns="0" rIns="0" bIns="0" rtlCol="0" anchor="t">
              <a:spAutoFit/>
            </a:bodyPr>
            <a:lstStyle/>
            <a:p>
              <a:pPr algn="l">
                <a:lnSpc>
                  <a:spcPts val="2940"/>
                </a:lnSpc>
              </a:pPr>
              <a:r>
                <a:rPr lang="en-US" sz="2100">
                  <a:solidFill>
                    <a:srgbClr val="000000"/>
                  </a:solidFill>
                  <a:latin typeface="Now"/>
                  <a:ea typeface="Now"/>
                  <a:cs typeface="Now"/>
                  <a:sym typeface="Now"/>
                </a:rPr>
                <a:t>The ANPR system initiates by activating the live camera feed, capturing real-time images of vehicles entering its field of view.</a:t>
              </a:r>
            </a:p>
          </p:txBody>
        </p:sp>
      </p:grpSp>
      <p:grpSp>
        <p:nvGrpSpPr>
          <p:cNvPr id="9" name="Group 9"/>
          <p:cNvGrpSpPr/>
          <p:nvPr/>
        </p:nvGrpSpPr>
        <p:grpSpPr>
          <a:xfrm>
            <a:off x="9172575" y="6303419"/>
            <a:ext cx="4310914" cy="3611678"/>
            <a:chOff x="0" y="0"/>
            <a:chExt cx="5747885" cy="4815570"/>
          </a:xfrm>
        </p:grpSpPr>
        <p:sp>
          <p:nvSpPr>
            <p:cNvPr id="10" name="TextBox 10"/>
            <p:cNvSpPr txBox="1"/>
            <p:nvPr/>
          </p:nvSpPr>
          <p:spPr>
            <a:xfrm>
              <a:off x="0" y="-123825"/>
              <a:ext cx="5747885" cy="1346597"/>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Number Plate Recognition</a:t>
              </a:r>
            </a:p>
          </p:txBody>
        </p:sp>
        <p:sp>
          <p:nvSpPr>
            <p:cNvPr id="11" name="TextBox 11"/>
            <p:cNvSpPr txBox="1"/>
            <p:nvPr/>
          </p:nvSpPr>
          <p:spPr>
            <a:xfrm>
              <a:off x="0" y="1730317"/>
              <a:ext cx="5747885" cy="3085253"/>
            </a:xfrm>
            <a:prstGeom prst="rect">
              <a:avLst/>
            </a:prstGeom>
          </p:spPr>
          <p:txBody>
            <a:bodyPr lIns="0" tIns="0" rIns="0" bIns="0" rtlCol="0" anchor="t">
              <a:spAutoFit/>
            </a:bodyPr>
            <a:lstStyle/>
            <a:p>
              <a:pPr marL="0" lvl="0" indent="0" algn="l">
                <a:lnSpc>
                  <a:spcPts val="2660"/>
                </a:lnSpc>
                <a:spcBef>
                  <a:spcPct val="0"/>
                </a:spcBef>
              </a:pPr>
              <a:r>
                <a:rPr lang="en-US" sz="1900">
                  <a:solidFill>
                    <a:srgbClr val="000000"/>
                  </a:solidFill>
                  <a:latin typeface="Now"/>
                  <a:ea typeface="Now"/>
                  <a:cs typeface="Now"/>
                  <a:sym typeface="Now"/>
                </a:rPr>
                <a:t>Once a number plate is localized, the system extracts and decodes the alphanumeric characters using EasyOCR. This OCR process utilizes deep learning models to ensure accurate and reliable character recognition.</a:t>
              </a:r>
            </a:p>
          </p:txBody>
        </p:sp>
      </p:grpSp>
      <p:grpSp>
        <p:nvGrpSpPr>
          <p:cNvPr id="12" name="Group 12"/>
          <p:cNvGrpSpPr/>
          <p:nvPr/>
        </p:nvGrpSpPr>
        <p:grpSpPr>
          <a:xfrm>
            <a:off x="13768726" y="6303419"/>
            <a:ext cx="4310914" cy="3952941"/>
            <a:chOff x="0" y="0"/>
            <a:chExt cx="5747885" cy="5270588"/>
          </a:xfrm>
        </p:grpSpPr>
        <p:sp>
          <p:nvSpPr>
            <p:cNvPr id="13" name="TextBox 13"/>
            <p:cNvSpPr txBox="1"/>
            <p:nvPr/>
          </p:nvSpPr>
          <p:spPr>
            <a:xfrm>
              <a:off x="0" y="-123825"/>
              <a:ext cx="57478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Data Storage</a:t>
              </a:r>
            </a:p>
          </p:txBody>
        </p:sp>
        <p:sp>
          <p:nvSpPr>
            <p:cNvPr id="14" name="TextBox 14"/>
            <p:cNvSpPr txBox="1"/>
            <p:nvPr/>
          </p:nvSpPr>
          <p:spPr>
            <a:xfrm>
              <a:off x="0" y="1071518"/>
              <a:ext cx="5747885" cy="4199070"/>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The recognized number plate data, along with relevant metadata such as timestamps and confidence scores, is promptly stored in a MongoDB database. This enables efficient data management and retrieval for further analysis and operational use.</a:t>
              </a:r>
            </a:p>
          </p:txBody>
        </p:sp>
      </p:grpSp>
      <p:grpSp>
        <p:nvGrpSpPr>
          <p:cNvPr id="15" name="Group 15"/>
          <p:cNvGrpSpPr/>
          <p:nvPr/>
        </p:nvGrpSpPr>
        <p:grpSpPr>
          <a:xfrm>
            <a:off x="4833086" y="6303419"/>
            <a:ext cx="4310914" cy="3742256"/>
            <a:chOff x="0" y="0"/>
            <a:chExt cx="5747885" cy="4989675"/>
          </a:xfrm>
        </p:grpSpPr>
        <p:sp>
          <p:nvSpPr>
            <p:cNvPr id="16" name="TextBox 16"/>
            <p:cNvSpPr txBox="1"/>
            <p:nvPr/>
          </p:nvSpPr>
          <p:spPr>
            <a:xfrm>
              <a:off x="0" y="-123825"/>
              <a:ext cx="5747885" cy="1346597"/>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Real-time Image Processing</a:t>
              </a:r>
            </a:p>
          </p:txBody>
        </p:sp>
        <p:sp>
          <p:nvSpPr>
            <p:cNvPr id="17" name="TextBox 17"/>
            <p:cNvSpPr txBox="1"/>
            <p:nvPr/>
          </p:nvSpPr>
          <p:spPr>
            <a:xfrm>
              <a:off x="0" y="1730317"/>
              <a:ext cx="5747885" cy="3259358"/>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 Each captured image undergoes immediate processing by the YOLOv8 object detection model. YOLOv8 analyzes the image in a single pass, swiftly identifying and localizing vehicle number plates within the scene.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455382" y="2441411"/>
            <a:ext cx="16305327" cy="16843704"/>
          </a:xfrm>
          <a:custGeom>
            <a:avLst/>
            <a:gdLst/>
            <a:ahLst/>
            <a:cxnLst/>
            <a:rect l="l" t="t" r="r" b="b"/>
            <a:pathLst>
              <a:path w="16305327" h="16843704">
                <a:moveTo>
                  <a:pt x="0" y="0"/>
                </a:moveTo>
                <a:lnTo>
                  <a:pt x="16305327" y="0"/>
                </a:lnTo>
                <a:lnTo>
                  <a:pt x="16305327" y="16843703"/>
                </a:lnTo>
                <a:lnTo>
                  <a:pt x="0" y="16843703"/>
                </a:lnTo>
                <a:lnTo>
                  <a:pt x="0" y="0"/>
                </a:lnTo>
                <a:close/>
              </a:path>
            </a:pathLst>
          </a:custGeom>
          <a:blipFill>
            <a:blip r:embed="rId2"/>
            <a:stretch>
              <a:fillRect l="-4623" r="-4980"/>
            </a:stretch>
          </a:blipFill>
        </p:spPr>
      </p:sp>
      <p:sp>
        <p:nvSpPr>
          <p:cNvPr id="3" name="TextBox 3"/>
          <p:cNvSpPr txBox="1"/>
          <p:nvPr/>
        </p:nvSpPr>
        <p:spPr>
          <a:xfrm>
            <a:off x="2374808" y="2971850"/>
            <a:ext cx="13913025" cy="4105176"/>
          </a:xfrm>
          <a:prstGeom prst="rect">
            <a:avLst/>
          </a:prstGeom>
        </p:spPr>
        <p:txBody>
          <a:bodyPr lIns="0" tIns="0" rIns="0" bIns="0" rtlCol="0" anchor="t">
            <a:spAutoFit/>
          </a:bodyPr>
          <a:lstStyle/>
          <a:p>
            <a:pPr algn="ctr">
              <a:lnSpc>
                <a:spcPts val="10199"/>
              </a:lnSpc>
            </a:pPr>
            <a:r>
              <a:rPr lang="en-US" sz="8499">
                <a:solidFill>
                  <a:srgbClr val="FFFFFF"/>
                </a:solidFill>
                <a:latin typeface="Agrandir Wide Ultra-Bold"/>
                <a:ea typeface="Agrandir Wide Ultra-Bold"/>
                <a:cs typeface="Agrandir Wide Ultra-Bold"/>
                <a:sym typeface="Agrandir Wide Ultra-Bold"/>
              </a:rPr>
              <a:t>How Camera mode </a:t>
            </a:r>
          </a:p>
          <a:p>
            <a:pPr algn="ctr">
              <a:lnSpc>
                <a:spcPts val="10199"/>
              </a:lnSpc>
            </a:pPr>
            <a:r>
              <a:rPr lang="en-US" sz="8499">
                <a:solidFill>
                  <a:srgbClr val="FFFFFF"/>
                </a:solidFill>
                <a:latin typeface="Agrandir Wide Ultra-Bold"/>
                <a:ea typeface="Agrandir Wide Ultra-Bold"/>
                <a:cs typeface="Agrandir Wide Ultra-Bold"/>
                <a:sym typeface="Agrandir Wide Ultra-Bold"/>
              </a:rPr>
              <a:t>works ?</a:t>
            </a:r>
          </a:p>
          <a:p>
            <a:pPr algn="ctr">
              <a:lnSpc>
                <a:spcPts val="10200"/>
              </a:lnSpc>
            </a:pPr>
            <a:endParaRPr lang="en-US" sz="8499">
              <a:solidFill>
                <a:srgbClr val="FFFFFF"/>
              </a:solidFill>
              <a:latin typeface="Agrandir Wide Ultra-Bold"/>
              <a:ea typeface="Agrandir Wide Ultra-Bold"/>
              <a:cs typeface="Agrandir Wide Ultra-Bold"/>
              <a:sym typeface="Agrandir Wide Ultra-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9983017" y="-4761724"/>
            <a:ext cx="12190366" cy="11580848"/>
          </a:xfrm>
          <a:custGeom>
            <a:avLst/>
            <a:gdLst/>
            <a:ahLst/>
            <a:cxnLst/>
            <a:rect l="l" t="t" r="r" b="b"/>
            <a:pathLst>
              <a:path w="12190366" h="11580848">
                <a:moveTo>
                  <a:pt x="0" y="0"/>
                </a:moveTo>
                <a:lnTo>
                  <a:pt x="12190366" y="0"/>
                </a:lnTo>
                <a:lnTo>
                  <a:pt x="12190366" y="11580848"/>
                </a:lnTo>
                <a:lnTo>
                  <a:pt x="0" y="11580848"/>
                </a:lnTo>
                <a:lnTo>
                  <a:pt x="0" y="0"/>
                </a:lnTo>
                <a:close/>
              </a:path>
            </a:pathLst>
          </a:custGeom>
          <a:blipFill>
            <a:blip r:embed="rId2"/>
            <a:stretch>
              <a:fillRect/>
            </a:stretch>
          </a:blipFill>
        </p:spPr>
      </p:sp>
      <p:grpSp>
        <p:nvGrpSpPr>
          <p:cNvPr id="3" name="Group 3"/>
          <p:cNvGrpSpPr/>
          <p:nvPr/>
        </p:nvGrpSpPr>
        <p:grpSpPr>
          <a:xfrm>
            <a:off x="1028700" y="1028700"/>
            <a:ext cx="15744212" cy="3595435"/>
            <a:chOff x="0" y="0"/>
            <a:chExt cx="20992282" cy="4793914"/>
          </a:xfrm>
        </p:grpSpPr>
        <p:sp>
          <p:nvSpPr>
            <p:cNvPr id="4" name="TextBox 4"/>
            <p:cNvSpPr txBox="1"/>
            <p:nvPr/>
          </p:nvSpPr>
          <p:spPr>
            <a:xfrm>
              <a:off x="0" y="-190500"/>
              <a:ext cx="20992282" cy="4076568"/>
            </a:xfrm>
            <a:prstGeom prst="rect">
              <a:avLst/>
            </a:prstGeom>
          </p:spPr>
          <p:txBody>
            <a:bodyPr lIns="0" tIns="0" rIns="0" bIns="0" rtlCol="0" anchor="t">
              <a:spAutoFit/>
            </a:bodyPr>
            <a:lstStyle/>
            <a:p>
              <a:pPr algn="l">
                <a:lnSpc>
                  <a:spcPts val="7679"/>
                </a:lnSpc>
              </a:pPr>
              <a:r>
                <a:rPr lang="en-US" sz="6399">
                  <a:solidFill>
                    <a:srgbClr val="000000"/>
                  </a:solidFill>
                  <a:latin typeface="Agrandir Wide Ultra-Bold"/>
                  <a:ea typeface="Agrandir Wide Ultra-Bold"/>
                  <a:cs typeface="Agrandir Wide Ultra-Bold"/>
                  <a:sym typeface="Agrandir Wide Ultra-Bold"/>
                </a:rPr>
                <a:t>How Camera mode </a:t>
              </a:r>
            </a:p>
            <a:p>
              <a:pPr algn="l">
                <a:lnSpc>
                  <a:spcPts val="7679"/>
                </a:lnSpc>
              </a:pPr>
              <a:r>
                <a:rPr lang="en-US" sz="6399">
                  <a:solidFill>
                    <a:srgbClr val="000000"/>
                  </a:solidFill>
                  <a:latin typeface="Agrandir Wide Ultra-Bold"/>
                  <a:ea typeface="Agrandir Wide Ultra-Bold"/>
                  <a:cs typeface="Agrandir Wide Ultra-Bold"/>
                  <a:sym typeface="Agrandir Wide Ultra-Bold"/>
                </a:rPr>
                <a:t>works ?</a:t>
              </a:r>
            </a:p>
            <a:p>
              <a:pPr marL="0" lvl="0" indent="0" algn="l">
                <a:lnSpc>
                  <a:spcPts val="7680"/>
                </a:lnSpc>
                <a:spcBef>
                  <a:spcPct val="0"/>
                </a:spcBef>
              </a:pPr>
              <a:endParaRPr lang="en-US" sz="6399">
                <a:solidFill>
                  <a:srgbClr val="000000"/>
                </a:solidFill>
                <a:latin typeface="Agrandir Wide Ultra-Bold"/>
                <a:ea typeface="Agrandir Wide Ultra-Bold"/>
                <a:cs typeface="Agrandir Wide Ultra-Bold"/>
                <a:sym typeface="Agrandir Wide Ultra-Bold"/>
              </a:endParaRPr>
            </a:p>
          </p:txBody>
        </p:sp>
        <p:sp>
          <p:nvSpPr>
            <p:cNvPr id="5" name="TextBox 5"/>
            <p:cNvSpPr txBox="1"/>
            <p:nvPr/>
          </p:nvSpPr>
          <p:spPr>
            <a:xfrm>
              <a:off x="0" y="4104559"/>
              <a:ext cx="20992282" cy="689354"/>
            </a:xfrm>
            <a:prstGeom prst="rect">
              <a:avLst/>
            </a:prstGeom>
          </p:spPr>
          <p:txBody>
            <a:bodyPr lIns="0" tIns="0" rIns="0" bIns="0" rtlCol="0" anchor="t">
              <a:spAutoFit/>
            </a:bodyPr>
            <a:lstStyle/>
            <a:p>
              <a:pPr marL="0" lvl="0" indent="0" algn="l">
                <a:lnSpc>
                  <a:spcPts val="3919"/>
                </a:lnSpc>
                <a:spcBef>
                  <a:spcPct val="0"/>
                </a:spcBef>
              </a:pPr>
              <a:endParaRPr/>
            </a:p>
          </p:txBody>
        </p:sp>
      </p:grpSp>
      <p:grpSp>
        <p:nvGrpSpPr>
          <p:cNvPr id="6" name="Group 6"/>
          <p:cNvGrpSpPr/>
          <p:nvPr/>
        </p:nvGrpSpPr>
        <p:grpSpPr>
          <a:xfrm>
            <a:off x="74498" y="6303419"/>
            <a:ext cx="4472839" cy="3007326"/>
            <a:chOff x="0" y="0"/>
            <a:chExt cx="5963785" cy="4009769"/>
          </a:xfrm>
        </p:grpSpPr>
        <p:sp>
          <p:nvSpPr>
            <p:cNvPr id="7" name="TextBox 7"/>
            <p:cNvSpPr txBox="1"/>
            <p:nvPr/>
          </p:nvSpPr>
          <p:spPr>
            <a:xfrm>
              <a:off x="0" y="-123825"/>
              <a:ext cx="59637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Image Capture</a:t>
              </a:r>
            </a:p>
          </p:txBody>
        </p:sp>
        <p:sp>
          <p:nvSpPr>
            <p:cNvPr id="8" name="TextBox 8"/>
            <p:cNvSpPr txBox="1"/>
            <p:nvPr/>
          </p:nvSpPr>
          <p:spPr>
            <a:xfrm>
              <a:off x="0" y="1071518"/>
              <a:ext cx="5963785" cy="2938251"/>
            </a:xfrm>
            <a:prstGeom prst="rect">
              <a:avLst/>
            </a:prstGeom>
          </p:spPr>
          <p:txBody>
            <a:bodyPr lIns="0" tIns="0" rIns="0" bIns="0" rtlCol="0" anchor="t">
              <a:spAutoFit/>
            </a:bodyPr>
            <a:lstStyle/>
            <a:p>
              <a:pPr algn="l">
                <a:lnSpc>
                  <a:spcPts val="2940"/>
                </a:lnSpc>
              </a:pPr>
              <a:r>
                <a:rPr lang="en-US" sz="2100">
                  <a:solidFill>
                    <a:srgbClr val="000000"/>
                  </a:solidFill>
                  <a:latin typeface="Now"/>
                  <a:ea typeface="Now"/>
                  <a:cs typeface="Now"/>
                  <a:sym typeface="Now"/>
                </a:rPr>
                <a:t>The Camera Mode allows users to capture snapshots of vehicles using a camera connected to the ANPR system. Users initiate the capture process manually through the system's user interface.</a:t>
              </a:r>
            </a:p>
          </p:txBody>
        </p:sp>
      </p:grpSp>
      <p:grpSp>
        <p:nvGrpSpPr>
          <p:cNvPr id="9" name="Group 9"/>
          <p:cNvGrpSpPr/>
          <p:nvPr/>
        </p:nvGrpSpPr>
        <p:grpSpPr>
          <a:xfrm>
            <a:off x="9172575" y="6303419"/>
            <a:ext cx="4310914" cy="3945053"/>
            <a:chOff x="0" y="0"/>
            <a:chExt cx="5747885" cy="5260070"/>
          </a:xfrm>
        </p:grpSpPr>
        <p:sp>
          <p:nvSpPr>
            <p:cNvPr id="10" name="TextBox 10"/>
            <p:cNvSpPr txBox="1"/>
            <p:nvPr/>
          </p:nvSpPr>
          <p:spPr>
            <a:xfrm>
              <a:off x="0" y="-123825"/>
              <a:ext cx="5747885" cy="1346597"/>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Character Recognition</a:t>
              </a:r>
            </a:p>
          </p:txBody>
        </p:sp>
        <p:sp>
          <p:nvSpPr>
            <p:cNvPr id="11" name="TextBox 11"/>
            <p:cNvSpPr txBox="1"/>
            <p:nvPr/>
          </p:nvSpPr>
          <p:spPr>
            <a:xfrm>
              <a:off x="0" y="1730317"/>
              <a:ext cx="5747885" cy="3529753"/>
            </a:xfrm>
            <a:prstGeom prst="rect">
              <a:avLst/>
            </a:prstGeom>
          </p:spPr>
          <p:txBody>
            <a:bodyPr lIns="0" tIns="0" rIns="0" bIns="0" rtlCol="0" anchor="t">
              <a:spAutoFit/>
            </a:bodyPr>
            <a:lstStyle/>
            <a:p>
              <a:pPr marL="0" lvl="0" indent="0" algn="l">
                <a:lnSpc>
                  <a:spcPts val="2660"/>
                </a:lnSpc>
                <a:spcBef>
                  <a:spcPct val="0"/>
                </a:spcBef>
              </a:pPr>
              <a:r>
                <a:rPr lang="en-US" sz="1900">
                  <a:solidFill>
                    <a:srgbClr val="000000"/>
                  </a:solidFill>
                  <a:latin typeface="Now"/>
                  <a:ea typeface="Now"/>
                  <a:cs typeface="Now"/>
                  <a:sym typeface="Now"/>
                </a:rPr>
                <a:t>After localizing the number plate, the system employs EasyOCR for optical character recognition (OCR). EasyOCR extracts alphanumeric characters from the plate image, utilizing deep learning models to ensure accurate and reliable character recognition.</a:t>
              </a:r>
            </a:p>
          </p:txBody>
        </p:sp>
      </p:grpSp>
      <p:grpSp>
        <p:nvGrpSpPr>
          <p:cNvPr id="12" name="Group 12"/>
          <p:cNvGrpSpPr/>
          <p:nvPr/>
        </p:nvGrpSpPr>
        <p:grpSpPr>
          <a:xfrm>
            <a:off x="13768726" y="6303419"/>
            <a:ext cx="4310914" cy="3952941"/>
            <a:chOff x="0" y="0"/>
            <a:chExt cx="5747885" cy="5270588"/>
          </a:xfrm>
        </p:grpSpPr>
        <p:sp>
          <p:nvSpPr>
            <p:cNvPr id="13" name="TextBox 13"/>
            <p:cNvSpPr txBox="1"/>
            <p:nvPr/>
          </p:nvSpPr>
          <p:spPr>
            <a:xfrm>
              <a:off x="0" y="-123825"/>
              <a:ext cx="57478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Data Storage</a:t>
              </a:r>
            </a:p>
          </p:txBody>
        </p:sp>
        <p:sp>
          <p:nvSpPr>
            <p:cNvPr id="14" name="TextBox 14"/>
            <p:cNvSpPr txBox="1"/>
            <p:nvPr/>
          </p:nvSpPr>
          <p:spPr>
            <a:xfrm>
              <a:off x="0" y="1071518"/>
              <a:ext cx="5747885" cy="4199070"/>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The recognized number plate data, along with associated metadata such as timestamps and confidence scores, is stored in a MongoDB database. This facilitates efficient data management and retrieval for further analysis and operational use.</a:t>
              </a:r>
            </a:p>
          </p:txBody>
        </p:sp>
      </p:grpSp>
      <p:grpSp>
        <p:nvGrpSpPr>
          <p:cNvPr id="15" name="Group 15"/>
          <p:cNvGrpSpPr/>
          <p:nvPr/>
        </p:nvGrpSpPr>
        <p:grpSpPr>
          <a:xfrm>
            <a:off x="4833086" y="6303419"/>
            <a:ext cx="4310914" cy="3248157"/>
            <a:chOff x="0" y="0"/>
            <a:chExt cx="5747885" cy="4330876"/>
          </a:xfrm>
        </p:grpSpPr>
        <p:sp>
          <p:nvSpPr>
            <p:cNvPr id="16" name="TextBox 16"/>
            <p:cNvSpPr txBox="1"/>
            <p:nvPr/>
          </p:nvSpPr>
          <p:spPr>
            <a:xfrm>
              <a:off x="0" y="-123825"/>
              <a:ext cx="57478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Image Processing</a:t>
              </a:r>
            </a:p>
          </p:txBody>
        </p:sp>
        <p:sp>
          <p:nvSpPr>
            <p:cNvPr id="17" name="TextBox 17"/>
            <p:cNvSpPr txBox="1"/>
            <p:nvPr/>
          </p:nvSpPr>
          <p:spPr>
            <a:xfrm>
              <a:off x="0" y="1071518"/>
              <a:ext cx="5747885" cy="3259358"/>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Once a snapshot is taken, the ANPR system processes the captured image using the YOLOv8 object detection model. YOLOv8 analyzes the image to detect and localize vehicle number plates within the scene.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455382" y="2441411"/>
            <a:ext cx="16305327" cy="16843704"/>
          </a:xfrm>
          <a:custGeom>
            <a:avLst/>
            <a:gdLst/>
            <a:ahLst/>
            <a:cxnLst/>
            <a:rect l="l" t="t" r="r" b="b"/>
            <a:pathLst>
              <a:path w="16305327" h="16843704">
                <a:moveTo>
                  <a:pt x="0" y="0"/>
                </a:moveTo>
                <a:lnTo>
                  <a:pt x="16305327" y="0"/>
                </a:lnTo>
                <a:lnTo>
                  <a:pt x="16305327" y="16843703"/>
                </a:lnTo>
                <a:lnTo>
                  <a:pt x="0" y="16843703"/>
                </a:lnTo>
                <a:lnTo>
                  <a:pt x="0" y="0"/>
                </a:lnTo>
                <a:close/>
              </a:path>
            </a:pathLst>
          </a:custGeom>
          <a:blipFill>
            <a:blip r:embed="rId2"/>
            <a:stretch>
              <a:fillRect l="-4623" r="-4980"/>
            </a:stretch>
          </a:blipFill>
        </p:spPr>
      </p:sp>
      <p:sp>
        <p:nvSpPr>
          <p:cNvPr id="3" name="TextBox 3"/>
          <p:cNvSpPr txBox="1"/>
          <p:nvPr/>
        </p:nvSpPr>
        <p:spPr>
          <a:xfrm>
            <a:off x="2374808" y="2971850"/>
            <a:ext cx="13913025" cy="4105176"/>
          </a:xfrm>
          <a:prstGeom prst="rect">
            <a:avLst/>
          </a:prstGeom>
        </p:spPr>
        <p:txBody>
          <a:bodyPr lIns="0" tIns="0" rIns="0" bIns="0" rtlCol="0" anchor="t">
            <a:spAutoFit/>
          </a:bodyPr>
          <a:lstStyle/>
          <a:p>
            <a:pPr algn="ctr">
              <a:lnSpc>
                <a:spcPts val="10199"/>
              </a:lnSpc>
            </a:pPr>
            <a:r>
              <a:rPr lang="en-US" sz="8499">
                <a:solidFill>
                  <a:srgbClr val="FFFFFF"/>
                </a:solidFill>
                <a:latin typeface="Agrandir Wide Ultra-Bold"/>
                <a:ea typeface="Agrandir Wide Ultra-Bold"/>
                <a:cs typeface="Agrandir Wide Ultra-Bold"/>
                <a:sym typeface="Agrandir Wide Ultra-Bold"/>
              </a:rPr>
              <a:t>How Upload mode </a:t>
            </a:r>
          </a:p>
          <a:p>
            <a:pPr algn="ctr">
              <a:lnSpc>
                <a:spcPts val="10199"/>
              </a:lnSpc>
            </a:pPr>
            <a:r>
              <a:rPr lang="en-US" sz="8499">
                <a:solidFill>
                  <a:srgbClr val="FFFFFF"/>
                </a:solidFill>
                <a:latin typeface="Agrandir Wide Ultra-Bold"/>
                <a:ea typeface="Agrandir Wide Ultra-Bold"/>
                <a:cs typeface="Agrandir Wide Ultra-Bold"/>
                <a:sym typeface="Agrandir Wide Ultra-Bold"/>
              </a:rPr>
              <a:t>works ?</a:t>
            </a:r>
          </a:p>
          <a:p>
            <a:pPr algn="ctr">
              <a:lnSpc>
                <a:spcPts val="10200"/>
              </a:lnSpc>
            </a:pPr>
            <a:endParaRPr lang="en-US" sz="8499">
              <a:solidFill>
                <a:srgbClr val="FFFFFF"/>
              </a:solidFill>
              <a:latin typeface="Agrandir Wide Ultra-Bold"/>
              <a:ea typeface="Agrandir Wide Ultra-Bold"/>
              <a:cs typeface="Agrandir Wide Ultra-Bold"/>
              <a:sym typeface="Agrandir Wide Ultra-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9983017" y="-4761724"/>
            <a:ext cx="12190366" cy="11580848"/>
          </a:xfrm>
          <a:custGeom>
            <a:avLst/>
            <a:gdLst/>
            <a:ahLst/>
            <a:cxnLst/>
            <a:rect l="l" t="t" r="r" b="b"/>
            <a:pathLst>
              <a:path w="12190366" h="11580848">
                <a:moveTo>
                  <a:pt x="0" y="0"/>
                </a:moveTo>
                <a:lnTo>
                  <a:pt x="12190366" y="0"/>
                </a:lnTo>
                <a:lnTo>
                  <a:pt x="12190366" y="11580848"/>
                </a:lnTo>
                <a:lnTo>
                  <a:pt x="0" y="11580848"/>
                </a:lnTo>
                <a:lnTo>
                  <a:pt x="0" y="0"/>
                </a:lnTo>
                <a:close/>
              </a:path>
            </a:pathLst>
          </a:custGeom>
          <a:blipFill>
            <a:blip r:embed="rId2"/>
            <a:stretch>
              <a:fillRect/>
            </a:stretch>
          </a:blipFill>
        </p:spPr>
      </p:sp>
      <p:grpSp>
        <p:nvGrpSpPr>
          <p:cNvPr id="3" name="Group 3"/>
          <p:cNvGrpSpPr/>
          <p:nvPr/>
        </p:nvGrpSpPr>
        <p:grpSpPr>
          <a:xfrm>
            <a:off x="1028700" y="1028700"/>
            <a:ext cx="9881195" cy="3595435"/>
            <a:chOff x="0" y="0"/>
            <a:chExt cx="13174926" cy="4793914"/>
          </a:xfrm>
        </p:grpSpPr>
        <p:sp>
          <p:nvSpPr>
            <p:cNvPr id="4" name="TextBox 4"/>
            <p:cNvSpPr txBox="1"/>
            <p:nvPr/>
          </p:nvSpPr>
          <p:spPr>
            <a:xfrm>
              <a:off x="0" y="-190500"/>
              <a:ext cx="13174926" cy="4076568"/>
            </a:xfrm>
            <a:prstGeom prst="rect">
              <a:avLst/>
            </a:prstGeom>
          </p:spPr>
          <p:txBody>
            <a:bodyPr lIns="0" tIns="0" rIns="0" bIns="0" rtlCol="0" anchor="t">
              <a:spAutoFit/>
            </a:bodyPr>
            <a:lstStyle/>
            <a:p>
              <a:pPr algn="l">
                <a:lnSpc>
                  <a:spcPts val="7679"/>
                </a:lnSpc>
              </a:pPr>
              <a:r>
                <a:rPr lang="en-US" sz="6399">
                  <a:solidFill>
                    <a:srgbClr val="000000"/>
                  </a:solidFill>
                  <a:latin typeface="Agrandir Wide Ultra-Bold"/>
                  <a:ea typeface="Agrandir Wide Ultra-Bold"/>
                  <a:cs typeface="Agrandir Wide Ultra-Bold"/>
                  <a:sym typeface="Agrandir Wide Ultra-Bold"/>
                </a:rPr>
                <a:t>How Upload mode </a:t>
              </a:r>
            </a:p>
            <a:p>
              <a:pPr algn="l">
                <a:lnSpc>
                  <a:spcPts val="7679"/>
                </a:lnSpc>
              </a:pPr>
              <a:r>
                <a:rPr lang="en-US" sz="6399">
                  <a:solidFill>
                    <a:srgbClr val="000000"/>
                  </a:solidFill>
                  <a:latin typeface="Agrandir Wide Ultra-Bold"/>
                  <a:ea typeface="Agrandir Wide Ultra-Bold"/>
                  <a:cs typeface="Agrandir Wide Ultra-Bold"/>
                  <a:sym typeface="Agrandir Wide Ultra-Bold"/>
                </a:rPr>
                <a:t>works ?</a:t>
              </a:r>
            </a:p>
            <a:p>
              <a:pPr marL="0" lvl="0" indent="0" algn="l">
                <a:lnSpc>
                  <a:spcPts val="7680"/>
                </a:lnSpc>
                <a:spcBef>
                  <a:spcPct val="0"/>
                </a:spcBef>
              </a:pPr>
              <a:endParaRPr lang="en-US" sz="6399">
                <a:solidFill>
                  <a:srgbClr val="000000"/>
                </a:solidFill>
                <a:latin typeface="Agrandir Wide Ultra-Bold"/>
                <a:ea typeface="Agrandir Wide Ultra-Bold"/>
                <a:cs typeface="Agrandir Wide Ultra-Bold"/>
                <a:sym typeface="Agrandir Wide Ultra-Bold"/>
              </a:endParaRPr>
            </a:p>
          </p:txBody>
        </p:sp>
        <p:sp>
          <p:nvSpPr>
            <p:cNvPr id="5" name="TextBox 5"/>
            <p:cNvSpPr txBox="1"/>
            <p:nvPr/>
          </p:nvSpPr>
          <p:spPr>
            <a:xfrm>
              <a:off x="0" y="4104559"/>
              <a:ext cx="13174926" cy="689354"/>
            </a:xfrm>
            <a:prstGeom prst="rect">
              <a:avLst/>
            </a:prstGeom>
          </p:spPr>
          <p:txBody>
            <a:bodyPr lIns="0" tIns="0" rIns="0" bIns="0" rtlCol="0" anchor="t">
              <a:spAutoFit/>
            </a:bodyPr>
            <a:lstStyle/>
            <a:p>
              <a:pPr marL="0" lvl="0" indent="0" algn="l">
                <a:lnSpc>
                  <a:spcPts val="3919"/>
                </a:lnSpc>
                <a:spcBef>
                  <a:spcPct val="0"/>
                </a:spcBef>
              </a:pPr>
              <a:endParaRPr/>
            </a:p>
          </p:txBody>
        </p:sp>
      </p:grpSp>
      <p:grpSp>
        <p:nvGrpSpPr>
          <p:cNvPr id="6" name="Group 6"/>
          <p:cNvGrpSpPr/>
          <p:nvPr/>
        </p:nvGrpSpPr>
        <p:grpSpPr>
          <a:xfrm>
            <a:off x="208360" y="6303419"/>
            <a:ext cx="4472839" cy="2635918"/>
            <a:chOff x="0" y="0"/>
            <a:chExt cx="5963785" cy="3514557"/>
          </a:xfrm>
        </p:grpSpPr>
        <p:sp>
          <p:nvSpPr>
            <p:cNvPr id="7" name="TextBox 7"/>
            <p:cNvSpPr txBox="1"/>
            <p:nvPr/>
          </p:nvSpPr>
          <p:spPr>
            <a:xfrm>
              <a:off x="0" y="-123825"/>
              <a:ext cx="59637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Image Upload</a:t>
              </a:r>
            </a:p>
          </p:txBody>
        </p:sp>
        <p:sp>
          <p:nvSpPr>
            <p:cNvPr id="8" name="TextBox 8"/>
            <p:cNvSpPr txBox="1"/>
            <p:nvPr/>
          </p:nvSpPr>
          <p:spPr>
            <a:xfrm>
              <a:off x="0" y="1071518"/>
              <a:ext cx="5963785" cy="2443039"/>
            </a:xfrm>
            <a:prstGeom prst="rect">
              <a:avLst/>
            </a:prstGeom>
          </p:spPr>
          <p:txBody>
            <a:bodyPr lIns="0" tIns="0" rIns="0" bIns="0" rtlCol="0" anchor="t">
              <a:spAutoFit/>
            </a:bodyPr>
            <a:lstStyle/>
            <a:p>
              <a:pPr algn="l">
                <a:lnSpc>
                  <a:spcPts val="2940"/>
                </a:lnSpc>
              </a:pPr>
              <a:r>
                <a:rPr lang="en-US" sz="2100">
                  <a:solidFill>
                    <a:srgbClr val="000000"/>
                  </a:solidFill>
                  <a:latin typeface="Now"/>
                  <a:ea typeface="Now"/>
                  <a:cs typeface="Now"/>
                  <a:sym typeface="Now"/>
                </a:rPr>
                <a:t>Users select and upload static images that contain vehicle number plates. These images can be sourced from local storage or other accessible directories.</a:t>
              </a:r>
            </a:p>
          </p:txBody>
        </p:sp>
      </p:grpSp>
      <p:grpSp>
        <p:nvGrpSpPr>
          <p:cNvPr id="9" name="Group 9"/>
          <p:cNvGrpSpPr/>
          <p:nvPr/>
        </p:nvGrpSpPr>
        <p:grpSpPr>
          <a:xfrm>
            <a:off x="4833086" y="6190828"/>
            <a:ext cx="4310914" cy="3952941"/>
            <a:chOff x="0" y="0"/>
            <a:chExt cx="5747885" cy="5270588"/>
          </a:xfrm>
        </p:grpSpPr>
        <p:sp>
          <p:nvSpPr>
            <p:cNvPr id="10" name="TextBox 10"/>
            <p:cNvSpPr txBox="1"/>
            <p:nvPr/>
          </p:nvSpPr>
          <p:spPr>
            <a:xfrm>
              <a:off x="0" y="-123825"/>
              <a:ext cx="57478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Image Processing</a:t>
              </a:r>
            </a:p>
          </p:txBody>
        </p:sp>
        <p:sp>
          <p:nvSpPr>
            <p:cNvPr id="11" name="TextBox 11"/>
            <p:cNvSpPr txBox="1"/>
            <p:nvPr/>
          </p:nvSpPr>
          <p:spPr>
            <a:xfrm>
              <a:off x="0" y="1071518"/>
              <a:ext cx="5747885" cy="4199070"/>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 Upon uploading, the ANPR system processes each image using the YOLOv8 object detection model. YOLOv8 analyzes the image to detect and localize vehicle number plates within the scene. It identifies the regions of interest (bounding boxes) where number plates are located.</a:t>
              </a:r>
            </a:p>
          </p:txBody>
        </p:sp>
      </p:grpSp>
      <p:grpSp>
        <p:nvGrpSpPr>
          <p:cNvPr id="12" name="Group 12"/>
          <p:cNvGrpSpPr/>
          <p:nvPr/>
        </p:nvGrpSpPr>
        <p:grpSpPr>
          <a:xfrm>
            <a:off x="9498134" y="6049121"/>
            <a:ext cx="4310914" cy="4094648"/>
            <a:chOff x="0" y="0"/>
            <a:chExt cx="5747885" cy="5459531"/>
          </a:xfrm>
        </p:grpSpPr>
        <p:sp>
          <p:nvSpPr>
            <p:cNvPr id="13" name="TextBox 13"/>
            <p:cNvSpPr txBox="1"/>
            <p:nvPr/>
          </p:nvSpPr>
          <p:spPr>
            <a:xfrm>
              <a:off x="0" y="-123825"/>
              <a:ext cx="5747885" cy="1346597"/>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Character Recognition</a:t>
              </a:r>
            </a:p>
          </p:txBody>
        </p:sp>
        <p:sp>
          <p:nvSpPr>
            <p:cNvPr id="14" name="TextBox 14"/>
            <p:cNvSpPr txBox="1"/>
            <p:nvPr/>
          </p:nvSpPr>
          <p:spPr>
            <a:xfrm>
              <a:off x="0" y="1730317"/>
              <a:ext cx="5747885" cy="3729214"/>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After localizing the number plates, the system employs EasyOCR for optical character recognition (OCR). EasyOCR extracts alphanumeric characters from the plate images using deep learning models, ensuring accurate and reliable character recognition.</a:t>
              </a:r>
            </a:p>
          </p:txBody>
        </p:sp>
      </p:grpSp>
      <p:grpSp>
        <p:nvGrpSpPr>
          <p:cNvPr id="15" name="Group 15"/>
          <p:cNvGrpSpPr/>
          <p:nvPr/>
        </p:nvGrpSpPr>
        <p:grpSpPr>
          <a:xfrm>
            <a:off x="13809047" y="6049121"/>
            <a:ext cx="4310914" cy="3952941"/>
            <a:chOff x="0" y="0"/>
            <a:chExt cx="5747885" cy="5270588"/>
          </a:xfrm>
        </p:grpSpPr>
        <p:sp>
          <p:nvSpPr>
            <p:cNvPr id="16" name="TextBox 16"/>
            <p:cNvSpPr txBox="1"/>
            <p:nvPr/>
          </p:nvSpPr>
          <p:spPr>
            <a:xfrm>
              <a:off x="0" y="-123825"/>
              <a:ext cx="5747885" cy="687798"/>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grandir Wide Ultra-Bold"/>
                  <a:ea typeface="Agrandir Wide Ultra-Bold"/>
                  <a:cs typeface="Agrandir Wide Ultra-Bold"/>
                  <a:sym typeface="Agrandir Wide Ultra-Bold"/>
                </a:rPr>
                <a:t>Data Storage</a:t>
              </a:r>
            </a:p>
          </p:txBody>
        </p:sp>
        <p:sp>
          <p:nvSpPr>
            <p:cNvPr id="17" name="TextBox 17"/>
            <p:cNvSpPr txBox="1"/>
            <p:nvPr/>
          </p:nvSpPr>
          <p:spPr>
            <a:xfrm>
              <a:off x="0" y="1071518"/>
              <a:ext cx="5747885" cy="4199070"/>
            </a:xfrm>
            <a:prstGeom prst="rect">
              <a:avLst/>
            </a:prstGeom>
          </p:spPr>
          <p:txBody>
            <a:bodyPr lIns="0" tIns="0" rIns="0" bIns="0" rtlCol="0" anchor="t">
              <a:spAutoFit/>
            </a:bodyPr>
            <a:lstStyle/>
            <a:p>
              <a:pPr marL="0" lvl="0" indent="0" algn="l">
                <a:lnSpc>
                  <a:spcPts val="2800"/>
                </a:lnSpc>
                <a:spcBef>
                  <a:spcPct val="0"/>
                </a:spcBef>
              </a:pPr>
              <a:r>
                <a:rPr lang="en-US" sz="2000">
                  <a:solidFill>
                    <a:srgbClr val="000000"/>
                  </a:solidFill>
                  <a:latin typeface="Now"/>
                  <a:ea typeface="Now"/>
                  <a:cs typeface="Now"/>
                  <a:sym typeface="Now"/>
                </a:rPr>
                <a:t>The recognized number plate data, along with associated metadata such as timestamps and confidence scores, is stored in a MongoDB database. This facilitates efficient data management and retrieval for further analysis and operational use.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1491" r="-2349"/>
            </a:stretch>
          </a:blipFill>
        </p:spPr>
      </p:sp>
      <p:sp>
        <p:nvSpPr>
          <p:cNvPr id="3" name="TextBox 3"/>
          <p:cNvSpPr txBox="1"/>
          <p:nvPr/>
        </p:nvSpPr>
        <p:spPr>
          <a:xfrm>
            <a:off x="1567469" y="3797957"/>
            <a:ext cx="13713340" cy="2114517"/>
          </a:xfrm>
          <a:prstGeom prst="rect">
            <a:avLst/>
          </a:prstGeom>
        </p:spPr>
        <p:txBody>
          <a:bodyPr lIns="0" tIns="0" rIns="0" bIns="0" rtlCol="0" anchor="t">
            <a:spAutoFit/>
          </a:bodyPr>
          <a:lstStyle/>
          <a:p>
            <a:pPr algn="l">
              <a:lnSpc>
                <a:spcPts val="14038"/>
              </a:lnSpc>
            </a:pPr>
            <a:r>
              <a:rPr lang="en-US" sz="11698">
                <a:solidFill>
                  <a:srgbClr val="FFFFFF"/>
                </a:solidFill>
                <a:latin typeface="Agrandir Wide Ultra-Bold"/>
                <a:ea typeface="Agrandir Wide Ultra-Bold"/>
                <a:cs typeface="Agrandir Wide Ultra-Bold"/>
                <a:sym typeface="Agrandir Wide Ultra-Bold"/>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43805" y="4524799"/>
            <a:ext cx="18717607" cy="17641345"/>
          </a:xfrm>
          <a:custGeom>
            <a:avLst/>
            <a:gdLst/>
            <a:ahLst/>
            <a:cxnLst/>
            <a:rect l="l" t="t" r="r" b="b"/>
            <a:pathLst>
              <a:path w="18717607" h="17641345">
                <a:moveTo>
                  <a:pt x="0" y="0"/>
                </a:moveTo>
                <a:lnTo>
                  <a:pt x="18717608" y="0"/>
                </a:lnTo>
                <a:lnTo>
                  <a:pt x="18717608" y="17641345"/>
                </a:lnTo>
                <a:lnTo>
                  <a:pt x="0" y="17641345"/>
                </a:lnTo>
                <a:lnTo>
                  <a:pt x="0" y="0"/>
                </a:lnTo>
                <a:close/>
              </a:path>
            </a:pathLst>
          </a:custGeom>
          <a:blipFill>
            <a:blip r:embed="rId2"/>
            <a:stretch>
              <a:fillRect/>
            </a:stretch>
          </a:blipFill>
        </p:spPr>
      </p:sp>
      <p:grpSp>
        <p:nvGrpSpPr>
          <p:cNvPr id="3" name="Group 3"/>
          <p:cNvGrpSpPr/>
          <p:nvPr/>
        </p:nvGrpSpPr>
        <p:grpSpPr>
          <a:xfrm>
            <a:off x="550593" y="-1573717"/>
            <a:ext cx="17737407" cy="9300852"/>
            <a:chOff x="0" y="0"/>
            <a:chExt cx="23649876" cy="12401136"/>
          </a:xfrm>
        </p:grpSpPr>
        <p:sp>
          <p:nvSpPr>
            <p:cNvPr id="4" name="TextBox 4"/>
            <p:cNvSpPr txBox="1"/>
            <p:nvPr/>
          </p:nvSpPr>
          <p:spPr>
            <a:xfrm>
              <a:off x="0" y="-123825"/>
              <a:ext cx="23649876" cy="1088893"/>
            </a:xfrm>
            <a:prstGeom prst="rect">
              <a:avLst/>
            </a:prstGeom>
          </p:spPr>
          <p:txBody>
            <a:bodyPr lIns="0" tIns="0" rIns="0" bIns="0" rtlCol="0" anchor="t">
              <a:spAutoFit/>
            </a:bodyPr>
            <a:lstStyle/>
            <a:p>
              <a:pPr marL="0" lvl="0" indent="0" algn="l">
                <a:lnSpc>
                  <a:spcPts val="5759"/>
                </a:lnSpc>
                <a:spcBef>
                  <a:spcPct val="0"/>
                </a:spcBef>
              </a:pPr>
              <a:endParaRPr/>
            </a:p>
          </p:txBody>
        </p:sp>
        <p:sp>
          <p:nvSpPr>
            <p:cNvPr id="5" name="TextBox 5"/>
            <p:cNvSpPr txBox="1"/>
            <p:nvPr/>
          </p:nvSpPr>
          <p:spPr>
            <a:xfrm>
              <a:off x="0" y="1873118"/>
              <a:ext cx="23649876" cy="10528018"/>
            </a:xfrm>
            <a:prstGeom prst="rect">
              <a:avLst/>
            </a:prstGeom>
          </p:spPr>
          <p:txBody>
            <a:bodyPr lIns="0" tIns="0" rIns="0" bIns="0" rtlCol="0" anchor="t">
              <a:spAutoFit/>
            </a:bodyPr>
            <a:lstStyle/>
            <a:p>
              <a:pPr algn="l">
                <a:lnSpc>
                  <a:spcPts val="3919"/>
                </a:lnSpc>
              </a:pPr>
              <a:endParaRPr/>
            </a:p>
            <a:p>
              <a:pPr algn="l">
                <a:lnSpc>
                  <a:spcPts val="3919"/>
                </a:lnSpc>
              </a:pPr>
              <a:endParaRPr/>
            </a:p>
            <a:p>
              <a:pPr algn="l">
                <a:lnSpc>
                  <a:spcPts val="3919"/>
                </a:lnSpc>
              </a:pPr>
              <a:r>
                <a:rPr lang="en-US" sz="2799">
                  <a:solidFill>
                    <a:srgbClr val="000000"/>
                  </a:solidFill>
                  <a:latin typeface="Now Bold"/>
                  <a:ea typeface="Now Bold"/>
                  <a:cs typeface="Now Bold"/>
                  <a:sym typeface="Now Bold"/>
                </a:rPr>
                <a:t>In conclusion, the ANPR (Automatic Number Plate Recognition) project represents a significant advancement in leveraging modern technologies for enhanced vehicle identification and management. By integrating state-of-the-art techniques such as YOLOv8 for rapid object detection, EasyOCR for accurate character recognition, and MongoDB for scalable data storage, the system achieves robust performance across diverse operational scenarios.</a:t>
              </a:r>
            </a:p>
            <a:p>
              <a:pPr algn="l">
                <a:lnSpc>
                  <a:spcPts val="3919"/>
                </a:lnSpc>
              </a:pPr>
              <a:r>
                <a:rPr lang="en-US" sz="2799">
                  <a:solidFill>
                    <a:srgbClr val="000000"/>
                  </a:solidFill>
                  <a:latin typeface="Now Bold"/>
                  <a:ea typeface="Now Bold"/>
                  <a:cs typeface="Now Bold"/>
                  <a:sym typeface="Now Bold"/>
                </a:rPr>
                <a:t>The project addresses critical needs in traffic management, security surveillance, toll collection, and parking management with efficiency and reliability. Its real-time capabilities and user-friendly interface ensure seamless integration into existing infrastructures, empowering organizations with actionable insights and operational efficiencies.</a:t>
              </a:r>
            </a:p>
            <a:p>
              <a:pPr algn="l">
                <a:lnSpc>
                  <a:spcPts val="3919"/>
                </a:lnSpc>
              </a:pPr>
              <a:r>
                <a:rPr lang="en-US" sz="2799">
                  <a:solidFill>
                    <a:srgbClr val="000000"/>
                  </a:solidFill>
                  <a:latin typeface="Now Bold"/>
                  <a:ea typeface="Now Bold"/>
                  <a:cs typeface="Now Bold"/>
                  <a:sym typeface="Now Bold"/>
                </a:rPr>
                <a:t>With continuous advancements and potential integrations in AI and machine learning, the ANPR system stands poised to further revolutionize how we manage and optimize transportation systems, contributing to safer roads, improved security, and streamlined operations in urban environments.</a:t>
              </a:r>
            </a:p>
            <a:p>
              <a:pPr algn="l">
                <a:lnSpc>
                  <a:spcPts val="3919"/>
                </a:lnSpc>
              </a:pPr>
              <a:endParaRPr lang="en-US" sz="2799">
                <a:solidFill>
                  <a:srgbClr val="000000"/>
                </a:solidFill>
                <a:latin typeface="Now Bold"/>
                <a:ea typeface="Now Bold"/>
                <a:cs typeface="Now Bold"/>
                <a:sym typeface="Now Bol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a:off x="-9264767" y="0"/>
            <a:ext cx="16137436" cy="10287000"/>
          </a:xfrm>
          <a:custGeom>
            <a:avLst/>
            <a:gdLst/>
            <a:ahLst/>
            <a:cxnLst/>
            <a:rect l="l" t="t" r="r" b="b"/>
            <a:pathLst>
              <a:path w="16137436" h="10287000">
                <a:moveTo>
                  <a:pt x="16137437" y="0"/>
                </a:moveTo>
                <a:lnTo>
                  <a:pt x="0" y="0"/>
                </a:lnTo>
                <a:lnTo>
                  <a:pt x="0" y="10287000"/>
                </a:lnTo>
                <a:lnTo>
                  <a:pt x="16137437" y="10287000"/>
                </a:lnTo>
                <a:lnTo>
                  <a:pt x="16137437" y="0"/>
                </a:lnTo>
                <a:close/>
              </a:path>
            </a:pathLst>
          </a:custGeom>
          <a:blipFill>
            <a:blip r:embed="rId2"/>
            <a:stretch>
              <a:fillRect t="-24139" b="-23712"/>
            </a:stretch>
          </a:blipFill>
        </p:spPr>
      </p:sp>
      <p:grpSp>
        <p:nvGrpSpPr>
          <p:cNvPr id="3" name="Group 3"/>
          <p:cNvGrpSpPr/>
          <p:nvPr/>
        </p:nvGrpSpPr>
        <p:grpSpPr>
          <a:xfrm>
            <a:off x="5920170" y="3546383"/>
            <a:ext cx="10766483" cy="3637463"/>
            <a:chOff x="0" y="0"/>
            <a:chExt cx="14355311" cy="4849951"/>
          </a:xfrm>
        </p:grpSpPr>
        <p:sp>
          <p:nvSpPr>
            <p:cNvPr id="4" name="TextBox 4"/>
            <p:cNvSpPr txBox="1"/>
            <p:nvPr/>
          </p:nvSpPr>
          <p:spPr>
            <a:xfrm>
              <a:off x="0" y="-9525"/>
              <a:ext cx="14355311" cy="3248025"/>
            </a:xfrm>
            <a:prstGeom prst="rect">
              <a:avLst/>
            </a:prstGeom>
          </p:spPr>
          <p:txBody>
            <a:bodyPr lIns="0" tIns="0" rIns="0" bIns="0" rtlCol="0" anchor="t">
              <a:spAutoFit/>
            </a:bodyPr>
            <a:lstStyle/>
            <a:p>
              <a:pPr algn="l">
                <a:lnSpc>
                  <a:spcPts val="9600"/>
                </a:lnSpc>
              </a:pPr>
              <a:r>
                <a:rPr lang="en-US" sz="8000">
                  <a:solidFill>
                    <a:srgbClr val="FFFFFF"/>
                  </a:solidFill>
                  <a:latin typeface="Now Bold"/>
                  <a:ea typeface="Now Bold"/>
                  <a:cs typeface="Now Bold"/>
                  <a:sym typeface="Now Bold"/>
                </a:rPr>
                <a:t>Do you have </a:t>
              </a:r>
            </a:p>
            <a:p>
              <a:pPr algn="l">
                <a:lnSpc>
                  <a:spcPts val="9600"/>
                </a:lnSpc>
              </a:pPr>
              <a:r>
                <a:rPr lang="en-US" sz="8000">
                  <a:solidFill>
                    <a:srgbClr val="FFFFFF"/>
                  </a:solidFill>
                  <a:latin typeface="Now Bold"/>
                  <a:ea typeface="Now Bold"/>
                  <a:cs typeface="Now Bold"/>
                  <a:sym typeface="Now Bold"/>
                </a:rPr>
                <a:t>any questions?</a:t>
              </a:r>
            </a:p>
          </p:txBody>
        </p:sp>
        <p:sp>
          <p:nvSpPr>
            <p:cNvPr id="5" name="TextBox 5"/>
            <p:cNvSpPr txBox="1"/>
            <p:nvPr/>
          </p:nvSpPr>
          <p:spPr>
            <a:xfrm>
              <a:off x="0" y="4160597"/>
              <a:ext cx="14355311" cy="689354"/>
            </a:xfrm>
            <a:prstGeom prst="rect">
              <a:avLst/>
            </a:prstGeom>
          </p:spPr>
          <p:txBody>
            <a:bodyPr lIns="0" tIns="0" rIns="0" bIns="0" rtlCol="0" anchor="t">
              <a:spAutoFit/>
            </a:bodyPr>
            <a:lstStyle/>
            <a:p>
              <a:pPr marL="0" lvl="0" indent="0" algn="l">
                <a:lnSpc>
                  <a:spcPts val="3919"/>
                </a:lnSpc>
                <a:spcBef>
                  <a:spcPct val="0"/>
                </a:spcBef>
              </a:pPr>
              <a:r>
                <a:rPr lang="en-US" sz="2799" u="none">
                  <a:solidFill>
                    <a:srgbClr val="FFFFFF"/>
                  </a:solidFill>
                  <a:latin typeface="Agrandir Wide Ultra-Bold"/>
                  <a:ea typeface="Agrandir Wide Ultra-Bold"/>
                  <a:cs typeface="Agrandir Wide Ultra-Bold"/>
                  <a:sym typeface="Agrandir Wide Ultra-Bold"/>
                </a:rPr>
                <a:t>Send it to us! We hope you learned something new.</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842929" y="4538571"/>
            <a:ext cx="7882467" cy="1936834"/>
            <a:chOff x="0" y="0"/>
            <a:chExt cx="10509956" cy="2582445"/>
          </a:xfrm>
        </p:grpSpPr>
        <p:sp>
          <p:nvSpPr>
            <p:cNvPr id="3" name="TextBox 3"/>
            <p:cNvSpPr txBox="1"/>
            <p:nvPr/>
          </p:nvSpPr>
          <p:spPr>
            <a:xfrm>
              <a:off x="0" y="-219075"/>
              <a:ext cx="10509956" cy="1793787"/>
            </a:xfrm>
            <a:prstGeom prst="rect">
              <a:avLst/>
            </a:prstGeom>
          </p:spPr>
          <p:txBody>
            <a:bodyPr lIns="0" tIns="0" rIns="0" bIns="0" rtlCol="0" anchor="t">
              <a:spAutoFit/>
            </a:bodyPr>
            <a:lstStyle/>
            <a:p>
              <a:pPr algn="l">
                <a:lnSpc>
                  <a:spcPts val="9359"/>
                </a:lnSpc>
              </a:pPr>
              <a:r>
                <a:rPr lang="en-US" sz="7799">
                  <a:solidFill>
                    <a:srgbClr val="FFFFFF"/>
                  </a:solidFill>
                  <a:latin typeface="Agrandir Wide Ultra-Bold"/>
                  <a:ea typeface="Agrandir Wide Ultra-Bold"/>
                  <a:cs typeface="Agrandir Wide Ultra-Bold"/>
                  <a:sym typeface="Agrandir Wide Ultra-Bold"/>
                </a:rPr>
                <a:t>Introduction</a:t>
              </a:r>
            </a:p>
          </p:txBody>
        </p:sp>
        <p:sp>
          <p:nvSpPr>
            <p:cNvPr id="4" name="TextBox 4"/>
            <p:cNvSpPr txBox="1"/>
            <p:nvPr/>
          </p:nvSpPr>
          <p:spPr>
            <a:xfrm>
              <a:off x="0" y="1893091"/>
              <a:ext cx="10509956" cy="689354"/>
            </a:xfrm>
            <a:prstGeom prst="rect">
              <a:avLst/>
            </a:prstGeom>
          </p:spPr>
          <p:txBody>
            <a:bodyPr lIns="0" tIns="0" rIns="0" bIns="0" rtlCol="0" anchor="t">
              <a:spAutoFit/>
            </a:bodyPr>
            <a:lstStyle/>
            <a:p>
              <a:pPr marL="0" lvl="0" indent="0" algn="l">
                <a:lnSpc>
                  <a:spcPts val="3919"/>
                </a:lnSpc>
                <a:spcBef>
                  <a:spcPct val="0"/>
                </a:spcBef>
              </a:pPr>
              <a:endParaRPr/>
            </a:p>
          </p:txBody>
        </p:sp>
      </p:grpSp>
      <p:sp>
        <p:nvSpPr>
          <p:cNvPr id="5" name="Freeform 5"/>
          <p:cNvSpPr/>
          <p:nvPr/>
        </p:nvSpPr>
        <p:spPr>
          <a:xfrm>
            <a:off x="-948461" y="-130643"/>
            <a:ext cx="16686973" cy="4814229"/>
          </a:xfrm>
          <a:custGeom>
            <a:avLst/>
            <a:gdLst/>
            <a:ahLst/>
            <a:cxnLst/>
            <a:rect l="l" t="t" r="r" b="b"/>
            <a:pathLst>
              <a:path w="16686973" h="4814229">
                <a:moveTo>
                  <a:pt x="0" y="0"/>
                </a:moveTo>
                <a:lnTo>
                  <a:pt x="16686973" y="0"/>
                </a:lnTo>
                <a:lnTo>
                  <a:pt x="16686973" y="4814229"/>
                </a:lnTo>
                <a:lnTo>
                  <a:pt x="0" y="4814229"/>
                </a:lnTo>
                <a:lnTo>
                  <a:pt x="0" y="0"/>
                </a:lnTo>
                <a:close/>
              </a:path>
            </a:pathLst>
          </a:custGeom>
          <a:blipFill>
            <a:blip r:embed="rId2"/>
            <a:stretch>
              <a:fillRect l="-41790" t="-420121" r="-20502" b="-10069"/>
            </a:stretch>
          </a:blipFill>
        </p:spPr>
      </p:sp>
      <p:sp>
        <p:nvSpPr>
          <p:cNvPr id="6" name="TextBox 6"/>
          <p:cNvSpPr txBox="1"/>
          <p:nvPr/>
        </p:nvSpPr>
        <p:spPr>
          <a:xfrm>
            <a:off x="9376833" y="3253623"/>
            <a:ext cx="7882467" cy="6642008"/>
          </a:xfrm>
          <a:prstGeom prst="rect">
            <a:avLst/>
          </a:prstGeom>
        </p:spPr>
        <p:txBody>
          <a:bodyPr lIns="0" tIns="0" rIns="0" bIns="0" rtlCol="0" anchor="t">
            <a:spAutoFit/>
          </a:bodyPr>
          <a:lstStyle/>
          <a:p>
            <a:pPr marL="518160" lvl="1" indent="-259080" algn="l">
              <a:lnSpc>
                <a:spcPts val="4800"/>
              </a:lnSpc>
              <a:buFont typeface="Arial"/>
              <a:buChar char="•"/>
            </a:pPr>
            <a:r>
              <a:rPr lang="en-US" sz="2400">
                <a:solidFill>
                  <a:srgbClr val="FFFFFF"/>
                </a:solidFill>
                <a:latin typeface="Now"/>
                <a:ea typeface="Now"/>
                <a:cs typeface="Now"/>
                <a:sym typeface="Now"/>
              </a:rPr>
              <a:t>"In today's fast-paced world, efficient traffic management and security are paramount. Our Automatic Number Plate Recognition (ANPR) project leverages cutting-edge technology to enhance surveillance, streamline operations, and ensure safety with precision and speed.</a:t>
            </a:r>
          </a:p>
          <a:p>
            <a:pPr marL="518160" lvl="1" indent="-259080" algn="l">
              <a:lnSpc>
                <a:spcPts val="4800"/>
              </a:lnSpc>
              <a:buFont typeface="Arial"/>
              <a:buChar char="•"/>
            </a:pPr>
            <a:r>
              <a:rPr lang="en-US" sz="2400">
                <a:solidFill>
                  <a:srgbClr val="FFFFFF"/>
                </a:solidFill>
                <a:latin typeface="Now"/>
                <a:ea typeface="Now"/>
                <a:cs typeface="Now"/>
                <a:sym typeface="Now"/>
              </a:rPr>
              <a:t>Automatic Number Plate Recognition (ANPR) systems enhance security by swiftly identifying vehicles, aiding in crime prevention and ensuring controlled access with accurate monitoring capabilities.</a:t>
            </a:r>
          </a:p>
        </p:txBody>
      </p:sp>
      <p:sp>
        <p:nvSpPr>
          <p:cNvPr id="7" name="TextBox 7"/>
          <p:cNvSpPr txBox="1"/>
          <p:nvPr/>
        </p:nvSpPr>
        <p:spPr>
          <a:xfrm>
            <a:off x="9376833" y="1950482"/>
            <a:ext cx="7882467" cy="1156203"/>
          </a:xfrm>
          <a:prstGeom prst="rect">
            <a:avLst/>
          </a:prstGeom>
        </p:spPr>
        <p:txBody>
          <a:bodyPr lIns="0" tIns="0" rIns="0" bIns="0" rtlCol="0" anchor="t">
            <a:spAutoFit/>
          </a:bodyPr>
          <a:lstStyle/>
          <a:p>
            <a:pPr marL="518160" lvl="1" indent="-259080" algn="l">
              <a:lnSpc>
                <a:spcPts val="4800"/>
              </a:lnSpc>
              <a:buFont typeface="Arial"/>
              <a:buChar char="•"/>
            </a:pPr>
            <a:r>
              <a:rPr lang="en-US" sz="2400">
                <a:solidFill>
                  <a:srgbClr val="FFFFFF"/>
                </a:solidFill>
                <a:latin typeface="Now"/>
                <a:ea typeface="Now"/>
                <a:cs typeface="Now"/>
                <a:sym typeface="Now"/>
              </a:rPr>
              <a:t>In the realm where technology meets vigilance, ANPR paints security with precision's elegance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89845" y="-4273439"/>
            <a:ext cx="13830696" cy="10604278"/>
          </a:xfrm>
          <a:custGeom>
            <a:avLst/>
            <a:gdLst/>
            <a:ahLst/>
            <a:cxnLst/>
            <a:rect l="l" t="t" r="r" b="b"/>
            <a:pathLst>
              <a:path w="13830696" h="10604278">
                <a:moveTo>
                  <a:pt x="0" y="0"/>
                </a:moveTo>
                <a:lnTo>
                  <a:pt x="13830696" y="0"/>
                </a:lnTo>
                <a:lnTo>
                  <a:pt x="13830696" y="10604278"/>
                </a:lnTo>
                <a:lnTo>
                  <a:pt x="0" y="10604278"/>
                </a:lnTo>
                <a:lnTo>
                  <a:pt x="0" y="0"/>
                </a:lnTo>
                <a:close/>
              </a:path>
            </a:pathLst>
          </a:custGeom>
          <a:blipFill>
            <a:blip r:embed="rId2"/>
            <a:stretch>
              <a:fillRect t="-18706" b="-4219"/>
            </a:stretch>
          </a:blipFill>
        </p:spPr>
      </p:sp>
      <p:grpSp>
        <p:nvGrpSpPr>
          <p:cNvPr id="3" name="Group 3"/>
          <p:cNvGrpSpPr/>
          <p:nvPr/>
        </p:nvGrpSpPr>
        <p:grpSpPr>
          <a:xfrm>
            <a:off x="2574415" y="997828"/>
            <a:ext cx="12906957" cy="8291344"/>
            <a:chOff x="0" y="0"/>
            <a:chExt cx="17209276" cy="11055125"/>
          </a:xfrm>
        </p:grpSpPr>
        <p:sp>
          <p:nvSpPr>
            <p:cNvPr id="4" name="TextBox 4"/>
            <p:cNvSpPr txBox="1"/>
            <p:nvPr/>
          </p:nvSpPr>
          <p:spPr>
            <a:xfrm>
              <a:off x="0" y="-190500"/>
              <a:ext cx="17209276" cy="1485856"/>
            </a:xfrm>
            <a:prstGeom prst="rect">
              <a:avLst/>
            </a:prstGeom>
          </p:spPr>
          <p:txBody>
            <a:bodyPr lIns="0" tIns="0" rIns="0" bIns="0" rtlCol="0" anchor="t">
              <a:spAutoFit/>
            </a:bodyPr>
            <a:lstStyle/>
            <a:p>
              <a:pPr algn="l">
                <a:lnSpc>
                  <a:spcPts val="7680"/>
                </a:lnSpc>
              </a:pPr>
              <a:r>
                <a:rPr lang="en-US" sz="6400">
                  <a:solidFill>
                    <a:srgbClr val="000000"/>
                  </a:solidFill>
                  <a:latin typeface="Agrandir Wide Ultra-Bold"/>
                  <a:ea typeface="Agrandir Wide Ultra-Bold"/>
                  <a:cs typeface="Agrandir Wide Ultra-Bold"/>
                  <a:sym typeface="Agrandir Wide Ultra-Bold"/>
                </a:rPr>
                <a:t>Problem Statement</a:t>
              </a:r>
            </a:p>
          </p:txBody>
        </p:sp>
        <p:sp>
          <p:nvSpPr>
            <p:cNvPr id="5" name="TextBox 5"/>
            <p:cNvSpPr txBox="1"/>
            <p:nvPr/>
          </p:nvSpPr>
          <p:spPr>
            <a:xfrm>
              <a:off x="0" y="2158916"/>
              <a:ext cx="17209276" cy="8896209"/>
            </a:xfrm>
            <a:prstGeom prst="rect">
              <a:avLst/>
            </a:prstGeom>
          </p:spPr>
          <p:txBody>
            <a:bodyPr lIns="0" tIns="0" rIns="0" bIns="0" rtlCol="0" anchor="t">
              <a:spAutoFit/>
            </a:bodyPr>
            <a:lstStyle/>
            <a:p>
              <a:pPr algn="l">
                <a:lnSpc>
                  <a:spcPts val="3359"/>
                </a:lnSpc>
              </a:pPr>
              <a:r>
                <a:rPr lang="en-US" sz="2400">
                  <a:solidFill>
                    <a:srgbClr val="000000"/>
                  </a:solidFill>
                  <a:latin typeface="Now"/>
                  <a:ea typeface="Now"/>
                  <a:cs typeface="Now"/>
                  <a:sym typeface="Now"/>
                </a:rPr>
                <a:t>Inefficient Vehicle Entry Management: A Bottleneck to Productivity and Security</a:t>
              </a:r>
            </a:p>
            <a:p>
              <a:pPr algn="l">
                <a:lnSpc>
                  <a:spcPts val="3359"/>
                </a:lnSpc>
              </a:pPr>
              <a:r>
                <a:rPr lang="en-US" sz="2400">
                  <a:solidFill>
                    <a:srgbClr val="000000"/>
                  </a:solidFill>
                  <a:latin typeface="Now"/>
                  <a:ea typeface="Now"/>
                  <a:cs typeface="Now"/>
                  <a:sym typeface="Now"/>
                </a:rPr>
                <a:t>The manual recording of vehicle entry and exit at our company's gates has become a significant pain point, resulting in substantial time wastage, data inaccuracies, and congestion. The current process relies heavily on security guards to manually log vehicle details, leading to:</a:t>
              </a:r>
            </a:p>
            <a:p>
              <a:pPr marL="518160" lvl="1" indent="-259080" algn="l">
                <a:lnSpc>
                  <a:spcPts val="3359"/>
                </a:lnSpc>
                <a:buFont typeface="Arial"/>
                <a:buChar char="•"/>
              </a:pPr>
              <a:r>
                <a:rPr lang="en-US" sz="2400">
                  <a:solidFill>
                    <a:srgbClr val="000000"/>
                  </a:solidFill>
                  <a:latin typeface="Now"/>
                  <a:ea typeface="Now"/>
                  <a:cs typeface="Now"/>
                  <a:sym typeface="Now"/>
                </a:rPr>
                <a:t>Delays and queues at the gate, causing frustration among employees and visitors</a:t>
              </a:r>
            </a:p>
            <a:p>
              <a:pPr marL="518160" lvl="1" indent="-259080" algn="l">
                <a:lnSpc>
                  <a:spcPts val="3359"/>
                </a:lnSpc>
                <a:buFont typeface="Arial"/>
                <a:buChar char="•"/>
              </a:pPr>
              <a:r>
                <a:rPr lang="en-US" sz="2400">
                  <a:solidFill>
                    <a:srgbClr val="000000"/>
                  </a:solidFill>
                  <a:latin typeface="Now"/>
                  <a:ea typeface="Now"/>
                  <a:cs typeface="Now"/>
                  <a:sym typeface="Now"/>
                </a:rPr>
                <a:t>Inefficient use of security personnel's time, diverting them from more critical tasks</a:t>
              </a:r>
            </a:p>
            <a:p>
              <a:pPr marL="518160" lvl="1" indent="-259080" algn="l">
                <a:lnSpc>
                  <a:spcPts val="3359"/>
                </a:lnSpc>
                <a:buFont typeface="Arial"/>
                <a:buChar char="•"/>
              </a:pPr>
              <a:r>
                <a:rPr lang="en-US" sz="2400">
                  <a:solidFill>
                    <a:srgbClr val="000000"/>
                  </a:solidFill>
                  <a:latin typeface="Now"/>
                  <a:ea typeface="Now"/>
                  <a:cs typeface="Now"/>
                  <a:sym typeface="Now"/>
                </a:rPr>
                <a:t>Inaccurate and incomplete data, making it challenging to track vehicle movements and maintain a reliable record</a:t>
              </a:r>
            </a:p>
            <a:p>
              <a:pPr marL="518160" lvl="1" indent="-259080" algn="l">
                <a:lnSpc>
                  <a:spcPts val="3359"/>
                </a:lnSpc>
                <a:buFont typeface="Arial"/>
                <a:buChar char="•"/>
              </a:pPr>
              <a:r>
                <a:rPr lang="en-US" sz="2400">
                  <a:solidFill>
                    <a:srgbClr val="000000"/>
                  </a:solidFill>
                  <a:latin typeface="Now"/>
                  <a:ea typeface="Now"/>
                  <a:cs typeface="Now"/>
                  <a:sym typeface="Now"/>
                </a:rPr>
                <a:t>Significant expenditure on salaries, paper, and other administrative resources</a:t>
              </a:r>
            </a:p>
            <a:p>
              <a:pPr algn="l">
                <a:lnSpc>
                  <a:spcPts val="3359"/>
                </a:lnSpc>
              </a:pPr>
              <a:r>
                <a:rPr lang="en-US" sz="2400">
                  <a:solidFill>
                    <a:srgbClr val="000000"/>
                  </a:solidFill>
                  <a:latin typeface="Now"/>
                  <a:ea typeface="Now"/>
                  <a:cs typeface="Now"/>
                  <a:sym typeface="Now"/>
                </a:rPr>
                <a:t>This inefficient system not only hampers productivity but also projects a negative image of our organization. To address this challenge, we propose the development of an Automated Number Plate Recognition (ANPR) system that can accurately capture and record vehicle number plates in real-time, eliminating manual errors and streamlining the entry process.</a:t>
              </a:r>
            </a:p>
            <a:p>
              <a:pPr algn="l">
                <a:lnSpc>
                  <a:spcPts val="3359"/>
                </a:lnSpc>
              </a:pPr>
              <a:endParaRPr lang="en-US" sz="2400">
                <a:solidFill>
                  <a:srgbClr val="000000"/>
                </a:solidFill>
                <a:latin typeface="Now"/>
                <a:ea typeface="Now"/>
                <a:cs typeface="Now"/>
                <a:sym typeface="Now"/>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2721518" y="5420242"/>
            <a:ext cx="15154497" cy="13038663"/>
          </a:xfrm>
          <a:custGeom>
            <a:avLst/>
            <a:gdLst/>
            <a:ahLst/>
            <a:cxnLst/>
            <a:rect l="l" t="t" r="r" b="b"/>
            <a:pathLst>
              <a:path w="15154497" h="13038663">
                <a:moveTo>
                  <a:pt x="0" y="0"/>
                </a:moveTo>
                <a:lnTo>
                  <a:pt x="15154497" y="0"/>
                </a:lnTo>
                <a:lnTo>
                  <a:pt x="15154497" y="13038663"/>
                </a:lnTo>
                <a:lnTo>
                  <a:pt x="0" y="13038663"/>
                </a:lnTo>
                <a:lnTo>
                  <a:pt x="0" y="0"/>
                </a:lnTo>
                <a:close/>
              </a:path>
            </a:pathLst>
          </a:custGeom>
          <a:blipFill>
            <a:blip r:embed="rId2"/>
            <a:stretch>
              <a:fillRect l="-2836" t="-4906" r="-3591" b="-11679"/>
            </a:stretch>
          </a:blipFill>
        </p:spPr>
      </p:sp>
      <p:sp>
        <p:nvSpPr>
          <p:cNvPr id="3" name="Freeform 3"/>
          <p:cNvSpPr/>
          <p:nvPr/>
        </p:nvSpPr>
        <p:spPr>
          <a:xfrm>
            <a:off x="-917592" y="0"/>
            <a:ext cx="7914597" cy="10287000"/>
          </a:xfrm>
          <a:custGeom>
            <a:avLst/>
            <a:gdLst/>
            <a:ahLst/>
            <a:cxnLst/>
            <a:rect l="l" t="t" r="r" b="b"/>
            <a:pathLst>
              <a:path w="7914597" h="10287000">
                <a:moveTo>
                  <a:pt x="0" y="0"/>
                </a:moveTo>
                <a:lnTo>
                  <a:pt x="7914597" y="0"/>
                </a:lnTo>
                <a:lnTo>
                  <a:pt x="7914597" y="10287000"/>
                </a:lnTo>
                <a:lnTo>
                  <a:pt x="0" y="10287000"/>
                </a:lnTo>
                <a:lnTo>
                  <a:pt x="0" y="0"/>
                </a:lnTo>
                <a:close/>
              </a:path>
            </a:pathLst>
          </a:custGeom>
          <a:blipFill>
            <a:blip r:embed="rId3"/>
            <a:stretch>
              <a:fillRect l="-31766" r="-31766"/>
            </a:stretch>
          </a:blipFill>
        </p:spPr>
      </p:sp>
      <p:grpSp>
        <p:nvGrpSpPr>
          <p:cNvPr id="4" name="Group 4"/>
          <p:cNvGrpSpPr/>
          <p:nvPr/>
        </p:nvGrpSpPr>
        <p:grpSpPr>
          <a:xfrm>
            <a:off x="7872629" y="3930551"/>
            <a:ext cx="9149097" cy="2883097"/>
            <a:chOff x="0" y="0"/>
            <a:chExt cx="12198796" cy="3844130"/>
          </a:xfrm>
        </p:grpSpPr>
        <p:sp>
          <p:nvSpPr>
            <p:cNvPr id="5" name="TextBox 5"/>
            <p:cNvSpPr txBox="1"/>
            <p:nvPr/>
          </p:nvSpPr>
          <p:spPr>
            <a:xfrm>
              <a:off x="0" y="-190500"/>
              <a:ext cx="12198796" cy="1485856"/>
            </a:xfrm>
            <a:prstGeom prst="rect">
              <a:avLst/>
            </a:prstGeom>
          </p:spPr>
          <p:txBody>
            <a:bodyPr lIns="0" tIns="0" rIns="0" bIns="0" rtlCol="0" anchor="t">
              <a:spAutoFit/>
            </a:bodyPr>
            <a:lstStyle/>
            <a:p>
              <a:pPr algn="l">
                <a:lnSpc>
                  <a:spcPts val="7680"/>
                </a:lnSpc>
              </a:pPr>
              <a:r>
                <a:rPr lang="en-US" sz="6400">
                  <a:solidFill>
                    <a:srgbClr val="FFFFFF"/>
                  </a:solidFill>
                  <a:latin typeface="Agrandir Wide Ultra-Bold"/>
                  <a:ea typeface="Agrandir Wide Ultra-Bold"/>
                  <a:cs typeface="Agrandir Wide Ultra-Bold"/>
                  <a:sym typeface="Agrandir Wide Ultra-Bold"/>
                </a:rPr>
                <a:t>What is ANPR ?</a:t>
              </a:r>
            </a:p>
          </p:txBody>
        </p:sp>
        <p:sp>
          <p:nvSpPr>
            <p:cNvPr id="6" name="TextBox 6"/>
            <p:cNvSpPr txBox="1"/>
            <p:nvPr/>
          </p:nvSpPr>
          <p:spPr>
            <a:xfrm>
              <a:off x="0" y="1864604"/>
              <a:ext cx="12198796" cy="689354"/>
            </a:xfrm>
            <a:prstGeom prst="rect">
              <a:avLst/>
            </a:prstGeom>
          </p:spPr>
          <p:txBody>
            <a:bodyPr lIns="0" tIns="0" rIns="0" bIns="0" rtlCol="0" anchor="t">
              <a:spAutoFit/>
            </a:bodyPr>
            <a:lstStyle/>
            <a:p>
              <a:pPr marL="0" lvl="0" indent="0" algn="l">
                <a:lnSpc>
                  <a:spcPts val="3919"/>
                </a:lnSpc>
                <a:spcBef>
                  <a:spcPct val="0"/>
                </a:spcBef>
              </a:pPr>
              <a:endParaRPr/>
            </a:p>
          </p:txBody>
        </p:sp>
        <p:sp>
          <p:nvSpPr>
            <p:cNvPr id="7" name="TextBox 7"/>
            <p:cNvSpPr txBox="1"/>
            <p:nvPr/>
          </p:nvSpPr>
          <p:spPr>
            <a:xfrm>
              <a:off x="0" y="3381938"/>
              <a:ext cx="12198796" cy="462192"/>
            </a:xfrm>
            <a:prstGeom prst="rect">
              <a:avLst/>
            </a:prstGeom>
          </p:spPr>
          <p:txBody>
            <a:bodyPr lIns="0" tIns="0" rIns="0" bIns="0" rtlCol="0" anchor="t">
              <a:spAutoFit/>
            </a:bodyPr>
            <a:lstStyle/>
            <a:p>
              <a:pPr algn="l">
                <a:lnSpc>
                  <a:spcPts val="2940"/>
                </a:lnSpc>
              </a:pPr>
              <a:endParaRPr/>
            </a:p>
          </p:txBody>
        </p:sp>
      </p:grpSp>
      <p:sp>
        <p:nvSpPr>
          <p:cNvPr id="8" name="TextBox 8"/>
          <p:cNvSpPr txBox="1"/>
          <p:nvPr/>
        </p:nvSpPr>
        <p:spPr>
          <a:xfrm>
            <a:off x="7872629" y="5067684"/>
            <a:ext cx="10415371" cy="2815960"/>
          </a:xfrm>
          <a:prstGeom prst="rect">
            <a:avLst/>
          </a:prstGeom>
        </p:spPr>
        <p:txBody>
          <a:bodyPr lIns="0" tIns="0" rIns="0" bIns="0" rtlCol="0" anchor="t">
            <a:spAutoFit/>
          </a:bodyPr>
          <a:lstStyle/>
          <a:p>
            <a:pPr algn="l">
              <a:lnSpc>
                <a:spcPts val="2800"/>
              </a:lnSpc>
            </a:pPr>
            <a:r>
              <a:rPr lang="en-US" sz="2000">
                <a:solidFill>
                  <a:srgbClr val="FFFFFF"/>
                </a:solidFill>
                <a:latin typeface="Canva Sans"/>
                <a:ea typeface="Canva Sans"/>
                <a:cs typeface="Canva Sans"/>
                <a:sym typeface="Canva Sans"/>
              </a:rPr>
              <a:t>ANPR, or Automatic Number Plate Recognition, is a technology that uses optical character recognition (OCR) to automatically read vehicle registration plates. It employs cameras and specialized software to capture images of vehicles, extract their number plates, and convert the alphanumeric characters into readable text. ANPR systems are widely used in traffic management, law enforcement, toll collection, parking management, and security applications. They enhance efficiency by automating the process of vehicle identification and monitoring, thereby improving safety and operational effectiveness in various contexts.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4946" y="4080999"/>
            <a:ext cx="7786315" cy="3246875"/>
            <a:chOff x="0" y="0"/>
            <a:chExt cx="10381753" cy="4329167"/>
          </a:xfrm>
        </p:grpSpPr>
        <p:sp>
          <p:nvSpPr>
            <p:cNvPr id="3" name="TextBox 3"/>
            <p:cNvSpPr txBox="1"/>
            <p:nvPr/>
          </p:nvSpPr>
          <p:spPr>
            <a:xfrm>
              <a:off x="0" y="-190500"/>
              <a:ext cx="9323082" cy="2781212"/>
            </a:xfrm>
            <a:prstGeom prst="rect">
              <a:avLst/>
            </a:prstGeom>
          </p:spPr>
          <p:txBody>
            <a:bodyPr lIns="0" tIns="0" rIns="0" bIns="0" rtlCol="0" anchor="t">
              <a:spAutoFit/>
            </a:bodyPr>
            <a:lstStyle/>
            <a:p>
              <a:pPr marL="0" lvl="0" indent="0" algn="l">
                <a:lnSpc>
                  <a:spcPts val="7680"/>
                </a:lnSpc>
                <a:spcBef>
                  <a:spcPct val="0"/>
                </a:spcBef>
              </a:pPr>
              <a:r>
                <a:rPr lang="en-US" sz="6400" u="none">
                  <a:solidFill>
                    <a:srgbClr val="000000"/>
                  </a:solidFill>
                  <a:latin typeface="Agrandir Wide Ultra-Bold"/>
                  <a:ea typeface="Agrandir Wide Ultra-Bold"/>
                  <a:cs typeface="Agrandir Wide Ultra-Bold"/>
                  <a:sym typeface="Agrandir Wide Ultra-Bold"/>
                </a:rPr>
                <a:t>Where ANPR can be used ?</a:t>
              </a:r>
            </a:p>
          </p:txBody>
        </p:sp>
        <p:sp>
          <p:nvSpPr>
            <p:cNvPr id="4" name="TextBox 4"/>
            <p:cNvSpPr txBox="1"/>
            <p:nvPr/>
          </p:nvSpPr>
          <p:spPr>
            <a:xfrm>
              <a:off x="0" y="3813635"/>
              <a:ext cx="10381753" cy="515532"/>
            </a:xfrm>
            <a:prstGeom prst="rect">
              <a:avLst/>
            </a:prstGeom>
          </p:spPr>
          <p:txBody>
            <a:bodyPr lIns="0" tIns="0" rIns="0" bIns="0" rtlCol="0" anchor="t">
              <a:spAutoFit/>
            </a:bodyPr>
            <a:lstStyle/>
            <a:p>
              <a:pPr algn="l">
                <a:lnSpc>
                  <a:spcPts val="3359"/>
                </a:lnSpc>
              </a:pPr>
              <a:endParaRPr/>
            </a:p>
          </p:txBody>
        </p:sp>
      </p:grpSp>
      <p:sp>
        <p:nvSpPr>
          <p:cNvPr id="5" name="Freeform 5"/>
          <p:cNvSpPr/>
          <p:nvPr/>
        </p:nvSpPr>
        <p:spPr>
          <a:xfrm rot="-5400000">
            <a:off x="4656980" y="-3480626"/>
            <a:ext cx="18300533" cy="17248253"/>
          </a:xfrm>
          <a:custGeom>
            <a:avLst/>
            <a:gdLst/>
            <a:ahLst/>
            <a:cxnLst/>
            <a:rect l="l" t="t" r="r" b="b"/>
            <a:pathLst>
              <a:path w="18300533" h="17248253">
                <a:moveTo>
                  <a:pt x="0" y="0"/>
                </a:moveTo>
                <a:lnTo>
                  <a:pt x="18300533" y="0"/>
                </a:lnTo>
                <a:lnTo>
                  <a:pt x="18300533" y="17248252"/>
                </a:lnTo>
                <a:lnTo>
                  <a:pt x="0" y="17248252"/>
                </a:lnTo>
                <a:lnTo>
                  <a:pt x="0" y="0"/>
                </a:lnTo>
                <a:close/>
              </a:path>
            </a:pathLst>
          </a:custGeom>
          <a:blipFill>
            <a:blip r:embed="rId2"/>
            <a:stretch>
              <a:fillRect/>
            </a:stretch>
          </a:blipFill>
        </p:spPr>
      </p:sp>
      <p:grpSp>
        <p:nvGrpSpPr>
          <p:cNvPr id="6" name="Group 6"/>
          <p:cNvGrpSpPr/>
          <p:nvPr/>
        </p:nvGrpSpPr>
        <p:grpSpPr>
          <a:xfrm>
            <a:off x="7377340" y="-1311681"/>
            <a:ext cx="10572873" cy="11381067"/>
            <a:chOff x="0" y="0"/>
            <a:chExt cx="14097165" cy="15174756"/>
          </a:xfrm>
        </p:grpSpPr>
        <p:sp>
          <p:nvSpPr>
            <p:cNvPr id="7" name="TextBox 7"/>
            <p:cNvSpPr txBox="1"/>
            <p:nvPr/>
          </p:nvSpPr>
          <p:spPr>
            <a:xfrm>
              <a:off x="0" y="-190500"/>
              <a:ext cx="12659617" cy="1485856"/>
            </a:xfrm>
            <a:prstGeom prst="rect">
              <a:avLst/>
            </a:prstGeom>
          </p:spPr>
          <p:txBody>
            <a:bodyPr lIns="0" tIns="0" rIns="0" bIns="0" rtlCol="0" anchor="t">
              <a:spAutoFit/>
            </a:bodyPr>
            <a:lstStyle/>
            <a:p>
              <a:pPr marL="0" lvl="0" indent="0" algn="l">
                <a:lnSpc>
                  <a:spcPts val="7680"/>
                </a:lnSpc>
                <a:spcBef>
                  <a:spcPct val="0"/>
                </a:spcBef>
              </a:pPr>
              <a:endParaRPr/>
            </a:p>
          </p:txBody>
        </p:sp>
        <p:sp>
          <p:nvSpPr>
            <p:cNvPr id="8" name="TextBox 8"/>
            <p:cNvSpPr txBox="1"/>
            <p:nvPr/>
          </p:nvSpPr>
          <p:spPr>
            <a:xfrm>
              <a:off x="0" y="2518279"/>
              <a:ext cx="14097165" cy="12656476"/>
            </a:xfrm>
            <a:prstGeom prst="rect">
              <a:avLst/>
            </a:prstGeom>
          </p:spPr>
          <p:txBody>
            <a:bodyPr lIns="0" tIns="0" rIns="0" bIns="0" rtlCol="0" anchor="t">
              <a:spAutoFit/>
            </a:bodyPr>
            <a:lstStyle/>
            <a:p>
              <a:pPr marL="431802" lvl="1" indent="-215901" algn="l">
                <a:lnSpc>
                  <a:spcPts val="2800"/>
                </a:lnSpc>
                <a:buFont typeface="Arial"/>
                <a:buChar char="•"/>
              </a:pPr>
              <a:r>
                <a:rPr lang="en-US" sz="2000">
                  <a:solidFill>
                    <a:srgbClr val="FFFFFF"/>
                  </a:solidFill>
                  <a:latin typeface="Now"/>
                  <a:ea typeface="Now"/>
                  <a:cs typeface="Now"/>
                  <a:sym typeface="Now"/>
                </a:rPr>
                <a:t>Traffic Management: ANPR helps in monitoring and managing traffic flow by identifying vehicles, tracking their movements, and collecting data on traffic patterns.</a:t>
              </a:r>
            </a:p>
            <a:p>
              <a:pPr marL="431802" lvl="1" indent="-215901" algn="l">
                <a:lnSpc>
                  <a:spcPts val="2800"/>
                </a:lnSpc>
                <a:buFont typeface="Arial"/>
                <a:buChar char="•"/>
              </a:pPr>
              <a:r>
                <a:rPr lang="en-US" sz="2000">
                  <a:solidFill>
                    <a:srgbClr val="FFFFFF"/>
                  </a:solidFill>
                  <a:latin typeface="Now"/>
                  <a:ea typeface="Now"/>
                  <a:cs typeface="Now"/>
                  <a:sym typeface="Now"/>
                </a:rPr>
                <a:t>Law Enforcement: Police and law enforcement agencies use ANPR to detect and track vehicles involved in criminal activities, monitor traffic violations, and enforce parking regulations.</a:t>
              </a:r>
            </a:p>
            <a:p>
              <a:pPr marL="431802" lvl="1" indent="-215901" algn="l">
                <a:lnSpc>
                  <a:spcPts val="2800"/>
                </a:lnSpc>
                <a:buFont typeface="Arial"/>
                <a:buChar char="•"/>
              </a:pPr>
              <a:r>
                <a:rPr lang="en-US" sz="2000">
                  <a:solidFill>
                    <a:srgbClr val="FFFFFF"/>
                  </a:solidFill>
                  <a:latin typeface="Now"/>
                  <a:ea typeface="Now"/>
                  <a:cs typeface="Now"/>
                  <a:sym typeface="Now"/>
                </a:rPr>
                <a:t>Toll Collection: ANPR facilitates automatic toll collection on highways and bridges by identifying vehicles and charging toll fees without the need for manual intervention.</a:t>
              </a:r>
            </a:p>
            <a:p>
              <a:pPr marL="431802" lvl="1" indent="-215901" algn="l">
                <a:lnSpc>
                  <a:spcPts val="2800"/>
                </a:lnSpc>
                <a:buFont typeface="Arial"/>
                <a:buChar char="•"/>
              </a:pPr>
              <a:r>
                <a:rPr lang="en-US" sz="2000">
                  <a:solidFill>
                    <a:srgbClr val="FFFFFF"/>
                  </a:solidFill>
                  <a:latin typeface="Now"/>
                  <a:ea typeface="Now"/>
                  <a:cs typeface="Now"/>
                  <a:sym typeface="Now"/>
                </a:rPr>
                <a:t>Parking Management: ANPR systems automate parking facilities by identifying vehicles entering and exiting parking lots, managing parking occupancy, and facilitating payment systems.</a:t>
              </a:r>
            </a:p>
            <a:p>
              <a:pPr marL="431802" lvl="1" indent="-215901" algn="l">
                <a:lnSpc>
                  <a:spcPts val="2800"/>
                </a:lnSpc>
                <a:buFont typeface="Arial"/>
                <a:buChar char="•"/>
              </a:pPr>
              <a:r>
                <a:rPr lang="en-US" sz="2000">
                  <a:solidFill>
                    <a:srgbClr val="FFFFFF"/>
                  </a:solidFill>
                  <a:latin typeface="Now"/>
                  <a:ea typeface="Now"/>
                  <a:cs typeface="Now"/>
                  <a:sym typeface="Now"/>
                </a:rPr>
                <a:t>Border Control and Immigration: ANPR assists in border control by monitoring vehicle crossings, verifying vehicle registrations, and enhancing security at border checkpoints.</a:t>
              </a:r>
            </a:p>
            <a:p>
              <a:pPr marL="431802" lvl="1" indent="-215901" algn="l">
                <a:lnSpc>
                  <a:spcPts val="2800"/>
                </a:lnSpc>
                <a:buFont typeface="Arial"/>
                <a:buChar char="•"/>
              </a:pPr>
              <a:r>
                <a:rPr lang="en-US" sz="2000">
                  <a:solidFill>
                    <a:srgbClr val="FFFFFF"/>
                  </a:solidFill>
                  <a:latin typeface="Now"/>
                  <a:ea typeface="Now"/>
                  <a:cs typeface="Now"/>
                  <a:sym typeface="Now"/>
                </a:rPr>
                <a:t>Vehicle Access Control: ANPR is used in gated communities, corporate campuses, and secure facilities to control vehicle access based on registered number plates.</a:t>
              </a:r>
            </a:p>
            <a:p>
              <a:pPr marL="431802" lvl="1" indent="-215901" algn="l">
                <a:lnSpc>
                  <a:spcPts val="2800"/>
                </a:lnSpc>
                <a:buFont typeface="Arial"/>
                <a:buChar char="•"/>
              </a:pPr>
              <a:r>
                <a:rPr lang="en-US" sz="2000">
                  <a:solidFill>
                    <a:srgbClr val="FFFFFF"/>
                  </a:solidFill>
                  <a:latin typeface="Now"/>
                  <a:ea typeface="Now"/>
                  <a:cs typeface="Now"/>
                  <a:sym typeface="Now"/>
                </a:rPr>
                <a:t>Security Surveillance: ANPR enhances security surveillance by monitoring vehicles in sensitive areas, identifying suspicious vehicles, and aiding in crime prevention.</a:t>
              </a:r>
            </a:p>
            <a:p>
              <a:pPr marL="431802" lvl="1" indent="-215901" algn="l">
                <a:lnSpc>
                  <a:spcPts val="2800"/>
                </a:lnSpc>
                <a:buFont typeface="Arial"/>
                <a:buChar char="•"/>
              </a:pPr>
              <a:r>
                <a:rPr lang="en-US" sz="2000">
                  <a:solidFill>
                    <a:srgbClr val="FFFFFF"/>
                  </a:solidFill>
                  <a:latin typeface="Now"/>
                  <a:ea typeface="Now"/>
                  <a:cs typeface="Now"/>
                  <a:sym typeface="Now"/>
                </a:rPr>
                <a:t>Public Safety: ANPR supports public safety initiatives by assisting in Amber Alerts, locating stolen vehicles, and identifying vehicles associated with emergencies.</a:t>
              </a:r>
            </a:p>
            <a:p>
              <a:pPr marL="431802" lvl="1" indent="-215901" algn="l">
                <a:lnSpc>
                  <a:spcPts val="2800"/>
                </a:lnSpc>
                <a:buFont typeface="Arial"/>
                <a:buChar char="•"/>
              </a:pPr>
              <a:r>
                <a:rPr lang="en-US" sz="2000">
                  <a:solidFill>
                    <a:srgbClr val="FFFFFF"/>
                  </a:solidFill>
                  <a:latin typeface="Now"/>
                  <a:ea typeface="Now"/>
                  <a:cs typeface="Now"/>
                  <a:sym typeface="Now"/>
                </a:rPr>
                <a:t>Environmental Monitoring: ANPR can contribute to environmental initiatives by monitoring vehicle emissions and enforcing regulations related to vehicle emissions in restricted areas.</a:t>
              </a:r>
            </a:p>
            <a:p>
              <a:pPr marL="431802" lvl="1" indent="-215901" algn="l">
                <a:lnSpc>
                  <a:spcPts val="2800"/>
                </a:lnSpc>
                <a:buFont typeface="Arial"/>
                <a:buChar char="•"/>
              </a:pPr>
              <a:r>
                <a:rPr lang="en-US" sz="2000">
                  <a:solidFill>
                    <a:srgbClr val="FFFFFF"/>
                  </a:solidFill>
                  <a:latin typeface="Now"/>
                  <a:ea typeface="Now"/>
                  <a:cs typeface="Now"/>
                  <a:sym typeface="Now"/>
                </a:rPr>
                <a:t>Smart City Initiatives: ANPR is integral to smart city projects by providing data for urban planning, traffic optimization, and enhancing overall city infrastructure.</a:t>
              </a:r>
            </a:p>
            <a:p>
              <a:pPr algn="l">
                <a:lnSpc>
                  <a:spcPts val="2800"/>
                </a:lnSpc>
              </a:pPr>
              <a:endParaRPr lang="en-US" sz="2000">
                <a:solidFill>
                  <a:srgbClr val="FFFFFF"/>
                </a:solidFill>
                <a:latin typeface="Now"/>
                <a:ea typeface="Now"/>
                <a:cs typeface="Now"/>
                <a:sym typeface="Now"/>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331848" y="6049841"/>
            <a:ext cx="2702757" cy="2132995"/>
            <a:chOff x="0" y="0"/>
            <a:chExt cx="3603676" cy="2843993"/>
          </a:xfrm>
        </p:grpSpPr>
        <p:sp>
          <p:nvSpPr>
            <p:cNvPr id="3" name="TextBox 3"/>
            <p:cNvSpPr txBox="1"/>
            <p:nvPr/>
          </p:nvSpPr>
          <p:spPr>
            <a:xfrm>
              <a:off x="0" y="-123825"/>
              <a:ext cx="3603676" cy="682954"/>
            </a:xfrm>
            <a:prstGeom prst="rect">
              <a:avLst/>
            </a:prstGeom>
          </p:spPr>
          <p:txBody>
            <a:bodyPr lIns="0" tIns="0" rIns="0" bIns="0" rtlCol="0" anchor="t">
              <a:spAutoFit/>
            </a:bodyPr>
            <a:lstStyle/>
            <a:p>
              <a:pPr algn="l">
                <a:lnSpc>
                  <a:spcPts val="3919"/>
                </a:lnSpc>
              </a:pPr>
              <a:r>
                <a:rPr lang="en-US" sz="2799">
                  <a:solidFill>
                    <a:srgbClr val="6147FF"/>
                  </a:solidFill>
                  <a:latin typeface="Agrandir Wide Ultra-Bold"/>
                  <a:ea typeface="Agrandir Wide Ultra-Bold"/>
                  <a:cs typeface="Agrandir Wide Ultra-Bold"/>
                  <a:sym typeface="Agrandir Wide Ultra-Bold"/>
                </a:rPr>
                <a:t>Backend</a:t>
              </a:r>
            </a:p>
          </p:txBody>
        </p:sp>
        <p:sp>
          <p:nvSpPr>
            <p:cNvPr id="4" name="TextBox 4"/>
            <p:cNvSpPr txBox="1"/>
            <p:nvPr/>
          </p:nvSpPr>
          <p:spPr>
            <a:xfrm>
              <a:off x="0" y="2384101"/>
              <a:ext cx="3603676" cy="459892"/>
            </a:xfrm>
            <a:prstGeom prst="rect">
              <a:avLst/>
            </a:prstGeom>
          </p:spPr>
          <p:txBody>
            <a:bodyPr lIns="0" tIns="0" rIns="0" bIns="0" rtlCol="0" anchor="t">
              <a:spAutoFit/>
            </a:bodyPr>
            <a:lstStyle/>
            <a:p>
              <a:pPr algn="l">
                <a:lnSpc>
                  <a:spcPts val="2940"/>
                </a:lnSpc>
              </a:pPr>
              <a:endParaRPr/>
            </a:p>
          </p:txBody>
        </p:sp>
        <p:sp>
          <p:nvSpPr>
            <p:cNvPr id="5" name="TextBox 5"/>
            <p:cNvSpPr txBox="1"/>
            <p:nvPr/>
          </p:nvSpPr>
          <p:spPr>
            <a:xfrm>
              <a:off x="0" y="939826"/>
              <a:ext cx="3603676" cy="1083427"/>
            </a:xfrm>
            <a:prstGeom prst="rect">
              <a:avLst/>
            </a:prstGeom>
          </p:spPr>
          <p:txBody>
            <a:bodyPr lIns="0" tIns="0" rIns="0" bIns="0" rtlCol="0" anchor="t">
              <a:spAutoFit/>
            </a:bodyPr>
            <a:lstStyle/>
            <a:p>
              <a:pPr algn="l">
                <a:lnSpc>
                  <a:spcPts val="3359"/>
                </a:lnSpc>
              </a:pPr>
              <a:r>
                <a:rPr lang="en-US" sz="2400">
                  <a:solidFill>
                    <a:srgbClr val="FFFFFF"/>
                  </a:solidFill>
                  <a:latin typeface="Now"/>
                  <a:ea typeface="Now"/>
                  <a:cs typeface="Now"/>
                  <a:sym typeface="Now"/>
                </a:rPr>
                <a:t>Backend: Python, Streamlit</a:t>
              </a:r>
            </a:p>
          </p:txBody>
        </p:sp>
      </p:grpSp>
      <p:grpSp>
        <p:nvGrpSpPr>
          <p:cNvPr id="6" name="Group 6"/>
          <p:cNvGrpSpPr/>
          <p:nvPr/>
        </p:nvGrpSpPr>
        <p:grpSpPr>
          <a:xfrm>
            <a:off x="1123950" y="6049841"/>
            <a:ext cx="2459408" cy="2132995"/>
            <a:chOff x="0" y="0"/>
            <a:chExt cx="3279211" cy="2843993"/>
          </a:xfrm>
        </p:grpSpPr>
        <p:sp>
          <p:nvSpPr>
            <p:cNvPr id="7" name="TextBox 7"/>
            <p:cNvSpPr txBox="1"/>
            <p:nvPr/>
          </p:nvSpPr>
          <p:spPr>
            <a:xfrm>
              <a:off x="0" y="-123825"/>
              <a:ext cx="3279211" cy="682954"/>
            </a:xfrm>
            <a:prstGeom prst="rect">
              <a:avLst/>
            </a:prstGeom>
          </p:spPr>
          <p:txBody>
            <a:bodyPr lIns="0" tIns="0" rIns="0" bIns="0" rtlCol="0" anchor="t">
              <a:spAutoFit/>
            </a:bodyPr>
            <a:lstStyle/>
            <a:p>
              <a:pPr algn="l">
                <a:lnSpc>
                  <a:spcPts val="3919"/>
                </a:lnSpc>
              </a:pPr>
              <a:r>
                <a:rPr lang="en-US" sz="2799">
                  <a:solidFill>
                    <a:srgbClr val="6147FF"/>
                  </a:solidFill>
                  <a:latin typeface="Agrandir Wide Ultra-Bold"/>
                  <a:ea typeface="Agrandir Wide Ultra-Bold"/>
                  <a:cs typeface="Agrandir Wide Ultra-Bold"/>
                  <a:sym typeface="Agrandir Wide Ultra-Bold"/>
                </a:rPr>
                <a:t>Frontend</a:t>
              </a:r>
            </a:p>
          </p:txBody>
        </p:sp>
        <p:sp>
          <p:nvSpPr>
            <p:cNvPr id="8" name="TextBox 8"/>
            <p:cNvSpPr txBox="1"/>
            <p:nvPr/>
          </p:nvSpPr>
          <p:spPr>
            <a:xfrm>
              <a:off x="0" y="2384101"/>
              <a:ext cx="3279211" cy="459892"/>
            </a:xfrm>
            <a:prstGeom prst="rect">
              <a:avLst/>
            </a:prstGeom>
          </p:spPr>
          <p:txBody>
            <a:bodyPr lIns="0" tIns="0" rIns="0" bIns="0" rtlCol="0" anchor="t">
              <a:spAutoFit/>
            </a:bodyPr>
            <a:lstStyle/>
            <a:p>
              <a:pPr algn="l">
                <a:lnSpc>
                  <a:spcPts val="2940"/>
                </a:lnSpc>
              </a:pPr>
              <a:endParaRPr/>
            </a:p>
          </p:txBody>
        </p:sp>
        <p:sp>
          <p:nvSpPr>
            <p:cNvPr id="9" name="TextBox 9"/>
            <p:cNvSpPr txBox="1"/>
            <p:nvPr/>
          </p:nvSpPr>
          <p:spPr>
            <a:xfrm>
              <a:off x="0" y="939826"/>
              <a:ext cx="3279211" cy="1083427"/>
            </a:xfrm>
            <a:prstGeom prst="rect">
              <a:avLst/>
            </a:prstGeom>
          </p:spPr>
          <p:txBody>
            <a:bodyPr lIns="0" tIns="0" rIns="0" bIns="0" rtlCol="0" anchor="t">
              <a:spAutoFit/>
            </a:bodyPr>
            <a:lstStyle/>
            <a:p>
              <a:pPr algn="l">
                <a:lnSpc>
                  <a:spcPts val="3359"/>
                </a:lnSpc>
              </a:pPr>
              <a:r>
                <a:rPr lang="en-US" sz="2400">
                  <a:solidFill>
                    <a:srgbClr val="FFFFFF"/>
                  </a:solidFill>
                  <a:latin typeface="Now"/>
                  <a:ea typeface="Now"/>
                  <a:cs typeface="Now"/>
                  <a:sym typeface="Now"/>
                </a:rPr>
                <a:t> React, Tailwind CSS</a:t>
              </a:r>
            </a:p>
          </p:txBody>
        </p:sp>
      </p:grpSp>
      <p:grpSp>
        <p:nvGrpSpPr>
          <p:cNvPr id="10" name="Group 10"/>
          <p:cNvGrpSpPr/>
          <p:nvPr/>
        </p:nvGrpSpPr>
        <p:grpSpPr>
          <a:xfrm>
            <a:off x="7787080" y="5981852"/>
            <a:ext cx="2459408" cy="2200984"/>
            <a:chOff x="0" y="0"/>
            <a:chExt cx="3279211" cy="2934646"/>
          </a:xfrm>
        </p:grpSpPr>
        <p:sp>
          <p:nvSpPr>
            <p:cNvPr id="11" name="TextBox 11"/>
            <p:cNvSpPr txBox="1"/>
            <p:nvPr/>
          </p:nvSpPr>
          <p:spPr>
            <a:xfrm>
              <a:off x="0" y="-123825"/>
              <a:ext cx="3279211" cy="1336910"/>
            </a:xfrm>
            <a:prstGeom prst="rect">
              <a:avLst/>
            </a:prstGeom>
          </p:spPr>
          <p:txBody>
            <a:bodyPr lIns="0" tIns="0" rIns="0" bIns="0" rtlCol="0" anchor="t">
              <a:spAutoFit/>
            </a:bodyPr>
            <a:lstStyle/>
            <a:p>
              <a:pPr algn="l">
                <a:lnSpc>
                  <a:spcPts val="3919"/>
                </a:lnSpc>
              </a:pPr>
              <a:r>
                <a:rPr lang="en-US" sz="2799">
                  <a:solidFill>
                    <a:srgbClr val="6147FF"/>
                  </a:solidFill>
                  <a:latin typeface="Agrandir Wide Ultra-Bold"/>
                  <a:ea typeface="Agrandir Wide Ultra-Bold"/>
                  <a:cs typeface="Agrandir Wide Ultra-Bold"/>
                  <a:sym typeface="Agrandir Wide Ultra-Bold"/>
                </a:rPr>
                <a:t>Object Detection</a:t>
              </a:r>
            </a:p>
          </p:txBody>
        </p:sp>
        <p:sp>
          <p:nvSpPr>
            <p:cNvPr id="12" name="TextBox 12"/>
            <p:cNvSpPr txBox="1"/>
            <p:nvPr/>
          </p:nvSpPr>
          <p:spPr>
            <a:xfrm>
              <a:off x="0" y="2474753"/>
              <a:ext cx="3279211" cy="459892"/>
            </a:xfrm>
            <a:prstGeom prst="rect">
              <a:avLst/>
            </a:prstGeom>
          </p:spPr>
          <p:txBody>
            <a:bodyPr lIns="0" tIns="0" rIns="0" bIns="0" rtlCol="0" anchor="t">
              <a:spAutoFit/>
            </a:bodyPr>
            <a:lstStyle/>
            <a:p>
              <a:pPr algn="l">
                <a:lnSpc>
                  <a:spcPts val="2940"/>
                </a:lnSpc>
              </a:pPr>
              <a:endParaRPr/>
            </a:p>
          </p:txBody>
        </p:sp>
        <p:sp>
          <p:nvSpPr>
            <p:cNvPr id="13" name="TextBox 13"/>
            <p:cNvSpPr txBox="1"/>
            <p:nvPr/>
          </p:nvSpPr>
          <p:spPr>
            <a:xfrm>
              <a:off x="0" y="1593782"/>
              <a:ext cx="3279211" cy="520123"/>
            </a:xfrm>
            <a:prstGeom prst="rect">
              <a:avLst/>
            </a:prstGeom>
          </p:spPr>
          <p:txBody>
            <a:bodyPr lIns="0" tIns="0" rIns="0" bIns="0" rtlCol="0" anchor="t">
              <a:spAutoFit/>
            </a:bodyPr>
            <a:lstStyle/>
            <a:p>
              <a:pPr algn="l">
                <a:lnSpc>
                  <a:spcPts val="3359"/>
                </a:lnSpc>
              </a:pPr>
              <a:r>
                <a:rPr lang="en-US" sz="2400">
                  <a:solidFill>
                    <a:srgbClr val="FFFFFF"/>
                  </a:solidFill>
                  <a:latin typeface="Now"/>
                  <a:ea typeface="Now"/>
                  <a:cs typeface="Now"/>
                  <a:sym typeface="Now"/>
                </a:rPr>
                <a:t> YOLOv8</a:t>
              </a:r>
            </a:p>
          </p:txBody>
        </p:sp>
      </p:grpSp>
      <p:grpSp>
        <p:nvGrpSpPr>
          <p:cNvPr id="14" name="Group 14"/>
          <p:cNvGrpSpPr/>
          <p:nvPr/>
        </p:nvGrpSpPr>
        <p:grpSpPr>
          <a:xfrm>
            <a:off x="11289640" y="5888667"/>
            <a:ext cx="2832485" cy="2508055"/>
            <a:chOff x="0" y="0"/>
            <a:chExt cx="3776646" cy="3344074"/>
          </a:xfrm>
        </p:grpSpPr>
        <p:sp>
          <p:nvSpPr>
            <p:cNvPr id="15" name="TextBox 15"/>
            <p:cNvSpPr txBox="1"/>
            <p:nvPr/>
          </p:nvSpPr>
          <p:spPr>
            <a:xfrm>
              <a:off x="0" y="-114300"/>
              <a:ext cx="3776646" cy="1618073"/>
            </a:xfrm>
            <a:prstGeom prst="rect">
              <a:avLst/>
            </a:prstGeom>
          </p:spPr>
          <p:txBody>
            <a:bodyPr lIns="0" tIns="0" rIns="0" bIns="0" rtlCol="0" anchor="t">
              <a:spAutoFit/>
            </a:bodyPr>
            <a:lstStyle/>
            <a:p>
              <a:pPr algn="l">
                <a:lnSpc>
                  <a:spcPts val="3157"/>
                </a:lnSpc>
              </a:pPr>
              <a:r>
                <a:rPr lang="en-US" sz="2255">
                  <a:solidFill>
                    <a:srgbClr val="6147FF"/>
                  </a:solidFill>
                  <a:latin typeface="Agrandir Wide Ultra-Bold"/>
                  <a:ea typeface="Agrandir Wide Ultra-Bold"/>
                  <a:cs typeface="Agrandir Wide Ultra-Bold"/>
                  <a:sym typeface="Agrandir Wide Ultra-Bold"/>
                </a:rPr>
                <a:t>Optical Character Recognition:</a:t>
              </a:r>
            </a:p>
          </p:txBody>
        </p:sp>
        <p:sp>
          <p:nvSpPr>
            <p:cNvPr id="16" name="TextBox 16"/>
            <p:cNvSpPr txBox="1"/>
            <p:nvPr/>
          </p:nvSpPr>
          <p:spPr>
            <a:xfrm>
              <a:off x="0" y="2975774"/>
              <a:ext cx="3776646" cy="368300"/>
            </a:xfrm>
            <a:prstGeom prst="rect">
              <a:avLst/>
            </a:prstGeom>
          </p:spPr>
          <p:txBody>
            <a:bodyPr lIns="0" tIns="0" rIns="0" bIns="0" rtlCol="0" anchor="t">
              <a:spAutoFit/>
            </a:bodyPr>
            <a:lstStyle/>
            <a:p>
              <a:pPr algn="l">
                <a:lnSpc>
                  <a:spcPts val="2367"/>
                </a:lnSpc>
              </a:pPr>
              <a:endParaRPr/>
            </a:p>
          </p:txBody>
        </p:sp>
        <p:sp>
          <p:nvSpPr>
            <p:cNvPr id="17" name="TextBox 17"/>
            <p:cNvSpPr txBox="1"/>
            <p:nvPr/>
          </p:nvSpPr>
          <p:spPr>
            <a:xfrm>
              <a:off x="0" y="1793460"/>
              <a:ext cx="3776646" cy="889564"/>
            </a:xfrm>
            <a:prstGeom prst="rect">
              <a:avLst/>
            </a:prstGeom>
          </p:spPr>
          <p:txBody>
            <a:bodyPr lIns="0" tIns="0" rIns="0" bIns="0" rtlCol="0" anchor="t">
              <a:spAutoFit/>
            </a:bodyPr>
            <a:lstStyle/>
            <a:p>
              <a:pPr algn="l">
                <a:lnSpc>
                  <a:spcPts val="2706"/>
                </a:lnSpc>
              </a:pPr>
              <a:r>
                <a:rPr lang="en-US" sz="1933">
                  <a:solidFill>
                    <a:srgbClr val="FFFFFF"/>
                  </a:solidFill>
                  <a:latin typeface="Now"/>
                  <a:ea typeface="Now"/>
                  <a:cs typeface="Now"/>
                  <a:sym typeface="Now"/>
                </a:rPr>
                <a:t> EasyOCR and Tesseract OCR</a:t>
              </a:r>
            </a:p>
          </p:txBody>
        </p:sp>
      </p:grpSp>
      <p:grpSp>
        <p:nvGrpSpPr>
          <p:cNvPr id="18" name="Group 18"/>
          <p:cNvGrpSpPr/>
          <p:nvPr/>
        </p:nvGrpSpPr>
        <p:grpSpPr>
          <a:xfrm>
            <a:off x="14704642" y="5888667"/>
            <a:ext cx="2459408" cy="1710517"/>
            <a:chOff x="0" y="0"/>
            <a:chExt cx="3279211" cy="2280690"/>
          </a:xfrm>
        </p:grpSpPr>
        <p:sp>
          <p:nvSpPr>
            <p:cNvPr id="19" name="TextBox 19"/>
            <p:cNvSpPr txBox="1"/>
            <p:nvPr/>
          </p:nvSpPr>
          <p:spPr>
            <a:xfrm>
              <a:off x="0" y="-123825"/>
              <a:ext cx="3279211" cy="682954"/>
            </a:xfrm>
            <a:prstGeom prst="rect">
              <a:avLst/>
            </a:prstGeom>
          </p:spPr>
          <p:txBody>
            <a:bodyPr lIns="0" tIns="0" rIns="0" bIns="0" rtlCol="0" anchor="t">
              <a:spAutoFit/>
            </a:bodyPr>
            <a:lstStyle/>
            <a:p>
              <a:pPr algn="l">
                <a:lnSpc>
                  <a:spcPts val="3919"/>
                </a:lnSpc>
              </a:pPr>
              <a:r>
                <a:rPr lang="en-US" sz="2799">
                  <a:solidFill>
                    <a:srgbClr val="6147FF"/>
                  </a:solidFill>
                  <a:latin typeface="Agrandir Wide Ultra-Bold"/>
                  <a:ea typeface="Agrandir Wide Ultra-Bold"/>
                  <a:cs typeface="Agrandir Wide Ultra-Bold"/>
                  <a:sym typeface="Agrandir Wide Ultra-Bold"/>
                </a:rPr>
                <a:t>Database</a:t>
              </a:r>
            </a:p>
          </p:txBody>
        </p:sp>
        <p:sp>
          <p:nvSpPr>
            <p:cNvPr id="20" name="TextBox 20"/>
            <p:cNvSpPr txBox="1"/>
            <p:nvPr/>
          </p:nvSpPr>
          <p:spPr>
            <a:xfrm>
              <a:off x="0" y="1820798"/>
              <a:ext cx="3279211" cy="459892"/>
            </a:xfrm>
            <a:prstGeom prst="rect">
              <a:avLst/>
            </a:prstGeom>
          </p:spPr>
          <p:txBody>
            <a:bodyPr lIns="0" tIns="0" rIns="0" bIns="0" rtlCol="0" anchor="t">
              <a:spAutoFit/>
            </a:bodyPr>
            <a:lstStyle/>
            <a:p>
              <a:pPr algn="l">
                <a:lnSpc>
                  <a:spcPts val="2940"/>
                </a:lnSpc>
              </a:pPr>
              <a:endParaRPr/>
            </a:p>
          </p:txBody>
        </p:sp>
        <p:sp>
          <p:nvSpPr>
            <p:cNvPr id="21" name="TextBox 21"/>
            <p:cNvSpPr txBox="1"/>
            <p:nvPr/>
          </p:nvSpPr>
          <p:spPr>
            <a:xfrm>
              <a:off x="0" y="939826"/>
              <a:ext cx="3279211" cy="520123"/>
            </a:xfrm>
            <a:prstGeom prst="rect">
              <a:avLst/>
            </a:prstGeom>
          </p:spPr>
          <p:txBody>
            <a:bodyPr lIns="0" tIns="0" rIns="0" bIns="0" rtlCol="0" anchor="t">
              <a:spAutoFit/>
            </a:bodyPr>
            <a:lstStyle/>
            <a:p>
              <a:pPr algn="l">
                <a:lnSpc>
                  <a:spcPts val="3359"/>
                </a:lnSpc>
              </a:pPr>
              <a:r>
                <a:rPr lang="en-US" sz="2400">
                  <a:solidFill>
                    <a:srgbClr val="FFFFFF"/>
                  </a:solidFill>
                  <a:latin typeface="Now"/>
                  <a:ea typeface="Now"/>
                  <a:cs typeface="Now"/>
                  <a:sym typeface="Now"/>
                </a:rPr>
                <a:t> MongoDB</a:t>
              </a:r>
            </a:p>
          </p:txBody>
        </p:sp>
      </p:grpSp>
      <p:sp>
        <p:nvSpPr>
          <p:cNvPr id="22" name="Freeform 22"/>
          <p:cNvSpPr/>
          <p:nvPr/>
        </p:nvSpPr>
        <p:spPr>
          <a:xfrm>
            <a:off x="10067925" y="-8764931"/>
            <a:ext cx="18621375" cy="13279088"/>
          </a:xfrm>
          <a:custGeom>
            <a:avLst/>
            <a:gdLst/>
            <a:ahLst/>
            <a:cxnLst/>
            <a:rect l="l" t="t" r="r" b="b"/>
            <a:pathLst>
              <a:path w="18621375" h="13279088">
                <a:moveTo>
                  <a:pt x="0" y="0"/>
                </a:moveTo>
                <a:lnTo>
                  <a:pt x="18621375" y="0"/>
                </a:lnTo>
                <a:lnTo>
                  <a:pt x="18621375" y="13279088"/>
                </a:lnTo>
                <a:lnTo>
                  <a:pt x="0" y="13279088"/>
                </a:lnTo>
                <a:lnTo>
                  <a:pt x="0" y="0"/>
                </a:lnTo>
                <a:close/>
              </a:path>
            </a:pathLst>
          </a:custGeom>
          <a:blipFill>
            <a:blip r:embed="rId2"/>
            <a:stretch>
              <a:fillRect t="-33874" r="-1430" b="-183"/>
            </a:stretch>
          </a:blipFill>
        </p:spPr>
      </p:sp>
      <p:sp>
        <p:nvSpPr>
          <p:cNvPr id="23" name="TextBox 23"/>
          <p:cNvSpPr txBox="1"/>
          <p:nvPr/>
        </p:nvSpPr>
        <p:spPr>
          <a:xfrm>
            <a:off x="1028700" y="1648847"/>
            <a:ext cx="14905646" cy="2133534"/>
          </a:xfrm>
          <a:prstGeom prst="rect">
            <a:avLst/>
          </a:prstGeom>
        </p:spPr>
        <p:txBody>
          <a:bodyPr lIns="0" tIns="0" rIns="0" bIns="0" rtlCol="0" anchor="t">
            <a:spAutoFit/>
          </a:bodyPr>
          <a:lstStyle/>
          <a:p>
            <a:pPr marL="0" lvl="0" indent="0" algn="l">
              <a:lnSpc>
                <a:spcPts val="7680"/>
              </a:lnSpc>
              <a:spcBef>
                <a:spcPct val="0"/>
              </a:spcBef>
            </a:pPr>
            <a:r>
              <a:rPr lang="en-US" sz="6400">
                <a:solidFill>
                  <a:srgbClr val="FFFFFF"/>
                </a:solidFill>
                <a:latin typeface="Agrandir Wide Ultra-Bold"/>
                <a:ea typeface="Agrandir Wide Ultra-Bold"/>
                <a:cs typeface="Agrandir Wide Ultra-Bold"/>
                <a:sym typeface="Agrandir Wide Ultra-Bold"/>
              </a:rPr>
              <a:t>Technologies used to develop Application</a:t>
            </a:r>
          </a:p>
        </p:txBody>
      </p:sp>
      <p:grpSp>
        <p:nvGrpSpPr>
          <p:cNvPr id="24" name="Group 24"/>
          <p:cNvGrpSpPr/>
          <p:nvPr/>
        </p:nvGrpSpPr>
        <p:grpSpPr>
          <a:xfrm>
            <a:off x="1123950" y="5073102"/>
            <a:ext cx="17164050" cy="253591"/>
            <a:chOff x="0" y="0"/>
            <a:chExt cx="22885400" cy="338121"/>
          </a:xfrm>
        </p:grpSpPr>
        <p:sp>
          <p:nvSpPr>
            <p:cNvPr id="25" name="AutoShape 25"/>
            <p:cNvSpPr/>
            <p:nvPr/>
          </p:nvSpPr>
          <p:spPr>
            <a:xfrm>
              <a:off x="169060" y="156360"/>
              <a:ext cx="22716340" cy="0"/>
            </a:xfrm>
            <a:prstGeom prst="line">
              <a:avLst/>
            </a:prstGeom>
            <a:ln w="25400" cap="rnd">
              <a:solidFill>
                <a:srgbClr val="FFFFFF"/>
              </a:solidFill>
              <a:prstDash val="solid"/>
              <a:headEnd type="none" w="sm" len="sm"/>
              <a:tailEnd type="none" w="sm" len="sm"/>
            </a:ln>
          </p:spPr>
        </p:sp>
        <p:grpSp>
          <p:nvGrpSpPr>
            <p:cNvPr id="26" name="Group 26"/>
            <p:cNvGrpSpPr/>
            <p:nvPr/>
          </p:nvGrpSpPr>
          <p:grpSpPr>
            <a:xfrm rot="5423755">
              <a:off x="1156" y="1156"/>
              <a:ext cx="335808" cy="335808"/>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28" name="Group 28"/>
            <p:cNvGrpSpPr/>
            <p:nvPr/>
          </p:nvGrpSpPr>
          <p:grpSpPr>
            <a:xfrm rot="5423755">
              <a:off x="4278354" y="1156"/>
              <a:ext cx="335808" cy="335808"/>
              <a:chOff x="0" y="0"/>
              <a:chExt cx="6350000" cy="6350000"/>
            </a:xfrm>
          </p:grpSpPr>
          <p:sp>
            <p:nvSpPr>
              <p:cNvPr id="29" name="Freeform 2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30" name="Group 30"/>
            <p:cNvGrpSpPr/>
            <p:nvPr/>
          </p:nvGrpSpPr>
          <p:grpSpPr>
            <a:xfrm rot="5423755">
              <a:off x="13524447" y="1156"/>
              <a:ext cx="335808" cy="335808"/>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32" name="Group 32"/>
            <p:cNvGrpSpPr/>
            <p:nvPr/>
          </p:nvGrpSpPr>
          <p:grpSpPr>
            <a:xfrm rot="5423755">
              <a:off x="18108745" y="1156"/>
              <a:ext cx="335808" cy="335808"/>
              <a:chOff x="0" y="0"/>
              <a:chExt cx="6350000" cy="6350000"/>
            </a:xfrm>
          </p:grpSpPr>
          <p:sp>
            <p:nvSpPr>
              <p:cNvPr id="33" name="Freeform 3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34" name="Group 34"/>
            <p:cNvGrpSpPr/>
            <p:nvPr/>
          </p:nvGrpSpPr>
          <p:grpSpPr>
            <a:xfrm rot="5423755">
              <a:off x="8927951" y="1156"/>
              <a:ext cx="335808" cy="335808"/>
              <a:chOff x="0" y="0"/>
              <a:chExt cx="6350000" cy="6350000"/>
            </a:xfrm>
          </p:grpSpPr>
          <p:sp>
            <p:nvSpPr>
              <p:cNvPr id="35" name="Freeform 3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2863533" y="-5715000"/>
            <a:ext cx="12582484" cy="11430000"/>
          </a:xfrm>
          <a:custGeom>
            <a:avLst/>
            <a:gdLst/>
            <a:ahLst/>
            <a:cxnLst/>
            <a:rect l="l" t="t" r="r" b="b"/>
            <a:pathLst>
              <a:path w="12582484" h="11430000">
                <a:moveTo>
                  <a:pt x="0" y="0"/>
                </a:moveTo>
                <a:lnTo>
                  <a:pt x="12582484" y="0"/>
                </a:lnTo>
                <a:lnTo>
                  <a:pt x="12582484" y="11430000"/>
                </a:lnTo>
                <a:lnTo>
                  <a:pt x="0" y="11430000"/>
                </a:lnTo>
                <a:lnTo>
                  <a:pt x="0" y="0"/>
                </a:lnTo>
                <a:close/>
              </a:path>
            </a:pathLst>
          </a:custGeom>
          <a:blipFill>
            <a:blip r:embed="rId2"/>
            <a:stretch>
              <a:fillRect b="-3753"/>
            </a:stretch>
          </a:blipFill>
        </p:spPr>
      </p:sp>
      <p:grpSp>
        <p:nvGrpSpPr>
          <p:cNvPr id="3" name="Group 3"/>
          <p:cNvGrpSpPr/>
          <p:nvPr/>
        </p:nvGrpSpPr>
        <p:grpSpPr>
          <a:xfrm>
            <a:off x="7657004" y="-703453"/>
            <a:ext cx="9322972" cy="10347538"/>
            <a:chOff x="0" y="0"/>
            <a:chExt cx="12430629" cy="13796717"/>
          </a:xfrm>
        </p:grpSpPr>
        <p:sp>
          <p:nvSpPr>
            <p:cNvPr id="4" name="TextBox 4"/>
            <p:cNvSpPr txBox="1"/>
            <p:nvPr/>
          </p:nvSpPr>
          <p:spPr>
            <a:xfrm>
              <a:off x="0" y="-190500"/>
              <a:ext cx="12430629" cy="1485856"/>
            </a:xfrm>
            <a:prstGeom prst="rect">
              <a:avLst/>
            </a:prstGeom>
          </p:spPr>
          <p:txBody>
            <a:bodyPr lIns="0" tIns="0" rIns="0" bIns="0" rtlCol="0" anchor="t">
              <a:spAutoFit/>
            </a:bodyPr>
            <a:lstStyle/>
            <a:p>
              <a:pPr algn="l">
                <a:lnSpc>
                  <a:spcPts val="7680"/>
                </a:lnSpc>
              </a:pPr>
              <a:endParaRPr/>
            </a:p>
          </p:txBody>
        </p:sp>
        <p:sp>
          <p:nvSpPr>
            <p:cNvPr id="5" name="TextBox 5"/>
            <p:cNvSpPr txBox="1"/>
            <p:nvPr/>
          </p:nvSpPr>
          <p:spPr>
            <a:xfrm>
              <a:off x="0" y="1731254"/>
              <a:ext cx="12430629" cy="1366266"/>
            </a:xfrm>
            <a:prstGeom prst="rect">
              <a:avLst/>
            </a:prstGeom>
          </p:spPr>
          <p:txBody>
            <a:bodyPr lIns="0" tIns="0" rIns="0" bIns="0" rtlCol="0" anchor="t">
              <a:spAutoFit/>
            </a:bodyPr>
            <a:lstStyle/>
            <a:p>
              <a:pPr marL="0" lvl="0" indent="0" algn="l">
                <a:lnSpc>
                  <a:spcPts val="7699"/>
                </a:lnSpc>
                <a:spcBef>
                  <a:spcPct val="0"/>
                </a:spcBef>
              </a:pPr>
              <a:r>
                <a:rPr lang="en-US" sz="5499">
                  <a:solidFill>
                    <a:srgbClr val="000000"/>
                  </a:solidFill>
                  <a:latin typeface="Agrandir Wide Ultra-Bold"/>
                  <a:ea typeface="Agrandir Wide Ultra-Bold"/>
                  <a:cs typeface="Agrandir Wide Ultra-Bold"/>
                  <a:sym typeface="Agrandir Wide Ultra-Bold"/>
                </a:rPr>
                <a:t>Why to use ANPR ?</a:t>
              </a:r>
            </a:p>
          </p:txBody>
        </p:sp>
        <p:sp>
          <p:nvSpPr>
            <p:cNvPr id="6" name="TextBox 6"/>
            <p:cNvSpPr txBox="1"/>
            <p:nvPr/>
          </p:nvSpPr>
          <p:spPr>
            <a:xfrm>
              <a:off x="0" y="3925500"/>
              <a:ext cx="12430629" cy="9871217"/>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000000"/>
                  </a:solidFill>
                  <a:latin typeface="Now"/>
                  <a:ea typeface="Now"/>
                  <a:cs typeface="Now"/>
                  <a:sym typeface="Now"/>
                </a:rPr>
                <a:t>Enhanced Security: Enables real-time vehicle tracking and identification for enhanced surveillance and crime prevention.</a:t>
              </a:r>
            </a:p>
            <a:p>
              <a:pPr marL="453390" lvl="1" indent="-226695" algn="l">
                <a:lnSpc>
                  <a:spcPts val="2940"/>
                </a:lnSpc>
                <a:buFont typeface="Arial"/>
                <a:buChar char="•"/>
              </a:pPr>
              <a:r>
                <a:rPr lang="en-US" sz="2100">
                  <a:solidFill>
                    <a:srgbClr val="000000"/>
                  </a:solidFill>
                  <a:latin typeface="Now"/>
                  <a:ea typeface="Now"/>
                  <a:cs typeface="Now"/>
                  <a:sym typeface="Now"/>
                </a:rPr>
                <a:t>Efficient Traffic Management: Facilitates traffic flow monitoring and congestion management, optimizing urban mobility.</a:t>
              </a:r>
            </a:p>
            <a:p>
              <a:pPr marL="453390" lvl="1" indent="-226695" algn="l">
                <a:lnSpc>
                  <a:spcPts val="2940"/>
                </a:lnSpc>
                <a:buFont typeface="Arial"/>
                <a:buChar char="•"/>
              </a:pPr>
              <a:r>
                <a:rPr lang="en-US" sz="2100">
                  <a:solidFill>
                    <a:srgbClr val="000000"/>
                  </a:solidFill>
                  <a:latin typeface="Now"/>
                  <a:ea typeface="Now"/>
                  <a:cs typeface="Now"/>
                  <a:sym typeface="Now"/>
                </a:rPr>
                <a:t>Seamless Toll Collection: Automates toll payment processes, reducing queues and improving user convenience.</a:t>
              </a:r>
            </a:p>
            <a:p>
              <a:pPr marL="453390" lvl="1" indent="-226695" algn="l">
                <a:lnSpc>
                  <a:spcPts val="2940"/>
                </a:lnSpc>
                <a:buFont typeface="Arial"/>
                <a:buChar char="•"/>
              </a:pPr>
              <a:r>
                <a:rPr lang="en-US" sz="2100">
                  <a:solidFill>
                    <a:srgbClr val="000000"/>
                  </a:solidFill>
                  <a:latin typeface="Now"/>
                  <a:ea typeface="Now"/>
                  <a:cs typeface="Now"/>
                  <a:sym typeface="Now"/>
                </a:rPr>
                <a:t>Effective Law Enforcement: Assists in enforcing traffic regulations, managing parking violations, and identifying vehicles involved in crimes.</a:t>
              </a:r>
            </a:p>
            <a:p>
              <a:pPr marL="453390" lvl="1" indent="-226695" algn="l">
                <a:lnSpc>
                  <a:spcPts val="2940"/>
                </a:lnSpc>
                <a:buFont typeface="Arial"/>
                <a:buChar char="•"/>
              </a:pPr>
              <a:r>
                <a:rPr lang="en-US" sz="2100">
                  <a:solidFill>
                    <a:srgbClr val="000000"/>
                  </a:solidFill>
                  <a:latin typeface="Now"/>
                  <a:ea typeface="Now"/>
                  <a:cs typeface="Now"/>
                  <a:sym typeface="Now"/>
                </a:rPr>
                <a:t>Operational Efficiency: Automates access control, parking management, and border crossings, reducing manual workload.</a:t>
              </a:r>
            </a:p>
            <a:p>
              <a:pPr marL="453390" lvl="1" indent="-226695" algn="l">
                <a:lnSpc>
                  <a:spcPts val="2940"/>
                </a:lnSpc>
                <a:buFont typeface="Arial"/>
                <a:buChar char="•"/>
              </a:pPr>
              <a:r>
                <a:rPr lang="en-US" sz="2100">
                  <a:solidFill>
                    <a:srgbClr val="000000"/>
                  </a:solidFill>
                  <a:latin typeface="Now"/>
                  <a:ea typeface="Now"/>
                  <a:cs typeface="Now"/>
                  <a:sym typeface="Now"/>
                </a:rPr>
                <a:t>Data-driven Insights: Provides valuable data for traffic analytics, urban planning, and policy-making.</a:t>
              </a:r>
            </a:p>
            <a:p>
              <a:pPr marL="453390" lvl="1" indent="-226695" algn="l">
                <a:lnSpc>
                  <a:spcPts val="2940"/>
                </a:lnSpc>
                <a:buFont typeface="Arial"/>
                <a:buChar char="•"/>
              </a:pPr>
              <a:r>
                <a:rPr lang="en-US" sz="2100">
                  <a:solidFill>
                    <a:srgbClr val="000000"/>
                  </a:solidFill>
                  <a:latin typeface="Now"/>
                  <a:ea typeface="Now"/>
                  <a:cs typeface="Now"/>
                  <a:sym typeface="Now"/>
                </a:rPr>
                <a:t>Accuracy and Reliability: Minimizes human error in vehicle identification and data collection.</a:t>
              </a:r>
            </a:p>
            <a:p>
              <a:pPr marL="453390" lvl="1" indent="-226695" algn="l">
                <a:lnSpc>
                  <a:spcPts val="2940"/>
                </a:lnSpc>
                <a:buFont typeface="Arial"/>
                <a:buChar char="•"/>
              </a:pPr>
              <a:r>
                <a:rPr lang="en-US" sz="2100">
                  <a:solidFill>
                    <a:srgbClr val="000000"/>
                  </a:solidFill>
                  <a:latin typeface="Now"/>
                  <a:ea typeface="Now"/>
                  <a:cs typeface="Now"/>
                  <a:sym typeface="Now"/>
                </a:rPr>
                <a:t>Supports Environmental Goals: Helps enforce emissions regulations and supports initiatives for sustainable urban development.</a:t>
              </a:r>
            </a:p>
            <a:p>
              <a:pPr marL="453390" lvl="1" indent="-226695" algn="l">
                <a:lnSpc>
                  <a:spcPts val="2940"/>
                </a:lnSpc>
                <a:buFont typeface="Arial"/>
                <a:buChar char="•"/>
              </a:pPr>
              <a:r>
                <a:rPr lang="en-US" sz="2100">
                  <a:solidFill>
                    <a:srgbClr val="000000"/>
                  </a:solidFill>
                  <a:latin typeface="Now"/>
                  <a:ea typeface="Now"/>
                  <a:cs typeface="Now"/>
                  <a:sym typeface="Now"/>
                </a:rPr>
                <a:t>Integration with Smart City Initiatives: Contributes to smart city infrastructure for comprehensive urban management.</a:t>
              </a:r>
            </a:p>
            <a:p>
              <a:pPr algn="l">
                <a:lnSpc>
                  <a:spcPts val="2940"/>
                </a:lnSpc>
              </a:pPr>
              <a:endParaRPr lang="en-US" sz="2100">
                <a:solidFill>
                  <a:srgbClr val="000000"/>
                </a:solidFill>
                <a:latin typeface="Now"/>
                <a:ea typeface="Now"/>
                <a:cs typeface="Now"/>
                <a:sym typeface="Now"/>
              </a:endParaRPr>
            </a:p>
          </p:txBody>
        </p:sp>
      </p:grpSp>
      <p:grpSp>
        <p:nvGrpSpPr>
          <p:cNvPr id="7" name="Group 7"/>
          <p:cNvGrpSpPr/>
          <p:nvPr/>
        </p:nvGrpSpPr>
        <p:grpSpPr>
          <a:xfrm>
            <a:off x="-2051226" y="1995765"/>
            <a:ext cx="11619165" cy="5627532"/>
            <a:chOff x="0" y="0"/>
            <a:chExt cx="15492220" cy="7503376"/>
          </a:xfrm>
        </p:grpSpPr>
        <p:sp>
          <p:nvSpPr>
            <p:cNvPr id="8" name="Freeform 8"/>
            <p:cNvSpPr/>
            <p:nvPr/>
          </p:nvSpPr>
          <p:spPr>
            <a:xfrm>
              <a:off x="4727858" y="0"/>
              <a:ext cx="6036504" cy="4181651"/>
            </a:xfrm>
            <a:custGeom>
              <a:avLst/>
              <a:gdLst/>
              <a:ahLst/>
              <a:cxnLst/>
              <a:rect l="l" t="t" r="r" b="b"/>
              <a:pathLst>
                <a:path w="6036504" h="4181651">
                  <a:moveTo>
                    <a:pt x="0" y="0"/>
                  </a:moveTo>
                  <a:lnTo>
                    <a:pt x="6036504" y="0"/>
                  </a:lnTo>
                  <a:lnTo>
                    <a:pt x="6036504" y="4181651"/>
                  </a:lnTo>
                  <a:lnTo>
                    <a:pt x="0" y="41816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0" y="3745397"/>
              <a:ext cx="15492220" cy="3016039"/>
            </a:xfrm>
            <a:prstGeom prst="rect">
              <a:avLst/>
            </a:prstGeom>
          </p:spPr>
          <p:txBody>
            <a:bodyPr lIns="0" tIns="0" rIns="0" bIns="0" rtlCol="0" anchor="t">
              <a:spAutoFit/>
            </a:bodyPr>
            <a:lstStyle/>
            <a:p>
              <a:pPr algn="ctr">
                <a:lnSpc>
                  <a:spcPts val="19212"/>
                </a:lnSpc>
                <a:spcBef>
                  <a:spcPct val="0"/>
                </a:spcBef>
              </a:pPr>
              <a:r>
                <a:rPr lang="en-US" sz="13723">
                  <a:solidFill>
                    <a:srgbClr val="021B3D"/>
                  </a:solidFill>
                  <a:latin typeface="Crimson Pro Bold"/>
                  <a:ea typeface="Crimson Pro Bold"/>
                  <a:cs typeface="Crimson Pro Bold"/>
                  <a:sym typeface="Crimson Pro Bold"/>
                </a:rPr>
                <a:t>BRAVO </a:t>
              </a:r>
            </a:p>
          </p:txBody>
        </p:sp>
        <p:sp>
          <p:nvSpPr>
            <p:cNvPr id="10" name="TextBox 10"/>
            <p:cNvSpPr txBox="1"/>
            <p:nvPr/>
          </p:nvSpPr>
          <p:spPr>
            <a:xfrm>
              <a:off x="0" y="6479130"/>
              <a:ext cx="15492220" cy="1024245"/>
            </a:xfrm>
            <a:prstGeom prst="rect">
              <a:avLst/>
            </a:prstGeom>
          </p:spPr>
          <p:txBody>
            <a:bodyPr lIns="0" tIns="0" rIns="0" bIns="0" rtlCol="0" anchor="t">
              <a:spAutoFit/>
            </a:bodyPr>
            <a:lstStyle/>
            <a:p>
              <a:pPr algn="ctr">
                <a:lnSpc>
                  <a:spcPts val="6404"/>
                </a:lnSpc>
                <a:spcBef>
                  <a:spcPct val="0"/>
                </a:spcBef>
              </a:pPr>
              <a:r>
                <a:rPr lang="en-US" sz="4574" spc="457">
                  <a:solidFill>
                    <a:srgbClr val="021B3D"/>
                  </a:solidFill>
                  <a:latin typeface="Open Sauce Bold"/>
                  <a:ea typeface="Open Sauce Bold"/>
                  <a:cs typeface="Open Sauce Bold"/>
                  <a:sym typeface="Open Sauce Bold"/>
                </a:rPr>
                <a:t>SECURITY SERVICES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40600" y="-5157738"/>
            <a:ext cx="12183003" cy="11672838"/>
          </a:xfrm>
          <a:custGeom>
            <a:avLst/>
            <a:gdLst/>
            <a:ahLst/>
            <a:cxnLst/>
            <a:rect l="l" t="t" r="r" b="b"/>
            <a:pathLst>
              <a:path w="12183003" h="11672838">
                <a:moveTo>
                  <a:pt x="0" y="0"/>
                </a:moveTo>
                <a:lnTo>
                  <a:pt x="12183003" y="0"/>
                </a:lnTo>
                <a:lnTo>
                  <a:pt x="12183003" y="11672838"/>
                </a:lnTo>
                <a:lnTo>
                  <a:pt x="0" y="11672838"/>
                </a:lnTo>
                <a:lnTo>
                  <a:pt x="0" y="0"/>
                </a:lnTo>
                <a:close/>
              </a:path>
            </a:pathLst>
          </a:custGeom>
          <a:blipFill>
            <a:blip r:embed="rId2"/>
            <a:stretch>
              <a:fillRect r="-1657"/>
            </a:stretch>
          </a:blipFill>
        </p:spPr>
      </p:sp>
      <p:grpSp>
        <p:nvGrpSpPr>
          <p:cNvPr id="3" name="Group 3"/>
          <p:cNvGrpSpPr/>
          <p:nvPr/>
        </p:nvGrpSpPr>
        <p:grpSpPr>
          <a:xfrm>
            <a:off x="9342403" y="421912"/>
            <a:ext cx="7543726" cy="2012671"/>
            <a:chOff x="0" y="0"/>
            <a:chExt cx="10058301" cy="2683562"/>
          </a:xfrm>
        </p:grpSpPr>
        <p:sp>
          <p:nvSpPr>
            <p:cNvPr id="4" name="TextBox 4"/>
            <p:cNvSpPr txBox="1"/>
            <p:nvPr/>
          </p:nvSpPr>
          <p:spPr>
            <a:xfrm>
              <a:off x="0" y="-247650"/>
              <a:ext cx="10058301" cy="2063574"/>
            </a:xfrm>
            <a:prstGeom prst="rect">
              <a:avLst/>
            </a:prstGeom>
          </p:spPr>
          <p:txBody>
            <a:bodyPr lIns="0" tIns="0" rIns="0" bIns="0" rtlCol="0" anchor="t">
              <a:spAutoFit/>
            </a:bodyPr>
            <a:lstStyle/>
            <a:p>
              <a:pPr algn="l">
                <a:lnSpc>
                  <a:spcPts val="10799"/>
                </a:lnSpc>
              </a:pPr>
              <a:r>
                <a:rPr lang="en-US" sz="8999">
                  <a:solidFill>
                    <a:srgbClr val="000000"/>
                  </a:solidFill>
                  <a:latin typeface="Agrandir Wide Ultra-Bold"/>
                  <a:ea typeface="Agrandir Wide Ultra-Bold"/>
                  <a:cs typeface="Agrandir Wide Ultra-Bold"/>
                  <a:sym typeface="Agrandir Wide Ultra-Bold"/>
                </a:rPr>
                <a:t>Work Flow </a:t>
              </a:r>
            </a:p>
          </p:txBody>
        </p:sp>
        <p:sp>
          <p:nvSpPr>
            <p:cNvPr id="5" name="TextBox 5"/>
            <p:cNvSpPr txBox="1"/>
            <p:nvPr/>
          </p:nvSpPr>
          <p:spPr>
            <a:xfrm>
              <a:off x="0" y="1994207"/>
              <a:ext cx="10058301" cy="689354"/>
            </a:xfrm>
            <a:prstGeom prst="rect">
              <a:avLst/>
            </a:prstGeom>
          </p:spPr>
          <p:txBody>
            <a:bodyPr lIns="0" tIns="0" rIns="0" bIns="0" rtlCol="0" anchor="t">
              <a:spAutoFit/>
            </a:bodyPr>
            <a:lstStyle/>
            <a:p>
              <a:pPr marL="0" lvl="0" indent="0" algn="l">
                <a:lnSpc>
                  <a:spcPts val="3919"/>
                </a:lnSpc>
                <a:spcBef>
                  <a:spcPct val="0"/>
                </a:spcBef>
              </a:pPr>
              <a:endParaRPr/>
            </a:p>
          </p:txBody>
        </p:sp>
      </p:grpSp>
      <p:grpSp>
        <p:nvGrpSpPr>
          <p:cNvPr id="6" name="Group 6"/>
          <p:cNvGrpSpPr/>
          <p:nvPr/>
        </p:nvGrpSpPr>
        <p:grpSpPr>
          <a:xfrm>
            <a:off x="455952" y="2059380"/>
            <a:ext cx="16498129" cy="8227620"/>
            <a:chOff x="0" y="0"/>
            <a:chExt cx="21997505" cy="10970160"/>
          </a:xfrm>
        </p:grpSpPr>
        <p:sp>
          <p:nvSpPr>
            <p:cNvPr id="7" name="AutoShape 7"/>
            <p:cNvSpPr/>
            <p:nvPr/>
          </p:nvSpPr>
          <p:spPr>
            <a:xfrm>
              <a:off x="18771806" y="1986966"/>
              <a:ext cx="0" cy="2778666"/>
            </a:xfrm>
            <a:prstGeom prst="line">
              <a:avLst/>
            </a:prstGeom>
            <a:ln w="68852" cap="flat">
              <a:solidFill>
                <a:srgbClr val="000000"/>
              </a:solidFill>
              <a:prstDash val="solid"/>
              <a:headEnd type="none" w="sm" len="sm"/>
              <a:tailEnd type="none" w="sm" len="sm"/>
            </a:ln>
          </p:spPr>
        </p:sp>
        <p:grpSp>
          <p:nvGrpSpPr>
            <p:cNvPr id="8" name="Group 8"/>
            <p:cNvGrpSpPr/>
            <p:nvPr/>
          </p:nvGrpSpPr>
          <p:grpSpPr>
            <a:xfrm>
              <a:off x="0" y="0"/>
              <a:ext cx="6293058" cy="2207251"/>
              <a:chOff x="0" y="0"/>
              <a:chExt cx="623996" cy="218863"/>
            </a:xfrm>
          </p:grpSpPr>
          <p:sp>
            <p:nvSpPr>
              <p:cNvPr id="9" name="Freeform 9"/>
              <p:cNvSpPr/>
              <p:nvPr/>
            </p:nvSpPr>
            <p:spPr>
              <a:xfrm>
                <a:off x="0" y="0"/>
                <a:ext cx="623996" cy="218863"/>
              </a:xfrm>
              <a:custGeom>
                <a:avLst/>
                <a:gdLst/>
                <a:ahLst/>
                <a:cxnLst/>
                <a:rect l="l" t="t" r="r" b="b"/>
                <a:pathLst>
                  <a:path w="623996" h="218863">
                    <a:moveTo>
                      <a:pt x="109431" y="0"/>
                    </a:moveTo>
                    <a:lnTo>
                      <a:pt x="514564" y="0"/>
                    </a:lnTo>
                    <a:cubicBezTo>
                      <a:pt x="575002" y="0"/>
                      <a:pt x="623996" y="48994"/>
                      <a:pt x="623996" y="109431"/>
                    </a:cubicBezTo>
                    <a:lnTo>
                      <a:pt x="623996" y="109431"/>
                    </a:lnTo>
                    <a:cubicBezTo>
                      <a:pt x="623996" y="169869"/>
                      <a:pt x="575002" y="218863"/>
                      <a:pt x="514564" y="218863"/>
                    </a:cubicBezTo>
                    <a:lnTo>
                      <a:pt x="109431" y="218863"/>
                    </a:lnTo>
                    <a:cubicBezTo>
                      <a:pt x="48994" y="218863"/>
                      <a:pt x="0" y="169869"/>
                      <a:pt x="0" y="109431"/>
                    </a:cubicBezTo>
                    <a:lnTo>
                      <a:pt x="0" y="109431"/>
                    </a:lnTo>
                    <a:cubicBezTo>
                      <a:pt x="0" y="48994"/>
                      <a:pt x="48994" y="0"/>
                      <a:pt x="109431" y="0"/>
                    </a:cubicBezTo>
                    <a:close/>
                  </a:path>
                </a:pathLst>
              </a:custGeom>
              <a:solidFill>
                <a:srgbClr val="5271FF"/>
              </a:solidFill>
            </p:spPr>
          </p:sp>
          <p:sp>
            <p:nvSpPr>
              <p:cNvPr id="10" name="TextBox 10"/>
              <p:cNvSpPr txBox="1"/>
              <p:nvPr/>
            </p:nvSpPr>
            <p:spPr>
              <a:xfrm>
                <a:off x="0" y="-28575"/>
                <a:ext cx="623996" cy="247438"/>
              </a:xfrm>
              <a:prstGeom prst="rect">
                <a:avLst/>
              </a:prstGeom>
            </p:spPr>
            <p:txBody>
              <a:bodyPr lIns="50800" tIns="50800" rIns="50800" bIns="50800" rtlCol="0" anchor="ctr"/>
              <a:lstStyle/>
              <a:p>
                <a:pPr algn="ctr">
                  <a:lnSpc>
                    <a:spcPts val="1400"/>
                  </a:lnSpc>
                  <a:spcBef>
                    <a:spcPct val="0"/>
                  </a:spcBef>
                </a:pPr>
                <a:r>
                  <a:rPr lang="en-US" sz="1000">
                    <a:solidFill>
                      <a:srgbClr val="FFFFFF"/>
                    </a:solidFill>
                    <a:latin typeface="Canva Sans"/>
                    <a:ea typeface="Canva Sans"/>
                    <a:cs typeface="Canva Sans"/>
                    <a:sym typeface="Canva Sans"/>
                  </a:rPr>
                  <a:t>Image Acquisition </a:t>
                </a:r>
              </a:p>
            </p:txBody>
          </p:sp>
        </p:grpSp>
        <p:grpSp>
          <p:nvGrpSpPr>
            <p:cNvPr id="11" name="Group 11"/>
            <p:cNvGrpSpPr/>
            <p:nvPr/>
          </p:nvGrpSpPr>
          <p:grpSpPr>
            <a:xfrm>
              <a:off x="7825036" y="203734"/>
              <a:ext cx="6293058" cy="1924643"/>
              <a:chOff x="0" y="0"/>
              <a:chExt cx="623996" cy="190840"/>
            </a:xfrm>
          </p:grpSpPr>
          <p:sp>
            <p:nvSpPr>
              <p:cNvPr id="12" name="Freeform 12"/>
              <p:cNvSpPr/>
              <p:nvPr/>
            </p:nvSpPr>
            <p:spPr>
              <a:xfrm>
                <a:off x="0" y="0"/>
                <a:ext cx="623996" cy="190840"/>
              </a:xfrm>
              <a:custGeom>
                <a:avLst/>
                <a:gdLst/>
                <a:ahLst/>
                <a:cxnLst/>
                <a:rect l="l" t="t" r="r" b="b"/>
                <a:pathLst>
                  <a:path w="623996" h="190840">
                    <a:moveTo>
                      <a:pt x="95420" y="0"/>
                    </a:moveTo>
                    <a:lnTo>
                      <a:pt x="528576" y="0"/>
                    </a:lnTo>
                    <a:cubicBezTo>
                      <a:pt x="553883" y="0"/>
                      <a:pt x="578153" y="10053"/>
                      <a:pt x="596048" y="27948"/>
                    </a:cubicBezTo>
                    <a:cubicBezTo>
                      <a:pt x="613943" y="45843"/>
                      <a:pt x="623996" y="70113"/>
                      <a:pt x="623996" y="95420"/>
                    </a:cubicBezTo>
                    <a:lnTo>
                      <a:pt x="623996" y="95420"/>
                    </a:lnTo>
                    <a:cubicBezTo>
                      <a:pt x="623996" y="120727"/>
                      <a:pt x="613943" y="144998"/>
                      <a:pt x="596048" y="162892"/>
                    </a:cubicBezTo>
                    <a:cubicBezTo>
                      <a:pt x="578153" y="180787"/>
                      <a:pt x="553883" y="190840"/>
                      <a:pt x="528576" y="190840"/>
                    </a:cubicBezTo>
                    <a:lnTo>
                      <a:pt x="95420" y="190840"/>
                    </a:lnTo>
                    <a:cubicBezTo>
                      <a:pt x="70113" y="190840"/>
                      <a:pt x="45843" y="180787"/>
                      <a:pt x="27948" y="162892"/>
                    </a:cubicBezTo>
                    <a:cubicBezTo>
                      <a:pt x="10053" y="144998"/>
                      <a:pt x="0" y="120727"/>
                      <a:pt x="0" y="95420"/>
                    </a:cubicBezTo>
                    <a:lnTo>
                      <a:pt x="0" y="95420"/>
                    </a:lnTo>
                    <a:cubicBezTo>
                      <a:pt x="0" y="70113"/>
                      <a:pt x="10053" y="45843"/>
                      <a:pt x="27948" y="27948"/>
                    </a:cubicBezTo>
                    <a:cubicBezTo>
                      <a:pt x="45843" y="10053"/>
                      <a:pt x="70113" y="0"/>
                      <a:pt x="95420" y="0"/>
                    </a:cubicBezTo>
                    <a:close/>
                  </a:path>
                </a:pathLst>
              </a:custGeom>
              <a:solidFill>
                <a:srgbClr val="5271FF"/>
              </a:solidFill>
            </p:spPr>
          </p:sp>
          <p:sp>
            <p:nvSpPr>
              <p:cNvPr id="13" name="TextBox 13"/>
              <p:cNvSpPr txBox="1"/>
              <p:nvPr/>
            </p:nvSpPr>
            <p:spPr>
              <a:xfrm>
                <a:off x="0" y="-28575"/>
                <a:ext cx="623996" cy="219415"/>
              </a:xfrm>
              <a:prstGeom prst="rect">
                <a:avLst/>
              </a:prstGeom>
            </p:spPr>
            <p:txBody>
              <a:bodyPr lIns="50800" tIns="50800" rIns="50800" bIns="50800" rtlCol="0" anchor="ctr"/>
              <a:lstStyle/>
              <a:p>
                <a:pPr algn="ctr">
                  <a:lnSpc>
                    <a:spcPts val="1400"/>
                  </a:lnSpc>
                </a:pPr>
                <a:r>
                  <a:rPr lang="en-US" sz="1000">
                    <a:solidFill>
                      <a:srgbClr val="FFFFFF"/>
                    </a:solidFill>
                    <a:latin typeface="Canva Sans"/>
                    <a:ea typeface="Canva Sans"/>
                    <a:cs typeface="Canva Sans"/>
                    <a:sym typeface="Canva Sans"/>
                  </a:rPr>
                  <a:t>Object Detection </a:t>
                </a:r>
              </a:p>
              <a:p>
                <a:pPr algn="ctr">
                  <a:lnSpc>
                    <a:spcPts val="1400"/>
                  </a:lnSpc>
                  <a:spcBef>
                    <a:spcPct val="0"/>
                  </a:spcBef>
                </a:pPr>
                <a:r>
                  <a:rPr lang="en-US" sz="1000">
                    <a:solidFill>
                      <a:srgbClr val="FFFFFF"/>
                    </a:solidFill>
                    <a:latin typeface="Canva Sans"/>
                    <a:ea typeface="Canva Sans"/>
                    <a:cs typeface="Canva Sans"/>
                    <a:sym typeface="Canva Sans"/>
                  </a:rPr>
                  <a:t>(YOLOv8)</a:t>
                </a:r>
              </a:p>
            </p:txBody>
          </p:sp>
        </p:grpSp>
        <p:grpSp>
          <p:nvGrpSpPr>
            <p:cNvPr id="14" name="Group 14"/>
            <p:cNvGrpSpPr/>
            <p:nvPr/>
          </p:nvGrpSpPr>
          <p:grpSpPr>
            <a:xfrm>
              <a:off x="15608064" y="345037"/>
              <a:ext cx="6293058" cy="1642035"/>
              <a:chOff x="0" y="0"/>
              <a:chExt cx="623996" cy="162818"/>
            </a:xfrm>
          </p:grpSpPr>
          <p:sp>
            <p:nvSpPr>
              <p:cNvPr id="15" name="Freeform 15"/>
              <p:cNvSpPr/>
              <p:nvPr/>
            </p:nvSpPr>
            <p:spPr>
              <a:xfrm>
                <a:off x="0" y="0"/>
                <a:ext cx="623996" cy="162818"/>
              </a:xfrm>
              <a:custGeom>
                <a:avLst/>
                <a:gdLst/>
                <a:ahLst/>
                <a:cxnLst/>
                <a:rect l="l" t="t" r="r" b="b"/>
                <a:pathLst>
                  <a:path w="623996" h="162818">
                    <a:moveTo>
                      <a:pt x="81409" y="0"/>
                    </a:moveTo>
                    <a:lnTo>
                      <a:pt x="542587" y="0"/>
                    </a:lnTo>
                    <a:cubicBezTo>
                      <a:pt x="587548" y="0"/>
                      <a:pt x="623996" y="36448"/>
                      <a:pt x="623996" y="81409"/>
                    </a:cubicBezTo>
                    <a:lnTo>
                      <a:pt x="623996" y="81409"/>
                    </a:lnTo>
                    <a:cubicBezTo>
                      <a:pt x="623996" y="126370"/>
                      <a:pt x="587548" y="162818"/>
                      <a:pt x="542587" y="162818"/>
                    </a:cubicBezTo>
                    <a:lnTo>
                      <a:pt x="81409" y="162818"/>
                    </a:lnTo>
                    <a:cubicBezTo>
                      <a:pt x="36448" y="162818"/>
                      <a:pt x="0" y="126370"/>
                      <a:pt x="0" y="81409"/>
                    </a:cubicBezTo>
                    <a:lnTo>
                      <a:pt x="0" y="81409"/>
                    </a:lnTo>
                    <a:cubicBezTo>
                      <a:pt x="0" y="36448"/>
                      <a:pt x="36448" y="0"/>
                      <a:pt x="81409" y="0"/>
                    </a:cubicBezTo>
                    <a:close/>
                  </a:path>
                </a:pathLst>
              </a:custGeom>
              <a:solidFill>
                <a:srgbClr val="5271FF"/>
              </a:solidFill>
            </p:spPr>
          </p:sp>
          <p:sp>
            <p:nvSpPr>
              <p:cNvPr id="16" name="TextBox 16"/>
              <p:cNvSpPr txBox="1"/>
              <p:nvPr/>
            </p:nvSpPr>
            <p:spPr>
              <a:xfrm>
                <a:off x="0" y="-28575"/>
                <a:ext cx="623996" cy="191393"/>
              </a:xfrm>
              <a:prstGeom prst="rect">
                <a:avLst/>
              </a:prstGeom>
            </p:spPr>
            <p:txBody>
              <a:bodyPr lIns="50800" tIns="50800" rIns="50800" bIns="50800" rtlCol="0" anchor="ctr"/>
              <a:lstStyle/>
              <a:p>
                <a:pPr algn="ctr">
                  <a:lnSpc>
                    <a:spcPts val="1400"/>
                  </a:lnSpc>
                  <a:spcBef>
                    <a:spcPct val="0"/>
                  </a:spcBef>
                </a:pPr>
                <a:r>
                  <a:rPr lang="en-US" sz="1000">
                    <a:solidFill>
                      <a:srgbClr val="FFFFFF"/>
                    </a:solidFill>
                    <a:latin typeface="Canva Sans"/>
                    <a:ea typeface="Canva Sans"/>
                    <a:cs typeface="Canva Sans"/>
                    <a:sym typeface="Canva Sans"/>
                  </a:rPr>
                  <a:t>Character Recoginition</a:t>
                </a:r>
              </a:p>
            </p:txBody>
          </p:sp>
        </p:grpSp>
        <p:grpSp>
          <p:nvGrpSpPr>
            <p:cNvPr id="17" name="Group 17"/>
            <p:cNvGrpSpPr/>
            <p:nvPr/>
          </p:nvGrpSpPr>
          <p:grpSpPr>
            <a:xfrm>
              <a:off x="7999958" y="3661900"/>
              <a:ext cx="6293058" cy="2207249"/>
              <a:chOff x="0" y="0"/>
              <a:chExt cx="623996" cy="218862"/>
            </a:xfrm>
          </p:grpSpPr>
          <p:sp>
            <p:nvSpPr>
              <p:cNvPr id="18" name="Freeform 18"/>
              <p:cNvSpPr/>
              <p:nvPr/>
            </p:nvSpPr>
            <p:spPr>
              <a:xfrm>
                <a:off x="0" y="0"/>
                <a:ext cx="623996" cy="218862"/>
              </a:xfrm>
              <a:custGeom>
                <a:avLst/>
                <a:gdLst/>
                <a:ahLst/>
                <a:cxnLst/>
                <a:rect l="l" t="t" r="r" b="b"/>
                <a:pathLst>
                  <a:path w="623996" h="218862">
                    <a:moveTo>
                      <a:pt x="109431" y="0"/>
                    </a:moveTo>
                    <a:lnTo>
                      <a:pt x="514564" y="0"/>
                    </a:lnTo>
                    <a:cubicBezTo>
                      <a:pt x="575002" y="0"/>
                      <a:pt x="623996" y="48994"/>
                      <a:pt x="623996" y="109431"/>
                    </a:cubicBezTo>
                    <a:lnTo>
                      <a:pt x="623996" y="109431"/>
                    </a:lnTo>
                    <a:cubicBezTo>
                      <a:pt x="623996" y="138454"/>
                      <a:pt x="612466" y="166288"/>
                      <a:pt x="591944" y="186811"/>
                    </a:cubicBezTo>
                    <a:cubicBezTo>
                      <a:pt x="571422" y="207333"/>
                      <a:pt x="543587" y="218862"/>
                      <a:pt x="514564" y="218862"/>
                    </a:cubicBezTo>
                    <a:lnTo>
                      <a:pt x="109431" y="218862"/>
                    </a:lnTo>
                    <a:cubicBezTo>
                      <a:pt x="48994" y="218862"/>
                      <a:pt x="0" y="169868"/>
                      <a:pt x="0" y="109431"/>
                    </a:cubicBezTo>
                    <a:lnTo>
                      <a:pt x="0" y="109431"/>
                    </a:lnTo>
                    <a:cubicBezTo>
                      <a:pt x="0" y="48994"/>
                      <a:pt x="48994" y="0"/>
                      <a:pt x="109431" y="0"/>
                    </a:cubicBezTo>
                    <a:close/>
                  </a:path>
                </a:pathLst>
              </a:custGeom>
              <a:solidFill>
                <a:srgbClr val="5271FF"/>
              </a:solidFill>
            </p:spPr>
          </p:sp>
          <p:sp>
            <p:nvSpPr>
              <p:cNvPr id="19" name="TextBox 19"/>
              <p:cNvSpPr txBox="1"/>
              <p:nvPr/>
            </p:nvSpPr>
            <p:spPr>
              <a:xfrm>
                <a:off x="0" y="-28575"/>
                <a:ext cx="623996" cy="247437"/>
              </a:xfrm>
              <a:prstGeom prst="rect">
                <a:avLst/>
              </a:prstGeom>
            </p:spPr>
            <p:txBody>
              <a:bodyPr lIns="50800" tIns="50800" rIns="50800" bIns="50800" rtlCol="0" anchor="ctr"/>
              <a:lstStyle/>
              <a:p>
                <a:pPr algn="ctr">
                  <a:lnSpc>
                    <a:spcPts val="1400"/>
                  </a:lnSpc>
                </a:pPr>
                <a:r>
                  <a:rPr lang="en-US" sz="1000">
                    <a:solidFill>
                      <a:srgbClr val="FFFFFF"/>
                    </a:solidFill>
                    <a:latin typeface="Canva Sans"/>
                    <a:ea typeface="Canva Sans"/>
                    <a:cs typeface="Canva Sans"/>
                    <a:sym typeface="Canva Sans"/>
                  </a:rPr>
                  <a:t>Data Storage and Management</a:t>
                </a:r>
              </a:p>
              <a:p>
                <a:pPr algn="ctr">
                  <a:lnSpc>
                    <a:spcPts val="1400"/>
                  </a:lnSpc>
                  <a:spcBef>
                    <a:spcPct val="0"/>
                  </a:spcBef>
                </a:pPr>
                <a:r>
                  <a:rPr lang="en-US" sz="1000">
                    <a:solidFill>
                      <a:srgbClr val="FFFFFF"/>
                    </a:solidFill>
                    <a:latin typeface="Canva Sans"/>
                    <a:ea typeface="Canva Sans"/>
                    <a:cs typeface="Canva Sans"/>
                    <a:sym typeface="Canva Sans"/>
                  </a:rPr>
                  <a:t>(MongoDB)</a:t>
                </a:r>
              </a:p>
            </p:txBody>
          </p:sp>
        </p:grpSp>
        <p:grpSp>
          <p:nvGrpSpPr>
            <p:cNvPr id="20" name="Group 20"/>
            <p:cNvGrpSpPr/>
            <p:nvPr/>
          </p:nvGrpSpPr>
          <p:grpSpPr>
            <a:xfrm>
              <a:off x="8171640" y="7401127"/>
              <a:ext cx="5949694" cy="1798110"/>
              <a:chOff x="0" y="0"/>
              <a:chExt cx="589949" cy="178294"/>
            </a:xfrm>
          </p:grpSpPr>
          <p:sp>
            <p:nvSpPr>
              <p:cNvPr id="21" name="Freeform 21"/>
              <p:cNvSpPr/>
              <p:nvPr/>
            </p:nvSpPr>
            <p:spPr>
              <a:xfrm>
                <a:off x="0" y="0"/>
                <a:ext cx="589949" cy="178294"/>
              </a:xfrm>
              <a:custGeom>
                <a:avLst/>
                <a:gdLst/>
                <a:ahLst/>
                <a:cxnLst/>
                <a:rect l="l" t="t" r="r" b="b"/>
                <a:pathLst>
                  <a:path w="589949" h="178294">
                    <a:moveTo>
                      <a:pt x="0" y="0"/>
                    </a:moveTo>
                    <a:lnTo>
                      <a:pt x="589949" y="0"/>
                    </a:lnTo>
                    <a:lnTo>
                      <a:pt x="589949" y="178294"/>
                    </a:lnTo>
                    <a:lnTo>
                      <a:pt x="0" y="178294"/>
                    </a:lnTo>
                    <a:close/>
                  </a:path>
                </a:pathLst>
              </a:custGeom>
              <a:solidFill>
                <a:srgbClr val="5271FF"/>
              </a:solidFill>
            </p:spPr>
          </p:sp>
          <p:sp>
            <p:nvSpPr>
              <p:cNvPr id="22" name="TextBox 22"/>
              <p:cNvSpPr txBox="1"/>
              <p:nvPr/>
            </p:nvSpPr>
            <p:spPr>
              <a:xfrm>
                <a:off x="0" y="-28575"/>
                <a:ext cx="589949" cy="206869"/>
              </a:xfrm>
              <a:prstGeom prst="rect">
                <a:avLst/>
              </a:prstGeom>
            </p:spPr>
            <p:txBody>
              <a:bodyPr lIns="50800" tIns="50800" rIns="50800" bIns="50800" rtlCol="0" anchor="ctr"/>
              <a:lstStyle/>
              <a:p>
                <a:pPr algn="ctr">
                  <a:lnSpc>
                    <a:spcPts val="1400"/>
                  </a:lnSpc>
                </a:pPr>
                <a:r>
                  <a:rPr lang="en-US" sz="1000">
                    <a:solidFill>
                      <a:srgbClr val="FFFFFF"/>
                    </a:solidFill>
                    <a:latin typeface="Canva Sans"/>
                    <a:ea typeface="Canva Sans"/>
                    <a:cs typeface="Canva Sans"/>
                    <a:sym typeface="Canva Sans"/>
                  </a:rPr>
                  <a:t>UI</a:t>
                </a:r>
              </a:p>
            </p:txBody>
          </p:sp>
        </p:grpSp>
        <p:sp>
          <p:nvSpPr>
            <p:cNvPr id="23" name="AutoShape 23"/>
            <p:cNvSpPr/>
            <p:nvPr/>
          </p:nvSpPr>
          <p:spPr>
            <a:xfrm>
              <a:off x="11112061" y="5869923"/>
              <a:ext cx="0" cy="1531978"/>
            </a:xfrm>
            <a:prstGeom prst="line">
              <a:avLst/>
            </a:prstGeom>
            <a:ln w="68852" cap="flat">
              <a:solidFill>
                <a:srgbClr val="000000"/>
              </a:solidFill>
              <a:prstDash val="solid"/>
              <a:headEnd type="none" w="sm" len="sm"/>
              <a:tailEnd type="arrow" w="med" len="sm"/>
            </a:ln>
          </p:spPr>
        </p:sp>
        <p:sp>
          <p:nvSpPr>
            <p:cNvPr id="24" name="AutoShape 24"/>
            <p:cNvSpPr/>
            <p:nvPr/>
          </p:nvSpPr>
          <p:spPr>
            <a:xfrm>
              <a:off x="10902748" y="2129150"/>
              <a:ext cx="0" cy="1531978"/>
            </a:xfrm>
            <a:prstGeom prst="line">
              <a:avLst/>
            </a:prstGeom>
            <a:ln w="68852" cap="flat">
              <a:solidFill>
                <a:srgbClr val="000000"/>
              </a:solidFill>
              <a:prstDash val="solid"/>
              <a:headEnd type="none" w="sm" len="sm"/>
              <a:tailEnd type="arrow" w="med" len="sm"/>
            </a:ln>
          </p:spPr>
        </p:sp>
        <p:sp>
          <p:nvSpPr>
            <p:cNvPr id="25" name="AutoShape 25"/>
            <p:cNvSpPr/>
            <p:nvPr/>
          </p:nvSpPr>
          <p:spPr>
            <a:xfrm flipH="1">
              <a:off x="14292949" y="4748312"/>
              <a:ext cx="4461710" cy="0"/>
            </a:xfrm>
            <a:prstGeom prst="line">
              <a:avLst/>
            </a:prstGeom>
            <a:ln w="68852" cap="flat">
              <a:solidFill>
                <a:srgbClr val="000000"/>
              </a:solidFill>
              <a:prstDash val="solid"/>
              <a:headEnd type="none" w="sm" len="sm"/>
              <a:tailEnd type="arrow" w="med" len="sm"/>
            </a:ln>
          </p:spPr>
        </p:sp>
        <p:sp>
          <p:nvSpPr>
            <p:cNvPr id="26" name="AutoShape 26"/>
            <p:cNvSpPr/>
            <p:nvPr/>
          </p:nvSpPr>
          <p:spPr>
            <a:xfrm>
              <a:off x="14076087" y="1200481"/>
              <a:ext cx="1531978" cy="0"/>
            </a:xfrm>
            <a:prstGeom prst="line">
              <a:avLst/>
            </a:prstGeom>
            <a:ln w="68852" cap="flat">
              <a:solidFill>
                <a:srgbClr val="000000"/>
              </a:solidFill>
              <a:prstDash val="solid"/>
              <a:headEnd type="none" w="sm" len="sm"/>
              <a:tailEnd type="arrow" w="med" len="sm"/>
            </a:ln>
          </p:spPr>
        </p:sp>
        <p:sp>
          <p:nvSpPr>
            <p:cNvPr id="27" name="AutoShape 27"/>
            <p:cNvSpPr/>
            <p:nvPr/>
          </p:nvSpPr>
          <p:spPr>
            <a:xfrm>
              <a:off x="6293058" y="1069199"/>
              <a:ext cx="1531978" cy="0"/>
            </a:xfrm>
            <a:prstGeom prst="line">
              <a:avLst/>
            </a:prstGeom>
            <a:ln w="68852" cap="flat">
              <a:solidFill>
                <a:srgbClr val="000000"/>
              </a:solidFill>
              <a:prstDash val="solid"/>
              <a:headEnd type="none" w="sm" len="sm"/>
              <a:tailEnd type="arrow" w="med" len="sm"/>
            </a:ln>
          </p:spPr>
        </p:sp>
        <p:sp>
          <p:nvSpPr>
            <p:cNvPr id="28" name="TextBox 28"/>
            <p:cNvSpPr txBox="1"/>
            <p:nvPr/>
          </p:nvSpPr>
          <p:spPr>
            <a:xfrm>
              <a:off x="138390" y="6302671"/>
              <a:ext cx="21859115" cy="3712533"/>
            </a:xfrm>
            <a:prstGeom prst="rect">
              <a:avLst/>
            </a:prstGeom>
          </p:spPr>
          <p:txBody>
            <a:bodyPr lIns="0" tIns="0" rIns="0" bIns="0" rtlCol="0" anchor="t">
              <a:spAutoFit/>
            </a:bodyPr>
            <a:lstStyle/>
            <a:p>
              <a:pPr algn="ctr">
                <a:lnSpc>
                  <a:spcPts val="23485"/>
                </a:lnSpc>
                <a:spcBef>
                  <a:spcPct val="0"/>
                </a:spcBef>
              </a:pPr>
              <a:endParaRPr/>
            </a:p>
          </p:txBody>
        </p:sp>
        <p:sp>
          <p:nvSpPr>
            <p:cNvPr id="29" name="TextBox 29"/>
            <p:cNvSpPr txBox="1"/>
            <p:nvPr/>
          </p:nvSpPr>
          <p:spPr>
            <a:xfrm>
              <a:off x="1002509" y="9999795"/>
              <a:ext cx="20130877" cy="970366"/>
            </a:xfrm>
            <a:prstGeom prst="rect">
              <a:avLst/>
            </a:prstGeom>
          </p:spPr>
          <p:txBody>
            <a:bodyPr lIns="0" tIns="0" rIns="0" bIns="0" rtlCol="0" anchor="t">
              <a:spAutoFit/>
            </a:bodyPr>
            <a:lstStyle/>
            <a:p>
              <a:pPr algn="ctr">
                <a:lnSpc>
                  <a:spcPts val="2967"/>
                </a:lnSpc>
                <a:spcBef>
                  <a:spcPct val="0"/>
                </a:spcBef>
              </a:pPr>
              <a:r>
                <a:rPr lang="en-US" sz="2119" spc="235">
                  <a:solidFill>
                    <a:srgbClr val="000000"/>
                  </a:solidFill>
                  <a:latin typeface="Courier PS"/>
                  <a:ea typeface="Courier PS"/>
                  <a:cs typeface="Courier PS"/>
                  <a:sym typeface="Courier PS"/>
                </a:rPr>
                <a:t>"INTEGRATED WORKFLOW OF AUTOMATIC NUMBER PLATE RECOGNITION (ANPR) SYSTEM WITH OBJECT DETECTION AND CHARACTER RECOGNITION"</a:t>
              </a:r>
            </a:p>
          </p:txBody>
        </p:sp>
        <p:sp>
          <p:nvSpPr>
            <p:cNvPr id="30" name="TextBox 30"/>
            <p:cNvSpPr txBox="1"/>
            <p:nvPr/>
          </p:nvSpPr>
          <p:spPr>
            <a:xfrm>
              <a:off x="10007944" y="6449836"/>
              <a:ext cx="4059193" cy="3550387"/>
            </a:xfrm>
            <a:prstGeom prst="rect">
              <a:avLst/>
            </a:prstGeom>
          </p:spPr>
          <p:txBody>
            <a:bodyPr lIns="0" tIns="0" rIns="0" bIns="0" rtlCol="0" anchor="t">
              <a:spAutoFit/>
            </a:bodyPr>
            <a:lstStyle/>
            <a:p>
              <a:pPr algn="ctr">
                <a:lnSpc>
                  <a:spcPts val="22387"/>
                </a:lnSpc>
                <a:spcBef>
                  <a:spcPct val="0"/>
                </a:spcBef>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455382" y="2441411"/>
            <a:ext cx="16305327" cy="16843704"/>
          </a:xfrm>
          <a:custGeom>
            <a:avLst/>
            <a:gdLst/>
            <a:ahLst/>
            <a:cxnLst/>
            <a:rect l="l" t="t" r="r" b="b"/>
            <a:pathLst>
              <a:path w="16305327" h="16843704">
                <a:moveTo>
                  <a:pt x="0" y="0"/>
                </a:moveTo>
                <a:lnTo>
                  <a:pt x="16305327" y="0"/>
                </a:lnTo>
                <a:lnTo>
                  <a:pt x="16305327" y="16843703"/>
                </a:lnTo>
                <a:lnTo>
                  <a:pt x="0" y="16843703"/>
                </a:lnTo>
                <a:lnTo>
                  <a:pt x="0" y="0"/>
                </a:lnTo>
                <a:close/>
              </a:path>
            </a:pathLst>
          </a:custGeom>
          <a:blipFill>
            <a:blip r:embed="rId2"/>
            <a:stretch>
              <a:fillRect l="-4623" r="-4980"/>
            </a:stretch>
          </a:blipFill>
        </p:spPr>
      </p:sp>
      <p:sp>
        <p:nvSpPr>
          <p:cNvPr id="3" name="TextBox 3"/>
          <p:cNvSpPr txBox="1"/>
          <p:nvPr/>
        </p:nvSpPr>
        <p:spPr>
          <a:xfrm>
            <a:off x="2374808" y="3614787"/>
            <a:ext cx="13913025" cy="2819301"/>
          </a:xfrm>
          <a:prstGeom prst="rect">
            <a:avLst/>
          </a:prstGeom>
        </p:spPr>
        <p:txBody>
          <a:bodyPr lIns="0" tIns="0" rIns="0" bIns="0" rtlCol="0" anchor="t">
            <a:spAutoFit/>
          </a:bodyPr>
          <a:lstStyle/>
          <a:p>
            <a:pPr algn="ctr">
              <a:lnSpc>
                <a:spcPts val="10199"/>
              </a:lnSpc>
            </a:pPr>
            <a:r>
              <a:rPr lang="en-US" sz="8499">
                <a:solidFill>
                  <a:srgbClr val="FFFFFF"/>
                </a:solidFill>
                <a:latin typeface="Agrandir Wide Ultra-Bold"/>
                <a:ea typeface="Agrandir Wide Ultra-Bold"/>
                <a:cs typeface="Agrandir Wide Ultra-Bold"/>
                <a:sym typeface="Agrandir Wide Ultra-Bold"/>
              </a:rPr>
              <a:t>How Live mode </a:t>
            </a:r>
          </a:p>
          <a:p>
            <a:pPr algn="ctr">
              <a:lnSpc>
                <a:spcPts val="10200"/>
              </a:lnSpc>
            </a:pPr>
            <a:r>
              <a:rPr lang="en-US" sz="8500">
                <a:solidFill>
                  <a:srgbClr val="FFFFFF"/>
                </a:solidFill>
                <a:latin typeface="Agrandir Wide Ultra-Bold"/>
                <a:ea typeface="Agrandir Wide Ultra-Bold"/>
                <a:cs typeface="Agrandir Wide Ultra-Bold"/>
                <a:sym typeface="Agrandir Wide Ultra-Bold"/>
              </a:rPr>
              <a:t>works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1507</Words>
  <Application>Microsoft Office PowerPoint</Application>
  <PresentationFormat>Custom</PresentationFormat>
  <Paragraphs>105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Courier PS</vt:lpstr>
      <vt:lpstr>Agrandir Wide Ultra-Bold</vt:lpstr>
      <vt:lpstr>Calibri</vt:lpstr>
      <vt:lpstr>Arial</vt:lpstr>
      <vt:lpstr>Open Sauce Bold</vt:lpstr>
      <vt:lpstr>Crimson Pro Bold</vt:lpstr>
      <vt:lpstr>Canva Sans</vt:lpstr>
      <vt:lpstr>Now</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Guide Presentation</dc:title>
  <cp:lastModifiedBy>BHANU PANDEY</cp:lastModifiedBy>
  <cp:revision>2</cp:revision>
  <dcterms:created xsi:type="dcterms:W3CDTF">2006-08-16T00:00:00Z</dcterms:created>
  <dcterms:modified xsi:type="dcterms:W3CDTF">2024-07-14T10:23:12Z</dcterms:modified>
  <dc:identifier>DAGKtMLepbs</dc:identifier>
</cp:coreProperties>
</file>