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ato Heavy" charset="1" panose="020F0502020204030203"/>
      <p:regular r:id="rId11"/>
    </p:embeddedFont>
    <p:embeddedFont>
      <p:font typeface="Garet Ultra-Bold" charset="1" panose="00000000000000000000"/>
      <p:regular r:id="rId12"/>
    </p:embeddedFont>
    <p:embeddedFont>
      <p:font typeface="League Spartan" charset="1" panose="00000800000000000000"/>
      <p:regular r:id="rId13"/>
    </p:embeddedFont>
    <p:embeddedFont>
      <p:font typeface="Arimo Bold" charset="1" panose="020B0704020202020204"/>
      <p:regular r:id="rId14"/>
    </p:embeddedFont>
    <p:embeddedFont>
      <p:font typeface="Garet Bold" charset="1" panose="00000000000000000000"/>
      <p:regular r:id="rId15"/>
    </p:embeddedFont>
    <p:embeddedFont>
      <p:font typeface="Agrandir" charset="1" panose="00000500000000000000"/>
      <p:regular r:id="rId16"/>
    </p:embeddedFont>
    <p:embeddedFont>
      <p:font typeface="Arimo" charset="1" panose="020B0604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21.pn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1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38.png" Type="http://schemas.openxmlformats.org/officeDocument/2006/relationships/image"/><Relationship Id="rId15" Target="../media/image39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svg" Type="http://schemas.openxmlformats.org/officeDocument/2006/relationships/image"/><Relationship Id="rId4" Target="../media/image42.png" Type="http://schemas.openxmlformats.org/officeDocument/2006/relationships/image"/><Relationship Id="rId5" Target="../media/image43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97831">
            <a:off x="-1256645" y="3474621"/>
            <a:ext cx="3508802" cy="4114800"/>
          </a:xfrm>
          <a:custGeom>
            <a:avLst/>
            <a:gdLst/>
            <a:ahLst/>
            <a:cxnLst/>
            <a:rect r="r" b="b" t="t" l="l"/>
            <a:pathLst>
              <a:path h="4114800" w="3508802">
                <a:moveTo>
                  <a:pt x="0" y="0"/>
                </a:moveTo>
                <a:lnTo>
                  <a:pt x="3508802" y="0"/>
                </a:lnTo>
                <a:lnTo>
                  <a:pt x="35088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57592" y="6154720"/>
            <a:ext cx="6872827" cy="7000102"/>
          </a:xfrm>
          <a:custGeom>
            <a:avLst/>
            <a:gdLst/>
            <a:ahLst/>
            <a:cxnLst/>
            <a:rect r="r" b="b" t="t" l="l"/>
            <a:pathLst>
              <a:path h="7000102" w="6872827">
                <a:moveTo>
                  <a:pt x="0" y="0"/>
                </a:moveTo>
                <a:lnTo>
                  <a:pt x="6872828" y="0"/>
                </a:lnTo>
                <a:lnTo>
                  <a:pt x="6872828" y="7000102"/>
                </a:lnTo>
                <a:lnTo>
                  <a:pt x="0" y="7000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85089" y="-2471351"/>
            <a:ext cx="6872827" cy="7000102"/>
          </a:xfrm>
          <a:custGeom>
            <a:avLst/>
            <a:gdLst/>
            <a:ahLst/>
            <a:cxnLst/>
            <a:rect r="r" b="b" t="t" l="l"/>
            <a:pathLst>
              <a:path h="7000102" w="6872827">
                <a:moveTo>
                  <a:pt x="0" y="0"/>
                </a:moveTo>
                <a:lnTo>
                  <a:pt x="6872827" y="0"/>
                </a:lnTo>
                <a:lnTo>
                  <a:pt x="6872827" y="7000102"/>
                </a:lnTo>
                <a:lnTo>
                  <a:pt x="0" y="7000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277016" y="6463165"/>
            <a:ext cx="3860431" cy="4114800"/>
          </a:xfrm>
          <a:custGeom>
            <a:avLst/>
            <a:gdLst/>
            <a:ahLst/>
            <a:cxnLst/>
            <a:rect r="r" b="b" t="t" l="l"/>
            <a:pathLst>
              <a:path h="4114800" w="3860431">
                <a:moveTo>
                  <a:pt x="0" y="0"/>
                </a:moveTo>
                <a:lnTo>
                  <a:pt x="3860430" y="0"/>
                </a:lnTo>
                <a:lnTo>
                  <a:pt x="38604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820593">
            <a:off x="-604713" y="8630359"/>
            <a:ext cx="3266826" cy="1134479"/>
          </a:xfrm>
          <a:custGeom>
            <a:avLst/>
            <a:gdLst/>
            <a:ahLst/>
            <a:cxnLst/>
            <a:rect r="r" b="b" t="t" l="l"/>
            <a:pathLst>
              <a:path h="1134479" w="3266826">
                <a:moveTo>
                  <a:pt x="0" y="0"/>
                </a:moveTo>
                <a:lnTo>
                  <a:pt x="3266826" y="0"/>
                </a:lnTo>
                <a:lnTo>
                  <a:pt x="3266826" y="1134480"/>
                </a:lnTo>
                <a:lnTo>
                  <a:pt x="0" y="11344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29481" y="3597738"/>
            <a:ext cx="911216" cy="2556982"/>
          </a:xfrm>
          <a:custGeom>
            <a:avLst/>
            <a:gdLst/>
            <a:ahLst/>
            <a:cxnLst/>
            <a:rect r="r" b="b" t="t" l="l"/>
            <a:pathLst>
              <a:path h="2556982" w="911216">
                <a:moveTo>
                  <a:pt x="0" y="0"/>
                </a:moveTo>
                <a:lnTo>
                  <a:pt x="911216" y="0"/>
                </a:lnTo>
                <a:lnTo>
                  <a:pt x="911216" y="2556982"/>
                </a:lnTo>
                <a:lnTo>
                  <a:pt x="0" y="25569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70754" y="-990685"/>
            <a:ext cx="4517246" cy="4114800"/>
          </a:xfrm>
          <a:custGeom>
            <a:avLst/>
            <a:gdLst/>
            <a:ahLst/>
            <a:cxnLst/>
            <a:rect r="r" b="b" t="t" l="l"/>
            <a:pathLst>
              <a:path h="4114800" w="4517246">
                <a:moveTo>
                  <a:pt x="0" y="0"/>
                </a:moveTo>
                <a:lnTo>
                  <a:pt x="4517246" y="0"/>
                </a:lnTo>
                <a:lnTo>
                  <a:pt x="4517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0124" y="-990685"/>
            <a:ext cx="2411149" cy="2178802"/>
          </a:xfrm>
          <a:custGeom>
            <a:avLst/>
            <a:gdLst/>
            <a:ahLst/>
            <a:cxnLst/>
            <a:rect r="r" b="b" t="t" l="l"/>
            <a:pathLst>
              <a:path h="2178802" w="2411149">
                <a:moveTo>
                  <a:pt x="0" y="0"/>
                </a:moveTo>
                <a:lnTo>
                  <a:pt x="2411149" y="0"/>
                </a:lnTo>
                <a:lnTo>
                  <a:pt x="2411149" y="2178802"/>
                </a:lnTo>
                <a:lnTo>
                  <a:pt x="0" y="21788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961273" y="2830148"/>
            <a:ext cx="9828692" cy="3324573"/>
            <a:chOff x="0" y="0"/>
            <a:chExt cx="13104922" cy="443276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13104922" cy="28912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216"/>
                </a:lnSpc>
              </a:pPr>
              <a:r>
                <a:rPr lang="en-US" sz="14216">
                  <a:solidFill>
                    <a:srgbClr val="000000"/>
                  </a:solidFill>
                  <a:latin typeface="Lato Heavy"/>
                  <a:ea typeface="Lato Heavy"/>
                  <a:cs typeface="Lato Heavy"/>
                  <a:sym typeface="Lato Heavy"/>
                </a:rPr>
                <a:t>Blink</a:t>
              </a:r>
              <a:r>
                <a:rPr lang="en-US" sz="14216">
                  <a:solidFill>
                    <a:srgbClr val="7ED957"/>
                  </a:solidFill>
                  <a:latin typeface="Lato Heavy"/>
                  <a:ea typeface="Lato Heavy"/>
                  <a:cs typeface="Lato Heavy"/>
                  <a:sym typeface="Lato Heavy"/>
                </a:rPr>
                <a:t>it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477588"/>
              <a:ext cx="13104922" cy="955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49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true" rot="0">
            <a:off x="4184746" y="5532021"/>
            <a:ext cx="9381747" cy="562905"/>
          </a:xfrm>
          <a:custGeom>
            <a:avLst/>
            <a:gdLst/>
            <a:ahLst/>
            <a:cxnLst/>
            <a:rect r="r" b="b" t="t" l="l"/>
            <a:pathLst>
              <a:path h="562905" w="9381747">
                <a:moveTo>
                  <a:pt x="0" y="562905"/>
                </a:moveTo>
                <a:lnTo>
                  <a:pt x="9381746" y="562905"/>
                </a:lnTo>
                <a:lnTo>
                  <a:pt x="9381746" y="0"/>
                </a:lnTo>
                <a:lnTo>
                  <a:pt x="0" y="0"/>
                </a:lnTo>
                <a:lnTo>
                  <a:pt x="0" y="562905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9570340">
            <a:off x="11534002" y="-2255814"/>
            <a:ext cx="1975104" cy="4114800"/>
          </a:xfrm>
          <a:custGeom>
            <a:avLst/>
            <a:gdLst/>
            <a:ahLst/>
            <a:cxnLst/>
            <a:rect r="r" b="b" t="t" l="l"/>
            <a:pathLst>
              <a:path h="4114800" w="1975104">
                <a:moveTo>
                  <a:pt x="0" y="0"/>
                </a:moveTo>
                <a:lnTo>
                  <a:pt x="1975104" y="0"/>
                </a:lnTo>
                <a:lnTo>
                  <a:pt x="19751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23816" y="4857751"/>
            <a:ext cx="13411767" cy="674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8"/>
              </a:lnSpc>
              <a:spcBef>
                <a:spcPct val="0"/>
              </a:spcBef>
            </a:pPr>
            <a:r>
              <a:rPr lang="en-US" sz="4418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Let's</a:t>
            </a:r>
            <a:r>
              <a:rPr lang="en-US" b="true" sz="4418">
                <a:solidFill>
                  <a:srgbClr val="000000"/>
                </a:solidFill>
                <a:latin typeface="Lato Heavy"/>
                <a:ea typeface="Lato Heavy"/>
                <a:cs typeface="Lato Heavy"/>
                <a:sym typeface="Lato Heavy"/>
              </a:rPr>
              <a:t> Blink it Indias Last Minute App 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28700" y="7490056"/>
            <a:ext cx="2504726" cy="2796944"/>
          </a:xfrm>
          <a:custGeom>
            <a:avLst/>
            <a:gdLst/>
            <a:ahLst/>
            <a:cxnLst/>
            <a:rect r="r" b="b" t="t" l="l"/>
            <a:pathLst>
              <a:path h="2796944" w="2504726">
                <a:moveTo>
                  <a:pt x="0" y="0"/>
                </a:moveTo>
                <a:lnTo>
                  <a:pt x="2504726" y="0"/>
                </a:lnTo>
                <a:lnTo>
                  <a:pt x="2504726" y="2796944"/>
                </a:lnTo>
                <a:lnTo>
                  <a:pt x="0" y="279694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28463" y="2093478"/>
            <a:ext cx="7264435" cy="7164822"/>
            <a:chOff x="0" y="0"/>
            <a:chExt cx="1913267" cy="18870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267" cy="1887031"/>
            </a:xfrm>
            <a:custGeom>
              <a:avLst/>
              <a:gdLst/>
              <a:ahLst/>
              <a:cxnLst/>
              <a:rect r="r" b="b" t="t" l="l"/>
              <a:pathLst>
                <a:path h="1887031" w="1913267">
                  <a:moveTo>
                    <a:pt x="54352" y="0"/>
                  </a:moveTo>
                  <a:lnTo>
                    <a:pt x="1858915" y="0"/>
                  </a:lnTo>
                  <a:cubicBezTo>
                    <a:pt x="1888933" y="0"/>
                    <a:pt x="1913267" y="24334"/>
                    <a:pt x="1913267" y="54352"/>
                  </a:cubicBezTo>
                  <a:lnTo>
                    <a:pt x="1913267" y="1832679"/>
                  </a:lnTo>
                  <a:cubicBezTo>
                    <a:pt x="1913267" y="1862697"/>
                    <a:pt x="1888933" y="1887031"/>
                    <a:pt x="1858915" y="1887031"/>
                  </a:cubicBezTo>
                  <a:lnTo>
                    <a:pt x="54352" y="1887031"/>
                  </a:lnTo>
                  <a:cubicBezTo>
                    <a:pt x="39937" y="1887031"/>
                    <a:pt x="26112" y="1881305"/>
                    <a:pt x="15919" y="1871112"/>
                  </a:cubicBezTo>
                  <a:cubicBezTo>
                    <a:pt x="5726" y="1860919"/>
                    <a:pt x="0" y="1847094"/>
                    <a:pt x="0" y="1832679"/>
                  </a:cubicBezTo>
                  <a:lnTo>
                    <a:pt x="0" y="54352"/>
                  </a:lnTo>
                  <a:cubicBezTo>
                    <a:pt x="0" y="39937"/>
                    <a:pt x="5726" y="26112"/>
                    <a:pt x="15919" y="15919"/>
                  </a:cubicBezTo>
                  <a:cubicBezTo>
                    <a:pt x="26112" y="5726"/>
                    <a:pt x="39937" y="0"/>
                    <a:pt x="54352" y="0"/>
                  </a:cubicBezTo>
                  <a:close/>
                </a:path>
              </a:pathLst>
            </a:custGeom>
            <a:solidFill>
              <a:srgbClr val="526E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913267" cy="1953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383860" y="7788073"/>
            <a:ext cx="6823649" cy="5530141"/>
            <a:chOff x="0" y="0"/>
            <a:chExt cx="1797175" cy="14564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97175" cy="1456498"/>
            </a:xfrm>
            <a:custGeom>
              <a:avLst/>
              <a:gdLst/>
              <a:ahLst/>
              <a:cxnLst/>
              <a:rect r="r" b="b" t="t" l="l"/>
              <a:pathLst>
                <a:path h="1456498" w="1797175">
                  <a:moveTo>
                    <a:pt x="57863" y="0"/>
                  </a:moveTo>
                  <a:lnTo>
                    <a:pt x="1739312" y="0"/>
                  </a:lnTo>
                  <a:cubicBezTo>
                    <a:pt x="1754658" y="0"/>
                    <a:pt x="1769376" y="6096"/>
                    <a:pt x="1780227" y="16948"/>
                  </a:cubicBezTo>
                  <a:cubicBezTo>
                    <a:pt x="1791079" y="27799"/>
                    <a:pt x="1797175" y="42517"/>
                    <a:pt x="1797175" y="57863"/>
                  </a:cubicBezTo>
                  <a:lnTo>
                    <a:pt x="1797175" y="1398635"/>
                  </a:lnTo>
                  <a:cubicBezTo>
                    <a:pt x="1797175" y="1413981"/>
                    <a:pt x="1791079" y="1428699"/>
                    <a:pt x="1780227" y="1439550"/>
                  </a:cubicBezTo>
                  <a:cubicBezTo>
                    <a:pt x="1769376" y="1450402"/>
                    <a:pt x="1754658" y="1456498"/>
                    <a:pt x="1739312" y="1456498"/>
                  </a:cubicBezTo>
                  <a:lnTo>
                    <a:pt x="57863" y="1456498"/>
                  </a:lnTo>
                  <a:cubicBezTo>
                    <a:pt x="42517" y="1456498"/>
                    <a:pt x="27799" y="1450402"/>
                    <a:pt x="16948" y="1439550"/>
                  </a:cubicBezTo>
                  <a:cubicBezTo>
                    <a:pt x="6096" y="1428699"/>
                    <a:pt x="0" y="1413981"/>
                    <a:pt x="0" y="1398635"/>
                  </a:cubicBezTo>
                  <a:lnTo>
                    <a:pt x="0" y="57863"/>
                  </a:lnTo>
                  <a:cubicBezTo>
                    <a:pt x="0" y="42517"/>
                    <a:pt x="6096" y="27799"/>
                    <a:pt x="16948" y="16948"/>
                  </a:cubicBezTo>
                  <a:cubicBezTo>
                    <a:pt x="27799" y="6096"/>
                    <a:pt x="42517" y="0"/>
                    <a:pt x="57863" y="0"/>
                  </a:cubicBezTo>
                  <a:close/>
                </a:path>
              </a:pathLst>
            </a:custGeom>
            <a:solidFill>
              <a:srgbClr val="F89D6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797175" cy="1523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9014486">
            <a:off x="696354" y="-878340"/>
            <a:ext cx="1038806" cy="2164179"/>
          </a:xfrm>
          <a:custGeom>
            <a:avLst/>
            <a:gdLst/>
            <a:ahLst/>
            <a:cxnLst/>
            <a:rect r="r" b="b" t="t" l="l"/>
            <a:pathLst>
              <a:path h="2164179" w="1038806">
                <a:moveTo>
                  <a:pt x="0" y="0"/>
                </a:moveTo>
                <a:lnTo>
                  <a:pt x="1038806" y="0"/>
                </a:lnTo>
                <a:lnTo>
                  <a:pt x="1038806" y="2164179"/>
                </a:lnTo>
                <a:lnTo>
                  <a:pt x="0" y="2164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300737" y="6786810"/>
            <a:ext cx="3872963" cy="3500190"/>
          </a:xfrm>
          <a:custGeom>
            <a:avLst/>
            <a:gdLst/>
            <a:ahLst/>
            <a:cxnLst/>
            <a:rect r="r" b="b" t="t" l="l"/>
            <a:pathLst>
              <a:path h="3500190" w="3872963">
                <a:moveTo>
                  <a:pt x="0" y="0"/>
                </a:moveTo>
                <a:lnTo>
                  <a:pt x="3872962" y="0"/>
                </a:lnTo>
                <a:lnTo>
                  <a:pt x="3872962" y="3500190"/>
                </a:lnTo>
                <a:lnTo>
                  <a:pt x="0" y="3500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13797" y="3599493"/>
            <a:ext cx="4977932" cy="5558691"/>
          </a:xfrm>
          <a:custGeom>
            <a:avLst/>
            <a:gdLst/>
            <a:ahLst/>
            <a:cxnLst/>
            <a:rect r="r" b="b" t="t" l="l"/>
            <a:pathLst>
              <a:path h="5558691" w="4977932">
                <a:moveTo>
                  <a:pt x="0" y="0"/>
                </a:moveTo>
                <a:lnTo>
                  <a:pt x="4977931" y="0"/>
                </a:lnTo>
                <a:lnTo>
                  <a:pt x="4977931" y="5558690"/>
                </a:lnTo>
                <a:lnTo>
                  <a:pt x="0" y="55586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7981140"/>
            <a:ext cx="613797" cy="555765"/>
          </a:xfrm>
          <a:custGeom>
            <a:avLst/>
            <a:gdLst/>
            <a:ahLst/>
            <a:cxnLst/>
            <a:rect r="r" b="b" t="t" l="l"/>
            <a:pathLst>
              <a:path h="555765" w="613797">
                <a:moveTo>
                  <a:pt x="0" y="0"/>
                </a:moveTo>
                <a:lnTo>
                  <a:pt x="613797" y="0"/>
                </a:lnTo>
                <a:lnTo>
                  <a:pt x="613797" y="555765"/>
                </a:lnTo>
                <a:lnTo>
                  <a:pt x="0" y="5557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422068">
            <a:off x="10066845" y="9275696"/>
            <a:ext cx="1038806" cy="2164179"/>
          </a:xfrm>
          <a:custGeom>
            <a:avLst/>
            <a:gdLst/>
            <a:ahLst/>
            <a:cxnLst/>
            <a:rect r="r" b="b" t="t" l="l"/>
            <a:pathLst>
              <a:path h="2164179" w="1038806">
                <a:moveTo>
                  <a:pt x="0" y="0"/>
                </a:moveTo>
                <a:lnTo>
                  <a:pt x="1038806" y="0"/>
                </a:lnTo>
                <a:lnTo>
                  <a:pt x="1038806" y="2164179"/>
                </a:lnTo>
                <a:lnTo>
                  <a:pt x="0" y="2164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066128" y="4793310"/>
            <a:ext cx="178166" cy="176223"/>
          </a:xfrm>
          <a:custGeom>
            <a:avLst/>
            <a:gdLst/>
            <a:ahLst/>
            <a:cxnLst/>
            <a:rect r="r" b="b" t="t" l="l"/>
            <a:pathLst>
              <a:path h="176223" w="178166">
                <a:moveTo>
                  <a:pt x="0" y="0"/>
                </a:moveTo>
                <a:lnTo>
                  <a:pt x="178166" y="0"/>
                </a:lnTo>
                <a:lnTo>
                  <a:pt x="178166" y="176223"/>
                </a:lnTo>
                <a:lnTo>
                  <a:pt x="0" y="1762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279683" y="598013"/>
            <a:ext cx="11415343" cy="1175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7"/>
              </a:lnSpc>
            </a:pPr>
            <a:r>
              <a:rPr lang="en-US" b="true" sz="9799" spc="-607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 BLINK</a:t>
            </a:r>
            <a:r>
              <a:rPr lang="en-US" b="true" sz="9799" spc="-607">
                <a:solidFill>
                  <a:srgbClr val="7ED957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IT </a:t>
            </a:r>
            <a:r>
              <a:rPr lang="en-US" b="true" sz="9799" spc="-607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46962" y="1885424"/>
            <a:ext cx="10019942" cy="1008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37"/>
              </a:lnSpc>
            </a:pPr>
            <a:r>
              <a:rPr lang="en-US" sz="574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BUSINESS REQUIREMENTS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79683" y="3393459"/>
            <a:ext cx="11049675" cy="920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5"/>
              </a:lnSpc>
              <a:spcBef>
                <a:spcPct val="0"/>
              </a:spcBef>
            </a:pPr>
            <a:r>
              <a:rPr lang="en-US" b="true" sz="261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 conduct a comprehensive analysis of Blinkit's sales performance, customer satisfaction, and inventory distribution in order to: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66128" y="4619166"/>
            <a:ext cx="8631878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Identify key insights and optimization opportunities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45847" y="5164599"/>
            <a:ext cx="8542795" cy="45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Use various KPIs and visualizations in Power BI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066128" y="5338743"/>
            <a:ext cx="178166" cy="176223"/>
          </a:xfrm>
          <a:custGeom>
            <a:avLst/>
            <a:gdLst/>
            <a:ahLst/>
            <a:cxnLst/>
            <a:rect r="r" b="b" t="t" l="l"/>
            <a:pathLst>
              <a:path h="176223" w="178166">
                <a:moveTo>
                  <a:pt x="0" y="0"/>
                </a:moveTo>
                <a:lnTo>
                  <a:pt x="178166" y="0"/>
                </a:lnTo>
                <a:lnTo>
                  <a:pt x="178166" y="176223"/>
                </a:lnTo>
                <a:lnTo>
                  <a:pt x="0" y="1762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7729" y="4054369"/>
            <a:ext cx="5250328" cy="2962603"/>
            <a:chOff x="0" y="0"/>
            <a:chExt cx="1382802" cy="780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82802" cy="780274"/>
            </a:xfrm>
            <a:custGeom>
              <a:avLst/>
              <a:gdLst/>
              <a:ahLst/>
              <a:cxnLst/>
              <a:rect r="r" b="b" t="t" l="l"/>
              <a:pathLst>
                <a:path h="780274" w="1382802">
                  <a:moveTo>
                    <a:pt x="56033" y="0"/>
                  </a:moveTo>
                  <a:lnTo>
                    <a:pt x="1326769" y="0"/>
                  </a:lnTo>
                  <a:cubicBezTo>
                    <a:pt x="1341630" y="0"/>
                    <a:pt x="1355882" y="5903"/>
                    <a:pt x="1366391" y="16412"/>
                  </a:cubicBezTo>
                  <a:cubicBezTo>
                    <a:pt x="1376899" y="26920"/>
                    <a:pt x="1382802" y="41172"/>
                    <a:pt x="1382802" y="56033"/>
                  </a:cubicBezTo>
                  <a:lnTo>
                    <a:pt x="1382802" y="724241"/>
                  </a:lnTo>
                  <a:cubicBezTo>
                    <a:pt x="1382802" y="739102"/>
                    <a:pt x="1376899" y="753354"/>
                    <a:pt x="1366391" y="763862"/>
                  </a:cubicBezTo>
                  <a:cubicBezTo>
                    <a:pt x="1355882" y="774371"/>
                    <a:pt x="1341630" y="780274"/>
                    <a:pt x="1326769" y="780274"/>
                  </a:cubicBezTo>
                  <a:lnTo>
                    <a:pt x="56033" y="780274"/>
                  </a:lnTo>
                  <a:cubicBezTo>
                    <a:pt x="25087" y="780274"/>
                    <a:pt x="0" y="755187"/>
                    <a:pt x="0" y="724241"/>
                  </a:cubicBezTo>
                  <a:lnTo>
                    <a:pt x="0" y="56033"/>
                  </a:lnTo>
                  <a:cubicBezTo>
                    <a:pt x="0" y="41172"/>
                    <a:pt x="5903" y="26920"/>
                    <a:pt x="16412" y="16412"/>
                  </a:cubicBezTo>
                  <a:cubicBezTo>
                    <a:pt x="26920" y="5903"/>
                    <a:pt x="41172" y="0"/>
                    <a:pt x="56033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1382802" cy="865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6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54807" y="1545253"/>
            <a:ext cx="16064190" cy="2541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1"/>
              </a:lnSpc>
            </a:pPr>
            <a:r>
              <a:rPr lang="en-US" sz="10855" b="true">
                <a:solidFill>
                  <a:srgbClr val="0D0B0A"/>
                </a:solidFill>
                <a:latin typeface="Garet Bold"/>
                <a:ea typeface="Garet Bold"/>
                <a:cs typeface="Garet Bold"/>
                <a:sym typeface="Garet Bold"/>
              </a:rPr>
              <a:t>KPI’s Requirements</a:t>
            </a:r>
          </a:p>
          <a:p>
            <a:pPr algn="ctr">
              <a:lnSpc>
                <a:spcPts val="9661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1744881">
            <a:off x="-1228065" y="-1822523"/>
            <a:ext cx="3403484" cy="3599839"/>
          </a:xfrm>
          <a:custGeom>
            <a:avLst/>
            <a:gdLst/>
            <a:ahLst/>
            <a:cxnLst/>
            <a:rect r="r" b="b" t="t" l="l"/>
            <a:pathLst>
              <a:path h="3599839" w="3403484">
                <a:moveTo>
                  <a:pt x="0" y="0"/>
                </a:moveTo>
                <a:lnTo>
                  <a:pt x="3403484" y="0"/>
                </a:lnTo>
                <a:lnTo>
                  <a:pt x="3403484" y="3599839"/>
                </a:lnTo>
                <a:lnTo>
                  <a:pt x="0" y="35998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131435">
            <a:off x="17366236" y="-33857"/>
            <a:ext cx="3403484" cy="3599839"/>
          </a:xfrm>
          <a:custGeom>
            <a:avLst/>
            <a:gdLst/>
            <a:ahLst/>
            <a:cxnLst/>
            <a:rect r="r" b="b" t="t" l="l"/>
            <a:pathLst>
              <a:path h="3599839" w="3403484">
                <a:moveTo>
                  <a:pt x="0" y="0"/>
                </a:moveTo>
                <a:lnTo>
                  <a:pt x="3403484" y="0"/>
                </a:lnTo>
                <a:lnTo>
                  <a:pt x="3403484" y="3599840"/>
                </a:lnTo>
                <a:lnTo>
                  <a:pt x="0" y="35998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580465">
            <a:off x="7545185" y="-2745028"/>
            <a:ext cx="4463787" cy="4114800"/>
          </a:xfrm>
          <a:custGeom>
            <a:avLst/>
            <a:gdLst/>
            <a:ahLst/>
            <a:cxnLst/>
            <a:rect r="r" b="b" t="t" l="l"/>
            <a:pathLst>
              <a:path h="4114800" w="4463787">
                <a:moveTo>
                  <a:pt x="0" y="0"/>
                </a:moveTo>
                <a:lnTo>
                  <a:pt x="4463787" y="0"/>
                </a:lnTo>
                <a:lnTo>
                  <a:pt x="44637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835734" y="4054369"/>
            <a:ext cx="5250328" cy="2962603"/>
            <a:chOff x="0" y="0"/>
            <a:chExt cx="7000437" cy="3950138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7000437" cy="3950138"/>
              <a:chOff x="0" y="0"/>
              <a:chExt cx="1382802" cy="7802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2802" cy="780274"/>
              </a:xfrm>
              <a:custGeom>
                <a:avLst/>
                <a:gdLst/>
                <a:ahLst/>
                <a:cxnLst/>
                <a:rect r="r" b="b" t="t" l="l"/>
                <a:pathLst>
                  <a:path h="780274" w="1382802">
                    <a:moveTo>
                      <a:pt x="56033" y="0"/>
                    </a:moveTo>
                    <a:lnTo>
                      <a:pt x="1326769" y="0"/>
                    </a:lnTo>
                    <a:cubicBezTo>
                      <a:pt x="1341630" y="0"/>
                      <a:pt x="1355882" y="5903"/>
                      <a:pt x="1366391" y="16412"/>
                    </a:cubicBezTo>
                    <a:cubicBezTo>
                      <a:pt x="1376899" y="26920"/>
                      <a:pt x="1382802" y="41172"/>
                      <a:pt x="1382802" y="56033"/>
                    </a:cubicBezTo>
                    <a:lnTo>
                      <a:pt x="1382802" y="724241"/>
                    </a:lnTo>
                    <a:cubicBezTo>
                      <a:pt x="1382802" y="739102"/>
                      <a:pt x="1376899" y="753354"/>
                      <a:pt x="1366391" y="763862"/>
                    </a:cubicBezTo>
                    <a:cubicBezTo>
                      <a:pt x="1355882" y="774371"/>
                      <a:pt x="1341630" y="780274"/>
                      <a:pt x="1326769" y="780274"/>
                    </a:cubicBezTo>
                    <a:lnTo>
                      <a:pt x="56033" y="780274"/>
                    </a:lnTo>
                    <a:cubicBezTo>
                      <a:pt x="25087" y="780274"/>
                      <a:pt x="0" y="755187"/>
                      <a:pt x="0" y="724241"/>
                    </a:cubicBezTo>
                    <a:lnTo>
                      <a:pt x="0" y="56033"/>
                    </a:lnTo>
                    <a:cubicBezTo>
                      <a:pt x="0" y="41172"/>
                      <a:pt x="5903" y="26920"/>
                      <a:pt x="16412" y="16412"/>
                    </a:cubicBezTo>
                    <a:cubicBezTo>
                      <a:pt x="26920" y="5903"/>
                      <a:pt x="41172" y="0"/>
                      <a:pt x="56033" y="0"/>
                    </a:cubicBezTo>
                    <a:close/>
                  </a:path>
                </a:pathLst>
              </a:custGeom>
              <a:solidFill>
                <a:srgbClr val="7ED957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85725"/>
                <a:ext cx="1382802" cy="8659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61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325532" y="244256"/>
              <a:ext cx="6006471" cy="22334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78"/>
                </a:lnSpc>
                <a:spcBef>
                  <a:spcPct val="0"/>
                </a:spcBef>
              </a:pPr>
              <a:r>
                <a:rPr lang="en-US" sz="2502">
                  <a:solidFill>
                    <a:srgbClr val="FFFFFF"/>
                  </a:solidFill>
                  <a:latin typeface="Agrandir"/>
                  <a:ea typeface="Agrandir"/>
                  <a:cs typeface="Agrandir"/>
                  <a:sym typeface="Agrandir"/>
                </a:rPr>
                <a:t>1.Total Sales: The overall revenue generated from all items sold.</a:t>
              </a:r>
            </a:p>
            <a:p>
              <a:pPr algn="l" marL="0" indent="0" lvl="0">
                <a:lnSpc>
                  <a:spcPts val="3278"/>
                </a:lnSpc>
                <a:spcBef>
                  <a:spcPct val="0"/>
                </a:spcBef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325532" y="2262857"/>
              <a:ext cx="6006471" cy="16872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74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Agrandir"/>
                  <a:ea typeface="Agrandir"/>
                  <a:cs typeface="Agrandir"/>
                  <a:sym typeface="Agrandir"/>
                </a:rPr>
                <a:t>2.Average Sales: The average revenue per sale.</a:t>
              </a:r>
            </a:p>
            <a:p>
              <a:pPr algn="l" marL="0" indent="0" lvl="0">
                <a:lnSpc>
                  <a:spcPts val="327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740467" y="4246430"/>
            <a:ext cx="4504853" cy="128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8"/>
              </a:lnSpc>
              <a:spcBef>
                <a:spcPct val="0"/>
              </a:spcBef>
            </a:pPr>
            <a:r>
              <a:rPr lang="en-US" sz="250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3.Number of Items: The total count of different items sold.</a:t>
            </a:r>
          </a:p>
          <a:p>
            <a:pPr algn="l" marL="0" indent="0" lvl="0">
              <a:lnSpc>
                <a:spcPts val="3278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740467" y="5318082"/>
            <a:ext cx="4504853" cy="169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78"/>
              </a:lnSpc>
              <a:spcBef>
                <a:spcPct val="0"/>
              </a:spcBef>
            </a:pPr>
            <a:r>
              <a:rPr lang="en-US" sz="2502">
                <a:solidFill>
                  <a:srgbClr val="FFFFFF"/>
                </a:solidFill>
                <a:latin typeface="Agrandir"/>
                <a:ea typeface="Agrandir"/>
                <a:cs typeface="Agrandir"/>
                <a:sym typeface="Agrandir"/>
              </a:rPr>
              <a:t>4.Average Rating: The average customer rating for items sold. </a:t>
            </a:r>
          </a:p>
          <a:p>
            <a:pPr algn="l" marL="0" indent="0" lvl="0">
              <a:lnSpc>
                <a:spcPts val="3278"/>
              </a:lnSpc>
              <a:spcBef>
                <a:spcPct val="0"/>
              </a:spcBef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-9684555">
            <a:off x="15059450" y="7840440"/>
            <a:ext cx="4517246" cy="4114800"/>
          </a:xfrm>
          <a:custGeom>
            <a:avLst/>
            <a:gdLst/>
            <a:ahLst/>
            <a:cxnLst/>
            <a:rect r="r" b="b" t="t" l="l"/>
            <a:pathLst>
              <a:path h="4114800" w="4517246">
                <a:moveTo>
                  <a:pt x="0" y="0"/>
                </a:moveTo>
                <a:lnTo>
                  <a:pt x="4517245" y="0"/>
                </a:lnTo>
                <a:lnTo>
                  <a:pt x="45172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0" y="7016972"/>
            <a:ext cx="3618288" cy="3270028"/>
          </a:xfrm>
          <a:custGeom>
            <a:avLst/>
            <a:gdLst/>
            <a:ahLst/>
            <a:cxnLst/>
            <a:rect r="r" b="b" t="t" l="l"/>
            <a:pathLst>
              <a:path h="3270028" w="3618288">
                <a:moveTo>
                  <a:pt x="0" y="0"/>
                </a:moveTo>
                <a:lnTo>
                  <a:pt x="3618288" y="0"/>
                </a:lnTo>
                <a:lnTo>
                  <a:pt x="3618288" y="3270028"/>
                </a:lnTo>
                <a:lnTo>
                  <a:pt x="0" y="32700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025868" y="7409616"/>
            <a:ext cx="4236264" cy="3119431"/>
          </a:xfrm>
          <a:custGeom>
            <a:avLst/>
            <a:gdLst/>
            <a:ahLst/>
            <a:cxnLst/>
            <a:rect r="r" b="b" t="t" l="l"/>
            <a:pathLst>
              <a:path h="3119431" w="4236264">
                <a:moveTo>
                  <a:pt x="0" y="0"/>
                </a:moveTo>
                <a:lnTo>
                  <a:pt x="4236264" y="0"/>
                </a:lnTo>
                <a:lnTo>
                  <a:pt x="4236264" y="3119430"/>
                </a:lnTo>
                <a:lnTo>
                  <a:pt x="0" y="31194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98601" y="4596033"/>
            <a:ext cx="16265314" cy="12213772"/>
          </a:xfrm>
          <a:custGeom>
            <a:avLst/>
            <a:gdLst/>
            <a:ahLst/>
            <a:cxnLst/>
            <a:rect r="r" b="b" t="t" l="l"/>
            <a:pathLst>
              <a:path h="12213772" w="16265314">
                <a:moveTo>
                  <a:pt x="0" y="0"/>
                </a:moveTo>
                <a:lnTo>
                  <a:pt x="16265314" y="0"/>
                </a:lnTo>
                <a:lnTo>
                  <a:pt x="16265314" y="12213772"/>
                </a:lnTo>
                <a:lnTo>
                  <a:pt x="0" y="122137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98601" y="-536627"/>
            <a:ext cx="1940157" cy="1998289"/>
          </a:xfrm>
          <a:custGeom>
            <a:avLst/>
            <a:gdLst/>
            <a:ahLst/>
            <a:cxnLst/>
            <a:rect r="r" b="b" t="t" l="l"/>
            <a:pathLst>
              <a:path h="1998289" w="1940157">
                <a:moveTo>
                  <a:pt x="0" y="0"/>
                </a:moveTo>
                <a:lnTo>
                  <a:pt x="1940157" y="0"/>
                </a:lnTo>
                <a:lnTo>
                  <a:pt x="1940157" y="1998289"/>
                </a:lnTo>
                <a:lnTo>
                  <a:pt x="0" y="19982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099010">
            <a:off x="15327955" y="6561993"/>
            <a:ext cx="1077517" cy="2178802"/>
          </a:xfrm>
          <a:custGeom>
            <a:avLst/>
            <a:gdLst/>
            <a:ahLst/>
            <a:cxnLst/>
            <a:rect r="r" b="b" t="t" l="l"/>
            <a:pathLst>
              <a:path h="2178802" w="1077517">
                <a:moveTo>
                  <a:pt x="0" y="0"/>
                </a:moveTo>
                <a:lnTo>
                  <a:pt x="1077516" y="0"/>
                </a:lnTo>
                <a:lnTo>
                  <a:pt x="1077516" y="2178802"/>
                </a:lnTo>
                <a:lnTo>
                  <a:pt x="0" y="21788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5604065" y="-3143358"/>
            <a:ext cx="6872827" cy="7000102"/>
          </a:xfrm>
          <a:custGeom>
            <a:avLst/>
            <a:gdLst/>
            <a:ahLst/>
            <a:cxnLst/>
            <a:rect r="r" b="b" t="t" l="l"/>
            <a:pathLst>
              <a:path h="7000102" w="6872827">
                <a:moveTo>
                  <a:pt x="0" y="7000101"/>
                </a:moveTo>
                <a:lnTo>
                  <a:pt x="6872827" y="7000101"/>
                </a:lnTo>
                <a:lnTo>
                  <a:pt x="6872827" y="0"/>
                </a:lnTo>
                <a:lnTo>
                  <a:pt x="0" y="0"/>
                </a:lnTo>
                <a:lnTo>
                  <a:pt x="0" y="7000101"/>
                </a:lnTo>
                <a:close/>
              </a:path>
            </a:pathLst>
          </a:custGeom>
          <a:blipFill>
            <a:blip r:embed="rId8">
              <a:alphaModFix amt="51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894752" y="737312"/>
            <a:ext cx="4236264" cy="3119431"/>
          </a:xfrm>
          <a:custGeom>
            <a:avLst/>
            <a:gdLst/>
            <a:ahLst/>
            <a:cxnLst/>
            <a:rect r="r" b="b" t="t" l="l"/>
            <a:pathLst>
              <a:path h="3119431" w="4236264">
                <a:moveTo>
                  <a:pt x="0" y="0"/>
                </a:moveTo>
                <a:lnTo>
                  <a:pt x="4236264" y="0"/>
                </a:lnTo>
                <a:lnTo>
                  <a:pt x="4236264" y="3119431"/>
                </a:lnTo>
                <a:lnTo>
                  <a:pt x="0" y="311943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684555">
            <a:off x="15059450" y="7840440"/>
            <a:ext cx="4517246" cy="4114800"/>
          </a:xfrm>
          <a:custGeom>
            <a:avLst/>
            <a:gdLst/>
            <a:ahLst/>
            <a:cxnLst/>
            <a:rect r="r" b="b" t="t" l="l"/>
            <a:pathLst>
              <a:path h="4114800" w="4517246">
                <a:moveTo>
                  <a:pt x="0" y="0"/>
                </a:moveTo>
                <a:lnTo>
                  <a:pt x="4517245" y="0"/>
                </a:lnTo>
                <a:lnTo>
                  <a:pt x="45172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01998" y="3856743"/>
            <a:ext cx="1292754" cy="1102367"/>
          </a:xfrm>
          <a:custGeom>
            <a:avLst/>
            <a:gdLst/>
            <a:ahLst/>
            <a:cxnLst/>
            <a:rect r="r" b="b" t="t" l="l"/>
            <a:pathLst>
              <a:path h="1102367" w="1292754">
                <a:moveTo>
                  <a:pt x="0" y="0"/>
                </a:moveTo>
                <a:lnTo>
                  <a:pt x="1292754" y="0"/>
                </a:lnTo>
                <a:lnTo>
                  <a:pt x="1292754" y="1102367"/>
                </a:lnTo>
                <a:lnTo>
                  <a:pt x="0" y="11023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9014486">
            <a:off x="3625309" y="-935491"/>
            <a:ext cx="1038806" cy="2164179"/>
          </a:xfrm>
          <a:custGeom>
            <a:avLst/>
            <a:gdLst/>
            <a:ahLst/>
            <a:cxnLst/>
            <a:rect r="r" b="b" t="t" l="l"/>
            <a:pathLst>
              <a:path h="2164179" w="1038806">
                <a:moveTo>
                  <a:pt x="0" y="0"/>
                </a:moveTo>
                <a:lnTo>
                  <a:pt x="1038806" y="0"/>
                </a:lnTo>
                <a:lnTo>
                  <a:pt x="1038806" y="2164180"/>
                </a:lnTo>
                <a:lnTo>
                  <a:pt x="0" y="216418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43165" y="5095875"/>
            <a:ext cx="12621576" cy="533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 Total Sales by Fat Content: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Objective: Analyze the impact of fat content on total sales.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Additional KPI Metrics: Assess how other KPIs (Average Sales, Number of Items, Average Rating) vary with fat content.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Chart Type: Donut Chart.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 Total Sales by Item Type: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Objective: Identify the performance of different item types in terms of total sales.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Additional KPI Metrics: Assess how other KPIs (Average Sales, Number of Items, Average Rating) vary with fat content.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Chart Type: Bar Chart.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 Fat Content by Outlet for Total Sales: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Objective: Compare total sales across different outlets segmented by fat content.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Additional KPI Metrics: Assess how other KPIs (Average Sales, Number of Items, Average Rating) vary with fat content.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8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Chart Type: Stacked Column Chart.</a:t>
            </a:r>
          </a:p>
          <a:p>
            <a:pPr algn="l">
              <a:lnSpc>
                <a:spcPts val="26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14426" y="1823612"/>
            <a:ext cx="10916456" cy="500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70"/>
              </a:lnSpc>
            </a:pPr>
            <a:r>
              <a:rPr lang="en-US" b="true" sz="11245" spc="-697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CHART’S REQUIREMENTS</a:t>
            </a:r>
          </a:p>
          <a:p>
            <a:pPr algn="just">
              <a:lnSpc>
                <a:spcPts val="9670"/>
              </a:lnSpc>
            </a:pPr>
          </a:p>
          <a:p>
            <a:pPr algn="just">
              <a:lnSpc>
                <a:spcPts val="967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E5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46923" y="4452381"/>
            <a:ext cx="7738695" cy="4707855"/>
            <a:chOff x="0" y="0"/>
            <a:chExt cx="2038175" cy="12399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8175" cy="1239929"/>
            </a:xfrm>
            <a:custGeom>
              <a:avLst/>
              <a:gdLst/>
              <a:ahLst/>
              <a:cxnLst/>
              <a:rect r="r" b="b" t="t" l="l"/>
              <a:pathLst>
                <a:path h="1239929" w="2038175">
                  <a:moveTo>
                    <a:pt x="51021" y="0"/>
                  </a:moveTo>
                  <a:lnTo>
                    <a:pt x="1987154" y="0"/>
                  </a:lnTo>
                  <a:cubicBezTo>
                    <a:pt x="2015332" y="0"/>
                    <a:pt x="2038175" y="22843"/>
                    <a:pt x="2038175" y="51021"/>
                  </a:cubicBezTo>
                  <a:lnTo>
                    <a:pt x="2038175" y="1188908"/>
                  </a:lnTo>
                  <a:cubicBezTo>
                    <a:pt x="2038175" y="1217086"/>
                    <a:pt x="2015332" y="1239929"/>
                    <a:pt x="1987154" y="1239929"/>
                  </a:cubicBezTo>
                  <a:lnTo>
                    <a:pt x="51021" y="1239929"/>
                  </a:lnTo>
                  <a:cubicBezTo>
                    <a:pt x="22843" y="1239929"/>
                    <a:pt x="0" y="1217086"/>
                    <a:pt x="0" y="1188908"/>
                  </a:cubicBezTo>
                  <a:lnTo>
                    <a:pt x="0" y="51021"/>
                  </a:lnTo>
                  <a:cubicBezTo>
                    <a:pt x="0" y="22843"/>
                    <a:pt x="22843" y="0"/>
                    <a:pt x="51021" y="0"/>
                  </a:cubicBezTo>
                  <a:close/>
                </a:path>
              </a:pathLst>
            </a:custGeom>
            <a:solidFill>
              <a:srgbClr val="F89D6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038175" cy="1306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30861" y="-1160562"/>
            <a:ext cx="5863072" cy="4850942"/>
            <a:chOff x="0" y="0"/>
            <a:chExt cx="1544184" cy="12776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4184" cy="1277614"/>
            </a:xfrm>
            <a:custGeom>
              <a:avLst/>
              <a:gdLst/>
              <a:ahLst/>
              <a:cxnLst/>
              <a:rect r="r" b="b" t="t" l="l"/>
              <a:pathLst>
                <a:path h="1277614" w="1544184">
                  <a:moveTo>
                    <a:pt x="67343" y="0"/>
                  </a:moveTo>
                  <a:lnTo>
                    <a:pt x="1476840" y="0"/>
                  </a:lnTo>
                  <a:cubicBezTo>
                    <a:pt x="1494701" y="0"/>
                    <a:pt x="1511830" y="7095"/>
                    <a:pt x="1524459" y="19724"/>
                  </a:cubicBezTo>
                  <a:cubicBezTo>
                    <a:pt x="1537088" y="32354"/>
                    <a:pt x="1544184" y="49483"/>
                    <a:pt x="1544184" y="67343"/>
                  </a:cubicBezTo>
                  <a:lnTo>
                    <a:pt x="1544184" y="1210271"/>
                  </a:lnTo>
                  <a:cubicBezTo>
                    <a:pt x="1544184" y="1247464"/>
                    <a:pt x="1514033" y="1277614"/>
                    <a:pt x="1476840" y="1277614"/>
                  </a:cubicBezTo>
                  <a:lnTo>
                    <a:pt x="67343" y="1277614"/>
                  </a:lnTo>
                  <a:cubicBezTo>
                    <a:pt x="30151" y="1277614"/>
                    <a:pt x="0" y="1247464"/>
                    <a:pt x="0" y="1210271"/>
                  </a:cubicBezTo>
                  <a:lnTo>
                    <a:pt x="0" y="67343"/>
                  </a:lnTo>
                  <a:cubicBezTo>
                    <a:pt x="0" y="30151"/>
                    <a:pt x="30151" y="0"/>
                    <a:pt x="67343" y="0"/>
                  </a:cubicBezTo>
                  <a:close/>
                </a:path>
              </a:pathLst>
            </a:custGeom>
            <a:solidFill>
              <a:srgbClr val="4673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544184" cy="13442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85982" y="5303252"/>
            <a:ext cx="5275730" cy="3831132"/>
          </a:xfrm>
          <a:custGeom>
            <a:avLst/>
            <a:gdLst/>
            <a:ahLst/>
            <a:cxnLst/>
            <a:rect r="r" b="b" t="t" l="l"/>
            <a:pathLst>
              <a:path h="3831132" w="5275730">
                <a:moveTo>
                  <a:pt x="0" y="0"/>
                </a:moveTo>
                <a:lnTo>
                  <a:pt x="5275731" y="0"/>
                </a:lnTo>
                <a:lnTo>
                  <a:pt x="5275731" y="3831132"/>
                </a:lnTo>
                <a:lnTo>
                  <a:pt x="0" y="38311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486" b="-4692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12548" y="-283062"/>
            <a:ext cx="4099699" cy="3965527"/>
          </a:xfrm>
          <a:custGeom>
            <a:avLst/>
            <a:gdLst/>
            <a:ahLst/>
            <a:cxnLst/>
            <a:rect r="r" b="b" t="t" l="l"/>
            <a:pathLst>
              <a:path h="3965527" w="4099699">
                <a:moveTo>
                  <a:pt x="0" y="0"/>
                </a:moveTo>
                <a:lnTo>
                  <a:pt x="4099698" y="0"/>
                </a:lnTo>
                <a:lnTo>
                  <a:pt x="4099698" y="3965527"/>
                </a:lnTo>
                <a:lnTo>
                  <a:pt x="0" y="3965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1137054"/>
            <a:ext cx="10916456" cy="500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670"/>
              </a:lnSpc>
            </a:pPr>
            <a:r>
              <a:rPr lang="en-US" b="true" sz="11245" spc="-697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CHART’S REQUIREMENTS</a:t>
            </a:r>
          </a:p>
          <a:p>
            <a:pPr algn="just">
              <a:lnSpc>
                <a:spcPts val="9670"/>
              </a:lnSpc>
            </a:pPr>
          </a:p>
          <a:p>
            <a:pPr algn="just">
              <a:lnSpc>
                <a:spcPts val="967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7386828" y="4395231"/>
            <a:ext cx="10106961" cy="5024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4. Total Sales by Outlet Establishment: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Objective: Evaluate how the age or type of outlet establishment influences total sales.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Chart Type: Line Chart.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5. Sales by Outlet Size: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Objective: Analyze the correlation between outlet size and total sales.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Chart Type: Donut/ Pie Chart.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6. Sales by Outlet Location: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Objective: Assess the geographic distribution of sales across different locations.</a:t>
            </a:r>
          </a:p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Chart Type: Funnel Map.</a:t>
            </a:r>
          </a:p>
          <a:p>
            <a:pPr algn="l">
              <a:lnSpc>
                <a:spcPts val="335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-9684555">
            <a:off x="15059450" y="7840440"/>
            <a:ext cx="4517246" cy="4114800"/>
          </a:xfrm>
          <a:custGeom>
            <a:avLst/>
            <a:gdLst/>
            <a:ahLst/>
            <a:cxnLst/>
            <a:rect r="r" b="b" t="t" l="l"/>
            <a:pathLst>
              <a:path h="4114800" w="4517246">
                <a:moveTo>
                  <a:pt x="0" y="0"/>
                </a:moveTo>
                <a:lnTo>
                  <a:pt x="4517245" y="0"/>
                </a:lnTo>
                <a:lnTo>
                  <a:pt x="45172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DAGrnbMmC-4</dc:identifier>
  <dcterms:modified xsi:type="dcterms:W3CDTF">2011-08-01T06:04:30Z</dcterms:modified>
  <cp:revision>1</cp:revision>
  <dc:title>Orange and Beige Retro Colorful Sales Report Presentation</dc:title>
</cp:coreProperties>
</file>