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9" name="" descr=""/>
          <p:cNvPicPr/>
          <p:nvPr/>
        </p:nvPicPr>
        <p:blipFill>
          <a:blip r:embed="rId2"/>
          <a:stretch/>
        </p:blipFill>
        <p:spPr>
          <a:xfrm>
            <a:off x="3602880" y="1604520"/>
            <a:ext cx="4984920" cy="3977280"/>
          </a:xfrm>
          <a:prstGeom prst="rect">
            <a:avLst/>
          </a:prstGeom>
          <a:ln>
            <a:noFill/>
          </a:ln>
        </p:spPr>
      </p:pic>
      <p:pic>
        <p:nvPicPr>
          <p:cNvPr id="40"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3602880" y="1604520"/>
            <a:ext cx="4984920" cy="3977280"/>
          </a:xfrm>
          <a:prstGeom prst="rect">
            <a:avLst/>
          </a:prstGeom>
          <a:ln>
            <a:noFill/>
          </a:ln>
        </p:spPr>
      </p:pic>
      <p:pic>
        <p:nvPicPr>
          <p:cNvPr id="80"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5"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8"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19" name="" descr=""/>
          <p:cNvPicPr/>
          <p:nvPr/>
        </p:nvPicPr>
        <p:blipFill>
          <a:blip r:embed="rId2"/>
          <a:stretch/>
        </p:blipFill>
        <p:spPr>
          <a:xfrm>
            <a:off x="3602880" y="1604520"/>
            <a:ext cx="4984920" cy="3977280"/>
          </a:xfrm>
          <a:prstGeom prst="rect">
            <a:avLst/>
          </a:prstGeom>
          <a:ln>
            <a:noFill/>
          </a:ln>
        </p:spPr>
      </p:pic>
      <p:pic>
        <p:nvPicPr>
          <p:cNvPr id="120"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8600" cy="2898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600" cy="62532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4640" cy="363960"/>
          </a:xfrm>
          <a:prstGeom prst="rect">
            <a:avLst/>
          </a:prstGeom>
          <a:ln>
            <a:noFill/>
          </a:ln>
        </p:spPr>
      </p:pic>
      <p:sp>
        <p:nvSpPr>
          <p:cNvPr id="4" name="CustomShape 4"/>
          <p:cNvSpPr/>
          <p:nvPr/>
        </p:nvSpPr>
        <p:spPr>
          <a:xfrm>
            <a:off x="446400" y="3085920"/>
            <a:ext cx="11297880" cy="333720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 name="PlaceHolder 6"/>
          <p:cNvSpPr>
            <a:spLocks noGrp="1"/>
          </p:cNvSpPr>
          <p:nvPr>
            <p:ph type="body"/>
          </p:nvPr>
        </p:nvSpPr>
        <p:spPr>
          <a:xfrm>
            <a:off x="609480" y="1604520"/>
            <a:ext cx="10972080" cy="397656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4" name="Picture 7" descr=""/>
          <p:cNvPicPr/>
          <p:nvPr/>
        </p:nvPicPr>
        <p:blipFill>
          <a:blip r:embed="rId2"/>
          <a:stretch/>
        </p:blipFill>
        <p:spPr>
          <a:xfrm>
            <a:off x="10485000" y="6437880"/>
            <a:ext cx="1124640" cy="363960"/>
          </a:xfrm>
          <a:prstGeom prst="rect">
            <a:avLst/>
          </a:prstGeom>
          <a:ln>
            <a:noFill/>
          </a:ln>
        </p:spPr>
      </p:pic>
      <p:sp>
        <p:nvSpPr>
          <p:cNvPr id="45" name="PlaceHolder 4"/>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CustomShape 1"/>
          <p:cNvSpPr/>
          <p:nvPr/>
        </p:nvSpPr>
        <p:spPr>
          <a:xfrm>
            <a:off x="446400" y="457200"/>
            <a:ext cx="3702240" cy="9396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2" name="CustomShape 2"/>
          <p:cNvSpPr/>
          <p:nvPr/>
        </p:nvSpPr>
        <p:spPr>
          <a:xfrm>
            <a:off x="8042040" y="453600"/>
            <a:ext cx="3702240" cy="9756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3" name="CustomShape 3"/>
          <p:cNvSpPr/>
          <p:nvPr/>
        </p:nvSpPr>
        <p:spPr>
          <a:xfrm>
            <a:off x="4241880" y="457200"/>
            <a:ext cx="3702240" cy="9036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4" name="Picture 7" descr=""/>
          <p:cNvPicPr/>
          <p:nvPr/>
        </p:nvPicPr>
        <p:blipFill>
          <a:blip r:embed="rId2"/>
          <a:stretch/>
        </p:blipFill>
        <p:spPr>
          <a:xfrm>
            <a:off x="10485000" y="6437880"/>
            <a:ext cx="1124640" cy="363960"/>
          </a:xfrm>
          <a:prstGeom prst="rect">
            <a:avLst/>
          </a:prstGeom>
          <a:ln>
            <a:noFill/>
          </a:ln>
        </p:spPr>
      </p:pic>
      <p:sp>
        <p:nvSpPr>
          <p:cNvPr id="85" name="PlaceHolder 4"/>
          <p:cNvSpPr>
            <a:spLocks noGrp="1"/>
          </p:cNvSpPr>
          <p:nvPr>
            <p:ph type="title"/>
          </p:nvPr>
        </p:nvSpPr>
        <p:spPr>
          <a:xfrm>
            <a:off x="576000" y="712800"/>
            <a:ext cx="11028600" cy="62496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6"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59000" y="1821600"/>
            <a:ext cx="9142920" cy="97668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3600" spc="-1" strike="noStrike" cap="all">
                <a:solidFill>
                  <a:srgbClr val="1cade4"/>
                </a:solidFill>
                <a:uFill>
                  <a:solidFill>
                    <a:srgbClr val="ffffff"/>
                  </a:solidFill>
                </a:uFill>
                <a:latin typeface="Arial"/>
                <a:ea typeface="DejaVu Sans"/>
              </a:rPr>
              <a:t>KEYLOGGER</a:t>
            </a:r>
            <a:endParaRPr b="0" lang="en-IN" sz="1800" spc="-1" strike="noStrike">
              <a:solidFill>
                <a:srgbClr val="000000"/>
              </a:solidFill>
              <a:uFill>
                <a:solidFill>
                  <a:srgbClr val="ffffff"/>
                </a:solidFill>
              </a:uFill>
              <a:latin typeface="Arial"/>
            </a:endParaRPr>
          </a:p>
        </p:txBody>
      </p:sp>
      <p:sp>
        <p:nvSpPr>
          <p:cNvPr id="122" name="CustomShape 2"/>
          <p:cNvSpPr/>
          <p:nvPr/>
        </p:nvSpPr>
        <p:spPr>
          <a:xfrm>
            <a:off x="-329760" y="1034280"/>
            <a:ext cx="12725640" cy="5785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1482ac"/>
                </a:solidFill>
                <a:uFill>
                  <a:solidFill>
                    <a:srgbClr val="ffffff"/>
                  </a:solidFill>
                </a:uFill>
                <a:latin typeface="Arial"/>
                <a:ea typeface="DejaVu Sans"/>
              </a:rPr>
              <a:t>CAPSTONE PROJECT</a:t>
            </a:r>
            <a:endParaRPr b="0" lang="en-IN" sz="1800" spc="-1" strike="noStrike">
              <a:solidFill>
                <a:srgbClr val="000000"/>
              </a:solidFill>
              <a:uFill>
                <a:solidFill>
                  <a:srgbClr val="ffffff"/>
                </a:solidFill>
              </a:uFill>
              <a:latin typeface="Arial"/>
            </a:endParaRPr>
          </a:p>
        </p:txBody>
      </p:sp>
      <p:sp>
        <p:nvSpPr>
          <p:cNvPr id="123" name="CustomShape 3"/>
          <p:cNvSpPr/>
          <p:nvPr/>
        </p:nvSpPr>
        <p:spPr>
          <a:xfrm>
            <a:off x="3117600" y="4586400"/>
            <a:ext cx="7979040" cy="70092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1482ac"/>
                </a:solidFill>
                <a:uFill>
                  <a:solidFill>
                    <a:srgbClr val="ffffff"/>
                  </a:solidFill>
                </a:uFill>
                <a:latin typeface="Arial"/>
                <a:ea typeface="DejaVu Sans"/>
              </a:rPr>
              <a:t>Presented By: </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ea typeface="DejaVu Sans"/>
              </a:rPr>
              <a:t>1. MOHAMED JASIM MF-A V C COLLEGE OF ENGINNERING -CSE</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References</a:t>
            </a:r>
            <a:endParaRPr b="0" lang="en-IN" sz="1800" spc="-1" strike="noStrike">
              <a:solidFill>
                <a:srgbClr val="000000"/>
              </a:solidFill>
              <a:uFill>
                <a:solidFill>
                  <a:srgbClr val="ffffff"/>
                </a:solidFill>
              </a:uFill>
              <a:latin typeface="Arial"/>
            </a:endParaRPr>
          </a:p>
        </p:txBody>
      </p:sp>
      <p:sp>
        <p:nvSpPr>
          <p:cNvPr id="14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400" spc="-1" strike="noStrike">
                <a:solidFill>
                  <a:srgbClr val="0f0f0f"/>
                </a:solidFill>
                <a:uFill>
                  <a:solidFill>
                    <a:srgbClr val="ffffff"/>
                  </a:solidFill>
                </a:u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463040" y="2766240"/>
            <a:ext cx="9297720" cy="1324440"/>
          </a:xfrm>
          <a:prstGeom prst="rect">
            <a:avLst/>
          </a:prstGeom>
          <a:noFill/>
          <a:ln>
            <a:noFill/>
          </a:ln>
        </p:spPr>
        <p:style>
          <a:lnRef idx="0"/>
          <a:fillRef idx="0"/>
          <a:effectRef idx="0"/>
          <a:fontRef idx="minor"/>
        </p:style>
        <p:txBody>
          <a:bodyPr lIns="90000" rIns="90000" tIns="45000" bIns="45000" anchor="b"/>
          <a:p>
            <a:pPr algn="ctr">
              <a:lnSpc>
                <a:spcPct val="100000"/>
              </a:lnSpc>
            </a:pPr>
            <a:r>
              <a:rPr b="1" lang="en-IN" sz="2800" spc="-1" strike="noStrike" cap="all">
                <a:solidFill>
                  <a:srgbClr val="002060"/>
                </a:solidFill>
                <a:uFill>
                  <a:solidFill>
                    <a:srgbClr val="ffffff"/>
                  </a:solidFill>
                </a:uFill>
                <a:latin typeface="Arial"/>
                <a:ea typeface="DejaVu Sans"/>
              </a:rPr>
              <a:t>THANK YOU</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49600" y="558360"/>
            <a:ext cx="10514520" cy="1324440"/>
          </a:xfrm>
          <a:prstGeom prst="rect">
            <a:avLst/>
          </a:prstGeom>
          <a:noFill/>
          <a:ln>
            <a:noFill/>
          </a:ln>
        </p:spPr>
        <p:style>
          <a:lnRef idx="0"/>
          <a:fillRef idx="0"/>
          <a:effectRef idx="0"/>
          <a:fontRef idx="minor"/>
        </p:style>
        <p:txBody>
          <a:bodyPr lIns="90000" rIns="90000" tIns="45000" bIns="45000" anchor="b"/>
          <a:p>
            <a:pPr>
              <a:lnSpc>
                <a:spcPct val="100000"/>
              </a:lnSpc>
            </a:pPr>
            <a:r>
              <a:rPr b="1" lang="en-IN" sz="2800" spc="-1" strike="noStrike" cap="all">
                <a:solidFill>
                  <a:srgbClr val="002060"/>
                </a:solidFill>
                <a:uFill>
                  <a:solidFill>
                    <a:srgbClr val="ffffff"/>
                  </a:solidFill>
                </a:uFill>
                <a:latin typeface="Arial"/>
                <a:ea typeface="DejaVu Sans"/>
              </a:rPr>
              <a:t>OUTLINE</a:t>
            </a:r>
            <a:endParaRPr b="0" lang="en-IN" sz="1800" spc="-1" strike="noStrike">
              <a:solidFill>
                <a:srgbClr val="000000"/>
              </a:solidFill>
              <a:uFill>
                <a:solidFill>
                  <a:srgbClr val="ffffff"/>
                </a:solidFill>
              </a:uFill>
              <a:latin typeface="Arial"/>
            </a:endParaRPr>
          </a:p>
        </p:txBody>
      </p:sp>
      <p:sp>
        <p:nvSpPr>
          <p:cNvPr id="125" name="CustomShape 2"/>
          <p:cNvSpPr/>
          <p:nvPr/>
        </p:nvSpPr>
        <p:spPr>
          <a:xfrm>
            <a:off x="838080" y="1618920"/>
            <a:ext cx="11017800" cy="5238000"/>
          </a:xfrm>
          <a:prstGeom prst="rect">
            <a:avLst/>
          </a:prstGeom>
          <a:noFill/>
          <a:ln>
            <a:noFill/>
          </a:ln>
        </p:spPr>
        <p:style>
          <a:lnRef idx="0"/>
          <a:fillRef idx="0"/>
          <a:effectRef idx="0"/>
          <a:fontRef idx="minor"/>
        </p:style>
        <p:txBody>
          <a:bodyPr lIns="90000" rIns="90000" tIns="45000" bIns="45000"/>
          <a:p>
            <a:pPr>
              <a:lnSpc>
                <a:spcPct val="100000"/>
              </a:lnSpc>
            </a:pPr>
            <a:r>
              <a:rPr b="1" lang="en-IN" sz="2000" spc="-1" strike="noStrike">
                <a:solidFill>
                  <a:srgbClr val="404040"/>
                </a:solidFill>
                <a:uFill>
                  <a:solidFill>
                    <a:srgbClr val="ffffff"/>
                  </a:solidFill>
                </a:uFill>
                <a:latin typeface="Arial"/>
                <a:ea typeface="Franklin Gothic Book"/>
              </a:rPr>
              <a: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Problem Statement </a:t>
            </a:r>
            <a:r>
              <a:rPr b="0" lang="en-IN" sz="2000" spc="-1" strike="noStrike">
                <a:solidFill>
                  <a:srgbClr val="404040"/>
                </a:solidFill>
                <a:uFill>
                  <a:solidFill>
                    <a:srgbClr val="ffffff"/>
                  </a:solidFill>
                </a:uFill>
                <a:latin typeface="Arial"/>
                <a:ea typeface="Franklin Gothic Book"/>
              </a:rPr>
              <a:t>(Should not include 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Proposed System/Solution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System Development Approach </a:t>
            </a:r>
            <a:r>
              <a:rPr b="0" lang="en-IN" sz="2000" spc="-1" strike="noStrike">
                <a:solidFill>
                  <a:srgbClr val="404040"/>
                </a:solidFill>
                <a:uFill>
                  <a:solidFill>
                    <a:srgbClr val="ffffff"/>
                  </a:solidFill>
                </a:uFill>
                <a:latin typeface="Arial"/>
                <a:ea typeface="Franklin Gothic Book"/>
              </a:rPr>
              <a:t>(Technology Used)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Algorithm &amp; Deployment  </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Result (Output Image)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Conclusion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Future Scope</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2000" spc="-1" strike="noStrike">
                <a:solidFill>
                  <a:srgbClr val="404040"/>
                </a:solidFill>
                <a:uFill>
                  <a:solidFill>
                    <a:srgbClr val="ffffff"/>
                  </a:solidFill>
                </a:uFill>
                <a:latin typeface="Arial"/>
                <a:ea typeface="Franklin Gothic Book"/>
              </a:rPr>
              <a:t>References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Problem Statement</a:t>
            </a:r>
            <a:endParaRPr b="0" lang="en-IN" sz="1800" spc="-1" strike="noStrike">
              <a:solidFill>
                <a:srgbClr val="000000"/>
              </a:solidFill>
              <a:uFill>
                <a:solidFill>
                  <a:srgbClr val="ffffff"/>
                </a:solidFill>
              </a:uFill>
              <a:latin typeface="Arial"/>
            </a:endParaRPr>
          </a:p>
        </p:txBody>
      </p:sp>
      <p:sp>
        <p:nvSpPr>
          <p:cNvPr id="127" name="CustomShape 2"/>
          <p:cNvSpPr/>
          <p:nvPr/>
        </p:nvSpPr>
        <p:spPr>
          <a:xfrm>
            <a:off x="452520" y="123768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3200" spc="-1" strike="noStrike">
                <a:solidFill>
                  <a:srgbClr val="0f0f0f"/>
                </a:solidFill>
                <a:uFill>
                  <a:solidFill>
                    <a:srgbClr val="ffffff"/>
                  </a:solidFill>
                </a:uFill>
                <a:latin typeface="Franklin Gothic Book"/>
                <a:ea typeface="Franklin Gothic Book"/>
              </a:rPr>
              <a:t>Example:</a:t>
            </a:r>
            <a:r>
              <a:rPr b="0" lang="en-IN" sz="2800" spc="-1" strike="noStrike">
                <a:solidFill>
                  <a:srgbClr val="0f0f0f"/>
                </a:solidFill>
                <a:uFill>
                  <a:solidFill>
                    <a:srgbClr val="ffffff"/>
                  </a:solidFill>
                </a:uFill>
                <a:latin typeface="Franklin Gothic Book"/>
                <a:ea typeface="Franklin Gothic Book"/>
              </a:rPr>
              <a:t> </a:t>
            </a:r>
            <a:r>
              <a:rPr b="0" lang="en-IN" sz="2400" spc="-1" strike="noStrike">
                <a:solidFill>
                  <a:srgbClr val="0f0f0f"/>
                </a:solidFill>
                <a:uFill>
                  <a:solidFill>
                    <a:srgbClr val="ffffff"/>
                  </a:solidFill>
                </a:u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Proposed Solution</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41720" y="1087200"/>
            <a:ext cx="11612520" cy="556272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Collection:</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Gather historical data on bike rentals, including time, date, location, and other relevant factors.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Utilize real-time data sources, such as weather conditions, events, and holidays, to enhance prediction accuracy.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Data Preprocessing:</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Clean and preprocess the collected data to handle missing values, outliers, and inconsistencies.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Feature engineering to extract relevant features from the data that might impact bike demand.</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Machine Learning Algorithm:</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Implement a machine learning algorithm, such as a time-series forecasting model (e.g., ARIMA, SARIMA, or LSTM), to predict bike counts based on historical patterns.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Consider incorporating other factors like weather conditions, day of the week, and special events to improve prediction accuracy.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Deployment:</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Develop a user-friendly interface or application that provides real-time predictions for bike counts at different hours.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Deploy the solution on a scalable and reliable platform, considering factors like server infrastructure, response time, and user accessibility.</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Evaluation:</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Assess the model's performance using appropriate metrics such as Mean Absolute Error (MAE), Root Mean Squared Error (RMSE), or other relevant metrics.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1" lang="en-IN" sz="1200" spc="-1" strike="noStrike">
                <a:solidFill>
                  <a:srgbClr val="404040"/>
                </a:solidFill>
                <a:uFill>
                  <a:solidFill>
                    <a:srgbClr val="ffffff"/>
                  </a:solidFill>
                </a:uFill>
                <a:latin typeface="Calibri"/>
                <a:ea typeface="Franklin Gothic Book"/>
              </a:rPr>
              <a:t>Fine-tune the model based on feedback and continuous monitoring of prediction accuracy.</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200" spc="-1" strike="noStrike">
                <a:solidFill>
                  <a:srgbClr val="404040"/>
                </a:solidFill>
                <a:uFill>
                  <a:solidFill>
                    <a:srgbClr val="ffffff"/>
                  </a:solidFill>
                </a:uFill>
                <a:latin typeface="Franklin Gothic Book"/>
                <a:ea typeface="Franklin Gothic Book"/>
              </a:rPr>
              <a:t>Result: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81040" y="6624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System  Approach</a:t>
            </a:r>
            <a:endParaRPr b="0" lang="en-IN" sz="1800" spc="-1" strike="noStrike">
              <a:solidFill>
                <a:srgbClr val="000000"/>
              </a:solidFill>
              <a:uFill>
                <a:solidFill>
                  <a:srgbClr val="ffffff"/>
                </a:solidFill>
              </a:uFill>
              <a:latin typeface="Arial"/>
            </a:endParaRPr>
          </a:p>
        </p:txBody>
      </p:sp>
      <p:sp>
        <p:nvSpPr>
          <p:cNvPr id="131"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1" lang="en-IN"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System requirements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800" spc="-1" strike="noStrike">
                <a:solidFill>
                  <a:srgbClr val="0f0f0f"/>
                </a:solidFill>
                <a:uFill>
                  <a:solidFill>
                    <a:srgbClr val="ffffff"/>
                  </a:solidFill>
                </a:uFill>
                <a:latin typeface="Franklin Gothic Book"/>
                <a:ea typeface="Franklin Gothic Book"/>
              </a:rPr>
              <a:t>Library required to build the model</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Algorithm &amp; Deployment</a:t>
            </a:r>
            <a:endParaRPr b="0" lang="en-IN" sz="1800" spc="-1" strike="noStrike">
              <a:solidFill>
                <a:srgbClr val="000000"/>
              </a:solidFill>
              <a:uFill>
                <a:solidFill>
                  <a:srgbClr val="ffffff"/>
                </a:solidFill>
              </a:uFill>
              <a:latin typeface="Arial"/>
            </a:endParaRPr>
          </a:p>
        </p:txBody>
      </p:sp>
      <p:sp>
        <p:nvSpPr>
          <p:cNvPr id="133"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In the Algorithm section, describe the machine learning algorithm chosen for predicting bike counts. Here's an example structure for this section:</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Algorithm Selection:</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Data Input:</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Specify the input features used by the algorithm, such as historical bike rental data, weather conditions, day of the week, and any other relevant factors.</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Training Process: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1" lang="en-IN" sz="1400" spc="-1" strike="noStrike">
                <a:solidFill>
                  <a:srgbClr val="404040"/>
                </a:solidFill>
                <a:uFill>
                  <a:solidFill>
                    <a:srgbClr val="ffffff"/>
                  </a:solidFill>
                </a:uFill>
                <a:latin typeface="Franklin Gothic Book"/>
                <a:ea typeface="Franklin Gothic Book"/>
              </a:rPr>
              <a:t>Prediction Process:</a:t>
            </a:r>
            <a:endParaRPr b="0" lang="en-IN" sz="1800" spc="-1" strike="noStrike">
              <a:solidFill>
                <a:srgbClr val="000000"/>
              </a:solidFill>
              <a:uFill>
                <a:solidFill>
                  <a:srgbClr val="ffffff"/>
                </a:solidFill>
              </a:uFill>
              <a:latin typeface="Arial"/>
            </a:endParaRPr>
          </a:p>
          <a:p>
            <a:pPr lvl="1" marL="630000" indent="-304200">
              <a:lnSpc>
                <a:spcPct val="100000"/>
              </a:lnSpc>
              <a:buClr>
                <a:srgbClr val="1cade4"/>
              </a:buClr>
              <a:buSzPct val="92000"/>
              <a:buFont typeface="Wingdings 2" charset="2"/>
              <a:buChar char=""/>
            </a:pPr>
            <a:r>
              <a:rPr b="0" lang="en-IN" sz="1400" spc="-1" strike="noStrike">
                <a:solidFill>
                  <a:srgbClr val="404040"/>
                </a:solidFill>
                <a:uFill>
                  <a:solidFill>
                    <a:srgbClr val="ffffff"/>
                  </a:solidFill>
                </a:uFill>
                <a:latin typeface="Franklin Gothic Book"/>
                <a:ea typeface="Franklin Gothic Book"/>
              </a:rPr>
              <a:t>Detail how the trained algorithm makes predictions for future bike counts. Discuss any real-time data inputs considered during the prediction phase.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Result</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2400" spc="-1" strike="noStrike">
                <a:solidFill>
                  <a:srgbClr val="0f0f0f"/>
                </a:solidFill>
                <a:uFill>
                  <a:solidFill>
                    <a:srgbClr val="ffffff"/>
                  </a:solidFill>
                </a:u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70200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Franklin Gothic Demi"/>
              </a:rPr>
              <a:t>Conclusion</a:t>
            </a:r>
            <a:endParaRPr b="0" lang="en-IN" sz="1800" spc="-1" strike="noStrike">
              <a:solidFill>
                <a:srgbClr val="000000"/>
              </a:solidFill>
              <a:uFill>
                <a:solidFill>
                  <a:srgbClr val="ffffff"/>
                </a:solidFill>
              </a:uFill>
              <a:latin typeface="Arial"/>
            </a:endParaRPr>
          </a:p>
        </p:txBody>
      </p:sp>
      <p:sp>
        <p:nvSpPr>
          <p:cNvPr id="137" name="CustomShape 2"/>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marL="305280" indent="-304200">
              <a:lnSpc>
                <a:spcPct val="100000"/>
              </a:lnSpc>
              <a:buClr>
                <a:srgbClr val="1cade4"/>
              </a:buClr>
              <a:buSzPct val="92000"/>
              <a:buFont typeface="Wingdings 2" charset="2"/>
              <a:buChar char=""/>
            </a:pPr>
            <a:r>
              <a:rPr b="0" lang="en-IN" sz="2000" spc="-1" strike="noStrike">
                <a:solidFill>
                  <a:srgbClr val="0f0f0f"/>
                </a:solidFill>
                <a:uFill>
                  <a:solidFill>
                    <a:srgbClr val="ffffff"/>
                  </a:solidFill>
                </a:u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1302120"/>
            <a:ext cx="11028600" cy="4672080"/>
          </a:xfrm>
          <a:prstGeom prst="rect">
            <a:avLst/>
          </a:prstGeom>
          <a:noFill/>
          <a:ln>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marL="305280" indent="-304200">
              <a:lnSpc>
                <a:spcPct val="100000"/>
              </a:lnSpc>
              <a:buClr>
                <a:srgbClr val="1cade4"/>
              </a:buClr>
              <a:buSzPct val="92000"/>
              <a:buFont typeface="Wingdings 2" charset="2"/>
              <a:buChar char=""/>
            </a:pPr>
            <a:r>
              <a:rPr b="0" lang="en-IN" sz="2000" spc="-1" strike="noStrike">
                <a:solidFill>
                  <a:srgbClr val="404040"/>
                </a:solidFill>
                <a:uFill>
                  <a:solidFill>
                    <a:srgbClr val="ffffff"/>
                  </a:solidFill>
                </a:u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39" name="CustomShape 2"/>
          <p:cNvSpPr/>
          <p:nvPr/>
        </p:nvSpPr>
        <p:spPr>
          <a:xfrm>
            <a:off x="535680" y="844560"/>
            <a:ext cx="11028600" cy="529200"/>
          </a:xfrm>
          <a:prstGeom prst="rect">
            <a:avLst/>
          </a:prstGeom>
          <a:noFill/>
          <a:ln>
            <a:noFill/>
          </a:ln>
        </p:spPr>
        <p:style>
          <a:lnRef idx="0"/>
          <a:fillRef idx="0"/>
          <a:effectRef idx="0"/>
          <a:fontRef idx="minor"/>
        </p:style>
        <p:txBody>
          <a:bodyPr lIns="90000" rIns="90000" tIns="45000" bIns="45000" anchor="b"/>
          <a:p>
            <a:pPr>
              <a:lnSpc>
                <a:spcPct val="100000"/>
              </a:lnSpc>
            </a:pPr>
            <a:r>
              <a:rPr b="1" lang="en-IN" sz="4400" spc="-1" strike="noStrike" cap="all">
                <a:solidFill>
                  <a:srgbClr val="1cade4"/>
                </a:solidFill>
                <a:uFill>
                  <a:solidFill>
                    <a:srgbClr val="ffffff"/>
                  </a:solidFill>
                </a:uFill>
                <a:latin typeface="Arial"/>
                <a:ea typeface="DejaVu Sans"/>
              </a:rPr>
              <a:t>Future scope</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9</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2024-04-04T11:49:18Z</dcterms:modified>
  <cp:revision>25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