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0694a02e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0694a02e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028db2d8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028db2d8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0694a02e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60694a02e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0694a02e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60694a02e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031ea3f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031ea3f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0694a02e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60694a02e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0694a02e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60694a02e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60694a02e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60694a02e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0694a02e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60694a02e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0694a02e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60694a02e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028db2d8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028db2d8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031ea3f71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6031ea3f71_0_8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8629eaa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8629eaa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71b4dde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71b4dde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0694a02e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0694a02e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028db2d8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028db2d8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745739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745739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8629eaa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8629eaa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031ea3f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6031ea3f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0" name="Shape 130"/>
        <p:cNvGrpSpPr/>
        <p:nvPr/>
      </p:nvGrpSpPr>
      <p:grpSpPr>
        <a:xfrm>
          <a:off x="0" y="0"/>
          <a:ext cx="0" cy="0"/>
          <a:chOff x="0" y="0"/>
          <a:chExt cx="0" cy="0"/>
        </a:xfrm>
      </p:grpSpPr>
      <p:pic>
        <p:nvPicPr>
          <p:cNvPr descr="A picture containing indoor, shower, tiled, bath&#10;&#10;Description automatically generated" id="131" name="Google Shape;131;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2" name="Google Shape;132;p13"/>
          <p:cNvSpPr/>
          <p:nvPr/>
        </p:nvSpPr>
        <p:spPr>
          <a:xfrm>
            <a:off x="8537497" y="421014"/>
            <a:ext cx="606503" cy="786955"/>
          </a:xfrm>
          <a:custGeom>
            <a:rect b="b" l="l" r="r" t="t"/>
            <a:pathLst>
              <a:path extrusionOk="0" h="1049274" w="808671">
                <a:moveTo>
                  <a:pt x="605791" y="0"/>
                </a:moveTo>
                <a:lnTo>
                  <a:pt x="808671" y="351348"/>
                </a:lnTo>
                <a:lnTo>
                  <a:pt x="808671" y="1049274"/>
                </a:lnTo>
                <a:lnTo>
                  <a:pt x="0" y="1049274"/>
                </a:lnTo>
                <a:close/>
              </a:path>
            </a:pathLst>
          </a:custGeom>
          <a:solidFill>
            <a:srgbClr val="3B49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3" name="Google Shape;133;p13"/>
          <p:cNvSpPr/>
          <p:nvPr/>
        </p:nvSpPr>
        <p:spPr>
          <a:xfrm>
            <a:off x="8564391" y="1947348"/>
            <a:ext cx="592358" cy="765382"/>
          </a:xfrm>
          <a:custGeom>
            <a:rect b="b" l="l" r="r" t="t"/>
            <a:pathLst>
              <a:path extrusionOk="0" h="1020509" w="789811">
                <a:moveTo>
                  <a:pt x="510253" y="0"/>
                </a:moveTo>
                <a:cubicBezTo>
                  <a:pt x="580704" y="0"/>
                  <a:pt x="647820" y="14278"/>
                  <a:pt x="708866" y="40099"/>
                </a:cubicBezTo>
                <a:lnTo>
                  <a:pt x="789811" y="84034"/>
                </a:lnTo>
                <a:lnTo>
                  <a:pt x="789811" y="936475"/>
                </a:lnTo>
                <a:lnTo>
                  <a:pt x="708866" y="980411"/>
                </a:lnTo>
                <a:cubicBezTo>
                  <a:pt x="647820" y="1006231"/>
                  <a:pt x="580704" y="1020509"/>
                  <a:pt x="510253" y="1020509"/>
                </a:cubicBezTo>
                <a:cubicBezTo>
                  <a:pt x="228448" y="1020509"/>
                  <a:pt x="0" y="792060"/>
                  <a:pt x="0" y="510254"/>
                </a:cubicBezTo>
                <a:cubicBezTo>
                  <a:pt x="0" y="228449"/>
                  <a:pt x="228448" y="0"/>
                  <a:pt x="510253" y="0"/>
                </a:cubicBezTo>
                <a:close/>
              </a:path>
            </a:pathLst>
          </a:custGeom>
          <a:solidFill>
            <a:srgbClr val="3B49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4" name="Google Shape;134;p13"/>
          <p:cNvSpPr/>
          <p:nvPr/>
        </p:nvSpPr>
        <p:spPr>
          <a:xfrm>
            <a:off x="358309" y="3821791"/>
            <a:ext cx="775886" cy="775886"/>
          </a:xfrm>
          <a:custGeom>
            <a:rect b="b" l="l" r="r" t="t"/>
            <a:pathLst>
              <a:path extrusionOk="0" h="1034515" w="1034515">
                <a:moveTo>
                  <a:pt x="0" y="0"/>
                </a:moveTo>
                <a:lnTo>
                  <a:pt x="1034516" y="0"/>
                </a:lnTo>
                <a:lnTo>
                  <a:pt x="1034516" y="1034516"/>
                </a:lnTo>
                <a:lnTo>
                  <a:pt x="0" y="1034516"/>
                </a:ln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3"/>
          <p:cNvSpPr/>
          <p:nvPr/>
        </p:nvSpPr>
        <p:spPr>
          <a:xfrm>
            <a:off x="446821" y="3755408"/>
            <a:ext cx="775886" cy="775886"/>
          </a:xfrm>
          <a:custGeom>
            <a:rect b="b" l="l" r="r" t="t"/>
            <a:pathLst>
              <a:path extrusionOk="0" h="1034515" w="1034515">
                <a:moveTo>
                  <a:pt x="0" y="0"/>
                </a:moveTo>
                <a:lnTo>
                  <a:pt x="1034516" y="0"/>
                </a:lnTo>
                <a:lnTo>
                  <a:pt x="1034516" y="1034516"/>
                </a:lnTo>
                <a:lnTo>
                  <a:pt x="0" y="1034516"/>
                </a:lnTo>
                <a:close/>
              </a:path>
            </a:pathLst>
          </a:custGeom>
          <a:solidFill>
            <a:srgbClr val="92D05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6" name="Google Shape;136;p13"/>
          <p:cNvPicPr preferRelativeResize="0"/>
          <p:nvPr/>
        </p:nvPicPr>
        <p:blipFill rotWithShape="1">
          <a:blip r:embed="rId3">
            <a:alphaModFix/>
          </a:blip>
          <a:srcRect b="0" l="0" r="0" t="0"/>
          <a:stretch/>
        </p:blipFill>
        <p:spPr>
          <a:xfrm>
            <a:off x="8096730" y="2388794"/>
            <a:ext cx="763839" cy="896681"/>
          </a:xfrm>
          <a:prstGeom prst="rect">
            <a:avLst/>
          </a:prstGeom>
          <a:noFill/>
          <a:ln>
            <a:noFill/>
          </a:ln>
        </p:spPr>
      </p:pic>
      <p:sp>
        <p:nvSpPr>
          <p:cNvPr id="137" name="Google Shape;137;p13"/>
          <p:cNvSpPr/>
          <p:nvPr/>
        </p:nvSpPr>
        <p:spPr>
          <a:xfrm>
            <a:off x="1722167" y="64293"/>
            <a:ext cx="765381" cy="765376"/>
          </a:xfrm>
          <a:custGeom>
            <a:rect b="b" l="l" r="r" t="t"/>
            <a:pathLst>
              <a:path extrusionOk="0" h="1020502" w="1020508">
                <a:moveTo>
                  <a:pt x="1020509" y="510251"/>
                </a:moveTo>
                <a:cubicBezTo>
                  <a:pt x="1020509" y="792055"/>
                  <a:pt x="792060" y="1020502"/>
                  <a:pt x="510254" y="1020502"/>
                </a:cubicBezTo>
                <a:cubicBezTo>
                  <a:pt x="228449" y="1020502"/>
                  <a:pt x="0" y="792055"/>
                  <a:pt x="0" y="510251"/>
                </a:cubicBezTo>
                <a:cubicBezTo>
                  <a:pt x="0" y="228447"/>
                  <a:pt x="228449" y="0"/>
                  <a:pt x="510254" y="0"/>
                </a:cubicBezTo>
                <a:cubicBezTo>
                  <a:pt x="792060" y="0"/>
                  <a:pt x="1020509" y="228447"/>
                  <a:pt x="1020509" y="510251"/>
                </a:cubicBez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13"/>
          <p:cNvSpPr/>
          <p:nvPr/>
        </p:nvSpPr>
        <p:spPr>
          <a:xfrm>
            <a:off x="1807892" y="0"/>
            <a:ext cx="765381" cy="765376"/>
          </a:xfrm>
          <a:custGeom>
            <a:rect b="b" l="l" r="r" t="t"/>
            <a:pathLst>
              <a:path extrusionOk="0" h="1020502" w="1020508">
                <a:moveTo>
                  <a:pt x="1020509" y="510251"/>
                </a:moveTo>
                <a:cubicBezTo>
                  <a:pt x="1020509" y="792055"/>
                  <a:pt x="792060" y="1020502"/>
                  <a:pt x="510254" y="1020502"/>
                </a:cubicBezTo>
                <a:cubicBezTo>
                  <a:pt x="228449" y="1020502"/>
                  <a:pt x="0" y="792055"/>
                  <a:pt x="0" y="510251"/>
                </a:cubicBezTo>
                <a:cubicBezTo>
                  <a:pt x="0" y="228447"/>
                  <a:pt x="228449" y="0"/>
                  <a:pt x="510254" y="0"/>
                </a:cubicBezTo>
                <a:cubicBezTo>
                  <a:pt x="792060" y="0"/>
                  <a:pt x="1020509" y="228447"/>
                  <a:pt x="1020509" y="510251"/>
                </a:cubicBezTo>
                <a:close/>
              </a:path>
            </a:pathLst>
          </a:custGeom>
          <a:solidFill>
            <a:srgbClr val="FF66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9" name="Google Shape;139;p13"/>
          <p:cNvPicPr preferRelativeResize="0"/>
          <p:nvPr/>
        </p:nvPicPr>
        <p:blipFill rotWithShape="1">
          <a:blip r:embed="rId4">
            <a:alphaModFix/>
          </a:blip>
          <a:srcRect b="0" l="0" r="0" t="0"/>
          <a:stretch/>
        </p:blipFill>
        <p:spPr>
          <a:xfrm>
            <a:off x="4483523" y="4148039"/>
            <a:ext cx="385763" cy="385763"/>
          </a:xfrm>
          <a:prstGeom prst="rect">
            <a:avLst/>
          </a:prstGeom>
          <a:noFill/>
          <a:ln>
            <a:noFill/>
          </a:ln>
        </p:spPr>
      </p:pic>
      <p:sp>
        <p:nvSpPr>
          <p:cNvPr id="140" name="Google Shape;140;p13"/>
          <p:cNvSpPr/>
          <p:nvPr/>
        </p:nvSpPr>
        <p:spPr>
          <a:xfrm>
            <a:off x="7783288" y="3837942"/>
            <a:ext cx="908756" cy="786956"/>
          </a:xfrm>
          <a:custGeom>
            <a:rect b="b" l="l" r="r" t="t"/>
            <a:pathLst>
              <a:path extrusionOk="0" h="1049274" w="1211675">
                <a:moveTo>
                  <a:pt x="605790" y="0"/>
                </a:moveTo>
                <a:lnTo>
                  <a:pt x="0" y="1049274"/>
                </a:lnTo>
                <a:lnTo>
                  <a:pt x="1211675" y="1049274"/>
                </a:ln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13"/>
          <p:cNvSpPr/>
          <p:nvPr/>
        </p:nvSpPr>
        <p:spPr>
          <a:xfrm>
            <a:off x="7869013" y="3773648"/>
            <a:ext cx="908756" cy="786956"/>
          </a:xfrm>
          <a:custGeom>
            <a:rect b="b" l="l" r="r" t="t"/>
            <a:pathLst>
              <a:path extrusionOk="0" h="1049274" w="1211675">
                <a:moveTo>
                  <a:pt x="605790" y="0"/>
                </a:moveTo>
                <a:lnTo>
                  <a:pt x="0" y="1049274"/>
                </a:lnTo>
                <a:lnTo>
                  <a:pt x="1211675" y="1049274"/>
                </a:lnTo>
                <a:close/>
              </a:path>
            </a:pathLst>
          </a:custGeom>
          <a:solidFill>
            <a:srgbClr val="2FD4C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13"/>
          <p:cNvSpPr/>
          <p:nvPr/>
        </p:nvSpPr>
        <p:spPr>
          <a:xfrm>
            <a:off x="7961595" y="3736501"/>
            <a:ext cx="908756" cy="787027"/>
          </a:xfrm>
          <a:custGeom>
            <a:rect b="b" l="l" r="r" t="t"/>
            <a:pathLst>
              <a:path extrusionOk="0" h="1049369" w="1211675">
                <a:moveTo>
                  <a:pt x="605790" y="0"/>
                </a:moveTo>
                <a:lnTo>
                  <a:pt x="0" y="1049369"/>
                </a:lnTo>
                <a:lnTo>
                  <a:pt x="1211675" y="1049369"/>
                </a:lnTo>
                <a:close/>
              </a:path>
            </a:pathLst>
          </a:custGeom>
          <a:noFill/>
          <a:ln cap="flat" cmpd="sng" w="9525">
            <a:solidFill>
              <a:srgbClr val="8F96FC"/>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13"/>
          <p:cNvSpPr/>
          <p:nvPr/>
        </p:nvSpPr>
        <p:spPr>
          <a:xfrm>
            <a:off x="57446" y="481440"/>
            <a:ext cx="751451" cy="751451"/>
          </a:xfrm>
          <a:custGeom>
            <a:rect b="b" l="l" r="r" t="t"/>
            <a:pathLst>
              <a:path extrusionOk="0" h="1001934" w="1001934">
                <a:moveTo>
                  <a:pt x="0" y="0"/>
                </a:moveTo>
                <a:lnTo>
                  <a:pt x="1001935" y="0"/>
                </a:lnTo>
                <a:lnTo>
                  <a:pt x="1001935" y="1001935"/>
                </a:lnTo>
                <a:lnTo>
                  <a:pt x="0" y="1001935"/>
                </a:lnTo>
                <a:close/>
              </a:path>
            </a:pathLst>
          </a:custGeom>
          <a:solidFill>
            <a:srgbClr val="92D05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13"/>
          <p:cNvSpPr/>
          <p:nvPr/>
        </p:nvSpPr>
        <p:spPr>
          <a:xfrm>
            <a:off x="143171" y="417146"/>
            <a:ext cx="751451" cy="751451"/>
          </a:xfrm>
          <a:custGeom>
            <a:rect b="b" l="l" r="r" t="t"/>
            <a:pathLst>
              <a:path extrusionOk="0" h="1001934" w="1001934">
                <a:moveTo>
                  <a:pt x="0" y="0"/>
                </a:moveTo>
                <a:lnTo>
                  <a:pt x="1001935" y="0"/>
                </a:lnTo>
                <a:lnTo>
                  <a:pt x="1001935" y="1001935"/>
                </a:lnTo>
                <a:lnTo>
                  <a:pt x="0" y="1001935"/>
                </a:lnTo>
                <a:close/>
              </a:path>
            </a:pathLst>
          </a:custGeom>
          <a:solidFill>
            <a:srgbClr val="3B49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13"/>
          <p:cNvSpPr/>
          <p:nvPr/>
        </p:nvSpPr>
        <p:spPr>
          <a:xfrm>
            <a:off x="235754" y="379999"/>
            <a:ext cx="751451" cy="751451"/>
          </a:xfrm>
          <a:custGeom>
            <a:rect b="b" l="l" r="r" t="t"/>
            <a:pathLst>
              <a:path extrusionOk="0" h="1001934" w="1001934">
                <a:moveTo>
                  <a:pt x="0" y="0"/>
                </a:moveTo>
                <a:lnTo>
                  <a:pt x="1001935" y="0"/>
                </a:lnTo>
                <a:lnTo>
                  <a:pt x="1001935" y="1001935"/>
                </a:lnTo>
                <a:lnTo>
                  <a:pt x="0" y="1001935"/>
                </a:lnTo>
                <a:close/>
              </a:path>
            </a:pathLst>
          </a:custGeom>
          <a:noFill/>
          <a:ln cap="flat" cmpd="sng" w="9525">
            <a:solidFill>
              <a:srgbClr val="8F96FC"/>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13"/>
          <p:cNvSpPr/>
          <p:nvPr/>
        </p:nvSpPr>
        <p:spPr>
          <a:xfrm>
            <a:off x="521949" y="1579299"/>
            <a:ext cx="164877" cy="164877"/>
          </a:xfrm>
          <a:custGeom>
            <a:rect b="b" l="l" r="r" t="t"/>
            <a:pathLst>
              <a:path extrusionOk="0" h="219836" w="219836">
                <a:moveTo>
                  <a:pt x="219837" y="109918"/>
                </a:moveTo>
                <a:cubicBezTo>
                  <a:pt x="219837" y="170625"/>
                  <a:pt x="170625" y="219837"/>
                  <a:pt x="109919" y="219837"/>
                </a:cubicBezTo>
                <a:cubicBezTo>
                  <a:pt x="49212" y="219837"/>
                  <a:pt x="0" y="170625"/>
                  <a:pt x="0" y="109918"/>
                </a:cubicBezTo>
                <a:cubicBezTo>
                  <a:pt x="0" y="49212"/>
                  <a:pt x="49212" y="0"/>
                  <a:pt x="109919" y="0"/>
                </a:cubicBezTo>
                <a:cubicBezTo>
                  <a:pt x="170625" y="0"/>
                  <a:pt x="219837" y="49212"/>
                  <a:pt x="219837" y="109918"/>
                </a:cubicBez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47" name="Google Shape;147;p13"/>
          <p:cNvPicPr preferRelativeResize="0"/>
          <p:nvPr/>
        </p:nvPicPr>
        <p:blipFill rotWithShape="1">
          <a:blip r:embed="rId4">
            <a:alphaModFix/>
          </a:blip>
          <a:srcRect b="0" l="0" r="0" t="0"/>
          <a:stretch/>
        </p:blipFill>
        <p:spPr>
          <a:xfrm>
            <a:off x="3094950" y="183546"/>
            <a:ext cx="385763" cy="385763"/>
          </a:xfrm>
          <a:prstGeom prst="rect">
            <a:avLst/>
          </a:prstGeom>
          <a:noFill/>
          <a:ln>
            <a:noFill/>
          </a:ln>
        </p:spPr>
      </p:pic>
      <p:pic>
        <p:nvPicPr>
          <p:cNvPr id="148" name="Google Shape;148;p13"/>
          <p:cNvPicPr preferRelativeResize="0"/>
          <p:nvPr/>
        </p:nvPicPr>
        <p:blipFill rotWithShape="1">
          <a:blip r:embed="rId5">
            <a:alphaModFix/>
          </a:blip>
          <a:srcRect b="0" l="0" r="0" t="0"/>
          <a:stretch/>
        </p:blipFill>
        <p:spPr>
          <a:xfrm>
            <a:off x="7179468" y="4632359"/>
            <a:ext cx="171450" cy="171450"/>
          </a:xfrm>
          <a:prstGeom prst="rect">
            <a:avLst/>
          </a:prstGeom>
          <a:noFill/>
          <a:ln>
            <a:noFill/>
          </a:ln>
        </p:spPr>
      </p:pic>
      <p:pic>
        <p:nvPicPr>
          <p:cNvPr id="149" name="Google Shape;149;p13"/>
          <p:cNvPicPr preferRelativeResize="0"/>
          <p:nvPr/>
        </p:nvPicPr>
        <p:blipFill rotWithShape="1">
          <a:blip r:embed="rId6">
            <a:alphaModFix/>
          </a:blip>
          <a:srcRect b="0" l="0" r="0" t="0"/>
          <a:stretch/>
        </p:blipFill>
        <p:spPr>
          <a:xfrm>
            <a:off x="6738867" y="1124075"/>
            <a:ext cx="164306" cy="164306"/>
          </a:xfrm>
          <a:prstGeom prst="rect">
            <a:avLst/>
          </a:prstGeom>
          <a:noFill/>
          <a:ln>
            <a:noFill/>
          </a:ln>
        </p:spPr>
      </p:pic>
      <p:pic>
        <p:nvPicPr>
          <p:cNvPr id="150" name="Google Shape;150;p13"/>
          <p:cNvPicPr preferRelativeResize="0"/>
          <p:nvPr/>
        </p:nvPicPr>
        <p:blipFill rotWithShape="1">
          <a:blip r:embed="rId5">
            <a:alphaModFix/>
          </a:blip>
          <a:srcRect b="0" l="0" r="0" t="0"/>
          <a:stretch/>
        </p:blipFill>
        <p:spPr>
          <a:xfrm>
            <a:off x="1135582" y="3262935"/>
            <a:ext cx="171450" cy="171450"/>
          </a:xfrm>
          <a:prstGeom prst="rect">
            <a:avLst/>
          </a:prstGeom>
          <a:noFill/>
          <a:ln>
            <a:noFill/>
          </a:ln>
        </p:spPr>
      </p:pic>
      <p:pic>
        <p:nvPicPr>
          <p:cNvPr id="151" name="Google Shape;151;p13"/>
          <p:cNvPicPr preferRelativeResize="0"/>
          <p:nvPr/>
        </p:nvPicPr>
        <p:blipFill rotWithShape="1">
          <a:blip r:embed="rId4">
            <a:alphaModFix/>
          </a:blip>
          <a:srcRect b="0" l="0" r="0" t="0"/>
          <a:stretch/>
        </p:blipFill>
        <p:spPr>
          <a:xfrm>
            <a:off x="7793863" y="1414142"/>
            <a:ext cx="385763" cy="385763"/>
          </a:xfrm>
          <a:prstGeom prst="rect">
            <a:avLst/>
          </a:prstGeom>
          <a:noFill/>
          <a:ln>
            <a:noFill/>
          </a:ln>
        </p:spPr>
      </p:pic>
      <p:grpSp>
        <p:nvGrpSpPr>
          <p:cNvPr id="152" name="Google Shape;152;p13"/>
          <p:cNvGrpSpPr/>
          <p:nvPr/>
        </p:nvGrpSpPr>
        <p:grpSpPr>
          <a:xfrm>
            <a:off x="968581" y="20966"/>
            <a:ext cx="656438" cy="769664"/>
            <a:chOff x="796521" y="0"/>
            <a:chExt cx="875251" cy="1026219"/>
          </a:xfrm>
        </p:grpSpPr>
        <p:sp>
          <p:nvSpPr>
            <p:cNvPr id="153" name="Google Shape;153;p13"/>
            <p:cNvSpPr/>
            <p:nvPr/>
          </p:nvSpPr>
          <p:spPr>
            <a:xfrm>
              <a:off x="796521" y="0"/>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13"/>
            <p:cNvSpPr/>
            <p:nvPr/>
          </p:nvSpPr>
          <p:spPr>
            <a:xfrm>
              <a:off x="796521" y="129730"/>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13"/>
            <p:cNvSpPr/>
            <p:nvPr/>
          </p:nvSpPr>
          <p:spPr>
            <a:xfrm>
              <a:off x="796521" y="275557"/>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13"/>
            <p:cNvSpPr/>
            <p:nvPr/>
          </p:nvSpPr>
          <p:spPr>
            <a:xfrm>
              <a:off x="796521" y="405287"/>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13"/>
            <p:cNvSpPr/>
            <p:nvPr/>
          </p:nvSpPr>
          <p:spPr>
            <a:xfrm>
              <a:off x="796521" y="535017"/>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3"/>
            <p:cNvSpPr/>
            <p:nvPr/>
          </p:nvSpPr>
          <p:spPr>
            <a:xfrm>
              <a:off x="796521" y="664842"/>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13"/>
            <p:cNvSpPr/>
            <p:nvPr/>
          </p:nvSpPr>
          <p:spPr>
            <a:xfrm>
              <a:off x="796521" y="810574"/>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3"/>
            <p:cNvSpPr/>
            <p:nvPr/>
          </p:nvSpPr>
          <p:spPr>
            <a:xfrm>
              <a:off x="796521" y="940399"/>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3"/>
            <p:cNvSpPr/>
            <p:nvPr/>
          </p:nvSpPr>
          <p:spPr>
            <a:xfrm>
              <a:off x="911773" y="2381"/>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3"/>
            <p:cNvSpPr/>
            <p:nvPr/>
          </p:nvSpPr>
          <p:spPr>
            <a:xfrm>
              <a:off x="911773" y="132206"/>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3"/>
            <p:cNvSpPr/>
            <p:nvPr/>
          </p:nvSpPr>
          <p:spPr>
            <a:xfrm>
              <a:off x="911773" y="277938"/>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13"/>
            <p:cNvSpPr/>
            <p:nvPr/>
          </p:nvSpPr>
          <p:spPr>
            <a:xfrm>
              <a:off x="911773" y="407763"/>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13"/>
            <p:cNvSpPr/>
            <p:nvPr/>
          </p:nvSpPr>
          <p:spPr>
            <a:xfrm>
              <a:off x="911773" y="537493"/>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13"/>
            <p:cNvSpPr/>
            <p:nvPr/>
          </p:nvSpPr>
          <p:spPr>
            <a:xfrm>
              <a:off x="911773" y="667223"/>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13"/>
            <p:cNvSpPr/>
            <p:nvPr/>
          </p:nvSpPr>
          <p:spPr>
            <a:xfrm>
              <a:off x="911773" y="813051"/>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13"/>
            <p:cNvSpPr/>
            <p:nvPr/>
          </p:nvSpPr>
          <p:spPr>
            <a:xfrm>
              <a:off x="911773" y="942781"/>
              <a:ext cx="70866" cy="70865"/>
            </a:xfrm>
            <a:custGeom>
              <a:rect b="b" l="l" r="r" t="t"/>
              <a:pathLst>
                <a:path extrusionOk="0" h="70865"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13"/>
            <p:cNvSpPr/>
            <p:nvPr/>
          </p:nvSpPr>
          <p:spPr>
            <a:xfrm>
              <a:off x="1025025" y="5048"/>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13"/>
            <p:cNvSpPr/>
            <p:nvPr/>
          </p:nvSpPr>
          <p:spPr>
            <a:xfrm>
              <a:off x="1025025" y="134778"/>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13"/>
            <p:cNvSpPr/>
            <p:nvPr/>
          </p:nvSpPr>
          <p:spPr>
            <a:xfrm>
              <a:off x="1025025" y="28060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2" name="Google Shape;172;p13"/>
            <p:cNvSpPr/>
            <p:nvPr/>
          </p:nvSpPr>
          <p:spPr>
            <a:xfrm>
              <a:off x="1025025" y="41033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13"/>
            <p:cNvSpPr/>
            <p:nvPr/>
          </p:nvSpPr>
          <p:spPr>
            <a:xfrm>
              <a:off x="1025025" y="540160"/>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4" name="Google Shape;174;p13"/>
            <p:cNvSpPr/>
            <p:nvPr/>
          </p:nvSpPr>
          <p:spPr>
            <a:xfrm>
              <a:off x="1025025" y="669890"/>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13"/>
            <p:cNvSpPr/>
            <p:nvPr/>
          </p:nvSpPr>
          <p:spPr>
            <a:xfrm>
              <a:off x="1025025" y="81562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13"/>
            <p:cNvSpPr/>
            <p:nvPr/>
          </p:nvSpPr>
          <p:spPr>
            <a:xfrm>
              <a:off x="1025025" y="945448"/>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13"/>
            <p:cNvSpPr/>
            <p:nvPr/>
          </p:nvSpPr>
          <p:spPr>
            <a:xfrm>
              <a:off x="1140278" y="752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13"/>
            <p:cNvSpPr/>
            <p:nvPr/>
          </p:nvSpPr>
          <p:spPr>
            <a:xfrm>
              <a:off x="1140278" y="13725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9" name="Google Shape;179;p13"/>
            <p:cNvSpPr/>
            <p:nvPr/>
          </p:nvSpPr>
          <p:spPr>
            <a:xfrm>
              <a:off x="1140278" y="282986"/>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13"/>
            <p:cNvSpPr/>
            <p:nvPr/>
          </p:nvSpPr>
          <p:spPr>
            <a:xfrm>
              <a:off x="1140278" y="41281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13"/>
            <p:cNvSpPr/>
            <p:nvPr/>
          </p:nvSpPr>
          <p:spPr>
            <a:xfrm>
              <a:off x="1140278" y="54254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13"/>
            <p:cNvSpPr/>
            <p:nvPr/>
          </p:nvSpPr>
          <p:spPr>
            <a:xfrm>
              <a:off x="1140278" y="672367"/>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3"/>
            <p:cNvSpPr/>
            <p:nvPr/>
          </p:nvSpPr>
          <p:spPr>
            <a:xfrm>
              <a:off x="1140278" y="818099"/>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3"/>
            <p:cNvSpPr/>
            <p:nvPr/>
          </p:nvSpPr>
          <p:spPr>
            <a:xfrm>
              <a:off x="1140278" y="947829"/>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5" name="Google Shape;185;p13"/>
            <p:cNvGrpSpPr/>
            <p:nvPr/>
          </p:nvGrpSpPr>
          <p:grpSpPr>
            <a:xfrm>
              <a:off x="1257150" y="7524"/>
              <a:ext cx="414622" cy="1018695"/>
              <a:chOff x="1257150" y="7524"/>
              <a:chExt cx="414622" cy="1018695"/>
            </a:xfrm>
          </p:grpSpPr>
          <p:sp>
            <p:nvSpPr>
              <p:cNvPr id="186" name="Google Shape;186;p13"/>
              <p:cNvSpPr/>
              <p:nvPr/>
            </p:nvSpPr>
            <p:spPr>
              <a:xfrm>
                <a:off x="1257150" y="752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3"/>
              <p:cNvSpPr/>
              <p:nvPr/>
            </p:nvSpPr>
            <p:spPr>
              <a:xfrm>
                <a:off x="1257150" y="13725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3"/>
              <p:cNvSpPr/>
              <p:nvPr/>
            </p:nvSpPr>
            <p:spPr>
              <a:xfrm>
                <a:off x="1257150" y="282986"/>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3"/>
              <p:cNvSpPr/>
              <p:nvPr/>
            </p:nvSpPr>
            <p:spPr>
              <a:xfrm>
                <a:off x="1257150" y="41281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3"/>
              <p:cNvSpPr/>
              <p:nvPr/>
            </p:nvSpPr>
            <p:spPr>
              <a:xfrm>
                <a:off x="1257150" y="54254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13"/>
              <p:cNvSpPr/>
              <p:nvPr/>
            </p:nvSpPr>
            <p:spPr>
              <a:xfrm>
                <a:off x="1257150" y="672367"/>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13"/>
              <p:cNvSpPr/>
              <p:nvPr/>
            </p:nvSpPr>
            <p:spPr>
              <a:xfrm>
                <a:off x="1257150" y="818099"/>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13"/>
              <p:cNvSpPr/>
              <p:nvPr/>
            </p:nvSpPr>
            <p:spPr>
              <a:xfrm>
                <a:off x="1257150" y="947829"/>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13"/>
              <p:cNvSpPr/>
              <p:nvPr/>
            </p:nvSpPr>
            <p:spPr>
              <a:xfrm>
                <a:off x="1372402" y="990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13"/>
              <p:cNvSpPr/>
              <p:nvPr/>
            </p:nvSpPr>
            <p:spPr>
              <a:xfrm>
                <a:off x="1372402" y="13963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13"/>
              <p:cNvSpPr/>
              <p:nvPr/>
            </p:nvSpPr>
            <p:spPr>
              <a:xfrm>
                <a:off x="1372402" y="285463"/>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13"/>
              <p:cNvSpPr/>
              <p:nvPr/>
            </p:nvSpPr>
            <p:spPr>
              <a:xfrm>
                <a:off x="1372402" y="415193"/>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13"/>
              <p:cNvSpPr/>
              <p:nvPr/>
            </p:nvSpPr>
            <p:spPr>
              <a:xfrm>
                <a:off x="1372402" y="545018"/>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13"/>
              <p:cNvSpPr/>
              <p:nvPr/>
            </p:nvSpPr>
            <p:spPr>
              <a:xfrm>
                <a:off x="1372402" y="674748"/>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13"/>
              <p:cNvSpPr/>
              <p:nvPr/>
            </p:nvSpPr>
            <p:spPr>
              <a:xfrm>
                <a:off x="1372402" y="82057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13"/>
              <p:cNvSpPr/>
              <p:nvPr/>
            </p:nvSpPr>
            <p:spPr>
              <a:xfrm>
                <a:off x="1372402" y="95030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13"/>
              <p:cNvSpPr/>
              <p:nvPr/>
            </p:nvSpPr>
            <p:spPr>
              <a:xfrm>
                <a:off x="1485750" y="1257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13"/>
              <p:cNvSpPr/>
              <p:nvPr/>
            </p:nvSpPr>
            <p:spPr>
              <a:xfrm>
                <a:off x="1485750" y="14230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13"/>
              <p:cNvSpPr/>
              <p:nvPr/>
            </p:nvSpPr>
            <p:spPr>
              <a:xfrm>
                <a:off x="1485750" y="288130"/>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13"/>
              <p:cNvSpPr/>
              <p:nvPr/>
            </p:nvSpPr>
            <p:spPr>
              <a:xfrm>
                <a:off x="1485750" y="417860"/>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13"/>
              <p:cNvSpPr/>
              <p:nvPr/>
            </p:nvSpPr>
            <p:spPr>
              <a:xfrm>
                <a:off x="1485750" y="547590"/>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 name="Google Shape;207;p13"/>
              <p:cNvSpPr/>
              <p:nvPr/>
            </p:nvSpPr>
            <p:spPr>
              <a:xfrm>
                <a:off x="1485750" y="677415"/>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 name="Google Shape;208;p13"/>
              <p:cNvSpPr/>
              <p:nvPr/>
            </p:nvSpPr>
            <p:spPr>
              <a:xfrm>
                <a:off x="1485750" y="823147"/>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9" name="Google Shape;209;p13"/>
              <p:cNvSpPr/>
              <p:nvPr/>
            </p:nvSpPr>
            <p:spPr>
              <a:xfrm>
                <a:off x="1485750" y="952972"/>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13"/>
              <p:cNvSpPr/>
              <p:nvPr/>
            </p:nvSpPr>
            <p:spPr>
              <a:xfrm>
                <a:off x="1600907" y="1495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13"/>
              <p:cNvSpPr/>
              <p:nvPr/>
            </p:nvSpPr>
            <p:spPr>
              <a:xfrm>
                <a:off x="1600907" y="144779"/>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13"/>
              <p:cNvSpPr/>
              <p:nvPr/>
            </p:nvSpPr>
            <p:spPr>
              <a:xfrm>
                <a:off x="1600907" y="290511"/>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 name="Google Shape;213;p13"/>
              <p:cNvSpPr/>
              <p:nvPr/>
            </p:nvSpPr>
            <p:spPr>
              <a:xfrm>
                <a:off x="1600907" y="420241"/>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13"/>
              <p:cNvSpPr/>
              <p:nvPr/>
            </p:nvSpPr>
            <p:spPr>
              <a:xfrm>
                <a:off x="1600907" y="550066"/>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13"/>
              <p:cNvSpPr/>
              <p:nvPr/>
            </p:nvSpPr>
            <p:spPr>
              <a:xfrm>
                <a:off x="1600907" y="679796"/>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13"/>
              <p:cNvSpPr/>
              <p:nvPr/>
            </p:nvSpPr>
            <p:spPr>
              <a:xfrm>
                <a:off x="1600907" y="82562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 name="Google Shape;217;p13"/>
              <p:cNvSpPr/>
              <p:nvPr/>
            </p:nvSpPr>
            <p:spPr>
              <a:xfrm>
                <a:off x="1600907" y="955354"/>
                <a:ext cx="70865" cy="70865"/>
              </a:xfrm>
              <a:custGeom>
                <a:rect b="b" l="l" r="r" t="t"/>
                <a:pathLst>
                  <a:path extrusionOk="0" h="70865"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18" name="Google Shape;218;p13"/>
          <p:cNvSpPr/>
          <p:nvPr/>
        </p:nvSpPr>
        <p:spPr>
          <a:xfrm>
            <a:off x="55616" y="2341562"/>
            <a:ext cx="838067" cy="838067"/>
          </a:xfrm>
          <a:custGeom>
            <a:rect b="b" l="l" r="r" t="t"/>
            <a:pathLst>
              <a:path extrusionOk="0" h="1117423" w="1117423">
                <a:moveTo>
                  <a:pt x="1117423" y="558712"/>
                </a:moveTo>
                <a:cubicBezTo>
                  <a:pt x="1117423" y="867279"/>
                  <a:pt x="867280" y="1117423"/>
                  <a:pt x="558712" y="1117423"/>
                </a:cubicBezTo>
                <a:cubicBezTo>
                  <a:pt x="250144" y="1117423"/>
                  <a:pt x="0" y="867279"/>
                  <a:pt x="0" y="558712"/>
                </a:cubicBezTo>
                <a:cubicBezTo>
                  <a:pt x="0" y="250144"/>
                  <a:pt x="250144" y="0"/>
                  <a:pt x="558712" y="0"/>
                </a:cubicBezTo>
                <a:cubicBezTo>
                  <a:pt x="867280" y="0"/>
                  <a:pt x="1117423" y="250144"/>
                  <a:pt x="1117423" y="558712"/>
                </a:cubicBezTo>
                <a:close/>
              </a:path>
            </a:pathLst>
          </a:custGeom>
          <a:solidFill>
            <a:srgbClr val="92D05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13"/>
          <p:cNvSpPr/>
          <p:nvPr/>
        </p:nvSpPr>
        <p:spPr>
          <a:xfrm>
            <a:off x="149482" y="2271162"/>
            <a:ext cx="838067" cy="838067"/>
          </a:xfrm>
          <a:custGeom>
            <a:rect b="b" l="l" r="r" t="t"/>
            <a:pathLst>
              <a:path extrusionOk="0" h="1117423" w="1117423">
                <a:moveTo>
                  <a:pt x="1117423" y="558712"/>
                </a:moveTo>
                <a:cubicBezTo>
                  <a:pt x="1117423" y="867279"/>
                  <a:pt x="867280" y="1117423"/>
                  <a:pt x="558712" y="1117423"/>
                </a:cubicBezTo>
                <a:cubicBezTo>
                  <a:pt x="250144" y="1117423"/>
                  <a:pt x="0" y="867279"/>
                  <a:pt x="0" y="558712"/>
                </a:cubicBezTo>
                <a:cubicBezTo>
                  <a:pt x="0" y="250144"/>
                  <a:pt x="250144" y="0"/>
                  <a:pt x="558712" y="0"/>
                </a:cubicBezTo>
                <a:cubicBezTo>
                  <a:pt x="867280" y="0"/>
                  <a:pt x="1117423" y="250144"/>
                  <a:pt x="1117423" y="558712"/>
                </a:cubicBezTo>
                <a:close/>
              </a:path>
            </a:pathLst>
          </a:custGeom>
          <a:solidFill>
            <a:srgbClr val="0884B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0" name="Google Shape;220;p13"/>
          <p:cNvGrpSpPr/>
          <p:nvPr/>
        </p:nvGrpSpPr>
        <p:grpSpPr>
          <a:xfrm>
            <a:off x="252577" y="2373006"/>
            <a:ext cx="860753" cy="955322"/>
            <a:chOff x="336770" y="3164008"/>
            <a:chExt cx="1147671" cy="1273762"/>
          </a:xfrm>
        </p:grpSpPr>
        <p:sp>
          <p:nvSpPr>
            <p:cNvPr id="221" name="Google Shape;221;p13"/>
            <p:cNvSpPr/>
            <p:nvPr/>
          </p:nvSpPr>
          <p:spPr>
            <a:xfrm>
              <a:off x="336770" y="3200198"/>
              <a:ext cx="1056517" cy="1237572"/>
            </a:xfrm>
            <a:custGeom>
              <a:rect b="b" l="l" r="r" t="t"/>
              <a:pathLst>
                <a:path extrusionOk="0" h="1237572" w="1056517">
                  <a:moveTo>
                    <a:pt x="88235" y="1237573"/>
                  </a:moveTo>
                  <a:cubicBezTo>
                    <a:pt x="56321" y="1237573"/>
                    <a:pt x="28891" y="1213376"/>
                    <a:pt x="25658" y="1180940"/>
                  </a:cubicBezTo>
                  <a:lnTo>
                    <a:pt x="314" y="928858"/>
                  </a:lnTo>
                  <a:cubicBezTo>
                    <a:pt x="-3128" y="894232"/>
                    <a:pt x="22112" y="863360"/>
                    <a:pt x="56634" y="859918"/>
                  </a:cubicBezTo>
                  <a:lnTo>
                    <a:pt x="244366" y="841041"/>
                  </a:lnTo>
                  <a:lnTo>
                    <a:pt x="225280" y="651223"/>
                  </a:lnTo>
                  <a:cubicBezTo>
                    <a:pt x="221838" y="616597"/>
                    <a:pt x="247078" y="585725"/>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4"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750"/>
                    <a:pt x="592296" y="666554"/>
                    <a:pt x="565701" y="676671"/>
                  </a:cubicBezTo>
                  <a:lnTo>
                    <a:pt x="561112" y="678444"/>
                  </a:lnTo>
                  <a:cubicBezTo>
                    <a:pt x="555897" y="680426"/>
                    <a:pt x="550474" y="681677"/>
                    <a:pt x="544946" y="682303"/>
                  </a:cubicBezTo>
                  <a:lnTo>
                    <a:pt x="356901" y="701181"/>
                  </a:lnTo>
                  <a:lnTo>
                    <a:pt x="375570" y="886931"/>
                  </a:lnTo>
                  <a:cubicBezTo>
                    <a:pt x="377134" y="896213"/>
                    <a:pt x="376613" y="905913"/>
                    <a:pt x="373797" y="915195"/>
                  </a:cubicBezTo>
                  <a:cubicBezTo>
                    <a:pt x="366496" y="939600"/>
                    <a:pt x="345324" y="957331"/>
                    <a:pt x="319980" y="959834"/>
                  </a:cubicBezTo>
                  <a:lnTo>
                    <a:pt x="131935" y="978711"/>
                  </a:lnTo>
                  <a:lnTo>
                    <a:pt x="151021" y="1168216"/>
                  </a:lnTo>
                  <a:cubicBezTo>
                    <a:pt x="154463" y="1202843"/>
                    <a:pt x="129223" y="1233714"/>
                    <a:pt x="94702" y="1237156"/>
                  </a:cubicBezTo>
                  <a:cubicBezTo>
                    <a:pt x="92511" y="1237469"/>
                    <a:pt x="90426" y="1237573"/>
                    <a:pt x="88235" y="1237573"/>
                  </a:cubicBez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 name="Google Shape;222;p13"/>
            <p:cNvSpPr/>
            <p:nvPr/>
          </p:nvSpPr>
          <p:spPr>
            <a:xfrm>
              <a:off x="427924" y="3164008"/>
              <a:ext cx="1056517" cy="1237677"/>
            </a:xfrm>
            <a:custGeom>
              <a:rect b="b" l="l" r="r" t="t"/>
              <a:pathLst>
                <a:path extrusionOk="0" h="1237677" w="1056517">
                  <a:moveTo>
                    <a:pt x="88235" y="1237677"/>
                  </a:moveTo>
                  <a:cubicBezTo>
                    <a:pt x="56321" y="1237677"/>
                    <a:pt x="28891" y="1213481"/>
                    <a:pt x="25658" y="1181045"/>
                  </a:cubicBezTo>
                  <a:lnTo>
                    <a:pt x="314" y="928962"/>
                  </a:lnTo>
                  <a:cubicBezTo>
                    <a:pt x="-3128" y="894336"/>
                    <a:pt x="22112" y="863465"/>
                    <a:pt x="56634" y="860023"/>
                  </a:cubicBezTo>
                  <a:lnTo>
                    <a:pt x="244366" y="841145"/>
                  </a:lnTo>
                  <a:lnTo>
                    <a:pt x="225280" y="651327"/>
                  </a:lnTo>
                  <a:cubicBezTo>
                    <a:pt x="223611" y="634744"/>
                    <a:pt x="228617" y="618057"/>
                    <a:pt x="239151" y="605124"/>
                  </a:cubicBezTo>
                  <a:cubicBezTo>
                    <a:pt x="249685" y="592192"/>
                    <a:pt x="265016" y="583952"/>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612" y="330305"/>
                  </a:lnTo>
                  <a:cubicBezTo>
                    <a:pt x="832176" y="339588"/>
                    <a:pt x="831655" y="349287"/>
                    <a:pt x="828839" y="358569"/>
                  </a:cubicBezTo>
                  <a:cubicBezTo>
                    <a:pt x="821538" y="382975"/>
                    <a:pt x="800366" y="400705"/>
                    <a:pt x="775022" y="403208"/>
                  </a:cubicBezTo>
                  <a:lnTo>
                    <a:pt x="586977" y="422086"/>
                  </a:lnTo>
                  <a:lnTo>
                    <a:pt x="606063" y="611591"/>
                  </a:lnTo>
                  <a:cubicBezTo>
                    <a:pt x="608879" y="639959"/>
                    <a:pt x="592400" y="666659"/>
                    <a:pt x="565701" y="676775"/>
                  </a:cubicBezTo>
                  <a:lnTo>
                    <a:pt x="561112" y="678548"/>
                  </a:lnTo>
                  <a:cubicBezTo>
                    <a:pt x="556001" y="680530"/>
                    <a:pt x="550578" y="681782"/>
                    <a:pt x="545050" y="682303"/>
                  </a:cubicBezTo>
                  <a:lnTo>
                    <a:pt x="357005" y="701181"/>
                  </a:lnTo>
                  <a:lnTo>
                    <a:pt x="375674" y="886931"/>
                  </a:lnTo>
                  <a:cubicBezTo>
                    <a:pt x="377238" y="896213"/>
                    <a:pt x="376717" y="905913"/>
                    <a:pt x="373901" y="915195"/>
                  </a:cubicBezTo>
                  <a:cubicBezTo>
                    <a:pt x="366600" y="939600"/>
                    <a:pt x="345428" y="957331"/>
                    <a:pt x="320085" y="959834"/>
                  </a:cubicBezTo>
                  <a:lnTo>
                    <a:pt x="132039" y="978711"/>
                  </a:lnTo>
                  <a:lnTo>
                    <a:pt x="151126" y="1168112"/>
                  </a:lnTo>
                  <a:cubicBezTo>
                    <a:pt x="154567" y="1202738"/>
                    <a:pt x="129328" y="1233610"/>
                    <a:pt x="94806" y="1237051"/>
                  </a:cubicBezTo>
                  <a:cubicBezTo>
                    <a:pt x="92511" y="1237469"/>
                    <a:pt x="90426" y="1237677"/>
                    <a:pt x="88235" y="1237677"/>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23" name="Google Shape;223;p13"/>
          <p:cNvGrpSpPr/>
          <p:nvPr/>
        </p:nvGrpSpPr>
        <p:grpSpPr>
          <a:xfrm>
            <a:off x="0" y="2096570"/>
            <a:ext cx="860753" cy="955401"/>
            <a:chOff x="0" y="2795427"/>
            <a:chExt cx="1147671" cy="1273868"/>
          </a:xfrm>
        </p:grpSpPr>
        <p:sp>
          <p:nvSpPr>
            <p:cNvPr id="224" name="Google Shape;224;p13"/>
            <p:cNvSpPr/>
            <p:nvPr/>
          </p:nvSpPr>
          <p:spPr>
            <a:xfrm>
              <a:off x="0" y="2831618"/>
              <a:ext cx="1056517" cy="1237677"/>
            </a:xfrm>
            <a:custGeom>
              <a:rect b="b" l="l" r="r" t="t"/>
              <a:pathLst>
                <a:path extrusionOk="0" h="1237677" w="1056517">
                  <a:moveTo>
                    <a:pt x="88235" y="1237677"/>
                  </a:moveTo>
                  <a:cubicBezTo>
                    <a:pt x="56321" y="1237677"/>
                    <a:pt x="28891" y="1213481"/>
                    <a:pt x="25658" y="1181045"/>
                  </a:cubicBezTo>
                  <a:lnTo>
                    <a:pt x="314" y="928962"/>
                  </a:lnTo>
                  <a:cubicBezTo>
                    <a:pt x="-3128" y="894336"/>
                    <a:pt x="22112" y="863465"/>
                    <a:pt x="56634" y="860023"/>
                  </a:cubicBezTo>
                  <a:lnTo>
                    <a:pt x="244366" y="841145"/>
                  </a:lnTo>
                  <a:lnTo>
                    <a:pt x="225280" y="651223"/>
                  </a:lnTo>
                  <a:cubicBezTo>
                    <a:pt x="221838" y="616597"/>
                    <a:pt x="247078" y="585725"/>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750"/>
                    <a:pt x="592296" y="666554"/>
                    <a:pt x="565701" y="676671"/>
                  </a:cubicBezTo>
                  <a:lnTo>
                    <a:pt x="561112" y="678444"/>
                  </a:lnTo>
                  <a:cubicBezTo>
                    <a:pt x="555897" y="680426"/>
                    <a:pt x="550474" y="681677"/>
                    <a:pt x="544946" y="682303"/>
                  </a:cubicBezTo>
                  <a:lnTo>
                    <a:pt x="357005" y="701285"/>
                  </a:lnTo>
                  <a:lnTo>
                    <a:pt x="375674" y="887035"/>
                  </a:lnTo>
                  <a:cubicBezTo>
                    <a:pt x="377238" y="896318"/>
                    <a:pt x="376717" y="906017"/>
                    <a:pt x="373901" y="915299"/>
                  </a:cubicBezTo>
                  <a:cubicBezTo>
                    <a:pt x="366600" y="939705"/>
                    <a:pt x="345428" y="957435"/>
                    <a:pt x="320085" y="959938"/>
                  </a:cubicBezTo>
                  <a:lnTo>
                    <a:pt x="132039" y="978815"/>
                  </a:lnTo>
                  <a:lnTo>
                    <a:pt x="151126" y="1168321"/>
                  </a:lnTo>
                  <a:cubicBezTo>
                    <a:pt x="154567" y="1202947"/>
                    <a:pt x="129328" y="1233818"/>
                    <a:pt x="94806" y="1237260"/>
                  </a:cubicBezTo>
                  <a:cubicBezTo>
                    <a:pt x="92511" y="1237573"/>
                    <a:pt x="90426" y="1237677"/>
                    <a:pt x="88235" y="1237677"/>
                  </a:cubicBez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13"/>
            <p:cNvSpPr/>
            <p:nvPr/>
          </p:nvSpPr>
          <p:spPr>
            <a:xfrm>
              <a:off x="91154" y="2795427"/>
              <a:ext cx="1056517" cy="1237781"/>
            </a:xfrm>
            <a:custGeom>
              <a:rect b="b" l="l" r="r" t="t"/>
              <a:pathLst>
                <a:path extrusionOk="0" h="1237781" w="1056517">
                  <a:moveTo>
                    <a:pt x="88235" y="1237781"/>
                  </a:moveTo>
                  <a:cubicBezTo>
                    <a:pt x="56321" y="1237781"/>
                    <a:pt x="28891" y="1213585"/>
                    <a:pt x="25658" y="1181149"/>
                  </a:cubicBezTo>
                  <a:lnTo>
                    <a:pt x="314" y="928962"/>
                  </a:lnTo>
                  <a:cubicBezTo>
                    <a:pt x="-3128" y="894336"/>
                    <a:pt x="22112" y="863465"/>
                    <a:pt x="56634" y="860023"/>
                  </a:cubicBezTo>
                  <a:lnTo>
                    <a:pt x="244366" y="841145"/>
                  </a:lnTo>
                  <a:lnTo>
                    <a:pt x="225280" y="651327"/>
                  </a:lnTo>
                  <a:cubicBezTo>
                    <a:pt x="223611" y="634744"/>
                    <a:pt x="228617" y="618057"/>
                    <a:pt x="239151" y="605124"/>
                  </a:cubicBezTo>
                  <a:cubicBezTo>
                    <a:pt x="249685" y="592192"/>
                    <a:pt x="265016" y="583952"/>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855"/>
                    <a:pt x="592296" y="666554"/>
                    <a:pt x="565596" y="676671"/>
                  </a:cubicBezTo>
                  <a:lnTo>
                    <a:pt x="561007" y="678444"/>
                  </a:lnTo>
                  <a:cubicBezTo>
                    <a:pt x="555897" y="680426"/>
                    <a:pt x="550474" y="681677"/>
                    <a:pt x="544946" y="682199"/>
                  </a:cubicBezTo>
                  <a:lnTo>
                    <a:pt x="356901" y="701076"/>
                  </a:lnTo>
                  <a:lnTo>
                    <a:pt x="375570" y="886827"/>
                  </a:lnTo>
                  <a:cubicBezTo>
                    <a:pt x="377134" y="896109"/>
                    <a:pt x="376613" y="905809"/>
                    <a:pt x="373797" y="915091"/>
                  </a:cubicBezTo>
                  <a:cubicBezTo>
                    <a:pt x="366496" y="939496"/>
                    <a:pt x="345324" y="957226"/>
                    <a:pt x="319980" y="959729"/>
                  </a:cubicBezTo>
                  <a:lnTo>
                    <a:pt x="131935" y="978607"/>
                  </a:lnTo>
                  <a:lnTo>
                    <a:pt x="151021" y="1168008"/>
                  </a:lnTo>
                  <a:cubicBezTo>
                    <a:pt x="154463" y="1202634"/>
                    <a:pt x="129223" y="1233505"/>
                    <a:pt x="94702" y="1236947"/>
                  </a:cubicBezTo>
                  <a:cubicBezTo>
                    <a:pt x="92511" y="1237677"/>
                    <a:pt x="90321" y="1237781"/>
                    <a:pt x="88235" y="1237781"/>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6" name="Google Shape;226;p13"/>
          <p:cNvSpPr/>
          <p:nvPr/>
        </p:nvSpPr>
        <p:spPr>
          <a:xfrm>
            <a:off x="976118" y="3980831"/>
            <a:ext cx="723663" cy="847679"/>
          </a:xfrm>
          <a:custGeom>
            <a:rect b="b" l="l" r="r" t="t"/>
            <a:pathLst>
              <a:path extrusionOk="0" h="1130238" w="964884">
                <a:moveTo>
                  <a:pt x="80583" y="1130239"/>
                </a:moveTo>
                <a:cubicBezTo>
                  <a:pt x="51436" y="1130239"/>
                  <a:pt x="26385" y="1108141"/>
                  <a:pt x="23433" y="1078518"/>
                </a:cubicBezTo>
                <a:lnTo>
                  <a:pt x="287" y="848298"/>
                </a:lnTo>
                <a:cubicBezTo>
                  <a:pt x="-2856" y="816675"/>
                  <a:pt x="20194" y="788481"/>
                  <a:pt x="51722" y="785338"/>
                </a:cubicBezTo>
                <a:lnTo>
                  <a:pt x="223172" y="768098"/>
                </a:lnTo>
                <a:lnTo>
                  <a:pt x="205741" y="594743"/>
                </a:lnTo>
                <a:cubicBezTo>
                  <a:pt x="202598" y="563120"/>
                  <a:pt x="225648" y="534926"/>
                  <a:pt x="257176" y="531782"/>
                </a:cubicBezTo>
                <a:lnTo>
                  <a:pt x="433293" y="514066"/>
                </a:lnTo>
                <a:lnTo>
                  <a:pt x="415767" y="339853"/>
                </a:lnTo>
                <a:cubicBezTo>
                  <a:pt x="412624" y="308230"/>
                  <a:pt x="435675" y="280036"/>
                  <a:pt x="467202" y="276893"/>
                </a:cubicBezTo>
                <a:lnTo>
                  <a:pt x="638652" y="259653"/>
                </a:lnTo>
                <a:lnTo>
                  <a:pt x="621222" y="86298"/>
                </a:lnTo>
                <a:cubicBezTo>
                  <a:pt x="618078" y="54675"/>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3"/>
                </a:lnTo>
                <a:cubicBezTo>
                  <a:pt x="759906" y="310040"/>
                  <a:pt x="759429" y="318898"/>
                  <a:pt x="756858" y="327376"/>
                </a:cubicBezTo>
                <a:cubicBezTo>
                  <a:pt x="750190" y="349664"/>
                  <a:pt x="730854" y="365857"/>
                  <a:pt x="707709" y="368143"/>
                </a:cubicBezTo>
                <a:lnTo>
                  <a:pt x="535973" y="385383"/>
                </a:lnTo>
                <a:lnTo>
                  <a:pt x="553404" y="558452"/>
                </a:lnTo>
                <a:cubicBezTo>
                  <a:pt x="555975" y="584265"/>
                  <a:pt x="540926" y="608744"/>
                  <a:pt x="516637" y="617984"/>
                </a:cubicBezTo>
                <a:lnTo>
                  <a:pt x="512446" y="619603"/>
                </a:lnTo>
                <a:cubicBezTo>
                  <a:pt x="507684" y="621413"/>
                  <a:pt x="502731" y="622556"/>
                  <a:pt x="497682" y="623127"/>
                </a:cubicBezTo>
                <a:lnTo>
                  <a:pt x="325947" y="640367"/>
                </a:lnTo>
                <a:lnTo>
                  <a:pt x="342996" y="810008"/>
                </a:lnTo>
                <a:cubicBezTo>
                  <a:pt x="344425" y="818485"/>
                  <a:pt x="343949" y="827343"/>
                  <a:pt x="341377" y="835821"/>
                </a:cubicBezTo>
                <a:cubicBezTo>
                  <a:pt x="334710" y="858109"/>
                  <a:pt x="315374" y="874302"/>
                  <a:pt x="292228" y="876588"/>
                </a:cubicBezTo>
                <a:lnTo>
                  <a:pt x="120492" y="893828"/>
                </a:lnTo>
                <a:lnTo>
                  <a:pt x="137923" y="1066897"/>
                </a:lnTo>
                <a:cubicBezTo>
                  <a:pt x="141066" y="1098520"/>
                  <a:pt x="118016" y="1126714"/>
                  <a:pt x="86488" y="1129858"/>
                </a:cubicBezTo>
                <a:cubicBezTo>
                  <a:pt x="84488" y="1130143"/>
                  <a:pt x="82583" y="1130239"/>
                  <a:pt x="80583" y="1130239"/>
                </a:cubicBezTo>
                <a:close/>
              </a:path>
            </a:pathLst>
          </a:custGeom>
          <a:solidFill>
            <a:srgbClr val="92D05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13"/>
          <p:cNvSpPr/>
          <p:nvPr/>
        </p:nvSpPr>
        <p:spPr>
          <a:xfrm>
            <a:off x="934841" y="3967278"/>
            <a:ext cx="723663" cy="847750"/>
          </a:xfrm>
          <a:custGeom>
            <a:rect b="b" l="l" r="r" t="t"/>
            <a:pathLst>
              <a:path extrusionOk="0" h="1130333" w="964884">
                <a:moveTo>
                  <a:pt x="80583" y="1130334"/>
                </a:moveTo>
                <a:cubicBezTo>
                  <a:pt x="51436" y="1130334"/>
                  <a:pt x="26385" y="1108236"/>
                  <a:pt x="23433" y="1078613"/>
                </a:cubicBezTo>
                <a:lnTo>
                  <a:pt x="287" y="848394"/>
                </a:lnTo>
                <a:cubicBezTo>
                  <a:pt x="-2856" y="816771"/>
                  <a:pt x="20194" y="788577"/>
                  <a:pt x="51722" y="785433"/>
                </a:cubicBezTo>
                <a:lnTo>
                  <a:pt x="223172" y="768193"/>
                </a:lnTo>
                <a:lnTo>
                  <a:pt x="205741" y="594838"/>
                </a:lnTo>
                <a:cubicBezTo>
                  <a:pt x="204217" y="579693"/>
                  <a:pt x="208789" y="564453"/>
                  <a:pt x="218409" y="552642"/>
                </a:cubicBezTo>
                <a:cubicBezTo>
                  <a:pt x="228030" y="540831"/>
                  <a:pt x="242031" y="533306"/>
                  <a:pt x="257176" y="531782"/>
                </a:cubicBezTo>
                <a:lnTo>
                  <a:pt x="433293" y="514066"/>
                </a:lnTo>
                <a:lnTo>
                  <a:pt x="415767" y="339853"/>
                </a:lnTo>
                <a:cubicBezTo>
                  <a:pt x="412624" y="308230"/>
                  <a:pt x="435675" y="280036"/>
                  <a:pt x="467202" y="276893"/>
                </a:cubicBezTo>
                <a:lnTo>
                  <a:pt x="638652" y="259653"/>
                </a:lnTo>
                <a:lnTo>
                  <a:pt x="621222" y="86298"/>
                </a:lnTo>
                <a:cubicBezTo>
                  <a:pt x="618078" y="54675"/>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572" y="301658"/>
                </a:lnTo>
                <a:cubicBezTo>
                  <a:pt x="760001" y="310135"/>
                  <a:pt x="759525" y="318994"/>
                  <a:pt x="756953" y="327471"/>
                </a:cubicBezTo>
                <a:cubicBezTo>
                  <a:pt x="750285" y="349759"/>
                  <a:pt x="730950" y="365952"/>
                  <a:pt x="707804" y="368238"/>
                </a:cubicBezTo>
                <a:lnTo>
                  <a:pt x="536068" y="385478"/>
                </a:lnTo>
                <a:lnTo>
                  <a:pt x="553499" y="558548"/>
                </a:lnTo>
                <a:cubicBezTo>
                  <a:pt x="556071" y="584456"/>
                  <a:pt x="541021" y="608840"/>
                  <a:pt x="516637" y="618079"/>
                </a:cubicBezTo>
                <a:lnTo>
                  <a:pt x="512446" y="619698"/>
                </a:lnTo>
                <a:cubicBezTo>
                  <a:pt x="507779" y="621508"/>
                  <a:pt x="502826" y="622651"/>
                  <a:pt x="497778" y="623127"/>
                </a:cubicBezTo>
                <a:lnTo>
                  <a:pt x="326042" y="640367"/>
                </a:lnTo>
                <a:lnTo>
                  <a:pt x="343092" y="810008"/>
                </a:lnTo>
                <a:cubicBezTo>
                  <a:pt x="344520" y="818485"/>
                  <a:pt x="344044" y="827343"/>
                  <a:pt x="341472" y="835821"/>
                </a:cubicBezTo>
                <a:cubicBezTo>
                  <a:pt x="334805" y="858109"/>
                  <a:pt x="315469" y="874302"/>
                  <a:pt x="292323" y="876588"/>
                </a:cubicBezTo>
                <a:lnTo>
                  <a:pt x="120588" y="893828"/>
                </a:lnTo>
                <a:lnTo>
                  <a:pt x="138018" y="1066802"/>
                </a:lnTo>
                <a:cubicBezTo>
                  <a:pt x="141162" y="1098425"/>
                  <a:pt x="118111" y="1126619"/>
                  <a:pt x="86583" y="1129762"/>
                </a:cubicBezTo>
                <a:cubicBezTo>
                  <a:pt x="84488" y="1130143"/>
                  <a:pt x="82583" y="1130334"/>
                  <a:pt x="80583" y="1130334"/>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13"/>
          <p:cNvSpPr/>
          <p:nvPr/>
        </p:nvSpPr>
        <p:spPr>
          <a:xfrm>
            <a:off x="5843619" y="4202380"/>
            <a:ext cx="751450" cy="751448"/>
          </a:xfrm>
          <a:custGeom>
            <a:rect b="b" l="l" r="r" t="t"/>
            <a:pathLst>
              <a:path extrusionOk="0" h="1001931" w="1001934">
                <a:moveTo>
                  <a:pt x="0" y="0"/>
                </a:moveTo>
                <a:lnTo>
                  <a:pt x="1001935" y="0"/>
                </a:lnTo>
                <a:lnTo>
                  <a:pt x="1001935" y="1001932"/>
                </a:lnTo>
                <a:lnTo>
                  <a:pt x="0" y="1001932"/>
                </a:ln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13"/>
          <p:cNvSpPr/>
          <p:nvPr/>
        </p:nvSpPr>
        <p:spPr>
          <a:xfrm>
            <a:off x="5082354" y="4284771"/>
            <a:ext cx="723663" cy="847675"/>
          </a:xfrm>
          <a:custGeom>
            <a:rect b="b" l="l" r="r" t="t"/>
            <a:pathLst>
              <a:path extrusionOk="0" h="1130234" w="964884">
                <a:moveTo>
                  <a:pt x="80583" y="1130234"/>
                </a:moveTo>
                <a:cubicBezTo>
                  <a:pt x="51436" y="1130234"/>
                  <a:pt x="26385" y="1108136"/>
                  <a:pt x="23433" y="1078514"/>
                </a:cubicBezTo>
                <a:lnTo>
                  <a:pt x="287" y="848295"/>
                </a:lnTo>
                <a:cubicBezTo>
                  <a:pt x="-2856" y="816672"/>
                  <a:pt x="20194" y="788478"/>
                  <a:pt x="51722" y="785335"/>
                </a:cubicBezTo>
                <a:lnTo>
                  <a:pt x="223172" y="768095"/>
                </a:lnTo>
                <a:lnTo>
                  <a:pt x="205741" y="594740"/>
                </a:lnTo>
                <a:cubicBezTo>
                  <a:pt x="202598" y="563117"/>
                  <a:pt x="225648" y="534923"/>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263"/>
                  <a:pt x="540926" y="608742"/>
                  <a:pt x="516637" y="617981"/>
                </a:cubicBezTo>
                <a:lnTo>
                  <a:pt x="512446" y="619600"/>
                </a:lnTo>
                <a:cubicBezTo>
                  <a:pt x="507684" y="621410"/>
                  <a:pt x="502731" y="622553"/>
                  <a:pt x="497682" y="623125"/>
                </a:cubicBezTo>
                <a:lnTo>
                  <a:pt x="325947" y="640365"/>
                </a:lnTo>
                <a:lnTo>
                  <a:pt x="342996" y="810005"/>
                </a:lnTo>
                <a:cubicBezTo>
                  <a:pt x="344425" y="818482"/>
                  <a:pt x="343949" y="827340"/>
                  <a:pt x="341377" y="835817"/>
                </a:cubicBezTo>
                <a:cubicBezTo>
                  <a:pt x="334710" y="858106"/>
                  <a:pt x="315374" y="874298"/>
                  <a:pt x="292228" y="876584"/>
                </a:cubicBezTo>
                <a:lnTo>
                  <a:pt x="120492" y="893824"/>
                </a:lnTo>
                <a:lnTo>
                  <a:pt x="137923" y="1066893"/>
                </a:lnTo>
                <a:cubicBezTo>
                  <a:pt x="141066" y="1098516"/>
                  <a:pt x="118016" y="1126710"/>
                  <a:pt x="86488" y="1129853"/>
                </a:cubicBezTo>
                <a:cubicBezTo>
                  <a:pt x="84488" y="1130139"/>
                  <a:pt x="82583" y="1130234"/>
                  <a:pt x="80583" y="1130234"/>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13"/>
          <p:cNvSpPr/>
          <p:nvPr/>
        </p:nvSpPr>
        <p:spPr>
          <a:xfrm>
            <a:off x="5144791" y="4259982"/>
            <a:ext cx="723663" cy="847747"/>
          </a:xfrm>
          <a:custGeom>
            <a:rect b="b" l="l" r="r" t="t"/>
            <a:pathLst>
              <a:path extrusionOk="0" h="1130329" w="964884">
                <a:moveTo>
                  <a:pt x="80583" y="1130329"/>
                </a:moveTo>
                <a:cubicBezTo>
                  <a:pt x="51436" y="1130329"/>
                  <a:pt x="26385" y="1108231"/>
                  <a:pt x="23433" y="1078609"/>
                </a:cubicBezTo>
                <a:lnTo>
                  <a:pt x="287" y="848390"/>
                </a:lnTo>
                <a:cubicBezTo>
                  <a:pt x="-2856" y="816767"/>
                  <a:pt x="20194" y="788573"/>
                  <a:pt x="51722" y="785430"/>
                </a:cubicBezTo>
                <a:lnTo>
                  <a:pt x="223172" y="768190"/>
                </a:lnTo>
                <a:lnTo>
                  <a:pt x="205741" y="594836"/>
                </a:lnTo>
                <a:cubicBezTo>
                  <a:pt x="204217" y="579691"/>
                  <a:pt x="208789" y="564451"/>
                  <a:pt x="218409" y="552640"/>
                </a:cubicBezTo>
                <a:cubicBezTo>
                  <a:pt x="228030" y="540829"/>
                  <a:pt x="242031" y="53330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358"/>
                  <a:pt x="540926" y="608742"/>
                  <a:pt x="516542" y="617981"/>
                </a:cubicBezTo>
                <a:lnTo>
                  <a:pt x="512351" y="619600"/>
                </a:lnTo>
                <a:cubicBezTo>
                  <a:pt x="507684" y="621410"/>
                  <a:pt x="502731" y="622553"/>
                  <a:pt x="497682" y="623029"/>
                </a:cubicBezTo>
                <a:lnTo>
                  <a:pt x="325947" y="640270"/>
                </a:lnTo>
                <a:lnTo>
                  <a:pt x="342996" y="809909"/>
                </a:lnTo>
                <a:cubicBezTo>
                  <a:pt x="344425" y="818387"/>
                  <a:pt x="343949" y="827245"/>
                  <a:pt x="341377" y="835722"/>
                </a:cubicBezTo>
                <a:cubicBezTo>
                  <a:pt x="334710" y="858010"/>
                  <a:pt x="315374" y="874203"/>
                  <a:pt x="292228" y="876489"/>
                </a:cubicBezTo>
                <a:lnTo>
                  <a:pt x="120492" y="893729"/>
                </a:lnTo>
                <a:lnTo>
                  <a:pt x="137923" y="1066703"/>
                </a:lnTo>
                <a:cubicBezTo>
                  <a:pt x="141066" y="1098326"/>
                  <a:pt x="118016" y="1126519"/>
                  <a:pt x="86488" y="1129663"/>
                </a:cubicBezTo>
                <a:cubicBezTo>
                  <a:pt x="84488" y="1130234"/>
                  <a:pt x="82583" y="1130329"/>
                  <a:pt x="80583" y="1130329"/>
                </a:cubicBezTo>
                <a:close/>
              </a:path>
            </a:pathLst>
          </a:custGeom>
          <a:solidFill>
            <a:srgbClr val="3B49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13"/>
          <p:cNvSpPr/>
          <p:nvPr/>
        </p:nvSpPr>
        <p:spPr>
          <a:xfrm>
            <a:off x="8650115" y="1883054"/>
            <a:ext cx="506634" cy="765382"/>
          </a:xfrm>
          <a:custGeom>
            <a:rect b="b" l="l" r="r" t="t"/>
            <a:pathLst>
              <a:path extrusionOk="0" h="1020509" w="675512">
                <a:moveTo>
                  <a:pt x="510253" y="0"/>
                </a:moveTo>
                <a:cubicBezTo>
                  <a:pt x="545478" y="0"/>
                  <a:pt x="579870" y="3570"/>
                  <a:pt x="613086" y="10367"/>
                </a:cubicBezTo>
                <a:lnTo>
                  <a:pt x="675512" y="29745"/>
                </a:lnTo>
                <a:lnTo>
                  <a:pt x="675512" y="990764"/>
                </a:lnTo>
                <a:lnTo>
                  <a:pt x="613086" y="1010143"/>
                </a:lnTo>
                <a:cubicBezTo>
                  <a:pt x="579870" y="1016940"/>
                  <a:pt x="545478" y="1020509"/>
                  <a:pt x="510253" y="1020509"/>
                </a:cubicBezTo>
                <a:cubicBezTo>
                  <a:pt x="228448" y="1020509"/>
                  <a:pt x="0" y="792060"/>
                  <a:pt x="0" y="510254"/>
                </a:cubicBezTo>
                <a:cubicBezTo>
                  <a:pt x="0" y="228449"/>
                  <a:pt x="228448" y="0"/>
                  <a:pt x="510253" y="0"/>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13"/>
          <p:cNvSpPr/>
          <p:nvPr/>
        </p:nvSpPr>
        <p:spPr>
          <a:xfrm>
            <a:off x="8058721" y="107467"/>
            <a:ext cx="723663" cy="847747"/>
          </a:xfrm>
          <a:custGeom>
            <a:rect b="b" l="l" r="r" t="t"/>
            <a:pathLst>
              <a:path extrusionOk="0" h="1130329" w="964884">
                <a:moveTo>
                  <a:pt x="80583" y="1130330"/>
                </a:moveTo>
                <a:cubicBezTo>
                  <a:pt x="51436" y="1130330"/>
                  <a:pt x="26385" y="1108232"/>
                  <a:pt x="23433" y="1078609"/>
                </a:cubicBezTo>
                <a:lnTo>
                  <a:pt x="287" y="848390"/>
                </a:lnTo>
                <a:cubicBezTo>
                  <a:pt x="-2856" y="816767"/>
                  <a:pt x="20194" y="788574"/>
                  <a:pt x="51722" y="785430"/>
                </a:cubicBezTo>
                <a:lnTo>
                  <a:pt x="223172" y="768190"/>
                </a:lnTo>
                <a:lnTo>
                  <a:pt x="205741" y="594740"/>
                </a:lnTo>
                <a:cubicBezTo>
                  <a:pt x="202598" y="563117"/>
                  <a:pt x="225648" y="53492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263"/>
                  <a:pt x="540926" y="608742"/>
                  <a:pt x="516637" y="617981"/>
                </a:cubicBezTo>
                <a:lnTo>
                  <a:pt x="512446" y="619601"/>
                </a:lnTo>
                <a:cubicBezTo>
                  <a:pt x="507684" y="621410"/>
                  <a:pt x="502731" y="622553"/>
                  <a:pt x="497682" y="623125"/>
                </a:cubicBezTo>
                <a:lnTo>
                  <a:pt x="326042" y="640460"/>
                </a:lnTo>
                <a:lnTo>
                  <a:pt x="343092" y="810100"/>
                </a:lnTo>
                <a:cubicBezTo>
                  <a:pt x="344520" y="818577"/>
                  <a:pt x="344044" y="827435"/>
                  <a:pt x="341472" y="835913"/>
                </a:cubicBezTo>
                <a:cubicBezTo>
                  <a:pt x="334805" y="858201"/>
                  <a:pt x="315469" y="874394"/>
                  <a:pt x="292323" y="876680"/>
                </a:cubicBezTo>
                <a:lnTo>
                  <a:pt x="120588" y="893920"/>
                </a:lnTo>
                <a:lnTo>
                  <a:pt x="138018" y="1066989"/>
                </a:lnTo>
                <a:cubicBezTo>
                  <a:pt x="141162" y="1098611"/>
                  <a:pt x="118111" y="1126805"/>
                  <a:pt x="86583" y="1129949"/>
                </a:cubicBezTo>
                <a:cubicBezTo>
                  <a:pt x="84488" y="1130234"/>
                  <a:pt x="82583" y="1130330"/>
                  <a:pt x="80583" y="1130330"/>
                </a:cubicBezTo>
                <a:close/>
              </a:path>
            </a:pathLst>
          </a:custGeom>
          <a:solidFill>
            <a:srgbClr val="4452C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13"/>
          <p:cNvSpPr/>
          <p:nvPr/>
        </p:nvSpPr>
        <p:spPr>
          <a:xfrm>
            <a:off x="8129374" y="101297"/>
            <a:ext cx="723663" cy="847818"/>
          </a:xfrm>
          <a:custGeom>
            <a:rect b="b" l="l" r="r" t="t"/>
            <a:pathLst>
              <a:path extrusionOk="0" h="1130424" w="964884">
                <a:moveTo>
                  <a:pt x="80583" y="1130425"/>
                </a:moveTo>
                <a:cubicBezTo>
                  <a:pt x="51436" y="1130425"/>
                  <a:pt x="26385" y="1108327"/>
                  <a:pt x="23433" y="1078704"/>
                </a:cubicBezTo>
                <a:lnTo>
                  <a:pt x="287" y="848390"/>
                </a:lnTo>
                <a:cubicBezTo>
                  <a:pt x="-2856" y="816767"/>
                  <a:pt x="20194" y="788574"/>
                  <a:pt x="51722" y="785430"/>
                </a:cubicBezTo>
                <a:lnTo>
                  <a:pt x="223172" y="768190"/>
                </a:lnTo>
                <a:lnTo>
                  <a:pt x="205741" y="594836"/>
                </a:lnTo>
                <a:cubicBezTo>
                  <a:pt x="204217" y="579691"/>
                  <a:pt x="208789" y="564451"/>
                  <a:pt x="218409" y="552640"/>
                </a:cubicBezTo>
                <a:cubicBezTo>
                  <a:pt x="228030" y="540829"/>
                  <a:pt x="242031" y="53330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358"/>
                  <a:pt x="540926" y="608742"/>
                  <a:pt x="516542" y="617981"/>
                </a:cubicBezTo>
                <a:lnTo>
                  <a:pt x="512351" y="619601"/>
                </a:lnTo>
                <a:cubicBezTo>
                  <a:pt x="507684" y="621410"/>
                  <a:pt x="502731" y="622553"/>
                  <a:pt x="497682" y="623030"/>
                </a:cubicBezTo>
                <a:lnTo>
                  <a:pt x="325947" y="640270"/>
                </a:lnTo>
                <a:lnTo>
                  <a:pt x="342996" y="809909"/>
                </a:lnTo>
                <a:cubicBezTo>
                  <a:pt x="344425" y="818387"/>
                  <a:pt x="343949" y="827245"/>
                  <a:pt x="341377" y="835722"/>
                </a:cubicBezTo>
                <a:cubicBezTo>
                  <a:pt x="334710" y="858011"/>
                  <a:pt x="315374" y="874203"/>
                  <a:pt x="292228" y="876489"/>
                </a:cubicBezTo>
                <a:lnTo>
                  <a:pt x="120492" y="893729"/>
                </a:lnTo>
                <a:lnTo>
                  <a:pt x="137923" y="1066703"/>
                </a:lnTo>
                <a:cubicBezTo>
                  <a:pt x="141066" y="1098326"/>
                  <a:pt x="118016" y="1126520"/>
                  <a:pt x="86488" y="1129663"/>
                </a:cubicBezTo>
                <a:cubicBezTo>
                  <a:pt x="84488" y="1130330"/>
                  <a:pt x="82488" y="1130425"/>
                  <a:pt x="80583" y="1130425"/>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13"/>
          <p:cNvSpPr/>
          <p:nvPr/>
        </p:nvSpPr>
        <p:spPr>
          <a:xfrm>
            <a:off x="6508317" y="1"/>
            <a:ext cx="906871" cy="384854"/>
          </a:xfrm>
          <a:custGeom>
            <a:rect b="b" l="l" r="r" t="t"/>
            <a:pathLst>
              <a:path extrusionOk="0" h="513139" w="1209161">
                <a:moveTo>
                  <a:pt x="290115" y="0"/>
                </a:moveTo>
                <a:lnTo>
                  <a:pt x="955482" y="0"/>
                </a:lnTo>
                <a:lnTo>
                  <a:pt x="1209161" y="513139"/>
                </a:lnTo>
                <a:lnTo>
                  <a:pt x="0" y="435134"/>
                </a:lnTo>
                <a:close/>
              </a:path>
            </a:pathLst>
          </a:custGeom>
          <a:solidFill>
            <a:srgbClr val="4452C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13"/>
          <p:cNvSpPr/>
          <p:nvPr/>
        </p:nvSpPr>
        <p:spPr>
          <a:xfrm>
            <a:off x="6594041" y="0"/>
            <a:ext cx="906871" cy="320561"/>
          </a:xfrm>
          <a:custGeom>
            <a:rect b="b" l="l" r="r" t="t"/>
            <a:pathLst>
              <a:path extrusionOk="0" h="427414" w="1209161">
                <a:moveTo>
                  <a:pt x="232960" y="0"/>
                </a:moveTo>
                <a:lnTo>
                  <a:pt x="997862" y="0"/>
                </a:lnTo>
                <a:lnTo>
                  <a:pt x="1209161" y="427414"/>
                </a:lnTo>
                <a:lnTo>
                  <a:pt x="0" y="349409"/>
                </a:lnTo>
                <a:close/>
              </a:path>
            </a:pathLst>
          </a:custGeom>
          <a:solidFill>
            <a:srgbClr val="FFE55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13"/>
          <p:cNvSpPr/>
          <p:nvPr/>
        </p:nvSpPr>
        <p:spPr>
          <a:xfrm>
            <a:off x="8604078" y="410806"/>
            <a:ext cx="533527" cy="786956"/>
          </a:xfrm>
          <a:custGeom>
            <a:rect b="b" l="l" r="r" t="t"/>
            <a:pathLst>
              <a:path extrusionOk="0" h="1049274" w="711370">
                <a:moveTo>
                  <a:pt x="605791" y="0"/>
                </a:moveTo>
                <a:lnTo>
                  <a:pt x="711370" y="182842"/>
                </a:lnTo>
                <a:lnTo>
                  <a:pt x="711370" y="1049274"/>
                </a:lnTo>
                <a:lnTo>
                  <a:pt x="0" y="1049274"/>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13"/>
          <p:cNvSpPr/>
          <p:nvPr/>
        </p:nvSpPr>
        <p:spPr>
          <a:xfrm>
            <a:off x="8715804" y="383723"/>
            <a:ext cx="428195" cy="724426"/>
          </a:xfrm>
          <a:custGeom>
            <a:rect b="b" l="l" r="r" t="t"/>
            <a:pathLst>
              <a:path extrusionOk="0" h="988977" w="570927">
                <a:moveTo>
                  <a:pt x="570927" y="0"/>
                </a:moveTo>
                <a:lnTo>
                  <a:pt x="570927" y="988977"/>
                </a:lnTo>
                <a:lnTo>
                  <a:pt x="0" y="988977"/>
                </a:lnTo>
                <a:close/>
              </a:path>
            </a:pathLst>
          </a:custGeom>
          <a:noFill/>
          <a:ln cap="flat" cmpd="sng" w="12700">
            <a:solidFill>
              <a:srgbClr val="3B49C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13"/>
          <p:cNvSpPr/>
          <p:nvPr/>
        </p:nvSpPr>
        <p:spPr>
          <a:xfrm>
            <a:off x="4773859" y="0"/>
            <a:ext cx="765379" cy="547496"/>
          </a:xfrm>
          <a:custGeom>
            <a:rect b="b" l="l" r="r" t="t"/>
            <a:pathLst>
              <a:path extrusionOk="0" h="729994" w="1020505">
                <a:moveTo>
                  <a:pt x="51568" y="0"/>
                </a:moveTo>
                <a:lnTo>
                  <a:pt x="968939" y="0"/>
                </a:lnTo>
                <a:lnTo>
                  <a:pt x="980408" y="21130"/>
                </a:lnTo>
                <a:cubicBezTo>
                  <a:pt x="993318" y="51653"/>
                  <a:pt x="1003343" y="83693"/>
                  <a:pt x="1010140" y="116910"/>
                </a:cubicBezTo>
                <a:lnTo>
                  <a:pt x="1020505" y="219733"/>
                </a:lnTo>
                <a:lnTo>
                  <a:pt x="1020505" y="219753"/>
                </a:lnTo>
                <a:lnTo>
                  <a:pt x="1010140" y="322576"/>
                </a:lnTo>
                <a:cubicBezTo>
                  <a:pt x="962561" y="555089"/>
                  <a:pt x="756833" y="729994"/>
                  <a:pt x="510253" y="729994"/>
                </a:cubicBezTo>
                <a:cubicBezTo>
                  <a:pt x="228448" y="729994"/>
                  <a:pt x="0" y="501547"/>
                  <a:pt x="0" y="219743"/>
                </a:cubicBezTo>
                <a:cubicBezTo>
                  <a:pt x="0" y="149292"/>
                  <a:pt x="14278" y="82176"/>
                  <a:pt x="40098" y="2113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13"/>
          <p:cNvSpPr/>
          <p:nvPr/>
        </p:nvSpPr>
        <p:spPr>
          <a:xfrm>
            <a:off x="4894093" y="2520"/>
            <a:ext cx="765379" cy="500951"/>
          </a:xfrm>
          <a:custGeom>
            <a:rect b="b" l="l" r="r" t="t"/>
            <a:pathLst>
              <a:path extrusionOk="0" h="667935" w="1020506">
                <a:moveTo>
                  <a:pt x="27393" y="0"/>
                </a:moveTo>
                <a:lnTo>
                  <a:pt x="993113" y="0"/>
                </a:lnTo>
                <a:lnTo>
                  <a:pt x="1010139" y="54851"/>
                </a:lnTo>
                <a:cubicBezTo>
                  <a:pt x="1016937" y="88067"/>
                  <a:pt x="1020506" y="122459"/>
                  <a:pt x="1020506" y="157684"/>
                </a:cubicBezTo>
                <a:cubicBezTo>
                  <a:pt x="1020506" y="439488"/>
                  <a:pt x="792058" y="667935"/>
                  <a:pt x="510253" y="667935"/>
                </a:cubicBezTo>
                <a:cubicBezTo>
                  <a:pt x="228448" y="667935"/>
                  <a:pt x="0" y="439488"/>
                  <a:pt x="0" y="157684"/>
                </a:cubicBezTo>
                <a:cubicBezTo>
                  <a:pt x="0" y="122459"/>
                  <a:pt x="3570" y="88067"/>
                  <a:pt x="10367" y="54851"/>
                </a:cubicBezTo>
                <a:close/>
              </a:path>
            </a:pathLst>
          </a:custGeom>
          <a:solidFill>
            <a:srgbClr val="3B49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13"/>
          <p:cNvSpPr/>
          <p:nvPr/>
        </p:nvSpPr>
        <p:spPr>
          <a:xfrm>
            <a:off x="5040839" y="6343"/>
            <a:ext cx="765379" cy="462868"/>
          </a:xfrm>
          <a:custGeom>
            <a:rect b="b" l="l" r="r" t="t"/>
            <a:pathLst>
              <a:path extrusionOk="0" h="617157" w="1020506">
                <a:moveTo>
                  <a:pt x="11631" y="0"/>
                </a:moveTo>
                <a:lnTo>
                  <a:pt x="1008875" y="0"/>
                </a:lnTo>
                <a:lnTo>
                  <a:pt x="1010139" y="4073"/>
                </a:lnTo>
                <a:cubicBezTo>
                  <a:pt x="1016937" y="37289"/>
                  <a:pt x="1020506" y="71681"/>
                  <a:pt x="1020506" y="106906"/>
                </a:cubicBezTo>
                <a:cubicBezTo>
                  <a:pt x="1020506" y="388710"/>
                  <a:pt x="792058" y="617157"/>
                  <a:pt x="510253" y="617157"/>
                </a:cubicBezTo>
                <a:cubicBezTo>
                  <a:pt x="228448" y="617157"/>
                  <a:pt x="0" y="388710"/>
                  <a:pt x="0" y="106906"/>
                </a:cubicBezTo>
                <a:cubicBezTo>
                  <a:pt x="0" y="71681"/>
                  <a:pt x="3570" y="37289"/>
                  <a:pt x="10367" y="4073"/>
                </a:cubicBezTo>
                <a:close/>
              </a:path>
            </a:pathLst>
          </a:custGeom>
          <a:noFill/>
          <a:ln cap="flat" cmpd="sng" w="12700">
            <a:solidFill>
              <a:srgbClr val="BA930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41" name="Google Shape;241;p13"/>
          <p:cNvGrpSpPr/>
          <p:nvPr/>
        </p:nvGrpSpPr>
        <p:grpSpPr>
          <a:xfrm>
            <a:off x="2865266" y="4385510"/>
            <a:ext cx="656438" cy="769672"/>
            <a:chOff x="4264601" y="6128371"/>
            <a:chExt cx="875251" cy="1026229"/>
          </a:xfrm>
        </p:grpSpPr>
        <p:sp>
          <p:nvSpPr>
            <p:cNvPr id="242" name="Google Shape;242;p13"/>
            <p:cNvSpPr/>
            <p:nvPr/>
          </p:nvSpPr>
          <p:spPr>
            <a:xfrm>
              <a:off x="4264601" y="6128371"/>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13"/>
            <p:cNvSpPr/>
            <p:nvPr/>
          </p:nvSpPr>
          <p:spPr>
            <a:xfrm>
              <a:off x="4264601" y="6258102"/>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 name="Google Shape;244;p13"/>
            <p:cNvSpPr/>
            <p:nvPr/>
          </p:nvSpPr>
          <p:spPr>
            <a:xfrm>
              <a:off x="4264601" y="6403930"/>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13"/>
            <p:cNvSpPr/>
            <p:nvPr/>
          </p:nvSpPr>
          <p:spPr>
            <a:xfrm>
              <a:off x="4264601" y="6533662"/>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13"/>
            <p:cNvSpPr/>
            <p:nvPr/>
          </p:nvSpPr>
          <p:spPr>
            <a:xfrm>
              <a:off x="4264601" y="6663393"/>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13"/>
            <p:cNvSpPr/>
            <p:nvPr/>
          </p:nvSpPr>
          <p:spPr>
            <a:xfrm>
              <a:off x="4264601" y="6793219"/>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13"/>
            <p:cNvSpPr/>
            <p:nvPr/>
          </p:nvSpPr>
          <p:spPr>
            <a:xfrm>
              <a:off x="4264601" y="6938953"/>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13"/>
            <p:cNvSpPr/>
            <p:nvPr/>
          </p:nvSpPr>
          <p:spPr>
            <a:xfrm>
              <a:off x="4264601" y="7068779"/>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0" name="Google Shape;250;p13"/>
            <p:cNvSpPr/>
            <p:nvPr/>
          </p:nvSpPr>
          <p:spPr>
            <a:xfrm>
              <a:off x="4379853" y="6130752"/>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13"/>
            <p:cNvSpPr/>
            <p:nvPr/>
          </p:nvSpPr>
          <p:spPr>
            <a:xfrm>
              <a:off x="4379853" y="6260578"/>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 name="Google Shape;252;p13"/>
            <p:cNvSpPr/>
            <p:nvPr/>
          </p:nvSpPr>
          <p:spPr>
            <a:xfrm>
              <a:off x="4379853" y="6406312"/>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13"/>
            <p:cNvSpPr/>
            <p:nvPr/>
          </p:nvSpPr>
          <p:spPr>
            <a:xfrm>
              <a:off x="4379853" y="6536138"/>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13"/>
            <p:cNvSpPr/>
            <p:nvPr/>
          </p:nvSpPr>
          <p:spPr>
            <a:xfrm>
              <a:off x="4379853" y="6665869"/>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13"/>
            <p:cNvSpPr/>
            <p:nvPr/>
          </p:nvSpPr>
          <p:spPr>
            <a:xfrm>
              <a:off x="4379853" y="6795601"/>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 name="Google Shape;256;p13"/>
            <p:cNvSpPr/>
            <p:nvPr/>
          </p:nvSpPr>
          <p:spPr>
            <a:xfrm>
              <a:off x="4379853" y="6941429"/>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 name="Google Shape;257;p13"/>
            <p:cNvSpPr/>
            <p:nvPr/>
          </p:nvSpPr>
          <p:spPr>
            <a:xfrm>
              <a:off x="4379853" y="7071161"/>
              <a:ext cx="70866" cy="70866"/>
            </a:xfrm>
            <a:custGeom>
              <a:rect b="b" l="l" r="r" t="t"/>
              <a:pathLst>
                <a:path extrusionOk="0" h="70866" w="70866">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 name="Google Shape;258;p13"/>
            <p:cNvSpPr/>
            <p:nvPr/>
          </p:nvSpPr>
          <p:spPr>
            <a:xfrm>
              <a:off x="4493105" y="6133419"/>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 name="Google Shape;259;p13"/>
            <p:cNvSpPr/>
            <p:nvPr/>
          </p:nvSpPr>
          <p:spPr>
            <a:xfrm>
              <a:off x="4493105" y="6263150"/>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13"/>
            <p:cNvSpPr/>
            <p:nvPr/>
          </p:nvSpPr>
          <p:spPr>
            <a:xfrm>
              <a:off x="4493105" y="6408979"/>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13"/>
            <p:cNvSpPr/>
            <p:nvPr/>
          </p:nvSpPr>
          <p:spPr>
            <a:xfrm>
              <a:off x="4493105" y="6538710"/>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13"/>
            <p:cNvSpPr/>
            <p:nvPr/>
          </p:nvSpPr>
          <p:spPr>
            <a:xfrm>
              <a:off x="4493105" y="666853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13"/>
            <p:cNvSpPr/>
            <p:nvPr/>
          </p:nvSpPr>
          <p:spPr>
            <a:xfrm>
              <a:off x="4493105" y="679826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13"/>
            <p:cNvSpPr/>
            <p:nvPr/>
          </p:nvSpPr>
          <p:spPr>
            <a:xfrm>
              <a:off x="4493105" y="6944001"/>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13"/>
            <p:cNvSpPr/>
            <p:nvPr/>
          </p:nvSpPr>
          <p:spPr>
            <a:xfrm>
              <a:off x="4493105" y="707382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13"/>
            <p:cNvSpPr/>
            <p:nvPr/>
          </p:nvSpPr>
          <p:spPr>
            <a:xfrm>
              <a:off x="4608358" y="613589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13"/>
            <p:cNvSpPr/>
            <p:nvPr/>
          </p:nvSpPr>
          <p:spPr>
            <a:xfrm>
              <a:off x="4608358" y="6265627"/>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13"/>
            <p:cNvSpPr/>
            <p:nvPr/>
          </p:nvSpPr>
          <p:spPr>
            <a:xfrm>
              <a:off x="4608358" y="6411360"/>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13"/>
            <p:cNvSpPr/>
            <p:nvPr/>
          </p:nvSpPr>
          <p:spPr>
            <a:xfrm>
              <a:off x="4608358" y="654118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13"/>
            <p:cNvSpPr/>
            <p:nvPr/>
          </p:nvSpPr>
          <p:spPr>
            <a:xfrm>
              <a:off x="4608358" y="667091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13"/>
            <p:cNvSpPr/>
            <p:nvPr/>
          </p:nvSpPr>
          <p:spPr>
            <a:xfrm>
              <a:off x="4608358" y="680074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13"/>
            <p:cNvSpPr/>
            <p:nvPr/>
          </p:nvSpPr>
          <p:spPr>
            <a:xfrm>
              <a:off x="4608358" y="694647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13"/>
            <p:cNvSpPr/>
            <p:nvPr/>
          </p:nvSpPr>
          <p:spPr>
            <a:xfrm>
              <a:off x="4608358" y="7076209"/>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74" name="Google Shape;274;p13"/>
            <p:cNvGrpSpPr/>
            <p:nvPr/>
          </p:nvGrpSpPr>
          <p:grpSpPr>
            <a:xfrm>
              <a:off x="4725230" y="6135895"/>
              <a:ext cx="414622" cy="1018705"/>
              <a:chOff x="4725230" y="6135895"/>
              <a:chExt cx="414622" cy="1018705"/>
            </a:xfrm>
          </p:grpSpPr>
          <p:sp>
            <p:nvSpPr>
              <p:cNvPr id="275" name="Google Shape;275;p13"/>
              <p:cNvSpPr/>
              <p:nvPr/>
            </p:nvSpPr>
            <p:spPr>
              <a:xfrm>
                <a:off x="4725230" y="613589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13"/>
              <p:cNvSpPr/>
              <p:nvPr/>
            </p:nvSpPr>
            <p:spPr>
              <a:xfrm>
                <a:off x="4725230" y="6265627"/>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13"/>
              <p:cNvSpPr/>
              <p:nvPr/>
            </p:nvSpPr>
            <p:spPr>
              <a:xfrm>
                <a:off x="4725230" y="6411360"/>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13"/>
              <p:cNvSpPr/>
              <p:nvPr/>
            </p:nvSpPr>
            <p:spPr>
              <a:xfrm>
                <a:off x="4725230" y="654118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9" name="Google Shape;279;p13"/>
              <p:cNvSpPr/>
              <p:nvPr/>
            </p:nvSpPr>
            <p:spPr>
              <a:xfrm>
                <a:off x="4725230" y="667091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13"/>
              <p:cNvSpPr/>
              <p:nvPr/>
            </p:nvSpPr>
            <p:spPr>
              <a:xfrm>
                <a:off x="4725230" y="680074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13"/>
              <p:cNvSpPr/>
              <p:nvPr/>
            </p:nvSpPr>
            <p:spPr>
              <a:xfrm>
                <a:off x="4725230" y="694647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13"/>
              <p:cNvSpPr/>
              <p:nvPr/>
            </p:nvSpPr>
            <p:spPr>
              <a:xfrm>
                <a:off x="4725230" y="7076209"/>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13"/>
              <p:cNvSpPr/>
              <p:nvPr/>
            </p:nvSpPr>
            <p:spPr>
              <a:xfrm>
                <a:off x="4840482" y="6138277"/>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13"/>
              <p:cNvSpPr/>
              <p:nvPr/>
            </p:nvSpPr>
            <p:spPr>
              <a:xfrm>
                <a:off x="4840482" y="626800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13"/>
              <p:cNvSpPr/>
              <p:nvPr/>
            </p:nvSpPr>
            <p:spPr>
              <a:xfrm>
                <a:off x="4840482" y="641383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13"/>
              <p:cNvSpPr/>
              <p:nvPr/>
            </p:nvSpPr>
            <p:spPr>
              <a:xfrm>
                <a:off x="4840482" y="6543568"/>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13"/>
              <p:cNvSpPr/>
              <p:nvPr/>
            </p:nvSpPr>
            <p:spPr>
              <a:xfrm>
                <a:off x="4840482" y="667339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13"/>
              <p:cNvSpPr/>
              <p:nvPr/>
            </p:nvSpPr>
            <p:spPr>
              <a:xfrm>
                <a:off x="4840482" y="680312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13"/>
              <p:cNvSpPr/>
              <p:nvPr/>
            </p:nvSpPr>
            <p:spPr>
              <a:xfrm>
                <a:off x="4840482" y="694895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13"/>
              <p:cNvSpPr/>
              <p:nvPr/>
            </p:nvSpPr>
            <p:spPr>
              <a:xfrm>
                <a:off x="4840482" y="707868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13"/>
              <p:cNvSpPr/>
              <p:nvPr/>
            </p:nvSpPr>
            <p:spPr>
              <a:xfrm>
                <a:off x="4953830" y="614094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13"/>
              <p:cNvSpPr/>
              <p:nvPr/>
            </p:nvSpPr>
            <p:spPr>
              <a:xfrm>
                <a:off x="4953830" y="627067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3" name="Google Shape;293;p13"/>
              <p:cNvSpPr/>
              <p:nvPr/>
            </p:nvSpPr>
            <p:spPr>
              <a:xfrm>
                <a:off x="4953830" y="6416503"/>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13"/>
              <p:cNvSpPr/>
              <p:nvPr/>
            </p:nvSpPr>
            <p:spPr>
              <a:xfrm>
                <a:off x="4953830" y="654623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13"/>
              <p:cNvSpPr/>
              <p:nvPr/>
            </p:nvSpPr>
            <p:spPr>
              <a:xfrm>
                <a:off x="4953830" y="667596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13"/>
              <p:cNvSpPr/>
              <p:nvPr/>
            </p:nvSpPr>
            <p:spPr>
              <a:xfrm>
                <a:off x="4953830" y="6805793"/>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13"/>
              <p:cNvSpPr/>
              <p:nvPr/>
            </p:nvSpPr>
            <p:spPr>
              <a:xfrm>
                <a:off x="4953830" y="695152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13"/>
              <p:cNvSpPr/>
              <p:nvPr/>
            </p:nvSpPr>
            <p:spPr>
              <a:xfrm>
                <a:off x="4953830" y="7081352"/>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13"/>
              <p:cNvSpPr/>
              <p:nvPr/>
            </p:nvSpPr>
            <p:spPr>
              <a:xfrm>
                <a:off x="5068987" y="614332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13"/>
              <p:cNvSpPr/>
              <p:nvPr/>
            </p:nvSpPr>
            <p:spPr>
              <a:xfrm>
                <a:off x="5068987" y="6273151"/>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13"/>
              <p:cNvSpPr/>
              <p:nvPr/>
            </p:nvSpPr>
            <p:spPr>
              <a:xfrm>
                <a:off x="5068987" y="6418885"/>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13"/>
              <p:cNvSpPr/>
              <p:nvPr/>
            </p:nvSpPr>
            <p:spPr>
              <a:xfrm>
                <a:off x="5068987" y="6548616"/>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13"/>
              <p:cNvSpPr/>
              <p:nvPr/>
            </p:nvSpPr>
            <p:spPr>
              <a:xfrm>
                <a:off x="5068987" y="6678443"/>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13"/>
              <p:cNvSpPr/>
              <p:nvPr/>
            </p:nvSpPr>
            <p:spPr>
              <a:xfrm>
                <a:off x="5068987" y="680817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 name="Google Shape;305;p13"/>
              <p:cNvSpPr/>
              <p:nvPr/>
            </p:nvSpPr>
            <p:spPr>
              <a:xfrm>
                <a:off x="5068987" y="6954002"/>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13"/>
              <p:cNvSpPr/>
              <p:nvPr/>
            </p:nvSpPr>
            <p:spPr>
              <a:xfrm>
                <a:off x="5068987" y="7083734"/>
                <a:ext cx="70865" cy="70866"/>
              </a:xfrm>
              <a:custGeom>
                <a:rect b="b" l="l" r="r" t="t"/>
                <a:pathLst>
                  <a:path extrusionOk="0" h="70866" w="70865">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07" name="Google Shape;307;p13"/>
          <p:cNvSpPr/>
          <p:nvPr/>
        </p:nvSpPr>
        <p:spPr>
          <a:xfrm>
            <a:off x="5317784" y="4591547"/>
            <a:ext cx="569573" cy="550268"/>
          </a:xfrm>
          <a:custGeom>
            <a:rect b="b" l="l" r="r" t="t"/>
            <a:pathLst>
              <a:path extrusionOk="0" h="733691" w="759431">
                <a:moveTo>
                  <a:pt x="696185" y="287"/>
                </a:moveTo>
                <a:cubicBezTo>
                  <a:pt x="727903" y="-2856"/>
                  <a:pt x="756002" y="20194"/>
                  <a:pt x="759145" y="51722"/>
                </a:cubicBezTo>
                <a:cubicBezTo>
                  <a:pt x="762288" y="83345"/>
                  <a:pt x="739238" y="111538"/>
                  <a:pt x="707710" y="114682"/>
                </a:cubicBezTo>
                <a:lnTo>
                  <a:pt x="535974" y="131922"/>
                </a:lnTo>
                <a:lnTo>
                  <a:pt x="553024" y="301562"/>
                </a:lnTo>
                <a:cubicBezTo>
                  <a:pt x="554453" y="310039"/>
                  <a:pt x="553976" y="318897"/>
                  <a:pt x="551405" y="327374"/>
                </a:cubicBezTo>
                <a:cubicBezTo>
                  <a:pt x="544737" y="349663"/>
                  <a:pt x="525401" y="365855"/>
                  <a:pt x="502256" y="368141"/>
                </a:cubicBezTo>
                <a:lnTo>
                  <a:pt x="330520" y="385381"/>
                </a:lnTo>
                <a:lnTo>
                  <a:pt x="347951" y="558450"/>
                </a:lnTo>
                <a:cubicBezTo>
                  <a:pt x="350522" y="584358"/>
                  <a:pt x="335473" y="608742"/>
                  <a:pt x="311089" y="617981"/>
                </a:cubicBezTo>
                <a:lnTo>
                  <a:pt x="306898" y="619600"/>
                </a:lnTo>
                <a:cubicBezTo>
                  <a:pt x="302231" y="621410"/>
                  <a:pt x="297278" y="622553"/>
                  <a:pt x="292229" y="623029"/>
                </a:cubicBezTo>
                <a:lnTo>
                  <a:pt x="120494" y="640270"/>
                </a:lnTo>
                <a:lnTo>
                  <a:pt x="129883" y="733691"/>
                </a:lnTo>
                <a:lnTo>
                  <a:pt x="14250" y="733691"/>
                </a:lnTo>
                <a:lnTo>
                  <a:pt x="288" y="594836"/>
                </a:lnTo>
                <a:cubicBezTo>
                  <a:pt x="-1236" y="579691"/>
                  <a:pt x="3336" y="564451"/>
                  <a:pt x="12956" y="552640"/>
                </a:cubicBezTo>
                <a:cubicBezTo>
                  <a:pt x="22577" y="540829"/>
                  <a:pt x="36578" y="533304"/>
                  <a:pt x="51723" y="531780"/>
                </a:cubicBezTo>
                <a:lnTo>
                  <a:pt x="227840" y="514064"/>
                </a:lnTo>
                <a:lnTo>
                  <a:pt x="210314" y="339852"/>
                </a:lnTo>
                <a:cubicBezTo>
                  <a:pt x="207171" y="308229"/>
                  <a:pt x="230222" y="280035"/>
                  <a:pt x="261749" y="276892"/>
                </a:cubicBezTo>
                <a:lnTo>
                  <a:pt x="433199" y="259652"/>
                </a:lnTo>
                <a:lnTo>
                  <a:pt x="415769" y="86297"/>
                </a:lnTo>
                <a:cubicBezTo>
                  <a:pt x="412625" y="54674"/>
                  <a:pt x="435676" y="26481"/>
                  <a:pt x="467204" y="23337"/>
                </a:cubicBezTo>
                <a:close/>
              </a:path>
            </a:pathLst>
          </a:custGeom>
          <a:solidFill>
            <a:srgbClr val="FFC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p13"/>
          <p:cNvSpPr/>
          <p:nvPr/>
        </p:nvSpPr>
        <p:spPr>
          <a:xfrm>
            <a:off x="5359340" y="4618430"/>
            <a:ext cx="509114" cy="532965"/>
          </a:xfrm>
          <a:custGeom>
            <a:rect b="b" l="l" r="r" t="t"/>
            <a:pathLst>
              <a:path extrusionOk="0" h="710620" w="678819">
                <a:moveTo>
                  <a:pt x="678819" y="0"/>
                </a:moveTo>
                <a:lnTo>
                  <a:pt x="678819" y="115547"/>
                </a:lnTo>
                <a:lnTo>
                  <a:pt x="536068" y="129877"/>
                </a:lnTo>
                <a:lnTo>
                  <a:pt x="553118" y="299517"/>
                </a:lnTo>
                <a:cubicBezTo>
                  <a:pt x="554547" y="307994"/>
                  <a:pt x="554071" y="316852"/>
                  <a:pt x="551499" y="325329"/>
                </a:cubicBezTo>
                <a:cubicBezTo>
                  <a:pt x="544831" y="347618"/>
                  <a:pt x="525496" y="363810"/>
                  <a:pt x="502350" y="366096"/>
                </a:cubicBezTo>
                <a:lnTo>
                  <a:pt x="330614" y="383527"/>
                </a:lnTo>
                <a:lnTo>
                  <a:pt x="348045" y="556596"/>
                </a:lnTo>
                <a:cubicBezTo>
                  <a:pt x="350617" y="582408"/>
                  <a:pt x="335567" y="606887"/>
                  <a:pt x="311278" y="616127"/>
                </a:cubicBezTo>
                <a:lnTo>
                  <a:pt x="307087" y="617746"/>
                </a:lnTo>
                <a:cubicBezTo>
                  <a:pt x="302325" y="619556"/>
                  <a:pt x="297372" y="620699"/>
                  <a:pt x="292324" y="621270"/>
                </a:cubicBezTo>
                <a:lnTo>
                  <a:pt x="120588" y="638510"/>
                </a:lnTo>
                <a:lnTo>
                  <a:pt x="127836" y="710620"/>
                </a:lnTo>
                <a:lnTo>
                  <a:pt x="12135" y="710620"/>
                </a:lnTo>
                <a:lnTo>
                  <a:pt x="287" y="592791"/>
                </a:lnTo>
                <a:cubicBezTo>
                  <a:pt x="-2856" y="561168"/>
                  <a:pt x="20194" y="532974"/>
                  <a:pt x="51722" y="529830"/>
                </a:cubicBezTo>
                <a:lnTo>
                  <a:pt x="227839" y="512114"/>
                </a:lnTo>
                <a:lnTo>
                  <a:pt x="210409" y="337807"/>
                </a:lnTo>
                <a:cubicBezTo>
                  <a:pt x="207265" y="306184"/>
                  <a:pt x="230316" y="277990"/>
                  <a:pt x="261844" y="274847"/>
                </a:cubicBezTo>
                <a:lnTo>
                  <a:pt x="433294" y="257607"/>
                </a:lnTo>
                <a:lnTo>
                  <a:pt x="415863" y="84252"/>
                </a:lnTo>
                <a:cubicBezTo>
                  <a:pt x="412720" y="52629"/>
                  <a:pt x="435770" y="24436"/>
                  <a:pt x="467298" y="21292"/>
                </a:cubicBezTo>
                <a:close/>
              </a:path>
            </a:pathLst>
          </a:custGeom>
          <a:solidFill>
            <a:srgbClr val="3B49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9" name="Google Shape;309;p13"/>
          <p:cNvSpPr/>
          <p:nvPr/>
        </p:nvSpPr>
        <p:spPr>
          <a:xfrm>
            <a:off x="5777014" y="4106551"/>
            <a:ext cx="751450" cy="751448"/>
          </a:xfrm>
          <a:custGeom>
            <a:rect b="b" l="l" r="r" t="t"/>
            <a:pathLst>
              <a:path extrusionOk="0" h="1001931" w="1001934">
                <a:moveTo>
                  <a:pt x="0" y="0"/>
                </a:moveTo>
                <a:lnTo>
                  <a:pt x="1001935" y="0"/>
                </a:lnTo>
                <a:lnTo>
                  <a:pt x="1001935" y="1001932"/>
                </a:lnTo>
                <a:lnTo>
                  <a:pt x="0" y="1001932"/>
                </a:lnTo>
                <a:close/>
              </a:path>
            </a:pathLst>
          </a:custGeom>
          <a:solidFill>
            <a:srgbClr val="F189E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10" name="Google Shape;310;p13"/>
          <p:cNvPicPr preferRelativeResize="0"/>
          <p:nvPr/>
        </p:nvPicPr>
        <p:blipFill rotWithShape="1">
          <a:blip r:embed="rId5">
            <a:alphaModFix/>
          </a:blip>
          <a:srcRect b="0" l="0" r="0" t="0"/>
          <a:stretch/>
        </p:blipFill>
        <p:spPr>
          <a:xfrm>
            <a:off x="2497770" y="4565176"/>
            <a:ext cx="171450" cy="171450"/>
          </a:xfrm>
          <a:prstGeom prst="rect">
            <a:avLst/>
          </a:prstGeom>
          <a:noFill/>
          <a:ln>
            <a:noFill/>
          </a:ln>
        </p:spPr>
      </p:pic>
      <p:sp>
        <p:nvSpPr>
          <p:cNvPr id="311" name="Google Shape;311;p13"/>
          <p:cNvSpPr/>
          <p:nvPr/>
        </p:nvSpPr>
        <p:spPr>
          <a:xfrm>
            <a:off x="1624300" y="1239400"/>
            <a:ext cx="386620" cy="386691"/>
          </a:xfrm>
          <a:custGeom>
            <a:rect b="b" l="l" r="r" t="t"/>
            <a:pathLst>
              <a:path extrusionOk="0" h="515588" w="515493">
                <a:moveTo>
                  <a:pt x="257746" y="515588"/>
                </a:moveTo>
                <a:cubicBezTo>
                  <a:pt x="115633" y="515588"/>
                  <a:pt x="0" y="399955"/>
                  <a:pt x="0" y="257842"/>
                </a:cubicBezTo>
                <a:cubicBezTo>
                  <a:pt x="0" y="115634"/>
                  <a:pt x="115633" y="0"/>
                  <a:pt x="257746" y="0"/>
                </a:cubicBezTo>
                <a:cubicBezTo>
                  <a:pt x="399859" y="0"/>
                  <a:pt x="515493" y="115634"/>
                  <a:pt x="515493" y="257747"/>
                </a:cubicBezTo>
                <a:cubicBezTo>
                  <a:pt x="515588" y="399955"/>
                  <a:pt x="399955" y="515588"/>
                  <a:pt x="257746" y="515588"/>
                </a:cubicBezTo>
                <a:close/>
                <a:moveTo>
                  <a:pt x="257746" y="76200"/>
                </a:moveTo>
                <a:cubicBezTo>
                  <a:pt x="157639" y="76200"/>
                  <a:pt x="76200" y="157639"/>
                  <a:pt x="76200" y="257747"/>
                </a:cubicBezTo>
                <a:cubicBezTo>
                  <a:pt x="76200" y="357854"/>
                  <a:pt x="157639" y="439293"/>
                  <a:pt x="257746" y="439293"/>
                </a:cubicBezTo>
                <a:cubicBezTo>
                  <a:pt x="357854" y="439293"/>
                  <a:pt x="439293" y="357854"/>
                  <a:pt x="439293" y="257747"/>
                </a:cubicBezTo>
                <a:cubicBezTo>
                  <a:pt x="439293" y="157639"/>
                  <a:pt x="357854" y="76200"/>
                  <a:pt x="257746" y="76200"/>
                </a:cubicBezTo>
                <a:close/>
              </a:path>
            </a:pathLst>
          </a:custGeom>
          <a:solidFill>
            <a:srgbClr val="8F96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13"/>
          <p:cNvSpPr/>
          <p:nvPr/>
        </p:nvSpPr>
        <p:spPr>
          <a:xfrm>
            <a:off x="1824497" y="4153223"/>
            <a:ext cx="386620" cy="386691"/>
          </a:xfrm>
          <a:custGeom>
            <a:rect b="b" l="l" r="r" t="t"/>
            <a:pathLst>
              <a:path extrusionOk="0" h="515588" w="515493">
                <a:moveTo>
                  <a:pt x="257746" y="515588"/>
                </a:moveTo>
                <a:cubicBezTo>
                  <a:pt x="115633" y="515588"/>
                  <a:pt x="0" y="399955"/>
                  <a:pt x="0" y="257842"/>
                </a:cubicBezTo>
                <a:cubicBezTo>
                  <a:pt x="0" y="115634"/>
                  <a:pt x="115633" y="0"/>
                  <a:pt x="257746" y="0"/>
                </a:cubicBezTo>
                <a:cubicBezTo>
                  <a:pt x="399859" y="0"/>
                  <a:pt x="515493" y="115634"/>
                  <a:pt x="515493" y="257747"/>
                </a:cubicBezTo>
                <a:cubicBezTo>
                  <a:pt x="515588" y="399955"/>
                  <a:pt x="399955" y="515588"/>
                  <a:pt x="257746" y="515588"/>
                </a:cubicBezTo>
                <a:close/>
                <a:moveTo>
                  <a:pt x="257746" y="76200"/>
                </a:moveTo>
                <a:cubicBezTo>
                  <a:pt x="157639" y="76200"/>
                  <a:pt x="76200" y="157639"/>
                  <a:pt x="76200" y="257747"/>
                </a:cubicBezTo>
                <a:cubicBezTo>
                  <a:pt x="76200" y="357854"/>
                  <a:pt x="157639" y="439293"/>
                  <a:pt x="257746" y="439293"/>
                </a:cubicBezTo>
                <a:cubicBezTo>
                  <a:pt x="357854" y="439293"/>
                  <a:pt x="439293" y="357854"/>
                  <a:pt x="439293" y="257747"/>
                </a:cubicBezTo>
                <a:cubicBezTo>
                  <a:pt x="439293" y="157639"/>
                  <a:pt x="357854" y="76200"/>
                  <a:pt x="257746" y="76200"/>
                </a:cubicBezTo>
                <a:close/>
              </a:path>
            </a:pathLst>
          </a:custGeom>
          <a:solidFill>
            <a:srgbClr val="8F96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cademic.oup.com/bib/article/23/2/bbab581/6510159?login=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weighted bilinear neural collaborative filtering approach for drug repositioning</a:t>
            </a:r>
            <a:endParaRPr/>
          </a:p>
        </p:txBody>
      </p:sp>
      <p:sp>
        <p:nvSpPr>
          <p:cNvPr id="318" name="Google Shape;318;p14"/>
          <p:cNvSpPr txBox="1"/>
          <p:nvPr>
            <p:ph idx="1" type="subTitle"/>
          </p:nvPr>
        </p:nvSpPr>
        <p:spPr>
          <a:xfrm>
            <a:off x="5083950" y="4153525"/>
            <a:ext cx="3470700" cy="57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Deepa Raj    			20IM10006</a:t>
            </a:r>
            <a:endParaRPr/>
          </a:p>
          <a:p>
            <a:pPr indent="0" lvl="0" marL="0" rtl="0" algn="l">
              <a:spcBef>
                <a:spcPts val="0"/>
              </a:spcBef>
              <a:spcAft>
                <a:spcPts val="0"/>
              </a:spcAft>
              <a:buNone/>
            </a:pPr>
            <a:r>
              <a:rPr lang="en-GB"/>
              <a:t>Jasit Bhakat   		20IM10014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3"/>
          <p:cNvSpPr txBox="1"/>
          <p:nvPr>
            <p:ph type="title"/>
          </p:nvPr>
        </p:nvSpPr>
        <p:spPr>
          <a:xfrm>
            <a:off x="1297500" y="160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Implementation of </a:t>
            </a:r>
            <a:r>
              <a:rPr lang="en-GB" sz="2000">
                <a:latin typeface="Lato"/>
                <a:ea typeface="Lato"/>
                <a:cs typeface="Lato"/>
                <a:sym typeface="Lato"/>
              </a:rPr>
              <a:t>Drug-Disease Association Network (G) </a:t>
            </a:r>
            <a:endParaRPr sz="2000"/>
          </a:p>
        </p:txBody>
      </p:sp>
      <p:sp>
        <p:nvSpPr>
          <p:cNvPr id="375" name="Google Shape;375;p23"/>
          <p:cNvSpPr txBox="1"/>
          <p:nvPr>
            <p:ph idx="2" type="body"/>
          </p:nvPr>
        </p:nvSpPr>
        <p:spPr>
          <a:xfrm>
            <a:off x="6687750" y="945975"/>
            <a:ext cx="1788600" cy="3535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ial"/>
              <a:buAutoNum type="arabicPeriod"/>
            </a:pPr>
            <a:r>
              <a:rPr lang="en-GB" sz="1200">
                <a:latin typeface="Arial"/>
                <a:ea typeface="Arial"/>
                <a:cs typeface="Arial"/>
                <a:sym typeface="Arial"/>
              </a:rPr>
              <a:t>Load the </a:t>
            </a:r>
            <a:r>
              <a:rPr b="1" lang="en-GB" sz="1200">
                <a:latin typeface="Arial"/>
                <a:ea typeface="Arial"/>
                <a:cs typeface="Arial"/>
                <a:sym typeface="Arial"/>
              </a:rPr>
              <a:t>.mat</a:t>
            </a:r>
            <a:r>
              <a:rPr lang="en-GB" sz="1200">
                <a:latin typeface="Arial"/>
                <a:ea typeface="Arial"/>
                <a:cs typeface="Arial"/>
                <a:sym typeface="Arial"/>
              </a:rPr>
              <a:t> file that contains the dataset.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GB" sz="1200">
                <a:latin typeface="Arial"/>
                <a:ea typeface="Arial"/>
                <a:cs typeface="Arial"/>
                <a:sym typeface="Arial"/>
              </a:rPr>
              <a:t>Extract the drug-disease association matrix, assuming it's named </a:t>
            </a:r>
            <a:r>
              <a:rPr b="1" lang="en-GB" sz="1200">
                <a:latin typeface="Arial"/>
                <a:ea typeface="Arial"/>
                <a:cs typeface="Arial"/>
                <a:sym typeface="Arial"/>
              </a:rPr>
              <a:t>didr</a:t>
            </a:r>
            <a:r>
              <a:rPr lang="en-GB"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GB" sz="1200">
                <a:latin typeface="Arial"/>
                <a:ea typeface="Arial"/>
                <a:cs typeface="Arial"/>
                <a:sym typeface="Arial"/>
              </a:rPr>
              <a:t>Convert any positive associations to 1, ensuring the matrix is binary.</a:t>
            </a:r>
            <a:endParaRPr sz="1200">
              <a:latin typeface="Arial"/>
              <a:ea typeface="Arial"/>
              <a:cs typeface="Arial"/>
              <a:sym typeface="Arial"/>
            </a:endParaRPr>
          </a:p>
          <a:p>
            <a:pPr indent="0" lvl="0" marL="0" rtl="0" algn="l">
              <a:spcBef>
                <a:spcPts val="1200"/>
              </a:spcBef>
              <a:spcAft>
                <a:spcPts val="0"/>
              </a:spcAft>
              <a:buNone/>
            </a:pPr>
            <a:r>
              <a:rPr lang="en-GB" sz="1200">
                <a:latin typeface="Arial"/>
                <a:ea typeface="Arial"/>
                <a:cs typeface="Arial"/>
                <a:sym typeface="Arial"/>
              </a:rPr>
              <a:t> </a:t>
            </a:r>
            <a:endParaRPr sz="1200">
              <a:latin typeface="Arial"/>
              <a:ea typeface="Arial"/>
              <a:cs typeface="Arial"/>
              <a:sym typeface="Arial"/>
            </a:endParaRPr>
          </a:p>
          <a:p>
            <a:pPr indent="0" lvl="0" marL="0" rtl="0" algn="l">
              <a:spcBef>
                <a:spcPts val="1200"/>
              </a:spcBef>
              <a:spcAft>
                <a:spcPts val="1200"/>
              </a:spcAft>
              <a:buNone/>
            </a:pPr>
            <a:r>
              <a:t/>
            </a:r>
            <a:endParaRPr sz="1200"/>
          </a:p>
        </p:txBody>
      </p:sp>
      <p:pic>
        <p:nvPicPr>
          <p:cNvPr id="376" name="Google Shape;376;p23"/>
          <p:cNvPicPr preferRelativeResize="0"/>
          <p:nvPr/>
        </p:nvPicPr>
        <p:blipFill>
          <a:blip r:embed="rId3">
            <a:alphaModFix/>
          </a:blip>
          <a:stretch>
            <a:fillRect/>
          </a:stretch>
        </p:blipFill>
        <p:spPr>
          <a:xfrm>
            <a:off x="357400" y="803900"/>
            <a:ext cx="5910775" cy="3535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Workflow</a:t>
            </a:r>
            <a:r>
              <a:rPr lang="en-GB"/>
              <a:t> of DRWBNCF</a:t>
            </a:r>
            <a:endParaRPr/>
          </a:p>
        </p:txBody>
      </p:sp>
      <p:pic>
        <p:nvPicPr>
          <p:cNvPr id="382" name="Google Shape;382;p24"/>
          <p:cNvPicPr preferRelativeResize="0"/>
          <p:nvPr/>
        </p:nvPicPr>
        <p:blipFill>
          <a:blip r:embed="rId3">
            <a:alphaModFix/>
          </a:blip>
          <a:stretch>
            <a:fillRect/>
          </a:stretch>
        </p:blipFill>
        <p:spPr>
          <a:xfrm>
            <a:off x="2618925" y="1145800"/>
            <a:ext cx="6176676" cy="3530850"/>
          </a:xfrm>
          <a:prstGeom prst="rect">
            <a:avLst/>
          </a:prstGeom>
          <a:noFill/>
          <a:ln>
            <a:noFill/>
          </a:ln>
        </p:spPr>
      </p:pic>
      <p:sp>
        <p:nvSpPr>
          <p:cNvPr id="383" name="Google Shape;383;p24"/>
          <p:cNvSpPr txBox="1"/>
          <p:nvPr/>
        </p:nvSpPr>
        <p:spPr>
          <a:xfrm>
            <a:off x="254500" y="1307850"/>
            <a:ext cx="2124300" cy="27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lt1"/>
                </a:solidFill>
                <a:latin typeface="Lato"/>
                <a:ea typeface="Lato"/>
                <a:cs typeface="Lato"/>
                <a:sym typeface="Lato"/>
              </a:rPr>
              <a:t>The </a:t>
            </a:r>
            <a:r>
              <a:rPr lang="en-GB" sz="1100">
                <a:solidFill>
                  <a:schemeClr val="lt1"/>
                </a:solidFill>
                <a:latin typeface="Lato"/>
                <a:ea typeface="Lato"/>
                <a:cs typeface="Lato"/>
                <a:sym typeface="Lato"/>
              </a:rPr>
              <a:t>overall architecture of DRWBNCF.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DRWBNCF involves two components:</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 (i) an integration component, which describes how to encode the known drug–disease association together with neighborhood and neighborhood interactions of the drug and disease;</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 (ii) a prediction component, which utilizes the multi-layer perceptron optimized by the α-balanced focal loss function and graph regularization to model the complex drug–disease associations</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Bipartite Graph to see the associations</a:t>
            </a:r>
            <a:endParaRPr/>
          </a:p>
        </p:txBody>
      </p:sp>
      <p:pic>
        <p:nvPicPr>
          <p:cNvPr id="389" name="Google Shape;389;p25"/>
          <p:cNvPicPr preferRelativeResize="0"/>
          <p:nvPr/>
        </p:nvPicPr>
        <p:blipFill>
          <a:blip r:embed="rId3">
            <a:alphaModFix/>
          </a:blip>
          <a:stretch>
            <a:fillRect/>
          </a:stretch>
        </p:blipFill>
        <p:spPr>
          <a:xfrm>
            <a:off x="1297500" y="1026725"/>
            <a:ext cx="6955374" cy="387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1281975" y="191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Bipartite Graph</a:t>
            </a:r>
            <a:endParaRPr/>
          </a:p>
        </p:txBody>
      </p:sp>
      <p:pic>
        <p:nvPicPr>
          <p:cNvPr id="395" name="Google Shape;395;p26"/>
          <p:cNvPicPr preferRelativeResize="0"/>
          <p:nvPr/>
        </p:nvPicPr>
        <p:blipFill>
          <a:blip r:embed="rId3">
            <a:alphaModFix/>
          </a:blip>
          <a:stretch>
            <a:fillRect/>
          </a:stretch>
        </p:blipFill>
        <p:spPr>
          <a:xfrm>
            <a:off x="1368000" y="899175"/>
            <a:ext cx="6407999" cy="410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Part of the Paper Implemented</a:t>
            </a:r>
            <a:endParaRPr/>
          </a:p>
        </p:txBody>
      </p:sp>
      <p:pic>
        <p:nvPicPr>
          <p:cNvPr id="401" name="Google Shape;401;p27"/>
          <p:cNvPicPr preferRelativeResize="0"/>
          <p:nvPr/>
        </p:nvPicPr>
        <p:blipFill rotWithShape="1">
          <a:blip r:embed="rId3">
            <a:alphaModFix/>
          </a:blip>
          <a:srcRect b="56599" l="0" r="0" t="0"/>
          <a:stretch/>
        </p:blipFill>
        <p:spPr>
          <a:xfrm>
            <a:off x="147600" y="973625"/>
            <a:ext cx="4739875" cy="2232300"/>
          </a:xfrm>
          <a:prstGeom prst="rect">
            <a:avLst/>
          </a:prstGeom>
          <a:noFill/>
          <a:ln>
            <a:noFill/>
          </a:ln>
        </p:spPr>
      </p:pic>
      <p:pic>
        <p:nvPicPr>
          <p:cNvPr id="402" name="Google Shape;402;p27"/>
          <p:cNvPicPr preferRelativeResize="0"/>
          <p:nvPr/>
        </p:nvPicPr>
        <p:blipFill rotWithShape="1">
          <a:blip r:embed="rId3">
            <a:alphaModFix/>
          </a:blip>
          <a:srcRect b="0" l="0" r="0" t="43400"/>
          <a:stretch/>
        </p:blipFill>
        <p:spPr>
          <a:xfrm>
            <a:off x="4481175" y="2317150"/>
            <a:ext cx="4260425" cy="261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of the MLP model</a:t>
            </a:r>
            <a:endParaRPr/>
          </a:p>
        </p:txBody>
      </p:sp>
      <p:sp>
        <p:nvSpPr>
          <p:cNvPr id="408" name="Google Shape;408;p28"/>
          <p:cNvSpPr txBox="1"/>
          <p:nvPr>
            <p:ph idx="1" type="body"/>
          </p:nvPr>
        </p:nvSpPr>
        <p:spPr>
          <a:xfrm>
            <a:off x="4356850" y="1567550"/>
            <a:ext cx="39795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GB" sz="1900">
                <a:latin typeface="Arial"/>
                <a:ea typeface="Arial"/>
                <a:cs typeface="Arial"/>
                <a:sym typeface="Arial"/>
              </a:rPr>
              <a:t>Here, an </a:t>
            </a:r>
            <a:r>
              <a:rPr b="1" lang="en-GB" sz="1900">
                <a:latin typeface="Arial"/>
                <a:ea typeface="Arial"/>
                <a:cs typeface="Arial"/>
                <a:sym typeface="Arial"/>
              </a:rPr>
              <a:t>MLPClassifier</a:t>
            </a:r>
            <a:r>
              <a:rPr lang="en-GB" sz="1900">
                <a:latin typeface="Arial"/>
                <a:ea typeface="Arial"/>
                <a:cs typeface="Arial"/>
                <a:sym typeface="Arial"/>
              </a:rPr>
              <a:t> object is instantiated with one hidden layer of 100 neurons, using the ReLU activation function and the Adam optimizer, set to run for a maximum of 500 iterations.</a:t>
            </a:r>
            <a:endParaRPr sz="1900"/>
          </a:p>
        </p:txBody>
      </p:sp>
      <p:pic>
        <p:nvPicPr>
          <p:cNvPr id="409" name="Google Shape;409;p28"/>
          <p:cNvPicPr preferRelativeResize="0"/>
          <p:nvPr/>
        </p:nvPicPr>
        <p:blipFill>
          <a:blip r:embed="rId3">
            <a:alphaModFix/>
          </a:blip>
          <a:stretch>
            <a:fillRect/>
          </a:stretch>
        </p:blipFill>
        <p:spPr>
          <a:xfrm>
            <a:off x="363200" y="1909400"/>
            <a:ext cx="3600450" cy="180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highlight>
                  <a:srgbClr val="1B212C"/>
                </a:highlight>
                <a:latin typeface="Roboto"/>
                <a:ea typeface="Roboto"/>
                <a:cs typeface="Roboto"/>
                <a:sym typeface="Roboto"/>
              </a:rPr>
              <a:t>Predicting associations between drugs and diseases</a:t>
            </a:r>
            <a:endParaRPr sz="3500">
              <a:highlight>
                <a:srgbClr val="1B212C"/>
              </a:highlight>
            </a:endParaRPr>
          </a:p>
        </p:txBody>
      </p:sp>
      <p:sp>
        <p:nvSpPr>
          <p:cNvPr id="415" name="Google Shape;415;p29"/>
          <p:cNvSpPr txBox="1"/>
          <p:nvPr>
            <p:ph idx="1" type="body"/>
          </p:nvPr>
        </p:nvSpPr>
        <p:spPr>
          <a:xfrm>
            <a:off x="4387925" y="1116150"/>
            <a:ext cx="4444200" cy="379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Arial"/>
              <a:buAutoNum type="arabicPeriod"/>
            </a:pPr>
            <a:r>
              <a:rPr b="1" lang="en-GB">
                <a:latin typeface="Arial"/>
                <a:ea typeface="Arial"/>
                <a:cs typeface="Arial"/>
                <a:sym typeface="Arial"/>
              </a:rPr>
              <a:t>Data Loading and Processing</a:t>
            </a:r>
            <a:r>
              <a:rPr lang="en-GB">
                <a:latin typeface="Arial"/>
                <a:ea typeface="Arial"/>
                <a:cs typeface="Arial"/>
                <a:sym typeface="Arial"/>
              </a:rPr>
              <a:t>:</a:t>
            </a:r>
            <a:endParaRPr>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GB" sz="1300">
                <a:latin typeface="Arial"/>
                <a:ea typeface="Arial"/>
                <a:cs typeface="Arial"/>
                <a:sym typeface="Arial"/>
              </a:rPr>
              <a:t>It begins by loading a dataset from a </a:t>
            </a:r>
            <a:r>
              <a:rPr b="1" lang="en-GB" sz="1300">
                <a:latin typeface="Arial"/>
                <a:ea typeface="Arial"/>
                <a:cs typeface="Arial"/>
                <a:sym typeface="Arial"/>
              </a:rPr>
              <a:t>.mat</a:t>
            </a:r>
            <a:r>
              <a:rPr lang="en-GB" sz="1300">
                <a:latin typeface="Arial"/>
                <a:ea typeface="Arial"/>
                <a:cs typeface="Arial"/>
                <a:sym typeface="Arial"/>
              </a:rPr>
              <a:t> file, which is a format typically used in MATLAB. This file contains matrices that represent different types of data related to drugs and diseases.</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AutoNum type="arabicPeriod"/>
            </a:pPr>
            <a:r>
              <a:rPr b="1" lang="en-GB">
                <a:latin typeface="Arial"/>
                <a:ea typeface="Arial"/>
                <a:cs typeface="Arial"/>
                <a:sym typeface="Arial"/>
              </a:rPr>
              <a:t>Feature Construction</a:t>
            </a:r>
            <a:r>
              <a:rPr lang="en-GB">
                <a:latin typeface="Arial"/>
                <a:ea typeface="Arial"/>
                <a:cs typeface="Arial"/>
                <a:sym typeface="Arial"/>
              </a:rPr>
              <a:t>:</a:t>
            </a:r>
            <a:endParaRPr>
              <a:latin typeface="Arial"/>
              <a:ea typeface="Arial"/>
              <a:cs typeface="Arial"/>
              <a:sym typeface="Arial"/>
            </a:endParaRPr>
          </a:p>
          <a:p>
            <a:pPr indent="-311150" lvl="1" marL="914400" rtl="0" algn="l">
              <a:spcBef>
                <a:spcPts val="0"/>
              </a:spcBef>
              <a:spcAft>
                <a:spcPts val="0"/>
              </a:spcAft>
              <a:buClr>
                <a:schemeClr val="lt1"/>
              </a:buClr>
              <a:buSzPts val="1300"/>
              <a:buFont typeface="Arial"/>
              <a:buChar char="○"/>
            </a:pPr>
            <a:r>
              <a:rPr lang="en-GB" sz="1300">
                <a:latin typeface="Arial"/>
                <a:ea typeface="Arial"/>
                <a:cs typeface="Arial"/>
                <a:sym typeface="Arial"/>
              </a:rPr>
              <a:t>The code constructs features by combining information from the </a:t>
            </a:r>
            <a:r>
              <a:rPr b="1" lang="en-GB" sz="1300">
                <a:latin typeface="Arial"/>
                <a:ea typeface="Arial"/>
                <a:cs typeface="Arial"/>
                <a:sym typeface="Arial"/>
              </a:rPr>
              <a:t>disease</a:t>
            </a:r>
            <a:r>
              <a:rPr lang="en-GB" sz="1300">
                <a:latin typeface="Arial"/>
                <a:ea typeface="Arial"/>
                <a:cs typeface="Arial"/>
                <a:sym typeface="Arial"/>
              </a:rPr>
              <a:t> and </a:t>
            </a:r>
            <a:r>
              <a:rPr b="1" lang="en-GB" sz="1300">
                <a:latin typeface="Arial"/>
                <a:ea typeface="Arial"/>
                <a:cs typeface="Arial"/>
                <a:sym typeface="Arial"/>
              </a:rPr>
              <a:t>drug</a:t>
            </a:r>
            <a:r>
              <a:rPr lang="en-GB" sz="1300">
                <a:latin typeface="Arial"/>
                <a:ea typeface="Arial"/>
                <a:cs typeface="Arial"/>
                <a:sym typeface="Arial"/>
              </a:rPr>
              <a:t> matrices. This process creates a feature vector for each potential drug-disease pair by concatenating the disease's features with the drug's features. The assumption is that the combination of these features can be used to predict whether a particular drug is associated with a particular disease.</a:t>
            </a:r>
            <a:endParaRPr sz="1300">
              <a:highlight>
                <a:srgbClr val="1B212C"/>
              </a:highlight>
              <a:latin typeface="Roboto"/>
              <a:ea typeface="Roboto"/>
              <a:cs typeface="Roboto"/>
              <a:sym typeface="Roboto"/>
            </a:endParaRPr>
          </a:p>
        </p:txBody>
      </p:sp>
      <p:pic>
        <p:nvPicPr>
          <p:cNvPr id="416" name="Google Shape;416;p29"/>
          <p:cNvPicPr preferRelativeResize="0"/>
          <p:nvPr/>
        </p:nvPicPr>
        <p:blipFill>
          <a:blip r:embed="rId3">
            <a:alphaModFix/>
          </a:blip>
          <a:stretch>
            <a:fillRect/>
          </a:stretch>
        </p:blipFill>
        <p:spPr>
          <a:xfrm>
            <a:off x="229325" y="1385550"/>
            <a:ext cx="3619500" cy="160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0"/>
          <p:cNvSpPr txBox="1"/>
          <p:nvPr>
            <p:ph idx="1" type="body"/>
          </p:nvPr>
        </p:nvSpPr>
        <p:spPr>
          <a:xfrm>
            <a:off x="517200" y="3461225"/>
            <a:ext cx="8109600" cy="13593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GB" sz="1800">
                <a:latin typeface="Arial"/>
                <a:ea typeface="Arial"/>
                <a:cs typeface="Arial"/>
                <a:sym typeface="Arial"/>
              </a:rPr>
              <a:t>These lines iterate over each disease and drug, creating a feature vector by concatenating the features of the disease with the features of the drug, and then append this feature vector to the list </a:t>
            </a:r>
            <a:r>
              <a:rPr b="1" lang="en-GB" sz="1800">
                <a:latin typeface="Arial"/>
                <a:ea typeface="Arial"/>
                <a:cs typeface="Arial"/>
                <a:sym typeface="Arial"/>
              </a:rPr>
              <a:t>X</a:t>
            </a:r>
            <a:endParaRPr sz="1800"/>
          </a:p>
        </p:txBody>
      </p:sp>
      <p:pic>
        <p:nvPicPr>
          <p:cNvPr id="422" name="Google Shape;422;p30"/>
          <p:cNvPicPr preferRelativeResize="0"/>
          <p:nvPr/>
        </p:nvPicPr>
        <p:blipFill>
          <a:blip r:embed="rId3">
            <a:alphaModFix/>
          </a:blip>
          <a:stretch>
            <a:fillRect/>
          </a:stretch>
        </p:blipFill>
        <p:spPr>
          <a:xfrm>
            <a:off x="1409908" y="205651"/>
            <a:ext cx="6324191" cy="2911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800"/>
              <a:t>Labels</a:t>
            </a:r>
            <a:endParaRPr sz="3800"/>
          </a:p>
        </p:txBody>
      </p:sp>
      <p:sp>
        <p:nvSpPr>
          <p:cNvPr id="428" name="Google Shape;428;p31"/>
          <p:cNvSpPr txBox="1"/>
          <p:nvPr>
            <p:ph idx="1" type="body"/>
          </p:nvPr>
        </p:nvSpPr>
        <p:spPr>
          <a:xfrm>
            <a:off x="1297500" y="1381075"/>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600">
                <a:latin typeface="Arial"/>
                <a:ea typeface="Arial"/>
                <a:cs typeface="Arial"/>
                <a:sym typeface="Arial"/>
              </a:rPr>
              <a:t>0</a:t>
            </a:r>
            <a:r>
              <a:rPr lang="en-GB" sz="1600">
                <a:latin typeface="Arial"/>
                <a:ea typeface="Arial"/>
                <a:cs typeface="Arial"/>
                <a:sym typeface="Arial"/>
              </a:rPr>
              <a:t>: This label typically signifies a negative class, which means that the particular instance (in your case, a drug-disease pair) does not have the condition being predicted. For instance, if you're predicting whether a certain drug is effective for a certain disease, a "0" would indicate that there is no known or predicted effective association between the drug and the disease.</a:t>
            </a:r>
            <a:endParaRPr sz="1600">
              <a:latin typeface="Arial"/>
              <a:ea typeface="Arial"/>
              <a:cs typeface="Arial"/>
              <a:sym typeface="Arial"/>
            </a:endParaRPr>
          </a:p>
          <a:p>
            <a:pPr indent="0" lvl="0" marL="0" rtl="0" algn="l">
              <a:spcBef>
                <a:spcPts val="1200"/>
              </a:spcBef>
              <a:spcAft>
                <a:spcPts val="1200"/>
              </a:spcAft>
              <a:buNone/>
            </a:pPr>
            <a:r>
              <a:rPr b="1" lang="en-GB" sz="1600">
                <a:latin typeface="Arial"/>
                <a:ea typeface="Arial"/>
                <a:cs typeface="Arial"/>
                <a:sym typeface="Arial"/>
              </a:rPr>
              <a:t>1</a:t>
            </a:r>
            <a:r>
              <a:rPr lang="en-GB" sz="1600">
                <a:latin typeface="Arial"/>
                <a:ea typeface="Arial"/>
                <a:cs typeface="Arial"/>
                <a:sym typeface="Arial"/>
              </a:rPr>
              <a:t>: Conversely, this label represents a positive class, indicating that the instance does have the condition or attribute being predicted. Following the same example, a "1" would mean that the drug is predicted to be effective for the disease, or there is a known association.</a:t>
            </a:r>
            <a:endParaRPr sz="16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idx="1" type="body"/>
          </p:nvPr>
        </p:nvSpPr>
        <p:spPr>
          <a:xfrm>
            <a:off x="596350" y="3507825"/>
            <a:ext cx="8158200" cy="145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t>Since we see there is data imbalance hence we also added SMOTE (a up sampling technique) and also tried down sampling and we noticed it promises better result.</a:t>
            </a:r>
            <a:endParaRPr sz="2100"/>
          </a:p>
        </p:txBody>
      </p:sp>
      <p:pic>
        <p:nvPicPr>
          <p:cNvPr id="434" name="Google Shape;434;p32"/>
          <p:cNvPicPr preferRelativeResize="0"/>
          <p:nvPr/>
        </p:nvPicPr>
        <p:blipFill>
          <a:blip r:embed="rId3">
            <a:alphaModFix/>
          </a:blip>
          <a:stretch>
            <a:fillRect/>
          </a:stretch>
        </p:blipFill>
        <p:spPr>
          <a:xfrm>
            <a:off x="1042750" y="150700"/>
            <a:ext cx="7711799" cy="31759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200"/>
              <a:t>Introduction</a:t>
            </a:r>
            <a:endParaRPr sz="4200"/>
          </a:p>
        </p:txBody>
      </p:sp>
      <p:sp>
        <p:nvSpPr>
          <p:cNvPr id="324" name="Google Shape;324;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600"/>
              <a:t>Drug repositioning is an efficient and promising strategy for traditional drug discovery and development. Many research efforts are focused on utilizing deep-learning approaches based on a heterogeneous network for modeling complex drug–disease associations. Similar to traditional latent factor models, which directly factorize drug–disease associations, they assume the neighbors are independent of each other in the network and thus tend to be ineffective to capture localized information. In this study, we propose a novel neighborhood and neighborhood interaction-based neural collaborative filtering approach (called DRWBNCF) to infer novel potential drugs for diseases.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p:nvPr/>
        </p:nvSpPr>
        <p:spPr>
          <a:xfrm>
            <a:off x="1956547" y="1885950"/>
            <a:ext cx="5214300" cy="1411800"/>
          </a:xfrm>
          <a:prstGeom prst="rect">
            <a:avLst/>
          </a:prstGeom>
          <a:solidFill>
            <a:srgbClr val="3B49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0" name="Google Shape;440;p33"/>
          <p:cNvSpPr txBox="1"/>
          <p:nvPr/>
        </p:nvSpPr>
        <p:spPr>
          <a:xfrm>
            <a:off x="2152379" y="2039379"/>
            <a:ext cx="4839300" cy="1085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6600">
                <a:solidFill>
                  <a:schemeClr val="lt1"/>
                </a:solidFill>
                <a:latin typeface="Arial"/>
                <a:ea typeface="Arial"/>
                <a:cs typeface="Arial"/>
                <a:sym typeface="Arial"/>
              </a:rPr>
              <a:t>Thank You</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Paper Used</a:t>
            </a:r>
            <a:endParaRPr/>
          </a:p>
        </p:txBody>
      </p:sp>
      <p:sp>
        <p:nvSpPr>
          <p:cNvPr id="330" name="Google Shape;330;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Meng, Y., Lu, C., Jin, M., Xu, J., Zeng, X. and Yang, J., 2022. A weighted bilinear neural collaborative filtering approach for drug repositioning. Briefings in bioinformatics, 23(2), p.bbab581.		</a:t>
            </a:r>
            <a:endParaRPr/>
          </a:p>
          <a:p>
            <a:pPr indent="0" lvl="0" marL="0" rtl="0" algn="l">
              <a:spcBef>
                <a:spcPts val="1200"/>
              </a:spcBef>
              <a:spcAft>
                <a:spcPts val="0"/>
              </a:spcAft>
              <a:buNone/>
            </a:pPr>
            <a:r>
              <a:rPr lang="en-GB"/>
              <a:t>Link : </a:t>
            </a:r>
            <a:r>
              <a:rPr lang="en-GB" u="sng">
                <a:solidFill>
                  <a:schemeClr val="hlink"/>
                </a:solidFill>
                <a:hlinkClick r:id="rId3"/>
              </a:rPr>
              <a:t>https://academic.oup.com/bib/article/23/2/bbab581/6510159?login=true</a:t>
            </a:r>
            <a:endParaRPr/>
          </a:p>
          <a:p>
            <a:pPr indent="0" lvl="0" marL="0" rtl="0" algn="l">
              <a:spcBef>
                <a:spcPts val="1200"/>
              </a:spcBef>
              <a:spcAft>
                <a:spcPts val="1200"/>
              </a:spcAft>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Need for a new approach</a:t>
            </a:r>
            <a:endParaRPr sz="3400"/>
          </a:p>
        </p:txBody>
      </p:sp>
      <p:sp>
        <p:nvSpPr>
          <p:cNvPr id="336" name="Google Shape;336;p17"/>
          <p:cNvSpPr txBox="1"/>
          <p:nvPr>
            <p:ph idx="1" type="body"/>
          </p:nvPr>
        </p:nvSpPr>
        <p:spPr>
          <a:xfrm>
            <a:off x="953750" y="1567550"/>
            <a:ext cx="75210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t>Many studies have suggested that matrix factorization and completion methods become promising computational strategies for drug repositioning. These methods can be regarded as a linear multiplication of latent features. Although these methods have achieved strong performance, a deficiency is that they cannot effectively capture the complex structure of drug– disease association data and efficiently handle the high complexity matrix operations on large-scale data.</a:t>
            </a:r>
            <a:endParaRPr sz="1400"/>
          </a:p>
          <a:p>
            <a:pPr indent="0" lvl="0" marL="0" rtl="0" algn="just">
              <a:spcBef>
                <a:spcPts val="1200"/>
              </a:spcBef>
              <a:spcAft>
                <a:spcPts val="1200"/>
              </a:spcAft>
              <a:buNone/>
            </a:pPr>
            <a:r>
              <a:rPr lang="en-GB" sz="1400"/>
              <a:t>To tackle the problem, some pioneering studies developed deep-learning-based models for drug repositioning. However, existing deep-learning models may be ineffective to capture the interactions between neighbors and thus lower the drug repositioning quality. Thus, a novel drug repositioning approach based on weighted bilinear neural collaborative filtering is proposed.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3100">
                <a:latin typeface="Lato"/>
                <a:ea typeface="Lato"/>
                <a:cs typeface="Lato"/>
                <a:sym typeface="Lato"/>
              </a:rPr>
              <a:t>Problem formulation</a:t>
            </a:r>
            <a:endParaRPr sz="3100"/>
          </a:p>
        </p:txBody>
      </p:sp>
      <p:sp>
        <p:nvSpPr>
          <p:cNvPr id="342" name="Google Shape;34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Assume that we have a set of drugs and diseases, denoted by R and D respectively. Let r ∈ R denote a drug and d ∈ D denote a disease, and Yr,d be the association label between r and d. If r has associated with d, Yr,d = 1, otherwise Yr,d = 0. We call a drug–disease pair an association pair when Yr,d = 1. The drug repositioning can be defined as a prediction problem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t>DRWBNCF</a:t>
            </a:r>
            <a:endParaRPr sz="3500"/>
          </a:p>
        </p:txBody>
      </p:sp>
      <p:sp>
        <p:nvSpPr>
          <p:cNvPr id="348" name="Google Shape;348;p19"/>
          <p:cNvSpPr txBox="1"/>
          <p:nvPr>
            <p:ph idx="1" type="body"/>
          </p:nvPr>
        </p:nvSpPr>
        <p:spPr>
          <a:xfrm>
            <a:off x="642975" y="1567550"/>
            <a:ext cx="82047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502"/>
              <a:t>Steps involved in the implementation of DRWBNCF : </a:t>
            </a:r>
            <a:endParaRPr sz="1502"/>
          </a:p>
          <a:p>
            <a:pPr indent="-324008" lvl="0" marL="457200" rtl="0" algn="l">
              <a:lnSpc>
                <a:spcPct val="95000"/>
              </a:lnSpc>
              <a:spcBef>
                <a:spcPts val="1200"/>
              </a:spcBef>
              <a:spcAft>
                <a:spcPts val="0"/>
              </a:spcAft>
              <a:buSzPts val="1503"/>
              <a:buAutoNum type="arabicPeriod"/>
            </a:pPr>
            <a:r>
              <a:rPr lang="en-GB" sz="1502"/>
              <a:t>Networks: Construct three networks for drug-disease associations, drug-drug, and disease-disease similarities.</a:t>
            </a:r>
            <a:endParaRPr sz="1502"/>
          </a:p>
          <a:p>
            <a:pPr indent="-324008" lvl="0" marL="457200" rtl="0" algn="l">
              <a:lnSpc>
                <a:spcPct val="95000"/>
              </a:lnSpc>
              <a:spcBef>
                <a:spcPts val="0"/>
              </a:spcBef>
              <a:spcAft>
                <a:spcPts val="0"/>
              </a:spcAft>
              <a:buSzPts val="1503"/>
              <a:buAutoNum type="arabicPeriod"/>
            </a:pPr>
            <a:r>
              <a:rPr lang="en-GB" sz="1502"/>
              <a:t>Neighborhood Focus: Emphasize the influence of the most similar drugs and diseases to improve accuracy.</a:t>
            </a:r>
            <a:endParaRPr sz="1502"/>
          </a:p>
          <a:p>
            <a:pPr indent="-324008" lvl="0" marL="457200" rtl="0" algn="l">
              <a:lnSpc>
                <a:spcPct val="95000"/>
              </a:lnSpc>
              <a:spcBef>
                <a:spcPts val="0"/>
              </a:spcBef>
              <a:spcAft>
                <a:spcPts val="0"/>
              </a:spcAft>
              <a:buSzPts val="1503"/>
              <a:buAutoNum type="arabicPeriod"/>
            </a:pPr>
            <a:r>
              <a:rPr lang="en-GB" sz="1502"/>
              <a:t>Integration: Employ weighted bilinear graph convolution to merge known associations and neighborhood interactions.</a:t>
            </a:r>
            <a:endParaRPr sz="1502"/>
          </a:p>
          <a:p>
            <a:pPr indent="-324008" lvl="0" marL="457200" rtl="0" algn="l">
              <a:lnSpc>
                <a:spcPct val="95000"/>
              </a:lnSpc>
              <a:spcBef>
                <a:spcPts val="0"/>
              </a:spcBef>
              <a:spcAft>
                <a:spcPts val="0"/>
              </a:spcAft>
              <a:buSzPts val="1503"/>
              <a:buAutoNum type="arabicPeriod"/>
            </a:pPr>
            <a:r>
              <a:rPr lang="en-GB" sz="1502"/>
              <a:t>Prediction: Use a multi-layer perceptron with specialized loss functions to model complex drug-disease relationships.</a:t>
            </a:r>
            <a:endParaRPr sz="1502"/>
          </a:p>
          <a:p>
            <a:pPr indent="-324008" lvl="0" marL="457200" rtl="0" algn="l">
              <a:lnSpc>
                <a:spcPct val="95000"/>
              </a:lnSpc>
              <a:spcBef>
                <a:spcPts val="0"/>
              </a:spcBef>
              <a:spcAft>
                <a:spcPts val="0"/>
              </a:spcAft>
              <a:buSzPts val="1503"/>
              <a:buAutoNum type="arabicPeriod"/>
            </a:pPr>
            <a:r>
              <a:rPr lang="en-GB" sz="1502"/>
              <a:t>Unified MLP Network: Combine known associations and neighborhood data in a unified neural network.</a:t>
            </a:r>
            <a:endParaRPr sz="1502"/>
          </a:p>
          <a:p>
            <a:pPr indent="-324008" lvl="0" marL="457200" rtl="0" algn="l">
              <a:lnSpc>
                <a:spcPct val="95000"/>
              </a:lnSpc>
              <a:spcBef>
                <a:spcPts val="0"/>
              </a:spcBef>
              <a:spcAft>
                <a:spcPts val="0"/>
              </a:spcAft>
              <a:buSzPts val="1503"/>
              <a:buAutoNum type="arabicPeriod"/>
            </a:pPr>
            <a:r>
              <a:rPr lang="en-GB" sz="1502"/>
              <a:t>Performance: Outperforms other methods in drug repositioning on real-world datasets.</a:t>
            </a:r>
            <a:endParaRPr sz="15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used</a:t>
            </a:r>
            <a:endParaRPr/>
          </a:p>
        </p:txBody>
      </p:sp>
      <p:sp>
        <p:nvSpPr>
          <p:cNvPr id="354" name="Google Shape;354;p20"/>
          <p:cNvSpPr txBox="1"/>
          <p:nvPr>
            <p:ph idx="1" type="body"/>
          </p:nvPr>
        </p:nvSpPr>
        <p:spPr>
          <a:xfrm>
            <a:off x="1297500" y="1567550"/>
            <a:ext cx="7038900" cy="32922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GB" sz="1800"/>
              <a:t>In this study, we utilize a real-world dataset previously employed in evaluating the effectiveness of DRWBNCF. The dataset is known as F-dataset, and it comprises 1933 confirmed associations between 593 drugs sourced from the DrugBank database and 313 diseases listed in the OMIM database. </a:t>
            </a:r>
            <a:endParaRPr sz="1800"/>
          </a:p>
          <a:p>
            <a:pPr indent="0" lvl="0" marL="0" marR="0" rtl="0" algn="just">
              <a:lnSpc>
                <a:spcPct val="115000"/>
              </a:lnSpc>
              <a:spcBef>
                <a:spcPts val="1200"/>
              </a:spcBef>
              <a:spcAft>
                <a:spcPts val="0"/>
              </a:spcAft>
              <a:buNone/>
            </a:pPr>
            <a:r>
              <a:t/>
            </a:r>
            <a:endParaRPr sz="1800"/>
          </a:p>
          <a:p>
            <a:pPr indent="0" lvl="0" marL="0" marR="0" rtl="0" algn="just">
              <a:lnSpc>
                <a:spcPct val="115000"/>
              </a:lnSpc>
              <a:spcBef>
                <a:spcPts val="1200"/>
              </a:spcBef>
              <a:spcAft>
                <a:spcPts val="0"/>
              </a:spcAft>
              <a:buNone/>
            </a:pPr>
            <a:r>
              <a:t/>
            </a:r>
            <a:endParaRPr sz="1800"/>
          </a:p>
          <a:p>
            <a:pPr indent="0" lvl="0" marL="0" marR="0" rtl="0" algn="just">
              <a:lnSpc>
                <a:spcPct val="115000"/>
              </a:lnSpc>
              <a:spcBef>
                <a:spcPts val="1200"/>
              </a:spcBef>
              <a:spcAft>
                <a:spcPts val="1200"/>
              </a:spcAft>
              <a:buNone/>
            </a:pPr>
            <a:r>
              <a:rPr lang="en-GB" sz="1800"/>
              <a:t>Dataset : </a:t>
            </a:r>
            <a:endParaRPr sz="1800"/>
          </a:p>
        </p:txBody>
      </p:sp>
      <p:pic>
        <p:nvPicPr>
          <p:cNvPr id="355" name="Google Shape;355;p20"/>
          <p:cNvPicPr preferRelativeResize="0"/>
          <p:nvPr/>
        </p:nvPicPr>
        <p:blipFill>
          <a:blip r:embed="rId3">
            <a:alphaModFix/>
          </a:blip>
          <a:stretch>
            <a:fillRect/>
          </a:stretch>
        </p:blipFill>
        <p:spPr>
          <a:xfrm>
            <a:off x="1178125" y="3346600"/>
            <a:ext cx="7038900" cy="5119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1" name="Google Shape;36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Construction of three networks</a:t>
            </a:r>
            <a:endParaRPr/>
          </a:p>
        </p:txBody>
      </p:sp>
      <p:sp>
        <p:nvSpPr>
          <p:cNvPr id="367" name="Google Shape;367;p22"/>
          <p:cNvSpPr txBox="1"/>
          <p:nvPr>
            <p:ph idx="1" type="body"/>
          </p:nvPr>
        </p:nvSpPr>
        <p:spPr>
          <a:xfrm>
            <a:off x="1297500" y="1567550"/>
            <a:ext cx="2175000" cy="2911200"/>
          </a:xfrm>
          <a:prstGeom prst="rect">
            <a:avLst/>
          </a:prstGeom>
          <a:solidFill>
            <a:srgbClr val="0145AC"/>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Drug-Disease Association Network (G) : </a:t>
            </a:r>
            <a:endParaRPr/>
          </a:p>
          <a:p>
            <a:pPr indent="0" lvl="0" marL="0" rtl="0" algn="l">
              <a:spcBef>
                <a:spcPts val="1200"/>
              </a:spcBef>
              <a:spcAft>
                <a:spcPts val="0"/>
              </a:spcAft>
              <a:buNone/>
            </a:pPr>
            <a:r>
              <a:rPr lang="en-GB"/>
              <a:t>A binary matrix A (n x m) with entries A</a:t>
            </a:r>
            <a:r>
              <a:rPr baseline="-25000" lang="en-GB"/>
              <a:t>ij</a:t>
            </a:r>
            <a:r>
              <a:rPr lang="en-GB"/>
              <a:t> ∈ {0, 1}.</a:t>
            </a:r>
            <a:endParaRPr/>
          </a:p>
          <a:p>
            <a:pPr indent="0" lvl="0" marL="0" rtl="0" algn="l">
              <a:spcBef>
                <a:spcPts val="1200"/>
              </a:spcBef>
              <a:spcAft>
                <a:spcPts val="0"/>
              </a:spcAft>
              <a:buNone/>
            </a:pPr>
            <a:r>
              <a:rPr lang="en-GB"/>
              <a:t>A</a:t>
            </a:r>
            <a:r>
              <a:rPr baseline="-25000" lang="en-GB"/>
              <a:t>ij </a:t>
            </a:r>
            <a:r>
              <a:rPr lang="en-GB"/>
              <a:t>= 1 if drug ri associates with disease d</a:t>
            </a:r>
            <a:r>
              <a:rPr baseline="-25000" lang="en-GB"/>
              <a:t>j</a:t>
            </a:r>
            <a:r>
              <a:rPr lang="en-GB"/>
              <a:t>; otherwise, A</a:t>
            </a:r>
            <a:r>
              <a:rPr baseline="-25000" lang="en-GB"/>
              <a:t>ij</a:t>
            </a:r>
            <a:r>
              <a:rPr lang="en-GB"/>
              <a:t> = 0.</a:t>
            </a:r>
            <a:endParaRPr/>
          </a:p>
          <a:p>
            <a:pPr indent="0" lvl="0" marL="0" rtl="0" algn="l">
              <a:spcBef>
                <a:spcPts val="1200"/>
              </a:spcBef>
              <a:spcAft>
                <a:spcPts val="1200"/>
              </a:spcAft>
              <a:buNone/>
            </a:pPr>
            <a:r>
              <a:t/>
            </a:r>
            <a:endParaRPr/>
          </a:p>
        </p:txBody>
      </p:sp>
      <p:sp>
        <p:nvSpPr>
          <p:cNvPr id="368" name="Google Shape;368;p22"/>
          <p:cNvSpPr txBox="1"/>
          <p:nvPr>
            <p:ph idx="2" type="body"/>
          </p:nvPr>
        </p:nvSpPr>
        <p:spPr>
          <a:xfrm>
            <a:off x="6161424" y="1567550"/>
            <a:ext cx="2175000" cy="2911200"/>
          </a:xfrm>
          <a:prstGeom prst="rect">
            <a:avLst/>
          </a:prstGeom>
          <a:solidFill>
            <a:srgbClr val="0145AC"/>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Disease-Disease Similarity Network (G</a:t>
            </a:r>
            <a:r>
              <a:rPr baseline="30000" lang="en-GB"/>
              <a:t>d</a:t>
            </a:r>
            <a:r>
              <a:rPr lang="en-GB"/>
              <a:t>) : </a:t>
            </a:r>
            <a:endParaRPr/>
          </a:p>
          <a:p>
            <a:pPr indent="0" lvl="0" marL="0" rtl="0" algn="l">
              <a:spcBef>
                <a:spcPts val="1200"/>
              </a:spcBef>
              <a:spcAft>
                <a:spcPts val="0"/>
              </a:spcAft>
              <a:buNone/>
            </a:pPr>
            <a:r>
              <a:rPr lang="en-GB"/>
              <a:t>Matrix A</a:t>
            </a:r>
            <a:r>
              <a:rPr baseline="30000" lang="en-GB"/>
              <a:t>d</a:t>
            </a:r>
            <a:r>
              <a:rPr lang="en-GB"/>
              <a:t> (m x m) derived from disease similarities matrix S</a:t>
            </a:r>
            <a:r>
              <a:rPr baseline="30000" lang="en-GB"/>
              <a:t>d</a:t>
            </a:r>
            <a:r>
              <a:rPr lang="en-GB"/>
              <a:t> (m x m).</a:t>
            </a:r>
            <a:endParaRPr/>
          </a:p>
          <a:p>
            <a:pPr indent="0" lvl="0" marL="0" rtl="0" algn="l">
              <a:spcBef>
                <a:spcPts val="1200"/>
              </a:spcBef>
              <a:spcAft>
                <a:spcPts val="0"/>
              </a:spcAft>
              <a:buNone/>
            </a:pPr>
            <a:r>
              <a:rPr lang="en-GB"/>
              <a:t>Utilizes k-nearest neighbors (N</a:t>
            </a:r>
            <a:r>
              <a:rPr baseline="-25000" lang="en-GB"/>
              <a:t>k</a:t>
            </a:r>
            <a:r>
              <a:rPr lang="en-GB"/>
              <a:t>(d</a:t>
            </a:r>
            <a:r>
              <a:rPr baseline="-25000" lang="en-GB"/>
              <a:t>i</a:t>
            </a:r>
            <a:r>
              <a:rPr lang="en-GB"/>
              <a:t>)) for improved accuracy.</a:t>
            </a:r>
            <a:endParaRPr/>
          </a:p>
          <a:p>
            <a:pPr indent="0" lvl="0" marL="0" rtl="0" algn="l">
              <a:spcBef>
                <a:spcPts val="1200"/>
              </a:spcBef>
              <a:spcAft>
                <a:spcPts val="0"/>
              </a:spcAft>
              <a:buNone/>
            </a:pPr>
            <a:r>
              <a:rPr lang="en-GB"/>
              <a:t>A</a:t>
            </a:r>
            <a:r>
              <a:rPr baseline="30000" lang="en-GB"/>
              <a:t>d</a:t>
            </a:r>
            <a:r>
              <a:rPr baseline="-25000" lang="en-GB"/>
              <a:t>ij</a:t>
            </a:r>
            <a:r>
              <a:rPr lang="en-GB"/>
              <a:t> = S</a:t>
            </a:r>
            <a:r>
              <a:rPr baseline="30000" lang="en-GB"/>
              <a:t>d</a:t>
            </a:r>
            <a:r>
              <a:rPr lang="en-GB"/>
              <a:t>(i, j) if d</a:t>
            </a:r>
            <a:r>
              <a:rPr baseline="-25000" lang="en-GB"/>
              <a:t>j</a:t>
            </a:r>
            <a:r>
              <a:rPr lang="en-GB"/>
              <a:t> ∈ N</a:t>
            </a:r>
            <a:r>
              <a:rPr baseline="-25000" lang="en-GB"/>
              <a:t>k</a:t>
            </a:r>
            <a:r>
              <a:rPr lang="en-GB"/>
              <a:t>(d</a:t>
            </a:r>
            <a:r>
              <a:rPr baseline="-25000" lang="en-GB"/>
              <a:t>i</a:t>
            </a:r>
            <a:r>
              <a:rPr lang="en-GB"/>
              <a:t>); 0 otherwise.</a:t>
            </a:r>
            <a:endParaRPr/>
          </a:p>
          <a:p>
            <a:pPr indent="0" lvl="0" marL="0" marR="0" rtl="0" algn="l">
              <a:lnSpc>
                <a:spcPct val="115000"/>
              </a:lnSpc>
              <a:spcBef>
                <a:spcPts val="1200"/>
              </a:spcBef>
              <a:spcAft>
                <a:spcPts val="1200"/>
              </a:spcAft>
              <a:buNone/>
            </a:pPr>
            <a:r>
              <a:t/>
            </a:r>
            <a:endParaRPr/>
          </a:p>
        </p:txBody>
      </p:sp>
      <p:sp>
        <p:nvSpPr>
          <p:cNvPr id="369" name="Google Shape;369;p22"/>
          <p:cNvSpPr txBox="1"/>
          <p:nvPr>
            <p:ph idx="2" type="body"/>
          </p:nvPr>
        </p:nvSpPr>
        <p:spPr>
          <a:xfrm>
            <a:off x="3729461" y="1567550"/>
            <a:ext cx="2175000" cy="2911200"/>
          </a:xfrm>
          <a:prstGeom prst="rect">
            <a:avLst/>
          </a:prstGeom>
          <a:solidFill>
            <a:srgbClr val="0145AC"/>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Drug-Drug Similarity Network (G</a:t>
            </a:r>
            <a:r>
              <a:rPr baseline="30000" lang="en-GB"/>
              <a:t>r</a:t>
            </a:r>
            <a:r>
              <a:rPr lang="en-GB"/>
              <a:t>) : </a:t>
            </a:r>
            <a:endParaRPr/>
          </a:p>
          <a:p>
            <a:pPr indent="0" lvl="0" marL="0" rtl="0" algn="l">
              <a:spcBef>
                <a:spcPts val="1200"/>
              </a:spcBef>
              <a:spcAft>
                <a:spcPts val="0"/>
              </a:spcAft>
              <a:buNone/>
            </a:pPr>
            <a:r>
              <a:rPr lang="en-GB"/>
              <a:t>Matrix A</a:t>
            </a:r>
            <a:r>
              <a:rPr baseline="30000" lang="en-GB"/>
              <a:t>r</a:t>
            </a:r>
            <a:r>
              <a:rPr lang="en-GB"/>
              <a:t> (n x n) derived from drug similarities matrix S</a:t>
            </a:r>
            <a:r>
              <a:rPr baseline="30000" lang="en-GB"/>
              <a:t>r</a:t>
            </a:r>
            <a:r>
              <a:rPr baseline="-25000" lang="en-GB"/>
              <a:t> </a:t>
            </a:r>
            <a:r>
              <a:rPr lang="en-GB"/>
              <a:t>(n x n).</a:t>
            </a:r>
            <a:endParaRPr/>
          </a:p>
          <a:p>
            <a:pPr indent="0" lvl="0" marL="0" rtl="0" algn="l">
              <a:spcBef>
                <a:spcPts val="1200"/>
              </a:spcBef>
              <a:spcAft>
                <a:spcPts val="0"/>
              </a:spcAft>
              <a:buNone/>
            </a:pPr>
            <a:r>
              <a:rPr lang="en-GB"/>
              <a:t>Utilizes k-nearest neighbors (N</a:t>
            </a:r>
            <a:r>
              <a:rPr baseline="-25000" lang="en-GB"/>
              <a:t>k</a:t>
            </a:r>
            <a:r>
              <a:rPr lang="en-GB"/>
              <a:t>(r</a:t>
            </a:r>
            <a:r>
              <a:rPr baseline="-25000" lang="en-GB"/>
              <a:t>i</a:t>
            </a:r>
            <a:r>
              <a:rPr lang="en-GB"/>
              <a:t>)) to reduce noise.</a:t>
            </a:r>
            <a:endParaRPr/>
          </a:p>
          <a:p>
            <a:pPr indent="0" lvl="0" marL="0" rtl="0" algn="l">
              <a:spcBef>
                <a:spcPts val="1200"/>
              </a:spcBef>
              <a:spcAft>
                <a:spcPts val="0"/>
              </a:spcAft>
              <a:buNone/>
            </a:pPr>
            <a:r>
              <a:rPr lang="en-GB"/>
              <a:t>A</a:t>
            </a:r>
            <a:r>
              <a:rPr baseline="30000" lang="en-GB"/>
              <a:t>r</a:t>
            </a:r>
            <a:r>
              <a:rPr baseline="-25000" lang="en-GB"/>
              <a:t>ij</a:t>
            </a:r>
            <a:r>
              <a:rPr lang="en-GB"/>
              <a:t> = S</a:t>
            </a:r>
            <a:r>
              <a:rPr baseline="30000" lang="en-GB"/>
              <a:t>r</a:t>
            </a:r>
            <a:r>
              <a:rPr lang="en-GB"/>
              <a:t>(i, j) if rj ∈ N</a:t>
            </a:r>
            <a:r>
              <a:rPr baseline="-25000" lang="en-GB"/>
              <a:t>k</a:t>
            </a:r>
            <a:r>
              <a:rPr lang="en-GB"/>
              <a:t>(r</a:t>
            </a:r>
            <a:r>
              <a:rPr baseline="-25000" lang="en-GB"/>
              <a:t>i</a:t>
            </a:r>
            <a:r>
              <a:rPr lang="en-GB"/>
              <a:t>); 0 otherwise.</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