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3" r:id="rId4"/>
    <p:sldId id="259" r:id="rId5"/>
    <p:sldId id="260" r:id="rId6"/>
    <p:sldId id="271" r:id="rId7"/>
    <p:sldId id="261" r:id="rId8"/>
    <p:sldId id="266" r:id="rId9"/>
    <p:sldId id="272" r:id="rId10"/>
    <p:sldId id="267" r:id="rId11"/>
    <p:sldId id="268" r:id="rId12"/>
    <p:sldId id="269" r:id="rId13"/>
    <p:sldId id="26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sh Kuruppuge" initials="HK" lastIdx="1" clrIdx="0">
    <p:extLst>
      <p:ext uri="{19B8F6BF-5375-455C-9EA6-DF929625EA0E}">
        <p15:presenceInfo xmlns:p15="http://schemas.microsoft.com/office/powerpoint/2012/main" userId="7c1e3503c5518e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6374" autoAdjust="0"/>
  </p:normalViewPr>
  <p:slideViewPr>
    <p:cSldViewPr snapToGrid="0">
      <p:cViewPr varScale="1">
        <p:scale>
          <a:sx n="112" d="100"/>
          <a:sy n="112"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9B65E-8BE7-4121-A29A-EE8EF925295D}" type="datetimeFigureOut">
              <a:rPr lang="en-AU" smtClean="0"/>
              <a:t>4/01/2022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A16BB-3B89-410B-9D62-3805045A48B5}" type="slidenum">
              <a:rPr lang="en-AU" smtClean="0"/>
              <a:t>‹#›</a:t>
            </a:fld>
            <a:endParaRPr lang="en-AU"/>
          </a:p>
        </p:txBody>
      </p:sp>
    </p:spTree>
    <p:extLst>
      <p:ext uri="{BB962C8B-B14F-4D97-AF65-F5344CB8AC3E}">
        <p14:creationId xmlns:p14="http://schemas.microsoft.com/office/powerpoint/2010/main" val="206709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1</a:t>
            </a:fld>
            <a:endParaRPr lang="en-AU"/>
          </a:p>
        </p:txBody>
      </p:sp>
    </p:spTree>
    <p:extLst>
      <p:ext uri="{BB962C8B-B14F-4D97-AF65-F5344CB8AC3E}">
        <p14:creationId xmlns:p14="http://schemas.microsoft.com/office/powerpoint/2010/main" val="300351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2</a:t>
            </a:fld>
            <a:endParaRPr lang="en-AU"/>
          </a:p>
        </p:txBody>
      </p:sp>
    </p:spTree>
    <p:extLst>
      <p:ext uri="{BB962C8B-B14F-4D97-AF65-F5344CB8AC3E}">
        <p14:creationId xmlns:p14="http://schemas.microsoft.com/office/powerpoint/2010/main" val="1799038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3</a:t>
            </a:fld>
            <a:endParaRPr lang="en-AU"/>
          </a:p>
        </p:txBody>
      </p:sp>
    </p:spTree>
    <p:extLst>
      <p:ext uri="{BB962C8B-B14F-4D97-AF65-F5344CB8AC3E}">
        <p14:creationId xmlns:p14="http://schemas.microsoft.com/office/powerpoint/2010/main" val="2196459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Aravind. </a:t>
            </a:r>
          </a:p>
          <a:p>
            <a:r>
              <a:rPr lang="en-US" dirty="0"/>
              <a:t>&gt;As Aravind showed in previous slide, we used two data sets through out this research and ABS schooling data set is the one we were highly dealing and most of the coding and Visual representations are based on schooling data set. Therefore this slide and next two slides I will be taking you through the Schooling data set.</a:t>
            </a:r>
          </a:p>
          <a:p>
            <a:endParaRPr lang="en-US" dirty="0"/>
          </a:p>
          <a:p>
            <a:r>
              <a:rPr lang="en-US" dirty="0"/>
              <a:t>1) By the way these both data sets were in Excel format and the first point in this slide shows how we read the data set in Panda. </a:t>
            </a:r>
          </a:p>
          <a:p>
            <a:endParaRPr lang="en-US" dirty="0"/>
          </a:p>
          <a:p>
            <a:r>
              <a:rPr lang="en-US" dirty="0"/>
              <a:t>2.) After that we checked the data set for null values , as you can see there were no null values at all in this data set.</a:t>
            </a:r>
          </a:p>
          <a:p>
            <a:r>
              <a:rPr lang="en-US" dirty="0"/>
              <a:t>3) As a third point we checked the data types and converted Year into type String</a:t>
            </a:r>
          </a:p>
          <a:p>
            <a:r>
              <a:rPr lang="en-US" dirty="0"/>
              <a:t>4) The last cleansing step on this </a:t>
            </a:r>
          </a:p>
          <a:p>
            <a:endParaRPr lang="en-US" dirty="0"/>
          </a:p>
        </p:txBody>
      </p:sp>
      <p:sp>
        <p:nvSpPr>
          <p:cNvPr id="4" name="Slide Number Placeholder 3"/>
          <p:cNvSpPr>
            <a:spLocks noGrp="1"/>
          </p:cNvSpPr>
          <p:nvPr>
            <p:ph type="sldNum" sz="quarter" idx="5"/>
          </p:nvPr>
        </p:nvSpPr>
        <p:spPr/>
        <p:txBody>
          <a:bodyPr/>
          <a:lstStyle/>
          <a:p>
            <a:fld id="{76DA16BB-3B89-410B-9D62-3805045A48B5}" type="slidenum">
              <a:rPr lang="en-AU" smtClean="0"/>
              <a:t>4</a:t>
            </a:fld>
            <a:endParaRPr lang="en-AU"/>
          </a:p>
        </p:txBody>
      </p:sp>
    </p:spTree>
    <p:extLst>
      <p:ext uri="{BB962C8B-B14F-4D97-AF65-F5344CB8AC3E}">
        <p14:creationId xmlns:p14="http://schemas.microsoft.com/office/powerpoint/2010/main" val="405333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Thank you Hesh. So, the data cleansing and analysis helped us answer our 6 research questions.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first research question was to find the number and percentage of student enrolments by state/territory in last five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To answer this, we have presented a numerical summary of student enrolments in each state in Table 1 which was also plotted in a bar chart  as shown in Figure 1a.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percentage of student enrolments for each state was presented in a pie chart as shown in Figure 1b.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findings show that NSW and Victoria have the highest number of student enrolments while NT and ACT have the lowest in last five years. </a:t>
            </a:r>
          </a:p>
        </p:txBody>
      </p:sp>
      <p:sp>
        <p:nvSpPr>
          <p:cNvPr id="4" name="Slide Number Placeholder 3"/>
          <p:cNvSpPr>
            <a:spLocks noGrp="1"/>
          </p:cNvSpPr>
          <p:nvPr>
            <p:ph type="sldNum" sz="quarter" idx="5"/>
          </p:nvPr>
        </p:nvSpPr>
        <p:spPr/>
        <p:txBody>
          <a:bodyPr/>
          <a:lstStyle/>
          <a:p>
            <a:fld id="{76DA16BB-3B89-410B-9D62-3805045A48B5}" type="slidenum">
              <a:rPr lang="en-AU" smtClean="0"/>
              <a:t>7</a:t>
            </a:fld>
            <a:endParaRPr lang="en-AU"/>
          </a:p>
        </p:txBody>
      </p:sp>
    </p:spTree>
    <p:extLst>
      <p:ext uri="{BB962C8B-B14F-4D97-AF65-F5344CB8AC3E}">
        <p14:creationId xmlns:p14="http://schemas.microsoft.com/office/powerpoint/2010/main" val="1574260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second research question was to find the </a:t>
            </a:r>
            <a:r>
              <a:rPr lang="en-AU" b="0" i="0" u="none" strike="noStrike" dirty="0">
                <a:solidFill>
                  <a:schemeClr val="accent1">
                    <a:lumMod val="75000"/>
                  </a:schemeClr>
                </a:solidFill>
                <a:effectLst/>
                <a:latin typeface="Arial" panose="020B0604020202020204" pitchFamily="34" charset="0"/>
              </a:rPr>
              <a:t>number and percentage of student enrolments by affiliation in last 5 years (2016-2020) nationally and by state/territory?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i="0" u="none" strike="noStrike" dirty="0">
              <a:solidFill>
                <a:schemeClr val="accent1">
                  <a:lumMod val="75000"/>
                </a:schemeClr>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u="none" strike="noStrike" dirty="0">
                <a:solidFill>
                  <a:schemeClr val="accent1">
                    <a:lumMod val="75000"/>
                  </a:schemeClr>
                </a:solidFill>
                <a:effectLst/>
                <a:latin typeface="Arial" panose="020B0604020202020204" pitchFamily="34" charset="0"/>
              </a:rPr>
              <a:t>To answer this, we have shown the numerical summary of student enrolments nationally based on school affiliation i.e. independent, catholic and government schools in the last five years in Table 2 which is also presented in a bar chart in Figure 2a and as a pie chart in Figure 2b. Our findings from these visualisations show that </a:t>
            </a:r>
            <a:r>
              <a:rPr lang="en-AU" dirty="0"/>
              <a:t>Nationally, government schools have higher student enrolments than non-government schools (catholic and independent).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Figure 2c shows a bar chart comparing the student enrolments in different states by affiliation. </a:t>
            </a:r>
            <a:r>
              <a:rPr lang="en-AU" b="0" i="0" u="none" strike="noStrike" dirty="0">
                <a:solidFill>
                  <a:schemeClr val="accent1">
                    <a:lumMod val="75000"/>
                  </a:schemeClr>
                </a:solidFill>
                <a:effectLst/>
                <a:latin typeface="Arial" panose="020B0604020202020204" pitchFamily="34" charset="0"/>
              </a:rPr>
              <a:t>Our findings from </a:t>
            </a:r>
            <a:r>
              <a:rPr lang="en-AU" dirty="0"/>
              <a:t>Figure 2c </a:t>
            </a:r>
            <a:r>
              <a:rPr lang="en-AU" b="0" i="0" u="none" strike="noStrike" dirty="0">
                <a:solidFill>
                  <a:schemeClr val="accent1">
                    <a:lumMod val="75000"/>
                  </a:schemeClr>
                </a:solidFill>
                <a:effectLst/>
                <a:latin typeface="Arial" panose="020B0604020202020204" pitchFamily="34" charset="0"/>
              </a:rPr>
              <a:t>shows that i</a:t>
            </a:r>
            <a:r>
              <a:rPr lang="en-AU" dirty="0"/>
              <a:t>n all Australian states/territories, government schools have higher student enrolments than non-government schools</a:t>
            </a:r>
          </a:p>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8</a:t>
            </a:fld>
            <a:endParaRPr lang="en-AU"/>
          </a:p>
        </p:txBody>
      </p:sp>
    </p:spTree>
    <p:extLst>
      <p:ext uri="{BB962C8B-B14F-4D97-AF65-F5344CB8AC3E}">
        <p14:creationId xmlns:p14="http://schemas.microsoft.com/office/powerpoint/2010/main" val="2488212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third research question was to observe the </a:t>
            </a:r>
            <a:r>
              <a:rPr lang="en-AU" b="0" i="0" u="none" strike="noStrike" dirty="0">
                <a:solidFill>
                  <a:schemeClr val="accent1">
                    <a:lumMod val="75000"/>
                  </a:schemeClr>
                </a:solidFill>
                <a:effectLst/>
                <a:latin typeface="Arial" panose="020B0604020202020204" pitchFamily="34" charset="0"/>
              </a:rPr>
              <a:t>trend in student enrolments for last 15 years for each Australian state/territory? Understanding of this trend will lead us to predict student enrolments in 2030. The visualisation of the enrolment trends will also enable us to find out if </a:t>
            </a:r>
            <a:r>
              <a:rPr lang="en-AU" dirty="0">
                <a:solidFill>
                  <a:schemeClr val="accent1">
                    <a:lumMod val="75000"/>
                  </a:schemeClr>
                </a:solidFill>
                <a:latin typeface="Arial" panose="020B0604020202020204" pitchFamily="34" charset="0"/>
              </a:rPr>
              <a:t>there is a difference in student enrolments pre (2018) and post (2020) pandemic period.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solidFill>
                <a:schemeClr val="accent1">
                  <a:lumMod val="75000"/>
                </a:schemeClr>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chemeClr val="accent1">
                    <a:lumMod val="75000"/>
                  </a:schemeClr>
                </a:solidFill>
                <a:latin typeface="Arial" panose="020B0604020202020204" pitchFamily="34" charset="0"/>
              </a:rPr>
              <a:t>To answer this, we made 3 scatter plots showing enrolment trends for NSW, NT and Tas as these 3 states had distinct trends while other states followed similar trend as NSW.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solidFill>
                <a:schemeClr val="accent1">
                  <a:lumMod val="75000"/>
                </a:schemeClr>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chemeClr val="accent1">
                    <a:lumMod val="75000"/>
                  </a:schemeClr>
                </a:solidFill>
                <a:latin typeface="Arial" panose="020B0604020202020204" pitchFamily="34" charset="0"/>
              </a:rPr>
              <a:t>We did a linear regression analysis to create a line equation to forecast the student enrolments in 2030.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solidFill>
                <a:schemeClr val="accent1">
                  <a:lumMod val="75000"/>
                </a:schemeClr>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chemeClr val="accent1">
                    <a:lumMod val="75000"/>
                  </a:schemeClr>
                </a:solidFill>
                <a:latin typeface="Arial" panose="020B0604020202020204" pitchFamily="34" charset="0"/>
              </a:rPr>
              <a:t>Our findings show that student enrolments in NSW and NT have increased linearly in last 15 years while in Tas the overall trend in student enrolments has declined over the years and is starting to go up since 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solidFill>
                <a:schemeClr val="accent1">
                  <a:lumMod val="75000"/>
                </a:schemeClr>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chemeClr val="accent1">
                    <a:lumMod val="75000"/>
                  </a:schemeClr>
                </a:solidFill>
                <a:latin typeface="Arial" panose="020B0604020202020204" pitchFamily="34" charset="0"/>
              </a:rPr>
              <a:t>We can also observe that the student enrolments continued to increase despite of pandemic.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i="0" u="none" strike="noStrike" dirty="0">
              <a:solidFill>
                <a:schemeClr val="accent1">
                  <a:lumMod val="75000"/>
                </a:schemeClr>
              </a:solidFill>
              <a:effectLst/>
              <a:latin typeface="Arial" panose="020B0604020202020204" pitchFamily="34" charset="0"/>
            </a:endParaRPr>
          </a:p>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10</a:t>
            </a:fld>
            <a:endParaRPr lang="en-AU"/>
          </a:p>
        </p:txBody>
      </p:sp>
    </p:spTree>
    <p:extLst>
      <p:ext uri="{BB962C8B-B14F-4D97-AF65-F5344CB8AC3E}">
        <p14:creationId xmlns:p14="http://schemas.microsoft.com/office/powerpoint/2010/main" val="217550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12</a:t>
            </a:fld>
            <a:endParaRPr lang="en-AU"/>
          </a:p>
        </p:txBody>
      </p:sp>
    </p:spTree>
    <p:extLst>
      <p:ext uri="{BB962C8B-B14F-4D97-AF65-F5344CB8AC3E}">
        <p14:creationId xmlns:p14="http://schemas.microsoft.com/office/powerpoint/2010/main" val="209404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13</a:t>
            </a:fld>
            <a:endParaRPr lang="en-AU"/>
          </a:p>
        </p:txBody>
      </p:sp>
    </p:spTree>
    <p:extLst>
      <p:ext uri="{BB962C8B-B14F-4D97-AF65-F5344CB8AC3E}">
        <p14:creationId xmlns:p14="http://schemas.microsoft.com/office/powerpoint/2010/main" val="257254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C1B3-C13E-4077-8D74-F3E811FC04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39C9EFA-58E8-4DDC-BE77-47CB687D4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FA08A08-01C6-4671-A80B-E48988A0FE02}"/>
              </a:ext>
            </a:extLst>
          </p:cNvPr>
          <p:cNvSpPr>
            <a:spLocks noGrp="1"/>
          </p:cNvSpPr>
          <p:nvPr>
            <p:ph type="dt" sz="half" idx="10"/>
          </p:nvPr>
        </p:nvSpPr>
        <p:spPr/>
        <p:txBody>
          <a:bodyPr/>
          <a:lstStyle/>
          <a:p>
            <a:fld id="{D631B278-CD9A-4383-82DE-46FD3BC01DE1}" type="datetime1">
              <a:rPr lang="en-AU" smtClean="0"/>
              <a:t>4/01/2022</a:t>
            </a:fld>
            <a:endParaRPr lang="en-AU"/>
          </a:p>
        </p:txBody>
      </p:sp>
      <p:sp>
        <p:nvSpPr>
          <p:cNvPr id="5" name="Footer Placeholder 4">
            <a:extLst>
              <a:ext uri="{FF2B5EF4-FFF2-40B4-BE49-F238E27FC236}">
                <a16:creationId xmlns:a16="http://schemas.microsoft.com/office/drawing/2014/main" id="{AFBA87E5-47B9-4350-ACB8-F1FA1540AA2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44CB8B-C33A-406D-9441-EE0F4954A2FE}"/>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201984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10BE-CEBD-4445-B79F-340C0F33908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505F60A-5C30-4A6A-9535-1C1E85F07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5246947-56E6-48D2-8158-C7054CEA3D9A}"/>
              </a:ext>
            </a:extLst>
          </p:cNvPr>
          <p:cNvSpPr>
            <a:spLocks noGrp="1"/>
          </p:cNvSpPr>
          <p:nvPr>
            <p:ph type="dt" sz="half" idx="10"/>
          </p:nvPr>
        </p:nvSpPr>
        <p:spPr/>
        <p:txBody>
          <a:bodyPr/>
          <a:lstStyle/>
          <a:p>
            <a:fld id="{9EB87C26-B5AC-4091-A2A3-CA43C5FD5D1B}" type="datetime1">
              <a:rPr lang="en-AU" smtClean="0"/>
              <a:t>4/01/2022</a:t>
            </a:fld>
            <a:endParaRPr lang="en-AU"/>
          </a:p>
        </p:txBody>
      </p:sp>
      <p:sp>
        <p:nvSpPr>
          <p:cNvPr id="5" name="Footer Placeholder 4">
            <a:extLst>
              <a:ext uri="{FF2B5EF4-FFF2-40B4-BE49-F238E27FC236}">
                <a16:creationId xmlns:a16="http://schemas.microsoft.com/office/drawing/2014/main" id="{85BBC7A2-A7FC-4FF2-8298-021E03778F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07E006-64A5-4ACD-9753-DFF4AC975350}"/>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355820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D449F8-D11D-4333-9E31-77A2192ACA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60FD058-C4C7-4738-A39D-28CED539D0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C5DF1F2-32BD-4774-9BB1-FCC47BB050F5}"/>
              </a:ext>
            </a:extLst>
          </p:cNvPr>
          <p:cNvSpPr>
            <a:spLocks noGrp="1"/>
          </p:cNvSpPr>
          <p:nvPr>
            <p:ph type="dt" sz="half" idx="10"/>
          </p:nvPr>
        </p:nvSpPr>
        <p:spPr/>
        <p:txBody>
          <a:bodyPr/>
          <a:lstStyle/>
          <a:p>
            <a:fld id="{F3BC4C89-8AE5-46B4-B7FA-F24F19F59100}" type="datetime1">
              <a:rPr lang="en-AU" smtClean="0"/>
              <a:t>4/01/2022</a:t>
            </a:fld>
            <a:endParaRPr lang="en-AU"/>
          </a:p>
        </p:txBody>
      </p:sp>
      <p:sp>
        <p:nvSpPr>
          <p:cNvPr id="5" name="Footer Placeholder 4">
            <a:extLst>
              <a:ext uri="{FF2B5EF4-FFF2-40B4-BE49-F238E27FC236}">
                <a16:creationId xmlns:a16="http://schemas.microsoft.com/office/drawing/2014/main" id="{23B9A260-4F4A-4FF6-952E-2D09FE177AE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3AC593-408B-4B81-96C4-55FF8FC6D85A}"/>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357878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35C3-B845-420F-9721-59FE3519EFB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1F63DA-D0D5-4B63-A87E-EB4C0A77A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353906-6688-4FBA-97FF-17C62DB335A2}"/>
              </a:ext>
            </a:extLst>
          </p:cNvPr>
          <p:cNvSpPr>
            <a:spLocks noGrp="1"/>
          </p:cNvSpPr>
          <p:nvPr>
            <p:ph type="dt" sz="half" idx="10"/>
          </p:nvPr>
        </p:nvSpPr>
        <p:spPr/>
        <p:txBody>
          <a:bodyPr/>
          <a:lstStyle/>
          <a:p>
            <a:fld id="{1194F541-E6AA-49F2-9203-86A09671818C}" type="datetime1">
              <a:rPr lang="en-AU" smtClean="0"/>
              <a:t>4/01/2022</a:t>
            </a:fld>
            <a:endParaRPr lang="en-AU"/>
          </a:p>
        </p:txBody>
      </p:sp>
      <p:sp>
        <p:nvSpPr>
          <p:cNvPr id="5" name="Footer Placeholder 4">
            <a:extLst>
              <a:ext uri="{FF2B5EF4-FFF2-40B4-BE49-F238E27FC236}">
                <a16:creationId xmlns:a16="http://schemas.microsoft.com/office/drawing/2014/main" id="{9F634C82-6904-4CC2-97A7-AECEC44560B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7981D8-0198-44A9-A1F2-21E4DBE3266A}"/>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4531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D22E-6BBC-4476-BB34-F6AE38B9E8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8DD8CA8-D5C7-4238-8EDB-CFA96426C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10B913-2887-4252-855C-5775484393E1}"/>
              </a:ext>
            </a:extLst>
          </p:cNvPr>
          <p:cNvSpPr>
            <a:spLocks noGrp="1"/>
          </p:cNvSpPr>
          <p:nvPr>
            <p:ph type="dt" sz="half" idx="10"/>
          </p:nvPr>
        </p:nvSpPr>
        <p:spPr/>
        <p:txBody>
          <a:bodyPr/>
          <a:lstStyle/>
          <a:p>
            <a:fld id="{94CCF417-7BDA-4D28-B36E-1F77C0711488}" type="datetime1">
              <a:rPr lang="en-AU" smtClean="0"/>
              <a:t>4/01/2022</a:t>
            </a:fld>
            <a:endParaRPr lang="en-AU"/>
          </a:p>
        </p:txBody>
      </p:sp>
      <p:sp>
        <p:nvSpPr>
          <p:cNvPr id="5" name="Footer Placeholder 4">
            <a:extLst>
              <a:ext uri="{FF2B5EF4-FFF2-40B4-BE49-F238E27FC236}">
                <a16:creationId xmlns:a16="http://schemas.microsoft.com/office/drawing/2014/main" id="{98BF2647-DEF7-4093-AF4E-80751D8081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4A6EDF-F8C2-4A94-82DC-DC2997973373}"/>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4174032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9416-7AB8-4D39-BBDE-A0FEBCA9A01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CB1FF38-F804-4A75-833D-9AD243740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47A5167-7158-4AE1-A8AE-6FDDD7A640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490791F-FAE1-40C0-8CA2-BAF871E71094}"/>
              </a:ext>
            </a:extLst>
          </p:cNvPr>
          <p:cNvSpPr>
            <a:spLocks noGrp="1"/>
          </p:cNvSpPr>
          <p:nvPr>
            <p:ph type="dt" sz="half" idx="10"/>
          </p:nvPr>
        </p:nvSpPr>
        <p:spPr/>
        <p:txBody>
          <a:bodyPr/>
          <a:lstStyle/>
          <a:p>
            <a:fld id="{D68BFD32-63E5-43F5-B900-61E9329626F0}" type="datetime1">
              <a:rPr lang="en-AU" smtClean="0"/>
              <a:t>4/01/2022</a:t>
            </a:fld>
            <a:endParaRPr lang="en-AU"/>
          </a:p>
        </p:txBody>
      </p:sp>
      <p:sp>
        <p:nvSpPr>
          <p:cNvPr id="6" name="Footer Placeholder 5">
            <a:extLst>
              <a:ext uri="{FF2B5EF4-FFF2-40B4-BE49-F238E27FC236}">
                <a16:creationId xmlns:a16="http://schemas.microsoft.com/office/drawing/2014/main" id="{7DD43F6A-F77E-480E-85F3-DB271A7F32F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DE5712-3E76-4E84-AEA6-5A978F43BCE3}"/>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411376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07E2-3E6D-4ED7-8A39-29E27D0CF96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0072DBF-77C5-4832-8408-988B6A438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FDAF9-A7A6-45B6-A32D-4A058A868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8C3F29A-B64A-4392-A4DD-E250A1D98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7E35E-2FF7-4202-8441-CC1B7F467B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67DE6EC-181F-457C-9EEF-E5BB0C6C9043}"/>
              </a:ext>
            </a:extLst>
          </p:cNvPr>
          <p:cNvSpPr>
            <a:spLocks noGrp="1"/>
          </p:cNvSpPr>
          <p:nvPr>
            <p:ph type="dt" sz="half" idx="10"/>
          </p:nvPr>
        </p:nvSpPr>
        <p:spPr/>
        <p:txBody>
          <a:bodyPr/>
          <a:lstStyle/>
          <a:p>
            <a:fld id="{CD08BA56-C9F6-43EB-926A-97814EA74B17}" type="datetime1">
              <a:rPr lang="en-AU" smtClean="0"/>
              <a:t>4/01/2022</a:t>
            </a:fld>
            <a:endParaRPr lang="en-AU"/>
          </a:p>
        </p:txBody>
      </p:sp>
      <p:sp>
        <p:nvSpPr>
          <p:cNvPr id="8" name="Footer Placeholder 7">
            <a:extLst>
              <a:ext uri="{FF2B5EF4-FFF2-40B4-BE49-F238E27FC236}">
                <a16:creationId xmlns:a16="http://schemas.microsoft.com/office/drawing/2014/main" id="{26C1E788-61D8-4F6D-A888-E6DBC27D8B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48B754E-1C1C-47E4-B38C-D218792868CE}"/>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22812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FE05-3D4E-4B86-8677-1A905822781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76DE29B-5588-4D09-8B93-7D607ACD690E}"/>
              </a:ext>
            </a:extLst>
          </p:cNvPr>
          <p:cNvSpPr>
            <a:spLocks noGrp="1"/>
          </p:cNvSpPr>
          <p:nvPr>
            <p:ph type="dt" sz="half" idx="10"/>
          </p:nvPr>
        </p:nvSpPr>
        <p:spPr/>
        <p:txBody>
          <a:bodyPr/>
          <a:lstStyle/>
          <a:p>
            <a:fld id="{D7CFA066-B420-4F5E-845A-EAD1D15EDB6A}" type="datetime1">
              <a:rPr lang="en-AU" smtClean="0"/>
              <a:t>4/01/2022</a:t>
            </a:fld>
            <a:endParaRPr lang="en-AU"/>
          </a:p>
        </p:txBody>
      </p:sp>
      <p:sp>
        <p:nvSpPr>
          <p:cNvPr id="4" name="Footer Placeholder 3">
            <a:extLst>
              <a:ext uri="{FF2B5EF4-FFF2-40B4-BE49-F238E27FC236}">
                <a16:creationId xmlns:a16="http://schemas.microsoft.com/office/drawing/2014/main" id="{E385E4AC-897C-420C-8CBA-36C824928DE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ECAA366-0CDD-469C-A461-9A14A3A8865B}"/>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119941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ED0F5-2BE3-4681-BC28-DA64ABCE9289}"/>
              </a:ext>
            </a:extLst>
          </p:cNvPr>
          <p:cNvSpPr>
            <a:spLocks noGrp="1"/>
          </p:cNvSpPr>
          <p:nvPr>
            <p:ph type="dt" sz="half" idx="10"/>
          </p:nvPr>
        </p:nvSpPr>
        <p:spPr/>
        <p:txBody>
          <a:bodyPr/>
          <a:lstStyle/>
          <a:p>
            <a:fld id="{9DEB9977-9281-4CAA-9B2B-CA5D98F561D3}" type="datetime1">
              <a:rPr lang="en-AU" smtClean="0"/>
              <a:t>4/01/2022</a:t>
            </a:fld>
            <a:endParaRPr lang="en-AU"/>
          </a:p>
        </p:txBody>
      </p:sp>
      <p:sp>
        <p:nvSpPr>
          <p:cNvPr id="3" name="Footer Placeholder 2">
            <a:extLst>
              <a:ext uri="{FF2B5EF4-FFF2-40B4-BE49-F238E27FC236}">
                <a16:creationId xmlns:a16="http://schemas.microsoft.com/office/drawing/2014/main" id="{D5687CCF-D7FB-49F8-BC8A-D8D8116F20D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E0BE392-C7B9-4644-A853-2AFD42B40DAC}"/>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198163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684C-395B-4D79-A220-A9F645E78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1CE4AD9-9B3B-4052-8A30-C5BCC305D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6EF6A84-AB21-420C-8D26-C8139B6FC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8C5CE6-A122-4E1F-9C69-74040EB5FA8B}"/>
              </a:ext>
            </a:extLst>
          </p:cNvPr>
          <p:cNvSpPr>
            <a:spLocks noGrp="1"/>
          </p:cNvSpPr>
          <p:nvPr>
            <p:ph type="dt" sz="half" idx="10"/>
          </p:nvPr>
        </p:nvSpPr>
        <p:spPr/>
        <p:txBody>
          <a:bodyPr/>
          <a:lstStyle/>
          <a:p>
            <a:fld id="{0227C29F-7EA2-4F48-86B0-B799DE592CCB}" type="datetime1">
              <a:rPr lang="en-AU" smtClean="0"/>
              <a:t>4/01/2022</a:t>
            </a:fld>
            <a:endParaRPr lang="en-AU"/>
          </a:p>
        </p:txBody>
      </p:sp>
      <p:sp>
        <p:nvSpPr>
          <p:cNvPr id="6" name="Footer Placeholder 5">
            <a:extLst>
              <a:ext uri="{FF2B5EF4-FFF2-40B4-BE49-F238E27FC236}">
                <a16:creationId xmlns:a16="http://schemas.microsoft.com/office/drawing/2014/main" id="{603573CB-6778-4117-B4FC-D27294FE384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3B1DD9C-B536-4E8F-9F6D-D6CC32323CBC}"/>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346823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DCFD-D4D8-4505-AB0A-1BAC02F7B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3CBD05C-F2B5-4D9A-AB49-239483C772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74EEBF0-E11F-4B34-A5A4-DA280AC75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0F3C3-91F8-415E-9D22-3453764B67FC}"/>
              </a:ext>
            </a:extLst>
          </p:cNvPr>
          <p:cNvSpPr>
            <a:spLocks noGrp="1"/>
          </p:cNvSpPr>
          <p:nvPr>
            <p:ph type="dt" sz="half" idx="10"/>
          </p:nvPr>
        </p:nvSpPr>
        <p:spPr/>
        <p:txBody>
          <a:bodyPr/>
          <a:lstStyle/>
          <a:p>
            <a:fld id="{ACAFA2B0-715C-45B2-AD4A-3B934EBC9709}" type="datetime1">
              <a:rPr lang="en-AU" smtClean="0"/>
              <a:t>4/01/2022</a:t>
            </a:fld>
            <a:endParaRPr lang="en-AU"/>
          </a:p>
        </p:txBody>
      </p:sp>
      <p:sp>
        <p:nvSpPr>
          <p:cNvPr id="6" name="Footer Placeholder 5">
            <a:extLst>
              <a:ext uri="{FF2B5EF4-FFF2-40B4-BE49-F238E27FC236}">
                <a16:creationId xmlns:a16="http://schemas.microsoft.com/office/drawing/2014/main" id="{0E1E52D2-F1E1-447C-BEB0-62A87D8DF4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29C7A1-51F3-4073-B589-53003136D97E}"/>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224621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9535F7-D5B2-4E58-90B0-2C40D6EAE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01F70A2-726A-4868-9368-73166970A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B9FAE7F-7DEE-4A8C-B90C-6DE12CCBF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E6DA89-00DF-418F-A380-52B04BB11C77}" type="datetime1">
              <a:rPr lang="en-AU" smtClean="0"/>
              <a:t>4/01/2022</a:t>
            </a:fld>
            <a:endParaRPr lang="en-AU"/>
          </a:p>
        </p:txBody>
      </p:sp>
      <p:sp>
        <p:nvSpPr>
          <p:cNvPr id="5" name="Footer Placeholder 4">
            <a:extLst>
              <a:ext uri="{FF2B5EF4-FFF2-40B4-BE49-F238E27FC236}">
                <a16:creationId xmlns:a16="http://schemas.microsoft.com/office/drawing/2014/main" id="{8CF61319-A5C1-430C-A753-6C1024895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28FBBAB-2369-491B-A3D3-BDEF7A44B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52D63-90EB-432D-A4CF-B9CC74176BF6}" type="slidenum">
              <a:rPr lang="en-AU" smtClean="0"/>
              <a:t>‹#›</a:t>
            </a:fld>
            <a:endParaRPr lang="en-AU"/>
          </a:p>
        </p:txBody>
      </p:sp>
    </p:spTree>
    <p:extLst>
      <p:ext uri="{BB962C8B-B14F-4D97-AF65-F5344CB8AC3E}">
        <p14:creationId xmlns:p14="http://schemas.microsoft.com/office/powerpoint/2010/main" val="33799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hyperlink" Target="https://www.abs.gov.au/statistics/people/education/schools/latest-releas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localhost:8888/notebooks/OneDrive%20-%20CSIRO/Desktop/Project%201/Project-1/Hesh%20code%20file%2027.12.2021.ipynb"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localhost:8888/notebooks/OneDrive%20-%20CSIRO/Desktop/Project%201/Project-1/Hesh%20code%20file%2027.12.2021.ipynb" TargetMode="Externa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1AE0C26-2F15-4F5D-B394-9CA291866228}"/>
              </a:ext>
            </a:extLst>
          </p:cNvPr>
          <p:cNvSpPr txBox="1"/>
          <p:nvPr/>
        </p:nvSpPr>
        <p:spPr>
          <a:xfrm>
            <a:off x="6289346" y="1293779"/>
            <a:ext cx="4114048" cy="3540868"/>
          </a:xfrm>
          <a:prstGeom prst="rect">
            <a:avLst/>
          </a:prstGeom>
          <a:solidFill>
            <a:schemeClr val="accent4">
              <a:lumMod val="60000"/>
              <a:lumOff val="40000"/>
            </a:schemeClr>
          </a:solidFill>
          <a:ln w="38100">
            <a:solidFill>
              <a:schemeClr val="tx1"/>
            </a:solidFill>
          </a:ln>
        </p:spPr>
        <p:txBody>
          <a:bodyPr wrap="square" rtlCol="0">
            <a:spAutoFit/>
          </a:bodyPr>
          <a:lstStyle/>
          <a:p>
            <a:endParaRPr lang="en-AU" dirty="0"/>
          </a:p>
        </p:txBody>
      </p:sp>
      <p:sp>
        <p:nvSpPr>
          <p:cNvPr id="2" name="Title 1">
            <a:extLst>
              <a:ext uri="{FF2B5EF4-FFF2-40B4-BE49-F238E27FC236}">
                <a16:creationId xmlns:a16="http://schemas.microsoft.com/office/drawing/2014/main" id="{D46E9B5C-BFF1-44FF-9C70-6ABB4325506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gn="l"/>
            <a:r>
              <a:rPr lang="en-US" sz="3600" b="1" kern="1200" dirty="0">
                <a:solidFill>
                  <a:schemeClr val="tx1"/>
                </a:solidFill>
                <a:latin typeface="Arial" panose="020B0604020202020204" pitchFamily="34" charset="0"/>
                <a:cs typeface="Arial" panose="020B0604020202020204" pitchFamily="34" charset="0"/>
              </a:rPr>
              <a:t>Project Title: Schools Australia</a:t>
            </a:r>
          </a:p>
        </p:txBody>
      </p:sp>
      <p:sp>
        <p:nvSpPr>
          <p:cNvPr id="5" name="TextBox 4">
            <a:extLst>
              <a:ext uri="{FF2B5EF4-FFF2-40B4-BE49-F238E27FC236}">
                <a16:creationId xmlns:a16="http://schemas.microsoft.com/office/drawing/2014/main" id="{88DEF11D-3B66-48F8-B5D3-544F0B4DD823}"/>
              </a:ext>
            </a:extLst>
          </p:cNvPr>
          <p:cNvSpPr txBox="1"/>
          <p:nvPr/>
        </p:nvSpPr>
        <p:spPr>
          <a:xfrm>
            <a:off x="643469" y="1782981"/>
            <a:ext cx="4008384" cy="4393982"/>
          </a:xfrm>
          <a:prstGeom prst="rect">
            <a:avLst/>
          </a:prstGeom>
        </p:spPr>
        <p:txBody>
          <a:bodyPr vert="horz" lIns="91440" tIns="45720" rIns="91440" bIns="45720" rtlCol="0">
            <a:normAutofit/>
          </a:bodyPr>
          <a:lstStyle/>
          <a:p>
            <a:pPr>
              <a:lnSpc>
                <a:spcPct val="90000"/>
              </a:lnSpc>
              <a:spcBef>
                <a:spcPts val="1200"/>
              </a:spcBef>
              <a:spcAft>
                <a:spcPts val="1200"/>
              </a:spcAft>
            </a:pPr>
            <a:r>
              <a:rPr lang="en-US" sz="2000" b="1" i="0" u="none" strike="noStrike" dirty="0">
                <a:effectLst/>
                <a:latin typeface="Arial" panose="020B0604020202020204" pitchFamily="34" charset="0"/>
                <a:cs typeface="Arial" panose="020B0604020202020204" pitchFamily="34" charset="0"/>
              </a:rPr>
              <a:t>Team members</a:t>
            </a:r>
            <a:endParaRPr lang="en-US" sz="2000" b="0" dirty="0">
              <a:effectLst/>
              <a:latin typeface="Arial" panose="020B0604020202020204" pitchFamily="34" charset="0"/>
              <a:cs typeface="Arial" panose="020B0604020202020204" pitchFamily="34" charset="0"/>
            </a:endParaRP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Hesh Kuruppuge</a:t>
            </a: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Jasjeet Kaur</a:t>
            </a: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Yao Ding</a:t>
            </a: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Aravind Sama</a:t>
            </a:r>
            <a:endParaRPr lang="en-US" sz="2000" b="0" dirty="0">
              <a:effectLst/>
              <a:latin typeface="Arial" panose="020B0604020202020204" pitchFamily="34" charset="0"/>
              <a:cs typeface="Arial" panose="020B0604020202020204" pitchFamily="34" charset="0"/>
            </a:endParaRPr>
          </a:p>
          <a:p>
            <a:pPr>
              <a:lnSpc>
                <a:spcPct val="90000"/>
              </a:lnSpc>
            </a:pPr>
            <a:br>
              <a:rPr lang="en-US" sz="2000" dirty="0"/>
            </a:br>
            <a:endParaRPr lang="en-US" sz="2000" dirty="0"/>
          </a:p>
        </p:txBody>
      </p:sp>
      <p:grpSp>
        <p:nvGrpSpPr>
          <p:cNvPr id="1052"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Schools, 2020 | Australian Bureau of Statistics">
            <a:extLst>
              <a:ext uri="{FF2B5EF4-FFF2-40B4-BE49-F238E27FC236}">
                <a16:creationId xmlns:a16="http://schemas.microsoft.com/office/drawing/2014/main" id="{48DE1AA8-97E8-4238-AA78-20B4C8B5C3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58240" y="1457471"/>
            <a:ext cx="3541351" cy="3126465"/>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a:extLst>
              <a:ext uri="{FF2B5EF4-FFF2-40B4-BE49-F238E27FC236}">
                <a16:creationId xmlns:a16="http://schemas.microsoft.com/office/drawing/2014/main" id="{C551B191-337B-4FEE-BE3A-9F02431A46FB}"/>
              </a:ext>
            </a:extLst>
          </p:cNvPr>
          <p:cNvSpPr txBox="1"/>
          <p:nvPr/>
        </p:nvSpPr>
        <p:spPr>
          <a:xfrm>
            <a:off x="5611650" y="5073342"/>
            <a:ext cx="6093994" cy="646331"/>
          </a:xfrm>
          <a:prstGeom prst="rect">
            <a:avLst/>
          </a:prstGeom>
          <a:noFill/>
        </p:spPr>
        <p:txBody>
          <a:bodyPr wrap="square">
            <a:spAutoFit/>
          </a:bodyPr>
          <a:lstStyle/>
          <a:p>
            <a:pPr algn="ctr"/>
            <a:r>
              <a:rPr lang="en-AU" b="1" i="0" dirty="0">
                <a:solidFill>
                  <a:srgbClr val="000000"/>
                </a:solidFill>
                <a:effectLst/>
                <a:latin typeface="-apple-system"/>
              </a:rPr>
              <a:t>A map of Australia showing student enrolment counts by state and territory and affiliation for 2020</a:t>
            </a:r>
            <a:endParaRPr lang="en-AU" b="1" dirty="0"/>
          </a:p>
        </p:txBody>
      </p:sp>
      <p:sp>
        <p:nvSpPr>
          <p:cNvPr id="33" name="TextBox 32">
            <a:extLst>
              <a:ext uri="{FF2B5EF4-FFF2-40B4-BE49-F238E27FC236}">
                <a16:creationId xmlns:a16="http://schemas.microsoft.com/office/drawing/2014/main" id="{A7DB1378-33C4-42C6-A10A-C1878B8172AD}"/>
              </a:ext>
            </a:extLst>
          </p:cNvPr>
          <p:cNvSpPr txBox="1"/>
          <p:nvPr/>
        </p:nvSpPr>
        <p:spPr>
          <a:xfrm>
            <a:off x="5563411" y="4555403"/>
            <a:ext cx="6094378" cy="307777"/>
          </a:xfrm>
          <a:prstGeom prst="rect">
            <a:avLst/>
          </a:prstGeom>
          <a:noFill/>
        </p:spPr>
        <p:txBody>
          <a:bodyPr wrap="square">
            <a:spAutoFit/>
          </a:bodyPr>
          <a:lstStyle/>
          <a:p>
            <a:pPr algn="ctr"/>
            <a:r>
              <a:rPr lang="en-AU" sz="1400" b="1" i="1" dirty="0"/>
              <a:t>DATA SOURCE: </a:t>
            </a:r>
            <a:r>
              <a:rPr lang="en-AU" sz="1400" i="1" dirty="0"/>
              <a:t>ABS Schools Australia</a:t>
            </a:r>
            <a:endParaRPr lang="en-AU" sz="700" i="1" dirty="0"/>
          </a:p>
        </p:txBody>
      </p:sp>
      <p:sp>
        <p:nvSpPr>
          <p:cNvPr id="4" name="Slide Number Placeholder 3">
            <a:extLst>
              <a:ext uri="{FF2B5EF4-FFF2-40B4-BE49-F238E27FC236}">
                <a16:creationId xmlns:a16="http://schemas.microsoft.com/office/drawing/2014/main" id="{F01140D0-B8D7-44D3-89CB-A45E82DEC0B9}"/>
              </a:ext>
            </a:extLst>
          </p:cNvPr>
          <p:cNvSpPr>
            <a:spLocks noGrp="1"/>
          </p:cNvSpPr>
          <p:nvPr>
            <p:ph type="sldNum" sz="quarter" idx="12"/>
          </p:nvPr>
        </p:nvSpPr>
        <p:spPr/>
        <p:txBody>
          <a:bodyPr/>
          <a:lstStyle/>
          <a:p>
            <a:fld id="{B8552D63-90EB-432D-A4CF-B9CC74176BF6}" type="slidenum">
              <a:rPr lang="en-AU" smtClean="0"/>
              <a:t>1</a:t>
            </a:fld>
            <a:endParaRPr lang="en-AU"/>
          </a:p>
        </p:txBody>
      </p:sp>
    </p:spTree>
    <p:extLst>
      <p:ext uri="{BB962C8B-B14F-4D97-AF65-F5344CB8AC3E}">
        <p14:creationId xmlns:p14="http://schemas.microsoft.com/office/powerpoint/2010/main" val="206926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72AD13-13BD-4B5F-A8C5-06AEEFD59804}"/>
              </a:ext>
            </a:extLst>
          </p:cNvPr>
          <p:cNvSpPr txBox="1"/>
          <p:nvPr/>
        </p:nvSpPr>
        <p:spPr>
          <a:xfrm>
            <a:off x="197407" y="7112822"/>
            <a:ext cx="10888317" cy="646331"/>
          </a:xfrm>
          <a:prstGeom prst="rect">
            <a:avLst/>
          </a:prstGeom>
          <a:noFill/>
        </p:spPr>
        <p:txBody>
          <a:bodyPr wrap="square">
            <a:spAutoFit/>
          </a:bodyPr>
          <a:lstStyle/>
          <a:p>
            <a:r>
              <a:rPr lang="en-AU" dirty="0"/>
              <a:t>Creating a write-up summarizing your major findings. This should include a heading for each “question” you asked of your data and a short description of your findings and any relevant plots. </a:t>
            </a:r>
          </a:p>
        </p:txBody>
      </p:sp>
      <p:sp>
        <p:nvSpPr>
          <p:cNvPr id="10" name="TextBox 9">
            <a:extLst>
              <a:ext uri="{FF2B5EF4-FFF2-40B4-BE49-F238E27FC236}">
                <a16:creationId xmlns:a16="http://schemas.microsoft.com/office/drawing/2014/main" id="{6A7DD9D6-7E7C-4BCB-BC4B-62BBF4268888}"/>
              </a:ext>
            </a:extLst>
          </p:cNvPr>
          <p:cNvSpPr txBox="1"/>
          <p:nvPr/>
        </p:nvSpPr>
        <p:spPr>
          <a:xfrm>
            <a:off x="819977" y="895046"/>
            <a:ext cx="11145466" cy="892552"/>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3. What is the trend in student enrolments for last 15 years for each Australian state/territory? </a:t>
            </a:r>
          </a:p>
          <a:p>
            <a:pPr marL="285750" indent="-285750" rtl="0">
              <a:spcBef>
                <a:spcPts val="0"/>
              </a:spcBef>
              <a:spcAft>
                <a:spcPts val="0"/>
              </a:spcAft>
              <a:buFont typeface="Wingdings" panose="05000000000000000000" pitchFamily="2" charset="2"/>
              <a:buChar char="Ø"/>
            </a:pPr>
            <a:r>
              <a:rPr lang="en-AU" sz="1400" b="0" i="0" u="none" strike="noStrike" dirty="0">
                <a:solidFill>
                  <a:schemeClr val="accent1">
                    <a:lumMod val="75000"/>
                  </a:schemeClr>
                </a:solidFill>
                <a:effectLst/>
                <a:latin typeface="Arial" panose="020B0604020202020204" pitchFamily="34" charset="0"/>
              </a:rPr>
              <a:t>       Forecast student enrolments for 2030?</a:t>
            </a:r>
          </a:p>
          <a:p>
            <a:pPr marL="285750" indent="-285750" rtl="0">
              <a:spcBef>
                <a:spcPts val="0"/>
              </a:spcBef>
              <a:spcAft>
                <a:spcPts val="0"/>
              </a:spcAft>
              <a:buFont typeface="Wingdings" panose="05000000000000000000" pitchFamily="2" charset="2"/>
              <a:buChar char="Ø"/>
            </a:pPr>
            <a:endParaRPr lang="en-AU" sz="500" dirty="0">
              <a:solidFill>
                <a:schemeClr val="accent1">
                  <a:lumMod val="75000"/>
                </a:schemeClr>
              </a:solidFill>
              <a:latin typeface="Arial" panose="020B0604020202020204" pitchFamily="34" charset="0"/>
            </a:endParaRPr>
          </a:p>
          <a:p>
            <a:pPr marL="285750" indent="-285750" rtl="0">
              <a:spcBef>
                <a:spcPts val="0"/>
              </a:spcBef>
              <a:spcAft>
                <a:spcPts val="0"/>
              </a:spcAft>
              <a:buFont typeface="Wingdings" panose="05000000000000000000" pitchFamily="2" charset="2"/>
              <a:buChar char="Ø"/>
            </a:pPr>
            <a:r>
              <a:rPr lang="en-AU" sz="1400" dirty="0">
                <a:solidFill>
                  <a:schemeClr val="accent1">
                    <a:lumMod val="75000"/>
                  </a:schemeClr>
                </a:solidFill>
                <a:latin typeface="Arial" panose="020B0604020202020204" pitchFamily="34" charset="0"/>
              </a:rPr>
              <a:t>       Is there a difference in student enrolments pre (2018) and post (2020) pandemic period in NSW, NT and Tas?</a:t>
            </a:r>
          </a:p>
        </p:txBody>
      </p:sp>
      <p:sp>
        <p:nvSpPr>
          <p:cNvPr id="13" name="TextBox 12">
            <a:extLst>
              <a:ext uri="{FF2B5EF4-FFF2-40B4-BE49-F238E27FC236}">
                <a16:creationId xmlns:a16="http://schemas.microsoft.com/office/drawing/2014/main" id="{C10A9A17-CE4E-4081-ADD5-E9D3923AB21B}"/>
              </a:ext>
            </a:extLst>
          </p:cNvPr>
          <p:cNvSpPr txBox="1"/>
          <p:nvPr/>
        </p:nvSpPr>
        <p:spPr>
          <a:xfrm>
            <a:off x="2903726" y="5753236"/>
            <a:ext cx="6576734" cy="792781"/>
          </a:xfrm>
          <a:prstGeom prst="rect">
            <a:avLst/>
          </a:prstGeom>
          <a:solidFill>
            <a:schemeClr val="accent4">
              <a:lumMod val="40000"/>
              <a:lumOff val="60000"/>
            </a:schemeClr>
          </a:solidFill>
        </p:spPr>
        <p:txBody>
          <a:bodyPr wrap="square" rtlCol="0">
            <a:spAutoFit/>
          </a:bodyPr>
          <a:lstStyle/>
          <a:p>
            <a:pPr marL="285750" indent="-285750">
              <a:lnSpc>
                <a:spcPct val="150000"/>
              </a:lnSpc>
              <a:buFont typeface="Wingdings" panose="05000000000000000000" pitchFamily="2" charset="2"/>
              <a:buChar char="§"/>
            </a:pPr>
            <a:r>
              <a:rPr lang="en-AU" sz="1600" dirty="0"/>
              <a:t>Linear regression analysis for forecasting student enrolments</a:t>
            </a:r>
          </a:p>
          <a:p>
            <a:pPr marL="285750" indent="-285750">
              <a:lnSpc>
                <a:spcPct val="150000"/>
              </a:lnSpc>
              <a:buFont typeface="Wingdings" panose="05000000000000000000" pitchFamily="2" charset="2"/>
              <a:buChar char="§"/>
            </a:pPr>
            <a:r>
              <a:rPr lang="en-AU" sz="1600" dirty="0"/>
              <a:t>Student enrolments have continued to increase despite of the pandemic</a:t>
            </a:r>
          </a:p>
        </p:txBody>
      </p:sp>
      <p:sp>
        <p:nvSpPr>
          <p:cNvPr id="19" name="TextBox 18">
            <a:extLst>
              <a:ext uri="{FF2B5EF4-FFF2-40B4-BE49-F238E27FC236}">
                <a16:creationId xmlns:a16="http://schemas.microsoft.com/office/drawing/2014/main" id="{2B6E22A9-06B4-443D-BC49-A834D597EE4B}"/>
              </a:ext>
            </a:extLst>
          </p:cNvPr>
          <p:cNvSpPr txBox="1"/>
          <p:nvPr/>
        </p:nvSpPr>
        <p:spPr>
          <a:xfrm>
            <a:off x="1192956" y="4618645"/>
            <a:ext cx="2193592" cy="307777"/>
          </a:xfrm>
          <a:prstGeom prst="rect">
            <a:avLst/>
          </a:prstGeom>
          <a:noFill/>
        </p:spPr>
        <p:txBody>
          <a:bodyPr wrap="square" rtlCol="0">
            <a:spAutoFit/>
          </a:bodyPr>
          <a:lstStyle/>
          <a:p>
            <a:r>
              <a:rPr lang="en-AU" sz="1400" b="1" i="1" dirty="0"/>
              <a:t>Figure 3a: Scatter plot</a:t>
            </a:r>
          </a:p>
        </p:txBody>
      </p:sp>
      <p:sp>
        <p:nvSpPr>
          <p:cNvPr id="20" name="TextBox 19">
            <a:extLst>
              <a:ext uri="{FF2B5EF4-FFF2-40B4-BE49-F238E27FC236}">
                <a16:creationId xmlns:a16="http://schemas.microsoft.com/office/drawing/2014/main" id="{E34165D5-95C7-4A05-9F8A-915490FE3823}"/>
              </a:ext>
            </a:extLst>
          </p:cNvPr>
          <p:cNvSpPr txBox="1"/>
          <p:nvPr/>
        </p:nvSpPr>
        <p:spPr>
          <a:xfrm>
            <a:off x="5295914" y="4601611"/>
            <a:ext cx="2193592" cy="307777"/>
          </a:xfrm>
          <a:prstGeom prst="rect">
            <a:avLst/>
          </a:prstGeom>
          <a:noFill/>
        </p:spPr>
        <p:txBody>
          <a:bodyPr wrap="square" rtlCol="0">
            <a:spAutoFit/>
          </a:bodyPr>
          <a:lstStyle/>
          <a:p>
            <a:r>
              <a:rPr lang="en-AU" sz="1400" b="1" i="1" dirty="0"/>
              <a:t>Figure 3b: Scatter plot</a:t>
            </a:r>
          </a:p>
        </p:txBody>
      </p:sp>
      <p:sp>
        <p:nvSpPr>
          <p:cNvPr id="21" name="TextBox 20">
            <a:extLst>
              <a:ext uri="{FF2B5EF4-FFF2-40B4-BE49-F238E27FC236}">
                <a16:creationId xmlns:a16="http://schemas.microsoft.com/office/drawing/2014/main" id="{866A105F-710D-428C-99E1-0DE880169CAB}"/>
              </a:ext>
            </a:extLst>
          </p:cNvPr>
          <p:cNvSpPr txBox="1"/>
          <p:nvPr/>
        </p:nvSpPr>
        <p:spPr>
          <a:xfrm>
            <a:off x="9245714" y="4597430"/>
            <a:ext cx="2193592" cy="307777"/>
          </a:xfrm>
          <a:prstGeom prst="rect">
            <a:avLst/>
          </a:prstGeom>
          <a:noFill/>
        </p:spPr>
        <p:txBody>
          <a:bodyPr wrap="square" rtlCol="0">
            <a:spAutoFit/>
          </a:bodyPr>
          <a:lstStyle/>
          <a:p>
            <a:r>
              <a:rPr lang="en-AU" sz="1400" b="1" i="1" dirty="0"/>
              <a:t>Figure 3c: Scatter plot</a:t>
            </a:r>
          </a:p>
        </p:txBody>
      </p:sp>
      <p:pic>
        <p:nvPicPr>
          <p:cNvPr id="1031" name="Picture 7">
            <a:extLst>
              <a:ext uri="{FF2B5EF4-FFF2-40B4-BE49-F238E27FC236}">
                <a16:creationId xmlns:a16="http://schemas.microsoft.com/office/drawing/2014/main" id="{AAC572F7-35E3-42ED-8A91-12521C67D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94" y="1980857"/>
            <a:ext cx="3733800" cy="2600325"/>
          </a:xfrm>
          <a:prstGeom prst="rect">
            <a:avLst/>
          </a:prstGeom>
          <a:solidFill>
            <a:schemeClr val="accent4">
              <a:lumMod val="40000"/>
              <a:lumOff val="60000"/>
            </a:schemeClr>
          </a:solidFill>
          <a:ln w="28575">
            <a:solidFill>
              <a:schemeClr val="tx1"/>
            </a:solidFill>
          </a:ln>
        </p:spPr>
      </p:pic>
      <p:sp>
        <p:nvSpPr>
          <p:cNvPr id="7" name="Rectangle 8">
            <a:extLst>
              <a:ext uri="{FF2B5EF4-FFF2-40B4-BE49-F238E27FC236}">
                <a16:creationId xmlns:a16="http://schemas.microsoft.com/office/drawing/2014/main" id="{DFF59D14-E2B0-4816-B886-4410588C13C3}"/>
              </a:ext>
            </a:extLst>
          </p:cNvPr>
          <p:cNvSpPr>
            <a:spLocks noChangeArrowheads="1"/>
          </p:cNvSpPr>
          <p:nvPr/>
        </p:nvSpPr>
        <p:spPr bwMode="auto">
          <a:xfrm>
            <a:off x="295219" y="5122190"/>
            <a:ext cx="367326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student enrolments in 2030 for NSW will be 1339729.85.</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5AFB2026-52EE-4952-AB12-7CE9E569C91C}"/>
              </a:ext>
            </a:extLst>
          </p:cNvPr>
          <p:cNvSpPr>
            <a:spLocks noChangeArrowheads="1"/>
          </p:cNvSpPr>
          <p:nvPr/>
        </p:nvSpPr>
        <p:spPr bwMode="auto">
          <a:xfrm>
            <a:off x="1352386" y="3988298"/>
            <a:ext cx="2335031"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'y = 10453.16x + -19880190.75'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D51F9AA8-D1A7-49E7-B393-D9AE96A7711F}"/>
              </a:ext>
            </a:extLst>
          </p:cNvPr>
          <p:cNvSpPr txBox="1"/>
          <p:nvPr/>
        </p:nvSpPr>
        <p:spPr>
          <a:xfrm>
            <a:off x="752694" y="2325050"/>
            <a:ext cx="745958" cy="369332"/>
          </a:xfrm>
          <a:prstGeom prst="rect">
            <a:avLst/>
          </a:prstGeom>
          <a:noFill/>
        </p:spPr>
        <p:txBody>
          <a:bodyPr wrap="square" rtlCol="0">
            <a:spAutoFit/>
          </a:bodyPr>
          <a:lstStyle/>
          <a:p>
            <a:r>
              <a:rPr lang="en-AU" b="1" dirty="0"/>
              <a:t>NSW</a:t>
            </a:r>
          </a:p>
        </p:txBody>
      </p:sp>
      <p:sp>
        <p:nvSpPr>
          <p:cNvPr id="9" name="Rectangle 10">
            <a:extLst>
              <a:ext uri="{FF2B5EF4-FFF2-40B4-BE49-F238E27FC236}">
                <a16:creationId xmlns:a16="http://schemas.microsoft.com/office/drawing/2014/main" id="{5632C16A-774D-476A-9678-CCB4D03D26A6}"/>
              </a:ext>
            </a:extLst>
          </p:cNvPr>
          <p:cNvSpPr>
            <a:spLocks noChangeArrowheads="1"/>
          </p:cNvSpPr>
          <p:nvPr/>
        </p:nvSpPr>
        <p:spPr bwMode="auto">
          <a:xfrm>
            <a:off x="4544503" y="5101485"/>
            <a:ext cx="329518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student enrolments in 2030 for NT will be 43402.46.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7" name="Picture 13">
            <a:extLst>
              <a:ext uri="{FF2B5EF4-FFF2-40B4-BE49-F238E27FC236}">
                <a16:creationId xmlns:a16="http://schemas.microsoft.com/office/drawing/2014/main" id="{5AF5EDBE-2225-448E-8A16-3FE94A96F7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617" y="1961656"/>
            <a:ext cx="4044203" cy="2635774"/>
          </a:xfrm>
          <a:prstGeom prst="rect">
            <a:avLst/>
          </a:prstGeom>
          <a:solidFill>
            <a:schemeClr val="accent5">
              <a:lumMod val="40000"/>
              <a:lumOff val="60000"/>
            </a:schemeClr>
          </a:solidFill>
          <a:ln w="28575">
            <a:solidFill>
              <a:schemeClr val="tx1"/>
            </a:solidFill>
          </a:ln>
        </p:spPr>
      </p:pic>
      <p:sp>
        <p:nvSpPr>
          <p:cNvPr id="31" name="TextBox 30">
            <a:extLst>
              <a:ext uri="{FF2B5EF4-FFF2-40B4-BE49-F238E27FC236}">
                <a16:creationId xmlns:a16="http://schemas.microsoft.com/office/drawing/2014/main" id="{982025FF-4973-4F3E-A456-DA0D844219B2}"/>
              </a:ext>
            </a:extLst>
          </p:cNvPr>
          <p:cNvSpPr txBox="1"/>
          <p:nvPr/>
        </p:nvSpPr>
        <p:spPr>
          <a:xfrm>
            <a:off x="4661779" y="2287583"/>
            <a:ext cx="745958" cy="369332"/>
          </a:xfrm>
          <a:prstGeom prst="rect">
            <a:avLst/>
          </a:prstGeom>
          <a:noFill/>
        </p:spPr>
        <p:txBody>
          <a:bodyPr wrap="square" rtlCol="0">
            <a:spAutoFit/>
          </a:bodyPr>
          <a:lstStyle/>
          <a:p>
            <a:r>
              <a:rPr lang="en-AU" b="1" dirty="0"/>
              <a:t>NT</a:t>
            </a:r>
          </a:p>
        </p:txBody>
      </p:sp>
      <p:sp>
        <p:nvSpPr>
          <p:cNvPr id="12" name="Rectangle 11">
            <a:extLst>
              <a:ext uri="{FF2B5EF4-FFF2-40B4-BE49-F238E27FC236}">
                <a16:creationId xmlns:a16="http://schemas.microsoft.com/office/drawing/2014/main" id="{FB67C062-3E39-4B47-83A8-EF01E5A48283}"/>
              </a:ext>
            </a:extLst>
          </p:cNvPr>
          <p:cNvSpPr>
            <a:spLocks noChangeArrowheads="1"/>
          </p:cNvSpPr>
          <p:nvPr/>
        </p:nvSpPr>
        <p:spPr bwMode="auto">
          <a:xfrm>
            <a:off x="5595771" y="3988298"/>
            <a:ext cx="207383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'y = 202.34x + -367341.94'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4">
            <a:extLst>
              <a:ext uri="{FF2B5EF4-FFF2-40B4-BE49-F238E27FC236}">
                <a16:creationId xmlns:a16="http://schemas.microsoft.com/office/drawing/2014/main" id="{E73E5B4C-5F99-48CF-AEE2-AAAA9EDE7F35}"/>
              </a:ext>
            </a:extLst>
          </p:cNvPr>
          <p:cNvSpPr>
            <a:spLocks noChangeArrowheads="1"/>
          </p:cNvSpPr>
          <p:nvPr/>
        </p:nvSpPr>
        <p:spPr bwMode="auto">
          <a:xfrm>
            <a:off x="4587584" y="2186213"/>
            <a:ext cx="290372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r-squared is: 0.78517497932712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5">
            <a:extLst>
              <a:ext uri="{FF2B5EF4-FFF2-40B4-BE49-F238E27FC236}">
                <a16:creationId xmlns:a16="http://schemas.microsoft.com/office/drawing/2014/main" id="{C14B6F0A-835E-4B34-972E-5F4B6B8E5D26}"/>
              </a:ext>
            </a:extLst>
          </p:cNvPr>
          <p:cNvSpPr>
            <a:spLocks noChangeArrowheads="1"/>
          </p:cNvSpPr>
          <p:nvPr/>
        </p:nvSpPr>
        <p:spPr bwMode="auto">
          <a:xfrm>
            <a:off x="677272" y="2197563"/>
            <a:ext cx="270927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r-squared is: 0.960784825711232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41" name="Picture 17">
            <a:extLst>
              <a:ext uri="{FF2B5EF4-FFF2-40B4-BE49-F238E27FC236}">
                <a16:creationId xmlns:a16="http://schemas.microsoft.com/office/drawing/2014/main" id="{17FD1F29-B86F-46E1-BEE6-54DCEA1E7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6518" y="1966606"/>
            <a:ext cx="4044203" cy="2635774"/>
          </a:xfrm>
          <a:prstGeom prst="rect">
            <a:avLst/>
          </a:prstGeom>
          <a:solidFill>
            <a:schemeClr val="accent6">
              <a:lumMod val="40000"/>
              <a:lumOff val="60000"/>
            </a:schemeClr>
          </a:solidFill>
          <a:ln w="28575">
            <a:solidFill>
              <a:schemeClr val="tx1"/>
            </a:solidFill>
          </a:ln>
        </p:spPr>
      </p:pic>
      <p:sp>
        <p:nvSpPr>
          <p:cNvPr id="25" name="Rectangle 18">
            <a:extLst>
              <a:ext uri="{FF2B5EF4-FFF2-40B4-BE49-F238E27FC236}">
                <a16:creationId xmlns:a16="http://schemas.microsoft.com/office/drawing/2014/main" id="{9EF5AD7C-47FD-41DB-A337-CEE3881BE091}"/>
              </a:ext>
            </a:extLst>
          </p:cNvPr>
          <p:cNvSpPr>
            <a:spLocks noChangeArrowheads="1"/>
          </p:cNvSpPr>
          <p:nvPr/>
        </p:nvSpPr>
        <p:spPr bwMode="auto">
          <a:xfrm>
            <a:off x="8890647" y="2185817"/>
            <a:ext cx="290372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r-squared is: 0.4904618341953918</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TextBox 35">
            <a:extLst>
              <a:ext uri="{FF2B5EF4-FFF2-40B4-BE49-F238E27FC236}">
                <a16:creationId xmlns:a16="http://schemas.microsoft.com/office/drawing/2014/main" id="{76E4AAEC-00BF-4CE9-8219-C4A711231C59}"/>
              </a:ext>
            </a:extLst>
          </p:cNvPr>
          <p:cNvSpPr txBox="1"/>
          <p:nvPr/>
        </p:nvSpPr>
        <p:spPr>
          <a:xfrm>
            <a:off x="11085724" y="2321495"/>
            <a:ext cx="745958" cy="369332"/>
          </a:xfrm>
          <a:prstGeom prst="rect">
            <a:avLst/>
          </a:prstGeom>
          <a:noFill/>
        </p:spPr>
        <p:txBody>
          <a:bodyPr wrap="square" rtlCol="0">
            <a:spAutoFit/>
          </a:bodyPr>
          <a:lstStyle/>
          <a:p>
            <a:r>
              <a:rPr lang="en-AU" b="1" dirty="0"/>
              <a:t>Tas</a:t>
            </a:r>
          </a:p>
        </p:txBody>
      </p:sp>
      <p:sp>
        <p:nvSpPr>
          <p:cNvPr id="26" name="Rectangle 19">
            <a:extLst>
              <a:ext uri="{FF2B5EF4-FFF2-40B4-BE49-F238E27FC236}">
                <a16:creationId xmlns:a16="http://schemas.microsoft.com/office/drawing/2014/main" id="{A65C46A2-65B8-48DE-AB41-7A238ECFC999}"/>
              </a:ext>
            </a:extLst>
          </p:cNvPr>
          <p:cNvSpPr>
            <a:spLocks noChangeArrowheads="1"/>
          </p:cNvSpPr>
          <p:nvPr/>
        </p:nvSpPr>
        <p:spPr bwMode="auto">
          <a:xfrm>
            <a:off x="8702701" y="4020675"/>
            <a:ext cx="213691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'y = -142.38x + 368205.47'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0">
            <a:extLst>
              <a:ext uri="{FF2B5EF4-FFF2-40B4-BE49-F238E27FC236}">
                <a16:creationId xmlns:a16="http://schemas.microsoft.com/office/drawing/2014/main" id="{80632810-0BAF-4CCD-A1BB-7E11332657FE}"/>
              </a:ext>
            </a:extLst>
          </p:cNvPr>
          <p:cNvSpPr>
            <a:spLocks noChangeArrowheads="1"/>
          </p:cNvSpPr>
          <p:nvPr/>
        </p:nvSpPr>
        <p:spPr bwMode="auto">
          <a:xfrm>
            <a:off x="8536501" y="5102191"/>
            <a:ext cx="329518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student enrolments in 2030 for Tas will be 79168.99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A23F7D8C-772F-4103-AA58-A66995933F4C}"/>
              </a:ext>
            </a:extLst>
          </p:cNvPr>
          <p:cNvSpPr>
            <a:spLocks noGrp="1"/>
          </p:cNvSpPr>
          <p:nvPr>
            <p:ph type="sldNum" sz="quarter" idx="12"/>
          </p:nvPr>
        </p:nvSpPr>
        <p:spPr/>
        <p:txBody>
          <a:bodyPr/>
          <a:lstStyle/>
          <a:p>
            <a:fld id="{B8552D63-90EB-432D-A4CF-B9CC74176BF6}" type="slidenum">
              <a:rPr lang="en-AU" smtClean="0"/>
              <a:t>10</a:t>
            </a:fld>
            <a:endParaRPr lang="en-AU"/>
          </a:p>
        </p:txBody>
      </p:sp>
      <p:sp>
        <p:nvSpPr>
          <p:cNvPr id="30" name="TextBox 29">
            <a:extLst>
              <a:ext uri="{FF2B5EF4-FFF2-40B4-BE49-F238E27FC236}">
                <a16:creationId xmlns:a16="http://schemas.microsoft.com/office/drawing/2014/main" id="{C5D710F5-2BD1-4E29-B353-1E522228EDFB}"/>
              </a:ext>
            </a:extLst>
          </p:cNvPr>
          <p:cNvSpPr txBox="1"/>
          <p:nvPr/>
        </p:nvSpPr>
        <p:spPr>
          <a:xfrm>
            <a:off x="2461908" y="182722"/>
            <a:ext cx="11564177" cy="523220"/>
          </a:xfrm>
          <a:prstGeom prst="rect">
            <a:avLst/>
          </a:prstGeom>
          <a:noFill/>
        </p:spPr>
        <p:txBody>
          <a:bodyPr wrap="square">
            <a:spAutoFit/>
          </a:bodyPr>
          <a:lstStyle/>
          <a:p>
            <a:r>
              <a:rPr lang="en-AU" sz="2800" b="1" dirty="0"/>
              <a:t>Numerical summary , visualisations and findings</a:t>
            </a:r>
          </a:p>
        </p:txBody>
      </p:sp>
    </p:spTree>
    <p:extLst>
      <p:ext uri="{BB962C8B-B14F-4D97-AF65-F5344CB8AC3E}">
        <p14:creationId xmlns:p14="http://schemas.microsoft.com/office/powerpoint/2010/main" val="4274240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301B33-9DC8-4328-B275-61DCCA29052D}"/>
              </a:ext>
            </a:extLst>
          </p:cNvPr>
          <p:cNvSpPr txBox="1"/>
          <p:nvPr/>
        </p:nvSpPr>
        <p:spPr>
          <a:xfrm>
            <a:off x="494270" y="994442"/>
            <a:ext cx="11564177" cy="369332"/>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4. How does indigenous and non indigenous enrolment differs in each state/territory in last 5 years (2016-2020)?</a:t>
            </a:r>
          </a:p>
        </p:txBody>
      </p:sp>
      <p:pic>
        <p:nvPicPr>
          <p:cNvPr id="8" name="Picture 7" descr="Table&#10;&#10;Description automatically generated">
            <a:extLst>
              <a:ext uri="{FF2B5EF4-FFF2-40B4-BE49-F238E27FC236}">
                <a16:creationId xmlns:a16="http://schemas.microsoft.com/office/drawing/2014/main" id="{E83D0200-D09D-4391-8E24-FFE0D0756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60" y="1608482"/>
            <a:ext cx="4548009" cy="1788043"/>
          </a:xfrm>
          <a:prstGeom prst="rect">
            <a:avLst/>
          </a:prstGeom>
          <a:ln w="38100">
            <a:solidFill>
              <a:schemeClr val="tx1"/>
            </a:solidFill>
          </a:ln>
        </p:spPr>
      </p:pic>
      <p:pic>
        <p:nvPicPr>
          <p:cNvPr id="11" name="Picture 10">
            <a:extLst>
              <a:ext uri="{FF2B5EF4-FFF2-40B4-BE49-F238E27FC236}">
                <a16:creationId xmlns:a16="http://schemas.microsoft.com/office/drawing/2014/main" id="{CD0BCE3D-EE9B-46BB-9A9D-E91506FA9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358" y="1484739"/>
            <a:ext cx="4261544" cy="2328978"/>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76874A1D-9C06-4EBF-A13C-D354FED19587}"/>
              </a:ext>
            </a:extLst>
          </p:cNvPr>
          <p:cNvGrpSpPr/>
          <p:nvPr/>
        </p:nvGrpSpPr>
        <p:grpSpPr>
          <a:xfrm>
            <a:off x="68764" y="3685435"/>
            <a:ext cx="5001274" cy="3073702"/>
            <a:chOff x="50228" y="3496802"/>
            <a:chExt cx="5190341" cy="3272268"/>
          </a:xfrm>
        </p:grpSpPr>
        <p:pic>
          <p:nvPicPr>
            <p:cNvPr id="13" name="Picture 14">
              <a:extLst>
                <a:ext uri="{FF2B5EF4-FFF2-40B4-BE49-F238E27FC236}">
                  <a16:creationId xmlns:a16="http://schemas.microsoft.com/office/drawing/2014/main" id="{4A210A5C-5010-4B52-8125-5038EA38DE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274"/>
            <a:stretch/>
          </p:blipFill>
          <p:spPr bwMode="auto">
            <a:xfrm>
              <a:off x="2520377" y="5171727"/>
              <a:ext cx="2720192" cy="136718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D15604B8-A5D0-4CD3-B95A-DDEB645BB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8051" y="3496802"/>
              <a:ext cx="2532083" cy="170839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39F71B75-7271-44B3-8560-A49A92F1BB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28" y="5044454"/>
              <a:ext cx="2519173" cy="172461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0E5D0B0D-63D1-47FC-9DE7-7B8C05AF86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36" y="3537835"/>
              <a:ext cx="2388097" cy="1764293"/>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9CCD197F-C310-4808-B8DB-62C666CE742B}"/>
              </a:ext>
            </a:extLst>
          </p:cNvPr>
          <p:cNvSpPr txBox="1"/>
          <p:nvPr/>
        </p:nvSpPr>
        <p:spPr>
          <a:xfrm>
            <a:off x="5060745" y="4487797"/>
            <a:ext cx="6530262" cy="1944000"/>
          </a:xfrm>
          <a:prstGeom prst="rect">
            <a:avLst/>
          </a:prstGeom>
          <a:solidFill>
            <a:schemeClr val="accent4">
              <a:lumMod val="40000"/>
              <a:lumOff val="60000"/>
            </a:schemeClr>
          </a:solidFill>
        </p:spPr>
        <p:txBody>
          <a:bodyPr wrap="square" rtlCol="0">
            <a:spAutoFit/>
          </a:bodyPr>
          <a:lstStyle/>
          <a:p>
            <a:pPr marL="285750" indent="-285750">
              <a:buFont typeface="Wingdings" panose="05000000000000000000" pitchFamily="2" charset="2"/>
              <a:buChar char="§"/>
            </a:pPr>
            <a:r>
              <a:rPr lang="en-AU" dirty="0"/>
              <a:t>Vic has the lowest proportion of indigenous enrolments and NT has the highest</a:t>
            </a:r>
          </a:p>
          <a:p>
            <a:pPr marL="285750" indent="-285750">
              <a:buFont typeface="Wingdings" panose="05000000000000000000" pitchFamily="2" charset="2"/>
              <a:buChar char="§"/>
            </a:pPr>
            <a:endParaRPr lang="en-AU" dirty="0"/>
          </a:p>
          <a:p>
            <a:pPr marL="285750" indent="-285750">
              <a:buFont typeface="Wingdings" panose="05000000000000000000" pitchFamily="2" charset="2"/>
              <a:buChar char="§"/>
            </a:pPr>
            <a:r>
              <a:rPr lang="en-AU" dirty="0"/>
              <a:t>Proportion of indigenous enrolments</a:t>
            </a:r>
          </a:p>
          <a:p>
            <a:pPr marL="742950" lvl="1" indent="-285750">
              <a:buFont typeface="Wingdings" panose="05000000000000000000" pitchFamily="2" charset="2"/>
              <a:buChar char="Ø"/>
            </a:pPr>
            <a:r>
              <a:rPr lang="en-AU" sz="1400" dirty="0"/>
              <a:t>Vic, ACT, SA (1-5%)</a:t>
            </a:r>
          </a:p>
          <a:p>
            <a:pPr marL="742950" lvl="1" indent="-285750">
              <a:buFont typeface="Wingdings" panose="05000000000000000000" pitchFamily="2" charset="2"/>
              <a:buChar char="Ø"/>
            </a:pPr>
            <a:r>
              <a:rPr lang="en-AU" sz="1400" dirty="0"/>
              <a:t>NSW, WA, Qld, Tas (5-10%)</a:t>
            </a:r>
          </a:p>
          <a:p>
            <a:pPr marL="742950" lvl="1" indent="-285750">
              <a:buFont typeface="Wingdings" panose="05000000000000000000" pitchFamily="2" charset="2"/>
              <a:buChar char="Ø"/>
            </a:pPr>
            <a:r>
              <a:rPr lang="en-AU" sz="1400" dirty="0"/>
              <a:t>NT (40%)</a:t>
            </a:r>
          </a:p>
          <a:p>
            <a:endParaRPr lang="en-AU" dirty="0"/>
          </a:p>
          <a:p>
            <a:endParaRPr lang="en-AU" dirty="0"/>
          </a:p>
        </p:txBody>
      </p:sp>
      <p:sp>
        <p:nvSpPr>
          <p:cNvPr id="16" name="TextBox 15">
            <a:extLst>
              <a:ext uri="{FF2B5EF4-FFF2-40B4-BE49-F238E27FC236}">
                <a16:creationId xmlns:a16="http://schemas.microsoft.com/office/drawing/2014/main" id="{BDD42112-196A-4922-8E14-16CC02A91FA2}"/>
              </a:ext>
            </a:extLst>
          </p:cNvPr>
          <p:cNvSpPr txBox="1"/>
          <p:nvPr/>
        </p:nvSpPr>
        <p:spPr>
          <a:xfrm>
            <a:off x="2569401" y="3387591"/>
            <a:ext cx="1037968" cy="307777"/>
          </a:xfrm>
          <a:prstGeom prst="rect">
            <a:avLst/>
          </a:prstGeom>
          <a:noFill/>
        </p:spPr>
        <p:txBody>
          <a:bodyPr wrap="square" rtlCol="0">
            <a:spAutoFit/>
          </a:bodyPr>
          <a:lstStyle/>
          <a:p>
            <a:r>
              <a:rPr lang="en-AU" sz="1400" b="1" i="1" dirty="0"/>
              <a:t>Table 4</a:t>
            </a:r>
          </a:p>
        </p:txBody>
      </p:sp>
      <p:sp>
        <p:nvSpPr>
          <p:cNvPr id="18" name="TextBox 17">
            <a:extLst>
              <a:ext uri="{FF2B5EF4-FFF2-40B4-BE49-F238E27FC236}">
                <a16:creationId xmlns:a16="http://schemas.microsoft.com/office/drawing/2014/main" id="{53306FF9-9E74-4048-A77E-217D743D6D69}"/>
              </a:ext>
            </a:extLst>
          </p:cNvPr>
          <p:cNvSpPr txBox="1"/>
          <p:nvPr/>
        </p:nvSpPr>
        <p:spPr>
          <a:xfrm>
            <a:off x="1365343" y="6531694"/>
            <a:ext cx="1679701" cy="307777"/>
          </a:xfrm>
          <a:prstGeom prst="rect">
            <a:avLst/>
          </a:prstGeom>
          <a:noFill/>
        </p:spPr>
        <p:txBody>
          <a:bodyPr wrap="square" rtlCol="0">
            <a:spAutoFit/>
          </a:bodyPr>
          <a:lstStyle/>
          <a:p>
            <a:r>
              <a:rPr lang="en-AU" sz="1400" b="1" i="1" dirty="0"/>
              <a:t>Figure 4b: Pie Chart</a:t>
            </a:r>
          </a:p>
        </p:txBody>
      </p:sp>
      <p:sp>
        <p:nvSpPr>
          <p:cNvPr id="19" name="TextBox 18">
            <a:extLst>
              <a:ext uri="{FF2B5EF4-FFF2-40B4-BE49-F238E27FC236}">
                <a16:creationId xmlns:a16="http://schemas.microsoft.com/office/drawing/2014/main" id="{055A1AFF-23FA-4527-9B5D-ADE07F42F319}"/>
              </a:ext>
            </a:extLst>
          </p:cNvPr>
          <p:cNvSpPr txBox="1"/>
          <p:nvPr/>
        </p:nvSpPr>
        <p:spPr>
          <a:xfrm>
            <a:off x="7404145" y="3904644"/>
            <a:ext cx="1679701" cy="307777"/>
          </a:xfrm>
          <a:prstGeom prst="rect">
            <a:avLst/>
          </a:prstGeom>
          <a:noFill/>
        </p:spPr>
        <p:txBody>
          <a:bodyPr wrap="square" rtlCol="0">
            <a:spAutoFit/>
          </a:bodyPr>
          <a:lstStyle/>
          <a:p>
            <a:r>
              <a:rPr lang="en-AU" sz="1400" b="1" i="1" dirty="0"/>
              <a:t>Figure 4a: Bar Chart</a:t>
            </a:r>
          </a:p>
        </p:txBody>
      </p:sp>
      <p:sp>
        <p:nvSpPr>
          <p:cNvPr id="3" name="Slide Number Placeholder 2">
            <a:extLst>
              <a:ext uri="{FF2B5EF4-FFF2-40B4-BE49-F238E27FC236}">
                <a16:creationId xmlns:a16="http://schemas.microsoft.com/office/drawing/2014/main" id="{29110871-7001-4280-AEE5-1D65A0260BB5}"/>
              </a:ext>
            </a:extLst>
          </p:cNvPr>
          <p:cNvSpPr>
            <a:spLocks noGrp="1"/>
          </p:cNvSpPr>
          <p:nvPr>
            <p:ph type="sldNum" sz="quarter" idx="12"/>
          </p:nvPr>
        </p:nvSpPr>
        <p:spPr/>
        <p:txBody>
          <a:bodyPr/>
          <a:lstStyle/>
          <a:p>
            <a:fld id="{B8552D63-90EB-432D-A4CF-B9CC74176BF6}" type="slidenum">
              <a:rPr lang="en-AU" smtClean="0"/>
              <a:t>11</a:t>
            </a:fld>
            <a:endParaRPr lang="en-AU"/>
          </a:p>
        </p:txBody>
      </p:sp>
      <p:sp>
        <p:nvSpPr>
          <p:cNvPr id="17" name="TextBox 16">
            <a:extLst>
              <a:ext uri="{FF2B5EF4-FFF2-40B4-BE49-F238E27FC236}">
                <a16:creationId xmlns:a16="http://schemas.microsoft.com/office/drawing/2014/main" id="{3E3B68AB-2B99-4A4B-8892-F2AD137E100F}"/>
              </a:ext>
            </a:extLst>
          </p:cNvPr>
          <p:cNvSpPr txBox="1"/>
          <p:nvPr/>
        </p:nvSpPr>
        <p:spPr>
          <a:xfrm>
            <a:off x="2461908" y="182722"/>
            <a:ext cx="11564177" cy="523220"/>
          </a:xfrm>
          <a:prstGeom prst="rect">
            <a:avLst/>
          </a:prstGeom>
          <a:noFill/>
        </p:spPr>
        <p:txBody>
          <a:bodyPr wrap="square">
            <a:spAutoFit/>
          </a:bodyPr>
          <a:lstStyle/>
          <a:p>
            <a:r>
              <a:rPr lang="en-AU" sz="2800" b="1" dirty="0"/>
              <a:t>Numerical summary , visualisations and findings</a:t>
            </a:r>
          </a:p>
        </p:txBody>
      </p:sp>
    </p:spTree>
    <p:extLst>
      <p:ext uri="{BB962C8B-B14F-4D97-AF65-F5344CB8AC3E}">
        <p14:creationId xmlns:p14="http://schemas.microsoft.com/office/powerpoint/2010/main" val="68158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2C22-470E-41B5-A444-F013992420C4}"/>
              </a:ext>
            </a:extLst>
          </p:cNvPr>
          <p:cNvSpPr>
            <a:spLocks noGrp="1"/>
          </p:cNvSpPr>
          <p:nvPr>
            <p:ph type="title"/>
          </p:nvPr>
        </p:nvSpPr>
        <p:spPr>
          <a:xfrm>
            <a:off x="840059" y="500062"/>
            <a:ext cx="10515600" cy="1325563"/>
          </a:xfrm>
        </p:spPr>
        <p:txBody>
          <a:bodyPr>
            <a:normAutofit/>
          </a:bodyPr>
          <a:lstStyle/>
          <a:p>
            <a:r>
              <a:rPr lang="en-AU" sz="1800" dirty="0">
                <a:solidFill>
                  <a:schemeClr val="accent1">
                    <a:lumMod val="75000"/>
                  </a:schemeClr>
                </a:solidFill>
                <a:latin typeface="Arial" panose="020B0604020202020204" pitchFamily="34" charset="0"/>
                <a:ea typeface="+mn-ea"/>
                <a:cs typeface="+mn-cs"/>
              </a:rPr>
              <a:t>5. How does population relates to student enrolments in each state? </a:t>
            </a:r>
            <a:br>
              <a:rPr lang="en-AU" sz="1800" dirty="0">
                <a:solidFill>
                  <a:schemeClr val="accent1">
                    <a:lumMod val="75000"/>
                  </a:schemeClr>
                </a:solidFill>
                <a:latin typeface="Arial" panose="020B0604020202020204" pitchFamily="34" charset="0"/>
                <a:ea typeface="+mn-ea"/>
                <a:cs typeface="+mn-cs"/>
              </a:rPr>
            </a:br>
            <a:endParaRPr lang="en-AU" sz="1800" dirty="0">
              <a:solidFill>
                <a:schemeClr val="accent1">
                  <a:lumMod val="75000"/>
                </a:schemeClr>
              </a:solidFill>
              <a:latin typeface="Arial" panose="020B0604020202020204" pitchFamily="34" charset="0"/>
              <a:ea typeface="+mn-ea"/>
              <a:cs typeface="+mn-cs"/>
            </a:endParaRPr>
          </a:p>
        </p:txBody>
      </p:sp>
      <p:pic>
        <p:nvPicPr>
          <p:cNvPr id="9" name="Content Placeholder 8">
            <a:extLst>
              <a:ext uri="{FF2B5EF4-FFF2-40B4-BE49-F238E27FC236}">
                <a16:creationId xmlns:a16="http://schemas.microsoft.com/office/drawing/2014/main" id="{5AF2EBE4-7009-490F-B739-EF127CE4A381}"/>
              </a:ext>
            </a:extLst>
          </p:cNvPr>
          <p:cNvPicPr>
            <a:picLocks noGrp="1" noChangeAspect="1"/>
          </p:cNvPicPr>
          <p:nvPr>
            <p:ph idx="1"/>
          </p:nvPr>
        </p:nvPicPr>
        <p:blipFill>
          <a:blip r:embed="rId3"/>
          <a:stretch>
            <a:fillRect/>
          </a:stretch>
        </p:blipFill>
        <p:spPr>
          <a:xfrm>
            <a:off x="704036" y="1324304"/>
            <a:ext cx="3914775" cy="2343150"/>
          </a:xfrm>
        </p:spPr>
      </p:pic>
      <p:sp>
        <p:nvSpPr>
          <p:cNvPr id="3" name="Slide Number Placeholder 2">
            <a:extLst>
              <a:ext uri="{FF2B5EF4-FFF2-40B4-BE49-F238E27FC236}">
                <a16:creationId xmlns:a16="http://schemas.microsoft.com/office/drawing/2014/main" id="{4E413D6A-47E5-4FAD-9170-D3F64EE1D82A}"/>
              </a:ext>
            </a:extLst>
          </p:cNvPr>
          <p:cNvSpPr>
            <a:spLocks noGrp="1"/>
          </p:cNvSpPr>
          <p:nvPr>
            <p:ph type="sldNum" sz="quarter" idx="12"/>
          </p:nvPr>
        </p:nvSpPr>
        <p:spPr/>
        <p:txBody>
          <a:bodyPr/>
          <a:lstStyle/>
          <a:p>
            <a:fld id="{B8552D63-90EB-432D-A4CF-B9CC74176BF6}" type="slidenum">
              <a:rPr lang="en-AU" smtClean="0"/>
              <a:t>12</a:t>
            </a:fld>
            <a:endParaRPr lang="en-AU"/>
          </a:p>
        </p:txBody>
      </p:sp>
      <p:sp>
        <p:nvSpPr>
          <p:cNvPr id="4" name="TextBox 3">
            <a:extLst>
              <a:ext uri="{FF2B5EF4-FFF2-40B4-BE49-F238E27FC236}">
                <a16:creationId xmlns:a16="http://schemas.microsoft.com/office/drawing/2014/main" id="{0D5A2E61-2EF2-4DD4-9C79-756FAAB20442}"/>
              </a:ext>
            </a:extLst>
          </p:cNvPr>
          <p:cNvSpPr txBox="1"/>
          <p:nvPr/>
        </p:nvSpPr>
        <p:spPr>
          <a:xfrm>
            <a:off x="2461908" y="182722"/>
            <a:ext cx="11564177" cy="523220"/>
          </a:xfrm>
          <a:prstGeom prst="rect">
            <a:avLst/>
          </a:prstGeom>
          <a:noFill/>
        </p:spPr>
        <p:txBody>
          <a:bodyPr wrap="square">
            <a:spAutoFit/>
          </a:bodyPr>
          <a:lstStyle/>
          <a:p>
            <a:r>
              <a:rPr lang="en-AU" sz="2800" b="1" dirty="0"/>
              <a:t>Numerical summary , visualisations and findings</a:t>
            </a:r>
          </a:p>
        </p:txBody>
      </p:sp>
      <p:pic>
        <p:nvPicPr>
          <p:cNvPr id="1026" name="Picture 2">
            <a:extLst>
              <a:ext uri="{FF2B5EF4-FFF2-40B4-BE49-F238E27FC236}">
                <a16:creationId xmlns:a16="http://schemas.microsoft.com/office/drawing/2014/main" id="{84EC87C7-9A0C-4431-9292-318AE8898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5013" y="1324304"/>
            <a:ext cx="4727187" cy="264795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54752F4-63A6-40DE-8237-13877C02F8B3}"/>
              </a:ext>
            </a:extLst>
          </p:cNvPr>
          <p:cNvSpPr txBox="1"/>
          <p:nvPr/>
        </p:nvSpPr>
        <p:spPr>
          <a:xfrm>
            <a:off x="508982" y="5032376"/>
            <a:ext cx="9473217" cy="1162113"/>
          </a:xfrm>
          <a:prstGeom prst="rect">
            <a:avLst/>
          </a:prstGeom>
          <a:solidFill>
            <a:schemeClr val="accent4">
              <a:lumMod val="40000"/>
              <a:lumOff val="60000"/>
            </a:schemeClr>
          </a:solidFill>
        </p:spPr>
        <p:txBody>
          <a:bodyPr wrap="square" rtlCol="0">
            <a:spAutoFit/>
          </a:bodyPr>
          <a:lstStyle/>
          <a:p>
            <a:pPr marL="285750" indent="-285750">
              <a:lnSpc>
                <a:spcPct val="150000"/>
              </a:lnSpc>
              <a:buFont typeface="Wingdings" panose="05000000000000000000" pitchFamily="2" charset="2"/>
              <a:buChar char="§"/>
            </a:pPr>
            <a:r>
              <a:rPr lang="en-US" sz="1600" dirty="0"/>
              <a:t>School Enrolments and the population distribution among states/territories take the same pattern. </a:t>
            </a:r>
          </a:p>
          <a:p>
            <a:pPr marL="285750" indent="-285750">
              <a:lnSpc>
                <a:spcPct val="150000"/>
              </a:lnSpc>
              <a:buFont typeface="Wingdings" panose="05000000000000000000" pitchFamily="2" charset="2"/>
              <a:buChar char="§"/>
            </a:pPr>
            <a:r>
              <a:rPr lang="en-US" sz="1600" dirty="0"/>
              <a:t>NSW and VIC record the highest</a:t>
            </a:r>
          </a:p>
          <a:p>
            <a:pPr marL="285750" indent="-285750">
              <a:lnSpc>
                <a:spcPct val="150000"/>
              </a:lnSpc>
              <a:buFont typeface="Wingdings" panose="05000000000000000000" pitchFamily="2" charset="2"/>
              <a:buChar char="§"/>
            </a:pPr>
            <a:r>
              <a:rPr lang="en-US" sz="1600" dirty="0"/>
              <a:t>NT and ACT record the lowest </a:t>
            </a:r>
            <a:endParaRPr lang="en-AU" sz="1600" dirty="0"/>
          </a:p>
        </p:txBody>
      </p:sp>
      <p:sp>
        <p:nvSpPr>
          <p:cNvPr id="10" name="TextBox 9">
            <a:extLst>
              <a:ext uri="{FF2B5EF4-FFF2-40B4-BE49-F238E27FC236}">
                <a16:creationId xmlns:a16="http://schemas.microsoft.com/office/drawing/2014/main" id="{DCCBA790-58E7-4E2A-8121-2EA46211E327}"/>
              </a:ext>
            </a:extLst>
          </p:cNvPr>
          <p:cNvSpPr txBox="1"/>
          <p:nvPr/>
        </p:nvSpPr>
        <p:spPr>
          <a:xfrm>
            <a:off x="1942924" y="3888249"/>
            <a:ext cx="1037968" cy="307777"/>
          </a:xfrm>
          <a:prstGeom prst="rect">
            <a:avLst/>
          </a:prstGeom>
          <a:noFill/>
        </p:spPr>
        <p:txBody>
          <a:bodyPr wrap="square" rtlCol="0">
            <a:spAutoFit/>
          </a:bodyPr>
          <a:lstStyle/>
          <a:p>
            <a:r>
              <a:rPr lang="en-AU" sz="1400" b="1" i="1" dirty="0"/>
              <a:t>Table 5</a:t>
            </a:r>
          </a:p>
        </p:txBody>
      </p:sp>
      <p:sp>
        <p:nvSpPr>
          <p:cNvPr id="11" name="TextBox 10">
            <a:extLst>
              <a:ext uri="{FF2B5EF4-FFF2-40B4-BE49-F238E27FC236}">
                <a16:creationId xmlns:a16="http://schemas.microsoft.com/office/drawing/2014/main" id="{76CA8F5B-85DA-4625-91A9-F43ABF93A274}"/>
              </a:ext>
            </a:extLst>
          </p:cNvPr>
          <p:cNvSpPr txBox="1"/>
          <p:nvPr/>
        </p:nvSpPr>
        <p:spPr>
          <a:xfrm>
            <a:off x="6773410" y="4128671"/>
            <a:ext cx="1837189" cy="307777"/>
          </a:xfrm>
          <a:prstGeom prst="rect">
            <a:avLst/>
          </a:prstGeom>
          <a:noFill/>
        </p:spPr>
        <p:txBody>
          <a:bodyPr wrap="square" rtlCol="0">
            <a:spAutoFit/>
          </a:bodyPr>
          <a:lstStyle/>
          <a:p>
            <a:r>
              <a:rPr lang="en-AU" sz="1400" b="1" i="1" dirty="0"/>
              <a:t>Figure 5a: Bar Chart</a:t>
            </a:r>
          </a:p>
        </p:txBody>
      </p:sp>
    </p:spTree>
    <p:extLst>
      <p:ext uri="{BB962C8B-B14F-4D97-AF65-F5344CB8AC3E}">
        <p14:creationId xmlns:p14="http://schemas.microsoft.com/office/powerpoint/2010/main" val="2684703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BE31C18-8D6F-43FE-8E42-6D0459DA327C}"/>
              </a:ext>
            </a:extLst>
          </p:cNvPr>
          <p:cNvSpPr txBox="1"/>
          <p:nvPr/>
        </p:nvSpPr>
        <p:spPr>
          <a:xfrm>
            <a:off x="643467" y="512759"/>
            <a:ext cx="9876672" cy="1059099"/>
          </a:xfrm>
          <a:prstGeom prst="rect">
            <a:avLst/>
          </a:prstGeom>
        </p:spPr>
        <p:txBody>
          <a:bodyPr vert="horz" lIns="91440" tIns="45720" rIns="91440" bIns="45720" rtlCol="0" anchor="t">
            <a:normAutofit lnSpcReduction="10000"/>
          </a:bodyPr>
          <a:lstStyle/>
          <a:p>
            <a:pPr algn="ctr">
              <a:lnSpc>
                <a:spcPct val="90000"/>
              </a:lnSpc>
              <a:spcBef>
                <a:spcPct val="0"/>
              </a:spcBef>
              <a:spcAft>
                <a:spcPts val="600"/>
              </a:spcAft>
            </a:pPr>
            <a:r>
              <a:rPr lang="en-US" sz="3600" b="1" kern="1200" dirty="0">
                <a:solidFill>
                  <a:schemeClr val="tx1"/>
                </a:solidFill>
                <a:latin typeface="+mj-lt"/>
                <a:ea typeface="+mj-ea"/>
                <a:cs typeface="+mj-cs"/>
              </a:rPr>
              <a:t>The implications of your findings: What do your findings mean? </a:t>
            </a:r>
          </a:p>
        </p:txBody>
      </p:sp>
      <p:sp>
        <p:nvSpPr>
          <p:cNvPr id="63" name="Rectangle 45">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47">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49">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Rectangle 51">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F91A862D-7A83-40C7-A7E1-B4D815908B50}"/>
              </a:ext>
            </a:extLst>
          </p:cNvPr>
          <p:cNvSpPr txBox="1"/>
          <p:nvPr/>
        </p:nvSpPr>
        <p:spPr>
          <a:xfrm>
            <a:off x="643467" y="1993597"/>
            <a:ext cx="10789362" cy="4030883"/>
          </a:xfrm>
          <a:prstGeom prst="rect">
            <a:avLst/>
          </a:prstGeom>
          <a:solidFill>
            <a:schemeClr val="accent4">
              <a:lumMod val="20000"/>
              <a:lumOff val="80000"/>
            </a:schemeClr>
          </a:solidFill>
          <a:ln w="38100">
            <a:solidFill>
              <a:schemeClr val="tx1"/>
            </a:solidFill>
          </a:ln>
        </p:spPr>
        <p:txBody>
          <a:bodyPr vert="horz" lIns="91440" tIns="45720" rIns="91440" bIns="45720" rtlCol="0">
            <a:normAutofit fontScale="70000" lnSpcReduction="20000"/>
          </a:bodyPr>
          <a:lstStyle/>
          <a:p>
            <a:pPr marL="285750" indent="-228600">
              <a:lnSpc>
                <a:spcPct val="90000"/>
              </a:lnSpc>
              <a:spcAft>
                <a:spcPts val="600"/>
              </a:spcAft>
              <a:buFont typeface="Arial" panose="020B0604020202020204" pitchFamily="34" charset="0"/>
              <a:buChar char="•"/>
            </a:pPr>
            <a:endParaRPr lang="en-US" sz="2900" dirty="0"/>
          </a:p>
          <a:p>
            <a:pPr marL="285750" indent="-228600">
              <a:lnSpc>
                <a:spcPct val="90000"/>
              </a:lnSpc>
              <a:spcAft>
                <a:spcPts val="600"/>
              </a:spcAft>
              <a:buFont typeface="Arial" panose="020B0604020202020204" pitchFamily="34" charset="0"/>
              <a:buChar char="•"/>
            </a:pPr>
            <a:r>
              <a:rPr lang="en-US" sz="2900" dirty="0"/>
              <a:t>NSW and Victoria have the highest population, therefore the percentage of student enrolments in these states are the highest</a:t>
            </a:r>
          </a:p>
          <a:p>
            <a:pPr marL="285750" indent="-228600">
              <a:lnSpc>
                <a:spcPct val="90000"/>
              </a:lnSpc>
              <a:spcAft>
                <a:spcPts val="600"/>
              </a:spcAft>
              <a:buFont typeface="Arial" panose="020B0604020202020204" pitchFamily="34" charset="0"/>
              <a:buChar char="•"/>
            </a:pPr>
            <a:endParaRPr lang="en-US" sz="2900" dirty="0"/>
          </a:p>
          <a:p>
            <a:pPr marL="285750" indent="-228600">
              <a:lnSpc>
                <a:spcPct val="90000"/>
              </a:lnSpc>
              <a:spcAft>
                <a:spcPts val="600"/>
              </a:spcAft>
              <a:buFont typeface="Arial" panose="020B0604020202020204" pitchFamily="34" charset="0"/>
              <a:buChar char="•"/>
            </a:pPr>
            <a:r>
              <a:rPr lang="en-AU" sz="2900" dirty="0"/>
              <a:t>Student enrolments in Tasmania showed a decline from 2006-2015 and is now catching up a positive trend since 2017</a:t>
            </a:r>
            <a:endParaRPr lang="en-US" sz="2900" dirty="0"/>
          </a:p>
          <a:p>
            <a:pPr marL="57150">
              <a:lnSpc>
                <a:spcPct val="90000"/>
              </a:lnSpc>
              <a:spcAft>
                <a:spcPts val="600"/>
              </a:spcAft>
            </a:pPr>
            <a:endParaRPr lang="en-US" sz="2900" dirty="0"/>
          </a:p>
          <a:p>
            <a:pPr marL="285750" indent="-228600">
              <a:lnSpc>
                <a:spcPct val="90000"/>
              </a:lnSpc>
              <a:spcAft>
                <a:spcPts val="600"/>
              </a:spcAft>
              <a:buFont typeface="Arial" panose="020B0604020202020204" pitchFamily="34" charset="0"/>
              <a:buChar char="•"/>
            </a:pPr>
            <a:r>
              <a:rPr lang="en-AU" sz="2900" dirty="0"/>
              <a:t>Forecasting to 2030 shows that NSW will have extra 100,000 student enrolments that year, therefore increased infrastructure will be required </a:t>
            </a:r>
          </a:p>
          <a:p>
            <a:pPr marL="57150">
              <a:lnSpc>
                <a:spcPct val="90000"/>
              </a:lnSpc>
              <a:spcAft>
                <a:spcPts val="600"/>
              </a:spcAft>
            </a:pPr>
            <a:endParaRPr lang="en-AU" sz="2900" dirty="0"/>
          </a:p>
          <a:p>
            <a:pPr marL="285750" indent="-228600">
              <a:lnSpc>
                <a:spcPct val="90000"/>
              </a:lnSpc>
              <a:spcAft>
                <a:spcPts val="600"/>
              </a:spcAft>
              <a:buFont typeface="Arial" panose="020B0604020202020204" pitchFamily="34" charset="0"/>
              <a:buChar char="•"/>
            </a:pPr>
            <a:r>
              <a:rPr lang="en-AU" sz="2900" dirty="0"/>
              <a:t>Measures should be taken by governments of Victoria, ACT and SA to increase the enrolment of Indigenous students</a:t>
            </a:r>
          </a:p>
          <a:p>
            <a:pPr marL="57150">
              <a:lnSpc>
                <a:spcPct val="90000"/>
              </a:lnSpc>
              <a:spcAft>
                <a:spcPts val="600"/>
              </a:spcAft>
            </a:pPr>
            <a:endParaRPr lang="en-AU" sz="2900" dirty="0"/>
          </a:p>
          <a:p>
            <a:pPr marL="57150">
              <a:lnSpc>
                <a:spcPct val="90000"/>
              </a:lnSpc>
              <a:spcAft>
                <a:spcPts val="600"/>
              </a:spcAft>
            </a:pPr>
            <a:r>
              <a:rPr lang="en-AU" sz="2900" dirty="0"/>
              <a:t> </a:t>
            </a:r>
          </a:p>
          <a:p>
            <a:pPr marL="285750" indent="-228600">
              <a:lnSpc>
                <a:spcPct val="90000"/>
              </a:lnSpc>
              <a:spcAft>
                <a:spcPts val="600"/>
              </a:spcAft>
              <a:buFont typeface="Arial" panose="020B0604020202020204" pitchFamily="34" charset="0"/>
              <a:buChar char="•"/>
            </a:pPr>
            <a:endParaRPr lang="en-US" sz="2000" dirty="0"/>
          </a:p>
        </p:txBody>
      </p:sp>
      <p:sp>
        <p:nvSpPr>
          <p:cNvPr id="2" name="Slide Number Placeholder 1">
            <a:extLst>
              <a:ext uri="{FF2B5EF4-FFF2-40B4-BE49-F238E27FC236}">
                <a16:creationId xmlns:a16="http://schemas.microsoft.com/office/drawing/2014/main" id="{C1D071FA-6F6F-4698-8096-674F3F64805C}"/>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B8552D63-90EB-432D-A4CF-B9CC74176BF6}" type="slidenum">
              <a:rPr lang="en-US" smtClean="0"/>
              <a:pPr>
                <a:spcAft>
                  <a:spcPts val="600"/>
                </a:spcAft>
              </a:pPr>
              <a:t>13</a:t>
            </a:fld>
            <a:endParaRPr lang="en-US"/>
          </a:p>
        </p:txBody>
      </p:sp>
      <p:sp>
        <p:nvSpPr>
          <p:cNvPr id="54" name="Isosceles Triangle 53">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Isosceles Triangle 55">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52603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601B0A-F7CC-4892-B575-5DA3760D95DB}"/>
              </a:ext>
            </a:extLst>
          </p:cNvPr>
          <p:cNvSpPr>
            <a:spLocks noGrp="1"/>
          </p:cNvSpPr>
          <p:nvPr>
            <p:ph type="sldNum" sz="quarter" idx="12"/>
          </p:nvPr>
        </p:nvSpPr>
        <p:spPr/>
        <p:txBody>
          <a:bodyPr/>
          <a:lstStyle/>
          <a:p>
            <a:fld id="{B8552D63-90EB-432D-A4CF-B9CC74176BF6}" type="slidenum">
              <a:rPr lang="en-AU" smtClean="0"/>
              <a:t>14</a:t>
            </a:fld>
            <a:endParaRPr lang="en-AU"/>
          </a:p>
        </p:txBody>
      </p:sp>
      <p:pic>
        <p:nvPicPr>
          <p:cNvPr id="4" name="Picture 3">
            <a:extLst>
              <a:ext uri="{FF2B5EF4-FFF2-40B4-BE49-F238E27FC236}">
                <a16:creationId xmlns:a16="http://schemas.microsoft.com/office/drawing/2014/main" id="{15D63EFD-C8F6-45BC-80E0-816C9A87F4C3}"/>
              </a:ext>
            </a:extLst>
          </p:cNvPr>
          <p:cNvPicPr>
            <a:picLocks noChangeAspect="1"/>
          </p:cNvPicPr>
          <p:nvPr/>
        </p:nvPicPr>
        <p:blipFill>
          <a:blip r:embed="rId2"/>
          <a:stretch>
            <a:fillRect/>
          </a:stretch>
        </p:blipFill>
        <p:spPr>
          <a:xfrm>
            <a:off x="3419475" y="1352550"/>
            <a:ext cx="7531023" cy="5003800"/>
          </a:xfrm>
          <a:prstGeom prst="rect">
            <a:avLst/>
          </a:prstGeom>
        </p:spPr>
      </p:pic>
    </p:spTree>
    <p:extLst>
      <p:ext uri="{BB962C8B-B14F-4D97-AF65-F5344CB8AC3E}">
        <p14:creationId xmlns:p14="http://schemas.microsoft.com/office/powerpoint/2010/main" val="370849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2C3938-06A4-4D95-AB8F-1D30A6B0376C}"/>
              </a:ext>
            </a:extLst>
          </p:cNvPr>
          <p:cNvSpPr>
            <a:spLocks noGrp="1"/>
          </p:cNvSpPr>
          <p:nvPr>
            <p:ph type="sldNum" sz="quarter" idx="12"/>
          </p:nvPr>
        </p:nvSpPr>
        <p:spPr/>
        <p:txBody>
          <a:bodyPr/>
          <a:lstStyle/>
          <a:p>
            <a:fld id="{B8552D63-90EB-432D-A4CF-B9CC74176BF6}" type="slidenum">
              <a:rPr lang="en-AU" smtClean="0"/>
              <a:t>15</a:t>
            </a:fld>
            <a:endParaRPr lang="en-AU"/>
          </a:p>
        </p:txBody>
      </p:sp>
      <p:pic>
        <p:nvPicPr>
          <p:cNvPr id="4" name="Picture 3">
            <a:extLst>
              <a:ext uri="{FF2B5EF4-FFF2-40B4-BE49-F238E27FC236}">
                <a16:creationId xmlns:a16="http://schemas.microsoft.com/office/drawing/2014/main" id="{419485AC-0733-4C65-B77A-87CA8F666A75}"/>
              </a:ext>
            </a:extLst>
          </p:cNvPr>
          <p:cNvPicPr>
            <a:picLocks noChangeAspect="1"/>
          </p:cNvPicPr>
          <p:nvPr/>
        </p:nvPicPr>
        <p:blipFill>
          <a:blip r:embed="rId2"/>
          <a:stretch>
            <a:fillRect/>
          </a:stretch>
        </p:blipFill>
        <p:spPr>
          <a:xfrm>
            <a:off x="3467100" y="952500"/>
            <a:ext cx="5257800" cy="4953000"/>
          </a:xfrm>
          <a:prstGeom prst="rect">
            <a:avLst/>
          </a:prstGeom>
        </p:spPr>
      </p:pic>
    </p:spTree>
    <p:extLst>
      <p:ext uri="{BB962C8B-B14F-4D97-AF65-F5344CB8AC3E}">
        <p14:creationId xmlns:p14="http://schemas.microsoft.com/office/powerpoint/2010/main" val="290265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C075D4-5347-48E8-AFFA-3E221DDDD6B3}"/>
              </a:ext>
            </a:extLst>
          </p:cNvPr>
          <p:cNvSpPr txBox="1"/>
          <p:nvPr/>
        </p:nvSpPr>
        <p:spPr>
          <a:xfrm>
            <a:off x="1371600" y="2544448"/>
            <a:ext cx="8073483" cy="5201424"/>
          </a:xfrm>
          <a:prstGeom prst="rect">
            <a:avLst/>
          </a:prstGeom>
          <a:noFill/>
        </p:spPr>
        <p:txBody>
          <a:bodyPr wrap="square">
            <a:spAutoFit/>
          </a:bodyPr>
          <a:lstStyle/>
          <a:p>
            <a:pPr marL="342900" indent="-342900" algn="just" rtl="0">
              <a:spcBef>
                <a:spcPts val="0"/>
              </a:spcBef>
              <a:spcAft>
                <a:spcPts val="0"/>
              </a:spcAft>
              <a:buFont typeface="+mj-lt"/>
              <a:buAutoNum type="arabicParenR"/>
            </a:pPr>
            <a:r>
              <a:rPr lang="en-AU" sz="1600" b="0" i="0" u="none" strike="noStrike" dirty="0">
                <a:effectLst/>
                <a:latin typeface="Arial" panose="020B0604020202020204" pitchFamily="34" charset="0"/>
              </a:rPr>
              <a:t>What is the number and percentage of student enrolment by state in last 5 years (2016-2020)?</a:t>
            </a:r>
          </a:p>
          <a:p>
            <a:pPr marL="342900" indent="-342900" algn="just" rtl="0">
              <a:spcBef>
                <a:spcPts val="0"/>
              </a:spcBef>
              <a:spcAft>
                <a:spcPts val="0"/>
              </a:spcAft>
              <a:buFont typeface="+mj-lt"/>
              <a:buAutoNum type="arabicParenR"/>
            </a:pPr>
            <a:endParaRPr lang="en-AU" sz="1600" b="0" i="0" u="none" strike="noStrike" dirty="0">
              <a:effectLst/>
              <a:latin typeface="Arial" panose="020B0604020202020204" pitchFamily="34" charset="0"/>
            </a:endParaRPr>
          </a:p>
          <a:p>
            <a:pPr marL="342900" indent="-342900" algn="just" rtl="0">
              <a:spcBef>
                <a:spcPts val="0"/>
              </a:spcBef>
              <a:spcAft>
                <a:spcPts val="0"/>
              </a:spcAft>
              <a:buFont typeface="+mj-lt"/>
              <a:buAutoNum type="arabicParenR"/>
            </a:pPr>
            <a:r>
              <a:rPr lang="en-AU" sz="1600" b="0" i="0" u="none" strike="noStrike" dirty="0">
                <a:effectLst/>
                <a:latin typeface="Arial" panose="020B0604020202020204" pitchFamily="34" charset="0"/>
              </a:rPr>
              <a:t>How does indigenous and non indigenous enrolment differs in each state/territory in last 5 years (2016-2020)</a:t>
            </a:r>
          </a:p>
          <a:p>
            <a:pPr marL="342900" indent="-342900" algn="just" rtl="0">
              <a:spcBef>
                <a:spcPts val="0"/>
              </a:spcBef>
              <a:spcAft>
                <a:spcPts val="0"/>
              </a:spcAft>
              <a:buFont typeface="+mj-lt"/>
              <a:buAutoNum type="arabicParenR"/>
            </a:pPr>
            <a:endParaRPr lang="en-AU" sz="1600" b="0" i="0" u="none" strike="noStrike" dirty="0">
              <a:effectLst/>
              <a:latin typeface="Arial" panose="020B0604020202020204" pitchFamily="34" charset="0"/>
            </a:endParaRPr>
          </a:p>
          <a:p>
            <a:pPr marL="342900" indent="-342900" algn="just" rtl="0">
              <a:spcBef>
                <a:spcPts val="0"/>
              </a:spcBef>
              <a:spcAft>
                <a:spcPts val="0"/>
              </a:spcAft>
              <a:buFont typeface="+mj-lt"/>
              <a:buAutoNum type="arabicParenR"/>
            </a:pPr>
            <a:r>
              <a:rPr lang="en-AU" sz="1600" b="0" i="0" u="none" strike="noStrike" dirty="0">
                <a:effectLst/>
                <a:latin typeface="Arial" panose="020B0604020202020204" pitchFamily="34" charset="0"/>
              </a:rPr>
              <a:t>What is the number and percentage of student enrolment by affiliation in last 5 years (2016-2020) nationally and by state/territory?</a:t>
            </a:r>
            <a:endParaRPr lang="en-AU" sz="1600" dirty="0">
              <a:latin typeface="Arial" panose="020B0604020202020204" pitchFamily="34" charset="0"/>
            </a:endParaRPr>
          </a:p>
          <a:p>
            <a:pPr marL="342900" indent="-342900" algn="just" rtl="0">
              <a:spcBef>
                <a:spcPts val="0"/>
              </a:spcBef>
              <a:spcAft>
                <a:spcPts val="0"/>
              </a:spcAft>
              <a:buFont typeface="+mj-lt"/>
              <a:buAutoNum type="arabicParenR"/>
            </a:pPr>
            <a:endParaRPr lang="en-AU" sz="1600" b="0" dirty="0">
              <a:effectLst/>
            </a:endParaRPr>
          </a:p>
          <a:p>
            <a:pPr marL="342900" indent="-342900" algn="just" rtl="0">
              <a:spcBef>
                <a:spcPts val="0"/>
              </a:spcBef>
              <a:spcAft>
                <a:spcPts val="0"/>
              </a:spcAft>
              <a:buFont typeface="+mj-lt"/>
              <a:buAutoNum type="arabicParenR"/>
            </a:pPr>
            <a:r>
              <a:rPr lang="en-AU" sz="1600" b="0" i="0" u="none" strike="noStrike" dirty="0">
                <a:effectLst/>
                <a:latin typeface="Arial" panose="020B0604020202020204" pitchFamily="34" charset="0"/>
              </a:rPr>
              <a:t>What is the trend in student enrolments for last 15 years for each Australian state/territory? </a:t>
            </a:r>
            <a:r>
              <a:rPr lang="en-AU" sz="1600" dirty="0">
                <a:latin typeface="Arial" panose="020B0604020202020204" pitchFamily="34" charset="0"/>
              </a:rPr>
              <a:t>Is there a difference in student enrolments pre (2018) and post (2020) pandemic period? Forecast the student enrolments for 2030?</a:t>
            </a:r>
          </a:p>
          <a:p>
            <a:pPr marL="342900" indent="-342900" algn="just" rtl="0">
              <a:spcBef>
                <a:spcPts val="0"/>
              </a:spcBef>
              <a:spcAft>
                <a:spcPts val="0"/>
              </a:spcAft>
              <a:buFont typeface="+mj-lt"/>
              <a:buAutoNum type="arabicParenR"/>
            </a:pPr>
            <a:endParaRPr lang="en-AU" sz="1600" dirty="0">
              <a:latin typeface="Arial" panose="020B0604020202020204" pitchFamily="34" charset="0"/>
            </a:endParaRPr>
          </a:p>
          <a:p>
            <a:pPr marL="342900" indent="-342900" algn="just" rtl="0">
              <a:spcBef>
                <a:spcPts val="0"/>
              </a:spcBef>
              <a:spcAft>
                <a:spcPts val="0"/>
              </a:spcAft>
              <a:buFont typeface="+mj-lt"/>
              <a:buAutoNum type="arabicParenR"/>
            </a:pPr>
            <a:r>
              <a:rPr lang="en-AU" sz="1600" dirty="0">
                <a:latin typeface="Arial" panose="020B0604020202020204" pitchFamily="34" charset="0"/>
              </a:rPr>
              <a:t>How does population relates to student enrolments in each state?</a:t>
            </a:r>
          </a:p>
          <a:p>
            <a:pPr marL="342900" indent="-342900" rtl="0">
              <a:spcBef>
                <a:spcPts val="0"/>
              </a:spcBef>
              <a:spcAft>
                <a:spcPts val="0"/>
              </a:spcAft>
              <a:buFont typeface="+mj-lt"/>
              <a:buAutoNum type="arabicParenR"/>
            </a:pPr>
            <a:endParaRPr lang="en-AU" dirty="0">
              <a:solidFill>
                <a:schemeClr val="accent1">
                  <a:lumMod val="75000"/>
                </a:schemeClr>
              </a:solidFill>
              <a:latin typeface="Arial" panose="020B0604020202020204" pitchFamily="34" charset="0"/>
            </a:endParaRPr>
          </a:p>
          <a:p>
            <a:pPr rtl="0">
              <a:spcBef>
                <a:spcPts val="0"/>
              </a:spcBef>
              <a:spcAft>
                <a:spcPts val="0"/>
              </a:spcAft>
            </a:pPr>
            <a:endParaRPr lang="en-AU" dirty="0">
              <a:solidFill>
                <a:schemeClr val="accent1">
                  <a:lumMod val="75000"/>
                </a:schemeClr>
              </a:solidFill>
              <a:latin typeface="Arial" panose="020B0604020202020204" pitchFamily="34" charset="0"/>
            </a:endParaRPr>
          </a:p>
          <a:p>
            <a:pPr rtl="0">
              <a:spcBef>
                <a:spcPts val="0"/>
              </a:spcBef>
              <a:spcAft>
                <a:spcPts val="0"/>
              </a:spcAft>
            </a:pPr>
            <a:endParaRPr lang="en-AU" dirty="0">
              <a:solidFill>
                <a:schemeClr val="accent1">
                  <a:lumMod val="75000"/>
                </a:schemeClr>
              </a:solidFill>
              <a:latin typeface="Arial" panose="020B0604020202020204" pitchFamily="34" charset="0"/>
            </a:endParaRPr>
          </a:p>
          <a:p>
            <a:pPr rtl="0">
              <a:spcBef>
                <a:spcPts val="0"/>
              </a:spcBef>
              <a:spcAft>
                <a:spcPts val="0"/>
              </a:spcAft>
            </a:pPr>
            <a:endParaRPr lang="en-AU" b="0" dirty="0">
              <a:solidFill>
                <a:schemeClr val="accent1">
                  <a:lumMod val="75000"/>
                </a:schemeClr>
              </a:solidFill>
              <a:effectLst/>
            </a:endParaRPr>
          </a:p>
          <a:p>
            <a:br>
              <a:rPr lang="en-AU" b="0" dirty="0">
                <a:solidFill>
                  <a:schemeClr val="accent1">
                    <a:lumMod val="75000"/>
                  </a:schemeClr>
                </a:solidFill>
                <a:effectLst/>
              </a:rPr>
            </a:br>
            <a:endParaRPr lang="en-AU" dirty="0">
              <a:solidFill>
                <a:schemeClr val="accent1">
                  <a:lumMod val="75000"/>
                </a:schemeClr>
              </a:solidFill>
            </a:endParaRPr>
          </a:p>
        </p:txBody>
      </p:sp>
      <p:sp>
        <p:nvSpPr>
          <p:cNvPr id="6" name="TextBox 5">
            <a:extLst>
              <a:ext uri="{FF2B5EF4-FFF2-40B4-BE49-F238E27FC236}">
                <a16:creationId xmlns:a16="http://schemas.microsoft.com/office/drawing/2014/main" id="{8B19ED8D-FDAB-4B41-9043-82512E089F07}"/>
              </a:ext>
            </a:extLst>
          </p:cNvPr>
          <p:cNvSpPr txBox="1"/>
          <p:nvPr/>
        </p:nvSpPr>
        <p:spPr>
          <a:xfrm>
            <a:off x="1371600" y="737855"/>
            <a:ext cx="10537904" cy="1332000"/>
          </a:xfrm>
          <a:prstGeom prst="rect">
            <a:avLst/>
          </a:prstGeom>
          <a:solidFill>
            <a:schemeClr val="accent4">
              <a:lumMod val="60000"/>
              <a:lumOff val="40000"/>
            </a:schemeClr>
          </a:solidFill>
          <a:ln w="38100">
            <a:solidFill>
              <a:schemeClr val="tx1"/>
            </a:solidFill>
          </a:ln>
          <a:effectLst/>
        </p:spPr>
        <p:style>
          <a:lnRef idx="2">
            <a:schemeClr val="accent2"/>
          </a:lnRef>
          <a:fillRef idx="1">
            <a:schemeClr val="lt1"/>
          </a:fillRef>
          <a:effectRef idx="0">
            <a:schemeClr val="accent2"/>
          </a:effectRef>
          <a:fontRef idx="minor">
            <a:schemeClr val="dk1"/>
          </a:fontRef>
        </p:style>
        <p:txBody>
          <a:bodyPr wrap="square" tIns="0" rtlCol="0">
            <a:spAutoFit/>
          </a:bodyPr>
          <a:lstStyle/>
          <a:p>
            <a:r>
              <a:rPr lang="en-US" dirty="0"/>
              <a:t>Analyzing the most recent (2020) ABS enrolment statistics allows us to,</a:t>
            </a:r>
          </a:p>
          <a:p>
            <a:pPr marL="285750" indent="-285750">
              <a:buFont typeface="Wingdings" panose="05000000000000000000" pitchFamily="2" charset="2"/>
              <a:buChar char="Ø"/>
            </a:pPr>
            <a:r>
              <a:rPr lang="en-US" dirty="0"/>
              <a:t>Identify student's historical and current enrolment trends</a:t>
            </a:r>
          </a:p>
          <a:p>
            <a:pPr marL="285750" indent="-285750">
              <a:buFont typeface="Wingdings" panose="05000000000000000000" pitchFamily="2" charset="2"/>
              <a:buChar char="Ø"/>
            </a:pPr>
            <a:r>
              <a:rPr lang="en-US" dirty="0"/>
              <a:t>Project future enrolments (until 2030)</a:t>
            </a:r>
          </a:p>
          <a:p>
            <a:r>
              <a:rPr lang="en-US" dirty="0"/>
              <a:t> across Government and non government sectors at National and state/territory level.</a:t>
            </a:r>
            <a:br>
              <a:rPr lang="en-US" dirty="0"/>
            </a:br>
            <a:endParaRPr lang="en-US" dirty="0"/>
          </a:p>
          <a:p>
            <a:br>
              <a:rPr lang="en-US" dirty="0"/>
            </a:br>
            <a:endParaRPr lang="en-AU" dirty="0"/>
          </a:p>
        </p:txBody>
      </p:sp>
      <p:sp>
        <p:nvSpPr>
          <p:cNvPr id="10" name="TextBox 9">
            <a:extLst>
              <a:ext uri="{FF2B5EF4-FFF2-40B4-BE49-F238E27FC236}">
                <a16:creationId xmlns:a16="http://schemas.microsoft.com/office/drawing/2014/main" id="{0E79D40E-688E-4125-918F-7182D033D094}"/>
              </a:ext>
            </a:extLst>
          </p:cNvPr>
          <p:cNvSpPr txBox="1"/>
          <p:nvPr/>
        </p:nvSpPr>
        <p:spPr>
          <a:xfrm>
            <a:off x="2958126" y="131513"/>
            <a:ext cx="6094378" cy="461665"/>
          </a:xfrm>
          <a:prstGeom prst="rect">
            <a:avLst/>
          </a:prstGeom>
          <a:noFill/>
        </p:spPr>
        <p:txBody>
          <a:bodyPr wrap="square">
            <a:spAutoFit/>
          </a:bodyPr>
          <a:lstStyle/>
          <a:p>
            <a:pPr algn="ctr"/>
            <a:r>
              <a:rPr lang="en-AU" sz="2400" b="1" dirty="0">
                <a:solidFill>
                  <a:schemeClr val="tx1"/>
                </a:solidFill>
                <a:latin typeface="Arial" panose="020B0604020202020204" pitchFamily="34" charset="0"/>
                <a:cs typeface="Arial" panose="020B0604020202020204" pitchFamily="34" charset="0"/>
              </a:rPr>
              <a:t>Research Purpose</a:t>
            </a:r>
          </a:p>
        </p:txBody>
      </p:sp>
      <p:sp>
        <p:nvSpPr>
          <p:cNvPr id="2" name="Slide Number Placeholder 1">
            <a:extLst>
              <a:ext uri="{FF2B5EF4-FFF2-40B4-BE49-F238E27FC236}">
                <a16:creationId xmlns:a16="http://schemas.microsoft.com/office/drawing/2014/main" id="{D2CD63F9-A9CA-4635-A694-E29C52BF79BF}"/>
              </a:ext>
            </a:extLst>
          </p:cNvPr>
          <p:cNvSpPr>
            <a:spLocks noGrp="1"/>
          </p:cNvSpPr>
          <p:nvPr>
            <p:ph type="sldNum" sz="quarter" idx="12"/>
          </p:nvPr>
        </p:nvSpPr>
        <p:spPr/>
        <p:txBody>
          <a:bodyPr/>
          <a:lstStyle/>
          <a:p>
            <a:fld id="{B8552D63-90EB-432D-A4CF-B9CC74176BF6}" type="slidenum">
              <a:rPr lang="en-AU" smtClean="0"/>
              <a:t>2</a:t>
            </a:fld>
            <a:endParaRPr lang="en-AU" dirty="0"/>
          </a:p>
        </p:txBody>
      </p:sp>
      <p:pic>
        <p:nvPicPr>
          <p:cNvPr id="11" name="Graphic 10" descr="A lightbulb">
            <a:extLst>
              <a:ext uri="{FF2B5EF4-FFF2-40B4-BE49-F238E27FC236}">
                <a16:creationId xmlns:a16="http://schemas.microsoft.com/office/drawing/2014/main" id="{2DAA395B-2903-4B4C-ADB2-09629D895ED9}"/>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5031" t="-15031" r="-1" b="-1"/>
          <a:stretch/>
        </p:blipFill>
        <p:spPr>
          <a:xfrm>
            <a:off x="9052504" y="2308729"/>
            <a:ext cx="3023224" cy="3023224"/>
          </a:xfrm>
          <a:prstGeom prst="rect">
            <a:avLst/>
          </a:prstGeom>
        </p:spPr>
      </p:pic>
      <p:sp>
        <p:nvSpPr>
          <p:cNvPr id="9" name="TextBox 8">
            <a:extLst>
              <a:ext uri="{FF2B5EF4-FFF2-40B4-BE49-F238E27FC236}">
                <a16:creationId xmlns:a16="http://schemas.microsoft.com/office/drawing/2014/main" id="{39C8AFB5-13C6-4042-B467-020B2A9A5436}"/>
              </a:ext>
            </a:extLst>
          </p:cNvPr>
          <p:cNvSpPr txBox="1"/>
          <p:nvPr/>
        </p:nvSpPr>
        <p:spPr>
          <a:xfrm>
            <a:off x="4584302" y="2082783"/>
            <a:ext cx="3485593" cy="461665"/>
          </a:xfrm>
          <a:prstGeom prst="rect">
            <a:avLst/>
          </a:prstGeom>
          <a:noFill/>
        </p:spPr>
        <p:txBody>
          <a:bodyPr wrap="square">
            <a:spAutoFit/>
          </a:bodyPr>
          <a:lstStyle/>
          <a:p>
            <a:r>
              <a:rPr lang="en-AU" sz="2400" b="1" dirty="0">
                <a:latin typeface="Arial" panose="020B0604020202020204" pitchFamily="34" charset="0"/>
                <a:cs typeface="Arial" panose="020B0604020202020204" pitchFamily="34" charset="0"/>
              </a:rPr>
              <a:t>Research Questions</a:t>
            </a:r>
            <a:endParaRPr lang="en-AU"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69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D89A6B-9E33-4782-A037-0FFFE15B910A}"/>
              </a:ext>
            </a:extLst>
          </p:cNvPr>
          <p:cNvSpPr txBox="1"/>
          <p:nvPr/>
        </p:nvSpPr>
        <p:spPr>
          <a:xfrm>
            <a:off x="4946337" y="399393"/>
            <a:ext cx="2495323" cy="461665"/>
          </a:xfrm>
          <a:prstGeom prst="rect">
            <a:avLst/>
          </a:prstGeom>
          <a:noFill/>
        </p:spPr>
        <p:txBody>
          <a:bodyPr wrap="square" rtlCol="0">
            <a:spAutoFit/>
          </a:bodyPr>
          <a:lstStyle/>
          <a:p>
            <a:r>
              <a:rPr lang="en-AU" sz="2400" b="1" dirty="0">
                <a:latin typeface="Arial" panose="020B0604020202020204" pitchFamily="34" charset="0"/>
                <a:cs typeface="Arial" panose="020B0604020202020204" pitchFamily="34" charset="0"/>
              </a:rPr>
              <a:t>Data Source</a:t>
            </a:r>
          </a:p>
        </p:txBody>
      </p:sp>
      <p:sp>
        <p:nvSpPr>
          <p:cNvPr id="9" name="TextBox 8">
            <a:extLst>
              <a:ext uri="{FF2B5EF4-FFF2-40B4-BE49-F238E27FC236}">
                <a16:creationId xmlns:a16="http://schemas.microsoft.com/office/drawing/2014/main" id="{00DBE530-B842-401C-961B-97CC6C438844}"/>
              </a:ext>
            </a:extLst>
          </p:cNvPr>
          <p:cNvSpPr txBox="1"/>
          <p:nvPr/>
        </p:nvSpPr>
        <p:spPr>
          <a:xfrm>
            <a:off x="136187" y="1477372"/>
            <a:ext cx="11919626" cy="1862048"/>
          </a:xfrm>
          <a:prstGeom prst="rect">
            <a:avLst/>
          </a:prstGeom>
          <a:solidFill>
            <a:schemeClr val="accent4">
              <a:lumMod val="40000"/>
              <a:lumOff val="60000"/>
            </a:schemeClr>
          </a:solidFill>
          <a:ln>
            <a:solidFill>
              <a:srgbClr val="C0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D1C1D"/>
                </a:solidFill>
                <a:effectLst/>
                <a:latin typeface="Arial" panose="020B0604020202020204" pitchFamily="34" charset="0"/>
                <a:cs typeface="Arial" panose="020B0604020202020204" pitchFamily="34" charset="0"/>
              </a:rPr>
              <a:t>Australian Bureau of Statistics, ABS Schools Australia </a:t>
            </a:r>
            <a:r>
              <a:rPr kumimoji="0" lang="en-US" altLang="en-US" sz="1800" b="1" i="0" u="none" strike="noStrike" cap="none" normalizeH="0" baseline="0" dirty="0">
                <a:ln>
                  <a:noFill/>
                </a:ln>
                <a:solidFill>
                  <a:srgbClr val="1D1C1D"/>
                </a:solidFill>
                <a:effectLst/>
                <a:latin typeface="Arial" panose="020B0604020202020204" pitchFamily="34" charset="0"/>
                <a:cs typeface="Arial" panose="020B0604020202020204" pitchFamily="34" charset="0"/>
                <a:hlinkClick r:id="rId3"/>
              </a:rPr>
              <a:t>Schools, 2020</a:t>
            </a:r>
            <a:r>
              <a:rPr kumimoji="0" lang="en-US" altLang="en-US" sz="1800" b="1" i="0" u="none" strike="noStrike" cap="none" normalizeH="0" baseline="0" dirty="0">
                <a:ln>
                  <a:noFill/>
                </a:ln>
                <a:solidFill>
                  <a:srgbClr val="1D1C1D"/>
                </a:solidFill>
                <a:effectLst/>
                <a:latin typeface="Arial" panose="020B0604020202020204" pitchFamily="34" charset="0"/>
                <a:cs typeface="Arial" panose="020B0604020202020204" pitchFamily="34" charset="0"/>
              </a:rPr>
              <a:t> </a:t>
            </a:r>
            <a:endParaRPr kumimoji="0" lang="en-US" altLang="en-US" sz="11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D1C1D"/>
                </a:solidFill>
                <a:effectLst/>
                <a:latin typeface="Arial" panose="020B0604020202020204" pitchFamily="34" charset="0"/>
                <a:cs typeface="Arial" panose="020B0604020202020204" pitchFamily="34" charset="0"/>
              </a:rPr>
              <a:t>Data on students, staff, schools, rates and ratios for government and non-government schools, for all Australian states and territories (60 kB)</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n-AU" dirty="0">
                <a:solidFill>
                  <a:schemeClr val="accent2">
                    <a:lumMod val="7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https://www.abs.gov.au/statistics/people/education/schools/latest-release</a:t>
            </a:r>
            <a:r>
              <a:rPr lang="en-AU" dirty="0">
                <a:solidFill>
                  <a:schemeClr val="accent2">
                    <a:lumMod val="75000"/>
                  </a:schemeClr>
                </a:solidFill>
                <a:latin typeface="Arial" panose="020B0604020202020204" pitchFamily="34" charset="0"/>
                <a:cs typeface="Arial" panose="020B0604020202020204" pitchFamily="34" charset="0"/>
              </a:rPr>
              <a:t>   </a:t>
            </a:r>
            <a:r>
              <a:rPr lang="en-AU" sz="1400" dirty="0">
                <a:solidFill>
                  <a:srgbClr val="1D1C1D"/>
                </a:solidFill>
                <a:latin typeface="Arial" panose="020B0604020202020204" pitchFamily="34" charset="0"/>
                <a:cs typeface="Arial" panose="020B0604020202020204" pitchFamily="34" charset="0"/>
              </a:rPr>
              <a:t>(Table 43a was used)</a:t>
            </a:r>
          </a:p>
          <a:p>
            <a:endParaRPr lang="en-AU" sz="1100" dirty="0">
              <a:latin typeface="Arial" panose="020B0604020202020204" pitchFamily="34" charset="0"/>
              <a:cs typeface="Arial" panose="020B0604020202020204" pitchFamily="34" charset="0"/>
            </a:endParaRPr>
          </a:p>
          <a:p>
            <a:r>
              <a:rPr lang="en-US" b="1" dirty="0">
                <a:solidFill>
                  <a:srgbClr val="1D1C1D"/>
                </a:solidFill>
                <a:latin typeface="Arial" panose="020B0604020202020204" pitchFamily="34" charset="0"/>
                <a:cs typeface="Arial" panose="020B0604020202020204" pitchFamily="34" charset="0"/>
              </a:rPr>
              <a:t>ABS National, state and territory Population </a:t>
            </a:r>
          </a:p>
          <a:p>
            <a:r>
              <a:rPr lang="en-AU" u="sng" dirty="0">
                <a:solidFill>
                  <a:schemeClr val="accent2">
                    <a:lumMod val="75000"/>
                  </a:schemeClr>
                </a:solidFill>
                <a:latin typeface="Arial" panose="020B0604020202020204" pitchFamily="34" charset="0"/>
                <a:cs typeface="Arial" panose="020B0604020202020204" pitchFamily="34" charset="0"/>
              </a:rPr>
              <a:t>https://www.abs.gov.au/statistics/people/population/national-state-and-territory-population/latest-release</a:t>
            </a:r>
            <a:br>
              <a:rPr kumimoji="0" lang="en-US" altLang="en-US" sz="1100" b="0" i="0" u="none" strike="noStrike" cap="none" normalizeH="0" baseline="0" dirty="0">
                <a:ln>
                  <a:noFill/>
                </a:ln>
                <a:solidFill>
                  <a:srgbClr val="1D1C1D"/>
                </a:solidFill>
                <a:effectLst/>
                <a:latin typeface="Slack-Lat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descr="A screenshot of a computer&#10;&#10;Description automatically generated with medium confidence">
            <a:extLst>
              <a:ext uri="{FF2B5EF4-FFF2-40B4-BE49-F238E27FC236}">
                <a16:creationId xmlns:a16="http://schemas.microsoft.com/office/drawing/2014/main" id="{3D4C606C-BE04-4C29-B35C-DD19F2DB7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87" y="4114880"/>
            <a:ext cx="11919626" cy="2149048"/>
          </a:xfrm>
          <a:prstGeom prst="rect">
            <a:avLst/>
          </a:prstGeom>
          <a:ln w="38100">
            <a:solidFill>
              <a:schemeClr val="tx1"/>
            </a:solidFill>
          </a:ln>
        </p:spPr>
      </p:pic>
      <p:sp>
        <p:nvSpPr>
          <p:cNvPr id="15" name="TextBox 14">
            <a:extLst>
              <a:ext uri="{FF2B5EF4-FFF2-40B4-BE49-F238E27FC236}">
                <a16:creationId xmlns:a16="http://schemas.microsoft.com/office/drawing/2014/main" id="{BEEC5B1F-08CB-4DCE-8DA6-0F7C84A226FA}"/>
              </a:ext>
            </a:extLst>
          </p:cNvPr>
          <p:cNvSpPr txBox="1"/>
          <p:nvPr/>
        </p:nvSpPr>
        <p:spPr>
          <a:xfrm>
            <a:off x="4398523" y="6263928"/>
            <a:ext cx="3043137" cy="369332"/>
          </a:xfrm>
          <a:prstGeom prst="rect">
            <a:avLst/>
          </a:prstGeom>
          <a:noFill/>
        </p:spPr>
        <p:txBody>
          <a:bodyPr wrap="square" rtlCol="0">
            <a:spAutoFit/>
          </a:bodyPr>
          <a:lstStyle/>
          <a:p>
            <a:r>
              <a:rPr lang="en-AU" b="1" dirty="0"/>
              <a:t>Table: 43a –14,000 R X 12 C</a:t>
            </a:r>
          </a:p>
        </p:txBody>
      </p:sp>
      <p:sp>
        <p:nvSpPr>
          <p:cNvPr id="2" name="Slide Number Placeholder 1">
            <a:extLst>
              <a:ext uri="{FF2B5EF4-FFF2-40B4-BE49-F238E27FC236}">
                <a16:creationId xmlns:a16="http://schemas.microsoft.com/office/drawing/2014/main" id="{6004A4DB-2D56-4806-918F-A8DFB1E69A8A}"/>
              </a:ext>
            </a:extLst>
          </p:cNvPr>
          <p:cNvSpPr>
            <a:spLocks noGrp="1"/>
          </p:cNvSpPr>
          <p:nvPr>
            <p:ph type="sldNum" sz="quarter" idx="12"/>
          </p:nvPr>
        </p:nvSpPr>
        <p:spPr/>
        <p:txBody>
          <a:bodyPr/>
          <a:lstStyle/>
          <a:p>
            <a:fld id="{B8552D63-90EB-432D-A4CF-B9CC74176BF6}" type="slidenum">
              <a:rPr lang="en-AU" smtClean="0"/>
              <a:t>3</a:t>
            </a:fld>
            <a:endParaRPr lang="en-AU"/>
          </a:p>
        </p:txBody>
      </p:sp>
    </p:spTree>
    <p:extLst>
      <p:ext uri="{BB962C8B-B14F-4D97-AF65-F5344CB8AC3E}">
        <p14:creationId xmlns:p14="http://schemas.microsoft.com/office/powerpoint/2010/main" val="399474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04114A-33AE-4C61-89CE-C248E4638C2B}"/>
              </a:ext>
            </a:extLst>
          </p:cNvPr>
          <p:cNvSpPr txBox="1"/>
          <p:nvPr/>
        </p:nvSpPr>
        <p:spPr>
          <a:xfrm>
            <a:off x="3711458" y="196124"/>
            <a:ext cx="4994798" cy="446276"/>
          </a:xfrm>
          <a:prstGeom prst="rect">
            <a:avLst/>
          </a:prstGeom>
          <a:noFill/>
        </p:spPr>
        <p:txBody>
          <a:bodyPr wrap="square">
            <a:spAutoFit/>
          </a:bodyPr>
          <a:lstStyle/>
          <a:p>
            <a:r>
              <a:rPr lang="en-AU" sz="2300" b="1" dirty="0">
                <a:latin typeface="Arial" panose="020B0604020202020204" pitchFamily="34" charset="0"/>
                <a:cs typeface="Arial" panose="020B0604020202020204" pitchFamily="34" charset="0"/>
              </a:rPr>
              <a:t>Data exploration and clean up</a:t>
            </a:r>
          </a:p>
        </p:txBody>
      </p:sp>
      <p:sp>
        <p:nvSpPr>
          <p:cNvPr id="4" name="TextBox 3">
            <a:extLst>
              <a:ext uri="{FF2B5EF4-FFF2-40B4-BE49-F238E27FC236}">
                <a16:creationId xmlns:a16="http://schemas.microsoft.com/office/drawing/2014/main" id="{5E3AE96F-9738-42A8-839C-095AC2F5433F}"/>
              </a:ext>
            </a:extLst>
          </p:cNvPr>
          <p:cNvSpPr txBox="1"/>
          <p:nvPr/>
        </p:nvSpPr>
        <p:spPr>
          <a:xfrm>
            <a:off x="499442" y="849840"/>
            <a:ext cx="5947741" cy="646331"/>
          </a:xfrm>
          <a:prstGeom prst="rect">
            <a:avLst/>
          </a:prstGeom>
          <a:noFill/>
        </p:spPr>
        <p:txBody>
          <a:bodyPr wrap="square" rtlCol="0">
            <a:spAutoFit/>
          </a:bodyPr>
          <a:lstStyle/>
          <a:p>
            <a:pPr marL="342900" indent="-342900">
              <a:buAutoNum type="arabicPeriod"/>
            </a:pPr>
            <a:r>
              <a:rPr lang="en-AU" b="1" dirty="0">
                <a:solidFill>
                  <a:schemeClr val="accent1">
                    <a:lumMod val="75000"/>
                  </a:schemeClr>
                </a:solidFill>
                <a:latin typeface="Arial" panose="020B0604020202020204" pitchFamily="34" charset="0"/>
                <a:cs typeface="Arial" panose="020B0604020202020204" pitchFamily="34" charset="0"/>
              </a:rPr>
              <a:t>Read raw data from </a:t>
            </a:r>
            <a:r>
              <a:rPr lang="en-AU" b="1" i="1" dirty="0">
                <a:solidFill>
                  <a:schemeClr val="accent1">
                    <a:lumMod val="75000"/>
                  </a:schemeClr>
                </a:solidFill>
                <a:latin typeface="Arial" panose="020B0604020202020204" pitchFamily="34" charset="0"/>
                <a:cs typeface="Arial" panose="020B0604020202020204" pitchFamily="34" charset="0"/>
              </a:rPr>
              <a:t>excel file</a:t>
            </a:r>
          </a:p>
          <a:p>
            <a:endParaRPr lang="en-AU" dirty="0"/>
          </a:p>
        </p:txBody>
      </p:sp>
      <p:pic>
        <p:nvPicPr>
          <p:cNvPr id="5" name="Picture 4" descr="Text&#10;&#10;Description automatically generated">
            <a:extLst>
              <a:ext uri="{FF2B5EF4-FFF2-40B4-BE49-F238E27FC236}">
                <a16:creationId xmlns:a16="http://schemas.microsoft.com/office/drawing/2014/main" id="{B813EAD0-8181-4545-8EAF-980DDE483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05" y="1438240"/>
            <a:ext cx="4876190" cy="914286"/>
          </a:xfrm>
          <a:prstGeom prst="rect">
            <a:avLst/>
          </a:prstGeom>
          <a:ln w="38100">
            <a:solidFill>
              <a:schemeClr val="accent6">
                <a:lumMod val="60000"/>
                <a:lumOff val="40000"/>
              </a:schemeClr>
            </a:solidFill>
          </a:ln>
        </p:spPr>
      </p:pic>
      <p:sp>
        <p:nvSpPr>
          <p:cNvPr id="7" name="TextBox 6">
            <a:extLst>
              <a:ext uri="{FF2B5EF4-FFF2-40B4-BE49-F238E27FC236}">
                <a16:creationId xmlns:a16="http://schemas.microsoft.com/office/drawing/2014/main" id="{9D2C6FF3-24ED-467A-9959-49709E8FF8FB}"/>
              </a:ext>
            </a:extLst>
          </p:cNvPr>
          <p:cNvSpPr txBox="1"/>
          <p:nvPr/>
        </p:nvSpPr>
        <p:spPr>
          <a:xfrm>
            <a:off x="499442" y="2641575"/>
            <a:ext cx="5891105" cy="1200329"/>
          </a:xfrm>
          <a:prstGeom prst="rect">
            <a:avLst/>
          </a:prstGeom>
          <a:noFill/>
        </p:spPr>
        <p:txBody>
          <a:bodyPr wrap="square">
            <a:spAutoFit/>
          </a:bodyPr>
          <a:lstStyle/>
          <a:p>
            <a:endParaRPr lang="en-AU" dirty="0"/>
          </a:p>
          <a:p>
            <a:endParaRPr lang="en-AU" dirty="0">
              <a:solidFill>
                <a:schemeClr val="accent1">
                  <a:lumMod val="75000"/>
                </a:schemeClr>
              </a:solidFill>
            </a:endParaRPr>
          </a:p>
          <a:p>
            <a:r>
              <a:rPr lang="en-AU" b="1" dirty="0">
                <a:solidFill>
                  <a:schemeClr val="accent1">
                    <a:lumMod val="75000"/>
                  </a:schemeClr>
                </a:solidFill>
              </a:rPr>
              <a:t>2</a:t>
            </a:r>
            <a:r>
              <a:rPr lang="en-AU" b="1" dirty="0">
                <a:solidFill>
                  <a:schemeClr val="accent1">
                    <a:lumMod val="75000"/>
                  </a:schemeClr>
                </a:solidFill>
                <a:latin typeface="Arial" panose="020B0604020202020204" pitchFamily="34" charset="0"/>
                <a:cs typeface="Arial" panose="020B0604020202020204" pitchFamily="34" charset="0"/>
              </a:rPr>
              <a:t>. Screened for any </a:t>
            </a:r>
            <a:r>
              <a:rPr lang="en-AU" b="1" i="1" dirty="0">
                <a:solidFill>
                  <a:schemeClr val="accent1">
                    <a:lumMod val="75000"/>
                  </a:schemeClr>
                </a:solidFill>
                <a:latin typeface="Arial" panose="020B0604020202020204" pitchFamily="34" charset="0"/>
                <a:cs typeface="Arial" panose="020B0604020202020204" pitchFamily="34" charset="0"/>
              </a:rPr>
              <a:t>empty rows</a:t>
            </a:r>
          </a:p>
          <a:p>
            <a:endParaRPr lang="en-AU" dirty="0"/>
          </a:p>
        </p:txBody>
      </p:sp>
      <p:pic>
        <p:nvPicPr>
          <p:cNvPr id="9" name="Picture 8" descr="Graphical user interface, text, email&#10;&#10;Description automatically generated">
            <a:extLst>
              <a:ext uri="{FF2B5EF4-FFF2-40B4-BE49-F238E27FC236}">
                <a16:creationId xmlns:a16="http://schemas.microsoft.com/office/drawing/2014/main" id="{6AC3FA47-E23E-40FF-9C5E-8A9B0E1350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805" y="3611083"/>
            <a:ext cx="4744975" cy="2427829"/>
          </a:xfrm>
          <a:prstGeom prst="rect">
            <a:avLst/>
          </a:prstGeom>
          <a:ln w="38100">
            <a:solidFill>
              <a:schemeClr val="accent2">
                <a:lumMod val="75000"/>
              </a:schemeClr>
            </a:solidFill>
          </a:ln>
        </p:spPr>
      </p:pic>
      <p:sp>
        <p:nvSpPr>
          <p:cNvPr id="11" name="TextBox 10">
            <a:extLst>
              <a:ext uri="{FF2B5EF4-FFF2-40B4-BE49-F238E27FC236}">
                <a16:creationId xmlns:a16="http://schemas.microsoft.com/office/drawing/2014/main" id="{D514382F-8531-405A-9E25-D3E03AE996B7}"/>
              </a:ext>
            </a:extLst>
          </p:cNvPr>
          <p:cNvSpPr txBox="1"/>
          <p:nvPr/>
        </p:nvSpPr>
        <p:spPr>
          <a:xfrm>
            <a:off x="5659067" y="3924147"/>
            <a:ext cx="6094378" cy="369332"/>
          </a:xfrm>
          <a:prstGeom prst="rect">
            <a:avLst/>
          </a:prstGeom>
          <a:noFill/>
        </p:spPr>
        <p:txBody>
          <a:bodyPr wrap="square">
            <a:spAutoFit/>
          </a:bodyPr>
          <a:lstStyle/>
          <a:p>
            <a:r>
              <a:rPr lang="en-AU" b="1" dirty="0">
                <a:solidFill>
                  <a:schemeClr val="accent1">
                    <a:lumMod val="75000"/>
                  </a:schemeClr>
                </a:solidFill>
                <a:latin typeface="Arial" panose="020B0604020202020204" pitchFamily="34" charset="0"/>
                <a:cs typeface="Arial" panose="020B0604020202020204" pitchFamily="34" charset="0"/>
              </a:rPr>
              <a:t>4.</a:t>
            </a:r>
            <a:r>
              <a:rPr lang="en-AU" dirty="0"/>
              <a:t> </a:t>
            </a:r>
            <a:r>
              <a:rPr lang="en-AU" b="1" i="1" dirty="0">
                <a:solidFill>
                  <a:schemeClr val="accent1">
                    <a:lumMod val="75000"/>
                  </a:schemeClr>
                </a:solidFill>
                <a:latin typeface="Arial" panose="020B0604020202020204" pitchFamily="34" charset="0"/>
                <a:cs typeface="Arial" panose="020B0604020202020204" pitchFamily="34" charset="0"/>
              </a:rPr>
              <a:t>Removed prefixes </a:t>
            </a:r>
            <a:r>
              <a:rPr lang="en-AU" b="1" dirty="0">
                <a:solidFill>
                  <a:schemeClr val="accent1">
                    <a:lumMod val="75000"/>
                  </a:schemeClr>
                </a:solidFill>
                <a:latin typeface="Arial" panose="020B0604020202020204" pitchFamily="34" charset="0"/>
                <a:cs typeface="Arial" panose="020B0604020202020204" pitchFamily="34" charset="0"/>
              </a:rPr>
              <a:t>in each column</a:t>
            </a:r>
          </a:p>
        </p:txBody>
      </p:sp>
      <p:sp>
        <p:nvSpPr>
          <p:cNvPr id="13" name="TextBox 12">
            <a:extLst>
              <a:ext uri="{FF2B5EF4-FFF2-40B4-BE49-F238E27FC236}">
                <a16:creationId xmlns:a16="http://schemas.microsoft.com/office/drawing/2014/main" id="{5B84F674-E817-4EE9-B05E-A8A4C03641A4}"/>
              </a:ext>
            </a:extLst>
          </p:cNvPr>
          <p:cNvSpPr txBox="1"/>
          <p:nvPr/>
        </p:nvSpPr>
        <p:spPr>
          <a:xfrm>
            <a:off x="5496128" y="849840"/>
            <a:ext cx="6094378" cy="646331"/>
          </a:xfrm>
          <a:prstGeom prst="rect">
            <a:avLst/>
          </a:prstGeom>
          <a:noFill/>
        </p:spPr>
        <p:txBody>
          <a:bodyPr wrap="square">
            <a:spAutoFit/>
          </a:bodyPr>
          <a:lstStyle/>
          <a:p>
            <a:r>
              <a:rPr lang="en-AU" b="1" dirty="0">
                <a:solidFill>
                  <a:schemeClr val="accent1">
                    <a:lumMod val="75000"/>
                  </a:schemeClr>
                </a:solidFill>
                <a:latin typeface="Arial" panose="020B0604020202020204" pitchFamily="34" charset="0"/>
                <a:cs typeface="Arial" panose="020B0604020202020204" pitchFamily="34" charset="0"/>
              </a:rPr>
              <a:t>3. </a:t>
            </a:r>
            <a:r>
              <a:rPr lang="en-AU" b="1" i="1" dirty="0">
                <a:solidFill>
                  <a:schemeClr val="accent1">
                    <a:lumMod val="75000"/>
                  </a:schemeClr>
                </a:solidFill>
                <a:latin typeface="Arial" panose="020B0604020202020204" pitchFamily="34" charset="0"/>
                <a:cs typeface="Arial" panose="020B0604020202020204" pitchFamily="34" charset="0"/>
              </a:rPr>
              <a:t>Checked the data types </a:t>
            </a:r>
            <a:r>
              <a:rPr lang="en-AU" b="1" dirty="0">
                <a:solidFill>
                  <a:schemeClr val="accent1">
                    <a:lumMod val="75000"/>
                  </a:schemeClr>
                </a:solidFill>
                <a:latin typeface="Arial" panose="020B0604020202020204" pitchFamily="34" charset="0"/>
                <a:cs typeface="Arial" panose="020B0604020202020204" pitchFamily="34" charset="0"/>
              </a:rPr>
              <a:t>and converted year from integer to string</a:t>
            </a:r>
          </a:p>
        </p:txBody>
      </p:sp>
      <p:pic>
        <p:nvPicPr>
          <p:cNvPr id="15" name="Picture 14" descr="Graphical user interface, text, application&#10;&#10;Description automatically generated">
            <a:extLst>
              <a:ext uri="{FF2B5EF4-FFF2-40B4-BE49-F238E27FC236}">
                <a16:creationId xmlns:a16="http://schemas.microsoft.com/office/drawing/2014/main" id="{2ED32307-44EE-4A25-91F3-7468410362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2987" y="4375722"/>
            <a:ext cx="5615225" cy="2224530"/>
          </a:xfrm>
          <a:prstGeom prst="rect">
            <a:avLst/>
          </a:prstGeom>
          <a:ln w="38100">
            <a:solidFill>
              <a:schemeClr val="tx1"/>
            </a:solidFill>
          </a:ln>
        </p:spPr>
      </p:pic>
      <p:pic>
        <p:nvPicPr>
          <p:cNvPr id="17" name="Picture 16" descr="Graphical user interface, text&#10;&#10;Description automatically generated with medium confidence">
            <a:extLst>
              <a:ext uri="{FF2B5EF4-FFF2-40B4-BE49-F238E27FC236}">
                <a16:creationId xmlns:a16="http://schemas.microsoft.com/office/drawing/2014/main" id="{F98263D9-2E83-4E6D-BD4D-BE186A5BF1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6510" y="1496172"/>
            <a:ext cx="5294880" cy="2114912"/>
          </a:xfrm>
          <a:prstGeom prst="rect">
            <a:avLst/>
          </a:prstGeom>
          <a:ln w="38100">
            <a:solidFill>
              <a:srgbClr val="00B0F0"/>
            </a:solidFill>
          </a:ln>
        </p:spPr>
      </p:pic>
      <p:sp>
        <p:nvSpPr>
          <p:cNvPr id="18" name="TextBox 17">
            <a:extLst>
              <a:ext uri="{FF2B5EF4-FFF2-40B4-BE49-F238E27FC236}">
                <a16:creationId xmlns:a16="http://schemas.microsoft.com/office/drawing/2014/main" id="{6772D5DB-F6D1-4545-9132-7523A9ABF832}"/>
              </a:ext>
            </a:extLst>
          </p:cNvPr>
          <p:cNvSpPr txBox="1"/>
          <p:nvPr/>
        </p:nvSpPr>
        <p:spPr>
          <a:xfrm>
            <a:off x="8034887" y="266465"/>
            <a:ext cx="9158909" cy="584775"/>
          </a:xfrm>
          <a:prstGeom prst="rect">
            <a:avLst/>
          </a:prstGeom>
          <a:noFill/>
        </p:spPr>
        <p:txBody>
          <a:bodyPr wrap="square">
            <a:spAutoFit/>
          </a:bodyPr>
          <a:lstStyle/>
          <a:p>
            <a:r>
              <a:rPr lang="en-AU" sz="1400" i="1" dirty="0">
                <a:hlinkClick r:id="rId7"/>
              </a:rPr>
              <a:t>Jupyter notebook link</a:t>
            </a:r>
            <a:endParaRPr lang="en-AU" sz="1400" i="1" dirty="0"/>
          </a:p>
          <a:p>
            <a:endParaRPr lang="en-AU" dirty="0"/>
          </a:p>
        </p:txBody>
      </p:sp>
      <p:sp>
        <p:nvSpPr>
          <p:cNvPr id="2" name="Slide Number Placeholder 1">
            <a:extLst>
              <a:ext uri="{FF2B5EF4-FFF2-40B4-BE49-F238E27FC236}">
                <a16:creationId xmlns:a16="http://schemas.microsoft.com/office/drawing/2014/main" id="{7B0B3BAD-562B-4E7B-BCC4-9CA3ED41DE62}"/>
              </a:ext>
            </a:extLst>
          </p:cNvPr>
          <p:cNvSpPr>
            <a:spLocks noGrp="1"/>
          </p:cNvSpPr>
          <p:nvPr>
            <p:ph type="sldNum" sz="quarter" idx="12"/>
          </p:nvPr>
        </p:nvSpPr>
        <p:spPr/>
        <p:txBody>
          <a:bodyPr/>
          <a:lstStyle/>
          <a:p>
            <a:fld id="{B8552D63-90EB-432D-A4CF-B9CC74176BF6}" type="slidenum">
              <a:rPr lang="en-AU" smtClean="0"/>
              <a:t>4</a:t>
            </a:fld>
            <a:endParaRPr lang="en-AU"/>
          </a:p>
        </p:txBody>
      </p:sp>
    </p:spTree>
    <p:extLst>
      <p:ext uri="{BB962C8B-B14F-4D97-AF65-F5344CB8AC3E}">
        <p14:creationId xmlns:p14="http://schemas.microsoft.com/office/powerpoint/2010/main" val="303343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9D0D72-6937-42DD-82C1-61A444D9E1CC}"/>
              </a:ext>
            </a:extLst>
          </p:cNvPr>
          <p:cNvSpPr txBox="1"/>
          <p:nvPr/>
        </p:nvSpPr>
        <p:spPr>
          <a:xfrm>
            <a:off x="4275515" y="163164"/>
            <a:ext cx="3399609" cy="523220"/>
          </a:xfrm>
          <a:prstGeom prst="rect">
            <a:avLst/>
          </a:prstGeom>
          <a:noFill/>
        </p:spPr>
        <p:txBody>
          <a:bodyPr wrap="square">
            <a:spAutoFit/>
          </a:bodyPr>
          <a:lstStyle/>
          <a:p>
            <a:r>
              <a:rPr lang="en-AU" sz="2800" b="1" dirty="0"/>
              <a:t>Data analysis process</a:t>
            </a:r>
          </a:p>
        </p:txBody>
      </p:sp>
      <p:sp>
        <p:nvSpPr>
          <p:cNvPr id="5" name="TextBox 4">
            <a:extLst>
              <a:ext uri="{FF2B5EF4-FFF2-40B4-BE49-F238E27FC236}">
                <a16:creationId xmlns:a16="http://schemas.microsoft.com/office/drawing/2014/main" id="{EC654924-D9FC-4121-93C3-4D5ACE60C0F8}"/>
              </a:ext>
            </a:extLst>
          </p:cNvPr>
          <p:cNvSpPr txBox="1"/>
          <p:nvPr/>
        </p:nvSpPr>
        <p:spPr>
          <a:xfrm>
            <a:off x="221248" y="826827"/>
            <a:ext cx="5770990" cy="2031325"/>
          </a:xfrm>
          <a:prstGeom prst="rect">
            <a:avLst/>
          </a:prstGeom>
          <a:noFill/>
        </p:spPr>
        <p:txBody>
          <a:bodyPr wrap="square">
            <a:spAutoFit/>
          </a:bodyPr>
          <a:lstStyle/>
          <a:p>
            <a:pPr marL="342900" indent="-342900">
              <a:buAutoNum type="arabicPeriod"/>
            </a:pPr>
            <a:r>
              <a:rPr lang="en-AU" b="1" dirty="0">
                <a:solidFill>
                  <a:schemeClr val="accent1">
                    <a:lumMod val="75000"/>
                  </a:schemeClr>
                </a:solidFill>
                <a:latin typeface="Arial" panose="020B0604020202020204" pitchFamily="34" charset="0"/>
                <a:cs typeface="Arial" panose="020B0604020202020204" pitchFamily="34" charset="0"/>
              </a:rPr>
              <a:t>Filtered data based on year to get last five years data (2016-2020)</a:t>
            </a:r>
          </a:p>
          <a:p>
            <a:pPr marL="342900" indent="-342900">
              <a:buAutoNum type="arabicPeriod"/>
            </a:pPr>
            <a:endParaRPr lang="en-AU" dirty="0"/>
          </a:p>
          <a:p>
            <a:pPr marL="342900" indent="-342900">
              <a:buAutoNum type="arabicPeriod"/>
            </a:pPr>
            <a:endParaRPr lang="en-AU" dirty="0"/>
          </a:p>
          <a:p>
            <a:endParaRPr lang="en-AU" dirty="0"/>
          </a:p>
          <a:p>
            <a:endParaRPr lang="en-AU" dirty="0"/>
          </a:p>
          <a:p>
            <a:pPr marL="342900" indent="-342900">
              <a:buAutoNum type="arabicPeriod"/>
            </a:pPr>
            <a:endParaRPr lang="en-AU" dirty="0"/>
          </a:p>
        </p:txBody>
      </p:sp>
      <p:sp>
        <p:nvSpPr>
          <p:cNvPr id="7" name="TextBox 6">
            <a:extLst>
              <a:ext uri="{FF2B5EF4-FFF2-40B4-BE49-F238E27FC236}">
                <a16:creationId xmlns:a16="http://schemas.microsoft.com/office/drawing/2014/main" id="{8376B9DC-6588-472F-A58A-FD0611A8FB72}"/>
              </a:ext>
            </a:extLst>
          </p:cNvPr>
          <p:cNvSpPr txBox="1"/>
          <p:nvPr/>
        </p:nvSpPr>
        <p:spPr>
          <a:xfrm>
            <a:off x="7612545" y="270341"/>
            <a:ext cx="9158909" cy="584775"/>
          </a:xfrm>
          <a:prstGeom prst="rect">
            <a:avLst/>
          </a:prstGeom>
          <a:noFill/>
        </p:spPr>
        <p:txBody>
          <a:bodyPr wrap="square">
            <a:spAutoFit/>
          </a:bodyPr>
          <a:lstStyle/>
          <a:p>
            <a:r>
              <a:rPr lang="en-AU" sz="1400" i="1" dirty="0">
                <a:hlinkClick r:id="rId2"/>
              </a:rPr>
              <a:t>Jupyter notebook link</a:t>
            </a:r>
            <a:endParaRPr lang="en-AU" sz="1400" i="1" dirty="0"/>
          </a:p>
          <a:p>
            <a:endParaRPr lang="en-AU" dirty="0"/>
          </a:p>
        </p:txBody>
      </p:sp>
      <p:pic>
        <p:nvPicPr>
          <p:cNvPr id="4" name="Picture 3">
            <a:extLst>
              <a:ext uri="{FF2B5EF4-FFF2-40B4-BE49-F238E27FC236}">
                <a16:creationId xmlns:a16="http://schemas.microsoft.com/office/drawing/2014/main" id="{BC132D50-A143-40C4-9F53-2891210CC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52100"/>
            <a:ext cx="5990383" cy="647619"/>
          </a:xfrm>
          <a:prstGeom prst="rect">
            <a:avLst/>
          </a:prstGeom>
          <a:ln w="38100">
            <a:solidFill>
              <a:schemeClr val="tx1"/>
            </a:solidFill>
          </a:ln>
        </p:spPr>
      </p:pic>
      <p:pic>
        <p:nvPicPr>
          <p:cNvPr id="9" name="Picture 8" descr="Graphical user interface&#10;&#10;Description automatically generated with medium confidence">
            <a:extLst>
              <a:ext uri="{FF2B5EF4-FFF2-40B4-BE49-F238E27FC236}">
                <a16:creationId xmlns:a16="http://schemas.microsoft.com/office/drawing/2014/main" id="{D64D7EA9-F613-496E-95D4-678443B1E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12856"/>
            <a:ext cx="4943414" cy="2548325"/>
          </a:xfrm>
          <a:prstGeom prst="rect">
            <a:avLst/>
          </a:prstGeom>
          <a:ln w="38100">
            <a:solidFill>
              <a:schemeClr val="tx1"/>
            </a:solidFill>
          </a:ln>
        </p:spPr>
      </p:pic>
      <p:sp>
        <p:nvSpPr>
          <p:cNvPr id="12" name="TextBox 11">
            <a:extLst>
              <a:ext uri="{FF2B5EF4-FFF2-40B4-BE49-F238E27FC236}">
                <a16:creationId xmlns:a16="http://schemas.microsoft.com/office/drawing/2014/main" id="{B52FCDC7-B349-4537-B243-B348383E24A7}"/>
              </a:ext>
            </a:extLst>
          </p:cNvPr>
          <p:cNvSpPr txBox="1"/>
          <p:nvPr/>
        </p:nvSpPr>
        <p:spPr>
          <a:xfrm>
            <a:off x="111551" y="5637857"/>
            <a:ext cx="5083200" cy="369332"/>
          </a:xfrm>
          <a:prstGeom prst="rect">
            <a:avLst/>
          </a:prstGeom>
          <a:noFill/>
        </p:spPr>
        <p:txBody>
          <a:bodyPr wrap="square" rtlCol="0">
            <a:spAutoFit/>
          </a:bodyPr>
          <a:lstStyle/>
          <a:p>
            <a:r>
              <a:rPr lang="en-AU" b="1" dirty="0">
                <a:solidFill>
                  <a:schemeClr val="accent1">
                    <a:lumMod val="75000"/>
                  </a:schemeClr>
                </a:solidFill>
                <a:latin typeface="Arial" panose="020B0604020202020204" pitchFamily="34" charset="0"/>
                <a:cs typeface="Arial" panose="020B0604020202020204" pitchFamily="34" charset="0"/>
              </a:rPr>
              <a:t>3. Created a Bar Graph from grouped data</a:t>
            </a:r>
          </a:p>
        </p:txBody>
      </p:sp>
      <p:pic>
        <p:nvPicPr>
          <p:cNvPr id="14" name="Picture 13" descr="Text&#10;&#10;Description automatically generated">
            <a:extLst>
              <a:ext uri="{FF2B5EF4-FFF2-40B4-BE49-F238E27FC236}">
                <a16:creationId xmlns:a16="http://schemas.microsoft.com/office/drawing/2014/main" id="{F9F23F1C-7FBD-4A83-9486-F60C56688C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5292904"/>
            <a:ext cx="4628571" cy="1428571"/>
          </a:xfrm>
          <a:prstGeom prst="rect">
            <a:avLst/>
          </a:prstGeom>
          <a:ln w="38100">
            <a:solidFill>
              <a:schemeClr val="tx1"/>
            </a:solidFill>
          </a:ln>
        </p:spPr>
      </p:pic>
      <p:sp>
        <p:nvSpPr>
          <p:cNvPr id="2" name="Slide Number Placeholder 1">
            <a:extLst>
              <a:ext uri="{FF2B5EF4-FFF2-40B4-BE49-F238E27FC236}">
                <a16:creationId xmlns:a16="http://schemas.microsoft.com/office/drawing/2014/main" id="{13EC74A4-3DF3-43FF-8919-61A71760FB6E}"/>
              </a:ext>
            </a:extLst>
          </p:cNvPr>
          <p:cNvSpPr>
            <a:spLocks noGrp="1"/>
          </p:cNvSpPr>
          <p:nvPr>
            <p:ph type="sldNum" sz="quarter" idx="12"/>
          </p:nvPr>
        </p:nvSpPr>
        <p:spPr/>
        <p:txBody>
          <a:bodyPr/>
          <a:lstStyle/>
          <a:p>
            <a:fld id="{B8552D63-90EB-432D-A4CF-B9CC74176BF6}" type="slidenum">
              <a:rPr lang="en-AU" smtClean="0"/>
              <a:t>5</a:t>
            </a:fld>
            <a:endParaRPr lang="en-AU"/>
          </a:p>
        </p:txBody>
      </p:sp>
      <p:sp>
        <p:nvSpPr>
          <p:cNvPr id="11" name="TextBox 10">
            <a:extLst>
              <a:ext uri="{FF2B5EF4-FFF2-40B4-BE49-F238E27FC236}">
                <a16:creationId xmlns:a16="http://schemas.microsoft.com/office/drawing/2014/main" id="{0D6593AB-A34D-428B-800C-F999734D88F2}"/>
              </a:ext>
            </a:extLst>
          </p:cNvPr>
          <p:cNvSpPr txBox="1"/>
          <p:nvPr/>
        </p:nvSpPr>
        <p:spPr>
          <a:xfrm>
            <a:off x="100567" y="3142923"/>
            <a:ext cx="5874752" cy="646331"/>
          </a:xfrm>
          <a:prstGeom prst="rect">
            <a:avLst/>
          </a:prstGeom>
          <a:noFill/>
        </p:spPr>
        <p:txBody>
          <a:bodyPr wrap="square">
            <a:spAutoFit/>
          </a:bodyPr>
          <a:lstStyle/>
          <a:p>
            <a:r>
              <a:rPr lang="en-AU" b="1" dirty="0">
                <a:solidFill>
                  <a:schemeClr val="accent1">
                    <a:lumMod val="75000"/>
                  </a:schemeClr>
                </a:solidFill>
                <a:latin typeface="Arial" panose="020B0604020202020204" pitchFamily="34" charset="0"/>
                <a:cs typeface="Arial" panose="020B0604020202020204" pitchFamily="34" charset="0"/>
              </a:rPr>
              <a:t>2. Used </a:t>
            </a:r>
            <a:r>
              <a:rPr lang="en-AU" b="1" dirty="0" err="1">
                <a:solidFill>
                  <a:schemeClr val="accent1">
                    <a:lumMod val="75000"/>
                  </a:schemeClr>
                </a:solidFill>
                <a:latin typeface="Arial" panose="020B0604020202020204" pitchFamily="34" charset="0"/>
                <a:cs typeface="Arial" panose="020B0604020202020204" pitchFamily="34" charset="0"/>
              </a:rPr>
              <a:t>Groupby</a:t>
            </a:r>
            <a:r>
              <a:rPr lang="en-AU" b="1" dirty="0">
                <a:solidFill>
                  <a:schemeClr val="accent1">
                    <a:lumMod val="75000"/>
                  </a:schemeClr>
                </a:solidFill>
                <a:latin typeface="Arial" panose="020B0604020202020204" pitchFamily="34" charset="0"/>
                <a:cs typeface="Arial" panose="020B0604020202020204" pitchFamily="34" charset="0"/>
              </a:rPr>
              <a:t> function to split data based on multiple criteria’s based on the question.</a:t>
            </a:r>
          </a:p>
        </p:txBody>
      </p:sp>
    </p:spTree>
    <p:extLst>
      <p:ext uri="{BB962C8B-B14F-4D97-AF65-F5344CB8AC3E}">
        <p14:creationId xmlns:p14="http://schemas.microsoft.com/office/powerpoint/2010/main" val="246593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A5E30E-CC58-4ACF-8CC7-6105182F6D71}"/>
              </a:ext>
            </a:extLst>
          </p:cNvPr>
          <p:cNvSpPr>
            <a:spLocks noGrp="1"/>
          </p:cNvSpPr>
          <p:nvPr>
            <p:ph type="title"/>
          </p:nvPr>
        </p:nvSpPr>
        <p:spPr>
          <a:xfrm>
            <a:off x="838200" y="365125"/>
            <a:ext cx="10515600" cy="923331"/>
          </a:xfrm>
        </p:spPr>
        <p:txBody>
          <a:bodyPr>
            <a:normAutofit fontScale="90000"/>
          </a:bodyPr>
          <a:lstStyle/>
          <a:p>
            <a:r>
              <a:rPr lang="en-AU" sz="2800" b="1" dirty="0">
                <a:latin typeface="+mn-lt"/>
                <a:ea typeface="+mn-ea"/>
                <a:cs typeface="+mn-cs"/>
              </a:rPr>
              <a:t>Continue…Data analysis process</a:t>
            </a:r>
            <a:br>
              <a:rPr lang="en-AU" sz="4400" b="1" dirty="0"/>
            </a:br>
            <a:endParaRPr lang="en-AU" dirty="0"/>
          </a:p>
        </p:txBody>
      </p:sp>
      <p:sp>
        <p:nvSpPr>
          <p:cNvPr id="4" name="Content Placeholder 3">
            <a:extLst>
              <a:ext uri="{FF2B5EF4-FFF2-40B4-BE49-F238E27FC236}">
                <a16:creationId xmlns:a16="http://schemas.microsoft.com/office/drawing/2014/main" id="{77D84251-46A5-4E94-A43B-787EE30A9942}"/>
              </a:ext>
            </a:extLst>
          </p:cNvPr>
          <p:cNvSpPr>
            <a:spLocks noGrp="1"/>
          </p:cNvSpPr>
          <p:nvPr>
            <p:ph idx="1"/>
          </p:nvPr>
        </p:nvSpPr>
        <p:spPr>
          <a:xfrm>
            <a:off x="873512" y="1847850"/>
            <a:ext cx="10515600" cy="4351338"/>
          </a:xfrm>
        </p:spPr>
        <p:txBody>
          <a:bodyPr/>
          <a:lstStyle/>
          <a:p>
            <a:pPr marL="0" indent="0">
              <a:buNone/>
            </a:pPr>
            <a:endParaRPr lang="en-US" sz="1800" b="1" dirty="0">
              <a:solidFill>
                <a:schemeClr val="accent1">
                  <a:lumMod val="75000"/>
                </a:schemeClr>
              </a:solidFill>
              <a:latin typeface="Arial" panose="020B0604020202020204" pitchFamily="34" charset="0"/>
              <a:cs typeface="Arial" panose="020B0604020202020204" pitchFamily="34" charset="0"/>
            </a:endParaRPr>
          </a:p>
          <a:p>
            <a:pPr marL="0" indent="0">
              <a:buNone/>
            </a:pPr>
            <a:endParaRPr lang="en-US" sz="1800" b="1" dirty="0">
              <a:solidFill>
                <a:schemeClr val="accent1">
                  <a:lumMod val="75000"/>
                </a:schemeClr>
              </a:solidFill>
              <a:latin typeface="Arial" panose="020B0604020202020204" pitchFamily="34" charset="0"/>
              <a:cs typeface="Arial" panose="020B0604020202020204" pitchFamily="34" charset="0"/>
            </a:endParaRPr>
          </a:p>
          <a:p>
            <a:pPr marL="0" indent="0">
              <a:buNone/>
            </a:pPr>
            <a:endParaRPr lang="en-US" sz="1800" b="1" dirty="0">
              <a:solidFill>
                <a:schemeClr val="accent1">
                  <a:lumMod val="75000"/>
                </a:schemeClr>
              </a:solidFill>
              <a:latin typeface="Arial" panose="020B0604020202020204" pitchFamily="34" charset="0"/>
              <a:cs typeface="Arial" panose="020B0604020202020204" pitchFamily="34" charset="0"/>
            </a:endParaRPr>
          </a:p>
          <a:p>
            <a:pPr marL="0" indent="0">
              <a:buNone/>
            </a:pPr>
            <a:endParaRPr lang="en-US" sz="1800" b="1" dirty="0">
              <a:solidFill>
                <a:schemeClr val="accent1">
                  <a:lumMod val="75000"/>
                </a:schemeClr>
              </a:solidFill>
              <a:latin typeface="Arial" panose="020B0604020202020204" pitchFamily="34" charset="0"/>
              <a:cs typeface="Arial" panose="020B0604020202020204" pitchFamily="34" charset="0"/>
            </a:endParaRPr>
          </a:p>
          <a:p>
            <a:pPr marL="0" indent="0">
              <a:buNone/>
            </a:pPr>
            <a:endParaRPr lang="en-US" sz="1800" b="1" dirty="0">
              <a:solidFill>
                <a:schemeClr val="accent1">
                  <a:lumMod val="75000"/>
                </a:schemeClr>
              </a:solidFill>
              <a:latin typeface="Arial" panose="020B0604020202020204" pitchFamily="34" charset="0"/>
              <a:cs typeface="Arial" panose="020B0604020202020204" pitchFamily="34" charset="0"/>
            </a:endParaRPr>
          </a:p>
          <a:p>
            <a:pPr marL="0" indent="0">
              <a:buNone/>
            </a:pPr>
            <a:r>
              <a:rPr lang="en-US" sz="1800" b="1" dirty="0">
                <a:solidFill>
                  <a:schemeClr val="accent1">
                    <a:lumMod val="75000"/>
                  </a:schemeClr>
                </a:solidFill>
                <a:latin typeface="Arial" panose="020B0604020202020204" pitchFamily="34" charset="0"/>
                <a:cs typeface="Arial" panose="020B0604020202020204" pitchFamily="34" charset="0"/>
              </a:rPr>
              <a:t> </a:t>
            </a:r>
          </a:p>
          <a:p>
            <a:pPr marL="0" indent="0">
              <a:buNone/>
            </a:pPr>
            <a:endParaRPr lang="en-AU" sz="1800" b="1" dirty="0">
              <a:solidFill>
                <a:schemeClr val="accent1">
                  <a:lumMod val="7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1D4927F3-63EF-4A6B-9CDF-FD3F6550B86C}"/>
              </a:ext>
            </a:extLst>
          </p:cNvPr>
          <p:cNvSpPr>
            <a:spLocks noGrp="1"/>
          </p:cNvSpPr>
          <p:nvPr>
            <p:ph type="sldNum" sz="quarter" idx="12"/>
          </p:nvPr>
        </p:nvSpPr>
        <p:spPr/>
        <p:txBody>
          <a:bodyPr/>
          <a:lstStyle/>
          <a:p>
            <a:fld id="{B8552D63-90EB-432D-A4CF-B9CC74176BF6}" type="slidenum">
              <a:rPr lang="en-AU" smtClean="0"/>
              <a:t>6</a:t>
            </a:fld>
            <a:endParaRPr lang="en-AU"/>
          </a:p>
        </p:txBody>
      </p:sp>
      <p:pic>
        <p:nvPicPr>
          <p:cNvPr id="8" name="Picture 7">
            <a:extLst>
              <a:ext uri="{FF2B5EF4-FFF2-40B4-BE49-F238E27FC236}">
                <a16:creationId xmlns:a16="http://schemas.microsoft.com/office/drawing/2014/main" id="{3378F180-ADA6-4686-8692-7DE0A1ADC6E0}"/>
              </a:ext>
            </a:extLst>
          </p:cNvPr>
          <p:cNvPicPr>
            <a:picLocks noChangeAspect="1"/>
          </p:cNvPicPr>
          <p:nvPr/>
        </p:nvPicPr>
        <p:blipFill>
          <a:blip r:embed="rId2"/>
          <a:stretch>
            <a:fillRect/>
          </a:stretch>
        </p:blipFill>
        <p:spPr>
          <a:xfrm>
            <a:off x="5982362" y="4497744"/>
            <a:ext cx="5987938" cy="685800"/>
          </a:xfrm>
          <a:prstGeom prst="rect">
            <a:avLst/>
          </a:prstGeom>
          <a:ln w="28575">
            <a:solidFill>
              <a:schemeClr val="tx1"/>
            </a:solidFill>
          </a:ln>
        </p:spPr>
      </p:pic>
      <p:sp>
        <p:nvSpPr>
          <p:cNvPr id="6" name="TextBox 5">
            <a:extLst>
              <a:ext uri="{FF2B5EF4-FFF2-40B4-BE49-F238E27FC236}">
                <a16:creationId xmlns:a16="http://schemas.microsoft.com/office/drawing/2014/main" id="{2E467771-3718-4BA3-A31C-3B5DBC9CF168}"/>
              </a:ext>
            </a:extLst>
          </p:cNvPr>
          <p:cNvSpPr txBox="1"/>
          <p:nvPr/>
        </p:nvSpPr>
        <p:spPr>
          <a:xfrm>
            <a:off x="538232" y="3425169"/>
            <a:ext cx="5185050" cy="861774"/>
          </a:xfrm>
          <a:prstGeom prst="rect">
            <a:avLst/>
          </a:prstGeom>
          <a:noFill/>
        </p:spPr>
        <p:txBody>
          <a:bodyPr wrap="square" rtlCol="0">
            <a:spAutoFit/>
          </a:bodyPr>
          <a:lstStyle/>
          <a:p>
            <a:r>
              <a:rPr lang="en-AU" b="1" dirty="0">
                <a:solidFill>
                  <a:schemeClr val="accent1">
                    <a:lumMod val="75000"/>
                  </a:schemeClr>
                </a:solidFill>
                <a:latin typeface="Arial" panose="020B0604020202020204" pitchFamily="34" charset="0"/>
                <a:cs typeface="Arial" panose="020B0604020202020204" pitchFamily="34" charset="0"/>
              </a:rPr>
              <a:t>5. Created a scatter plot to look at the trend of student enrolment in each state</a:t>
            </a:r>
          </a:p>
          <a:p>
            <a:pPr marL="285750" indent="-285750">
              <a:buFont typeface="Wingdings" panose="05000000000000000000" pitchFamily="2" charset="2"/>
              <a:buChar char="Ø"/>
            </a:pPr>
            <a:r>
              <a:rPr lang="en-AU" sz="1400" b="1" dirty="0">
                <a:solidFill>
                  <a:schemeClr val="accent1">
                    <a:lumMod val="75000"/>
                  </a:schemeClr>
                </a:solidFill>
                <a:latin typeface="Arial" panose="020B0604020202020204" pitchFamily="34" charset="0"/>
                <a:cs typeface="Arial" panose="020B0604020202020204" pitchFamily="34" charset="0"/>
              </a:rPr>
              <a:t>Done the linear regression to predict future </a:t>
            </a:r>
          </a:p>
        </p:txBody>
      </p:sp>
      <p:pic>
        <p:nvPicPr>
          <p:cNvPr id="7" name="Picture 6" descr="Chart&#10;&#10;Description automatically generated with medium confidence">
            <a:extLst>
              <a:ext uri="{FF2B5EF4-FFF2-40B4-BE49-F238E27FC236}">
                <a16:creationId xmlns:a16="http://schemas.microsoft.com/office/drawing/2014/main" id="{3158B4A1-9442-44A6-AF2E-221083E87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362" y="3375900"/>
            <a:ext cx="5987938" cy="647619"/>
          </a:xfrm>
          <a:prstGeom prst="rect">
            <a:avLst/>
          </a:prstGeom>
          <a:ln w="38100">
            <a:solidFill>
              <a:schemeClr val="tx1"/>
            </a:solidFill>
          </a:ln>
        </p:spPr>
      </p:pic>
      <p:sp>
        <p:nvSpPr>
          <p:cNvPr id="10" name="TextBox 9">
            <a:extLst>
              <a:ext uri="{FF2B5EF4-FFF2-40B4-BE49-F238E27FC236}">
                <a16:creationId xmlns:a16="http://schemas.microsoft.com/office/drawing/2014/main" id="{9D0B98BD-DA3C-4D84-86CD-78391357BC74}"/>
              </a:ext>
            </a:extLst>
          </p:cNvPr>
          <p:cNvSpPr txBox="1"/>
          <p:nvPr/>
        </p:nvSpPr>
        <p:spPr>
          <a:xfrm>
            <a:off x="646770" y="4443530"/>
            <a:ext cx="5024925" cy="923330"/>
          </a:xfrm>
          <a:prstGeom prst="rect">
            <a:avLst/>
          </a:prstGeom>
          <a:noFill/>
        </p:spPr>
        <p:txBody>
          <a:bodyPr wrap="square" rtlCol="0">
            <a:spAutoFit/>
          </a:bodyPr>
          <a:lstStyle/>
          <a:p>
            <a:pPr marL="0" indent="0">
              <a:buNone/>
            </a:pPr>
            <a:r>
              <a:rPr lang="en-US" sz="1800" b="1" dirty="0">
                <a:solidFill>
                  <a:schemeClr val="accent1">
                    <a:lumMod val="75000"/>
                  </a:schemeClr>
                </a:solidFill>
                <a:latin typeface="Arial" panose="020B0604020202020204" pitchFamily="34" charset="0"/>
                <a:cs typeface="Arial" panose="020B0604020202020204" pitchFamily="34" charset="0"/>
              </a:rPr>
              <a:t>6. Merged population and the Enrolment data frames to see the core relation between two data sets.</a:t>
            </a:r>
          </a:p>
        </p:txBody>
      </p:sp>
      <p:sp>
        <p:nvSpPr>
          <p:cNvPr id="11" name="TextBox 10">
            <a:extLst>
              <a:ext uri="{FF2B5EF4-FFF2-40B4-BE49-F238E27FC236}">
                <a16:creationId xmlns:a16="http://schemas.microsoft.com/office/drawing/2014/main" id="{8FE11B3B-6105-4EB3-A4E7-76752358E9F6}"/>
              </a:ext>
            </a:extLst>
          </p:cNvPr>
          <p:cNvSpPr txBox="1"/>
          <p:nvPr/>
        </p:nvSpPr>
        <p:spPr>
          <a:xfrm>
            <a:off x="538232" y="1106488"/>
            <a:ext cx="10266928" cy="369332"/>
          </a:xfrm>
          <a:prstGeom prst="rect">
            <a:avLst/>
          </a:prstGeom>
          <a:noFill/>
        </p:spPr>
        <p:txBody>
          <a:bodyPr wrap="square" rtlCol="0">
            <a:spAutoFit/>
          </a:bodyPr>
          <a:lstStyle/>
          <a:p>
            <a:r>
              <a:rPr lang="en-AU" b="1" dirty="0">
                <a:solidFill>
                  <a:schemeClr val="accent1">
                    <a:lumMod val="75000"/>
                  </a:schemeClr>
                </a:solidFill>
                <a:latin typeface="Arial" panose="020B0604020202020204" pitchFamily="34" charset="0"/>
                <a:cs typeface="Arial" panose="020B0604020202020204" pitchFamily="34" charset="0"/>
              </a:rPr>
              <a:t>4. Created a Pie Chart to calculate the percentage of student enrolment in grouped data</a:t>
            </a:r>
          </a:p>
        </p:txBody>
      </p:sp>
      <p:pic>
        <p:nvPicPr>
          <p:cNvPr id="12" name="Picture 11" descr="A picture containing scatter chart&#10;&#10;Description automatically generated">
            <a:extLst>
              <a:ext uri="{FF2B5EF4-FFF2-40B4-BE49-F238E27FC236}">
                <a16:creationId xmlns:a16="http://schemas.microsoft.com/office/drawing/2014/main" id="{0064F491-FCA5-45E1-A661-EFF60C5E1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888" y="1720348"/>
            <a:ext cx="8645307" cy="1145427"/>
          </a:xfrm>
          <a:prstGeom prst="rect">
            <a:avLst/>
          </a:prstGeom>
          <a:ln w="38100">
            <a:solidFill>
              <a:schemeClr val="tx1"/>
            </a:solidFill>
          </a:ln>
        </p:spPr>
      </p:pic>
    </p:spTree>
    <p:extLst>
      <p:ext uri="{BB962C8B-B14F-4D97-AF65-F5344CB8AC3E}">
        <p14:creationId xmlns:p14="http://schemas.microsoft.com/office/powerpoint/2010/main" val="182382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870E7F-CA55-4F7F-B767-CC7C62085A1C}"/>
              </a:ext>
            </a:extLst>
          </p:cNvPr>
          <p:cNvSpPr txBox="1"/>
          <p:nvPr/>
        </p:nvSpPr>
        <p:spPr>
          <a:xfrm>
            <a:off x="2461908" y="182722"/>
            <a:ext cx="11564177" cy="523220"/>
          </a:xfrm>
          <a:prstGeom prst="rect">
            <a:avLst/>
          </a:prstGeom>
          <a:noFill/>
        </p:spPr>
        <p:txBody>
          <a:bodyPr wrap="square">
            <a:spAutoFit/>
          </a:bodyPr>
          <a:lstStyle/>
          <a:p>
            <a:r>
              <a:rPr lang="en-AU" sz="2800" b="1" dirty="0"/>
              <a:t>Numerical summary , visualisations and findings</a:t>
            </a:r>
          </a:p>
        </p:txBody>
      </p:sp>
      <p:pic>
        <p:nvPicPr>
          <p:cNvPr id="2050" name="Picture 2">
            <a:extLst>
              <a:ext uri="{FF2B5EF4-FFF2-40B4-BE49-F238E27FC236}">
                <a16:creationId xmlns:a16="http://schemas.microsoft.com/office/drawing/2014/main" id="{87596AC5-4DDA-46AC-A939-509972C25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566" y="1760895"/>
            <a:ext cx="5080429" cy="2742069"/>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A35737-4C6E-4902-9653-543370FD4461}"/>
              </a:ext>
            </a:extLst>
          </p:cNvPr>
          <p:cNvSpPr txBox="1"/>
          <p:nvPr/>
        </p:nvSpPr>
        <p:spPr>
          <a:xfrm>
            <a:off x="397693" y="5474949"/>
            <a:ext cx="7976874" cy="1200329"/>
          </a:xfrm>
          <a:prstGeom prst="rect">
            <a:avLst/>
          </a:prstGeom>
          <a:solidFill>
            <a:schemeClr val="accent4">
              <a:lumMod val="40000"/>
              <a:lumOff val="60000"/>
            </a:schemeClr>
          </a:solidFill>
          <a:ln>
            <a:solidFill>
              <a:srgbClr val="C00000"/>
            </a:solidFill>
          </a:ln>
        </p:spPr>
        <p:txBody>
          <a:bodyPr wrap="square" rtlCol="0">
            <a:spAutoFit/>
          </a:bodyPr>
          <a:lstStyle/>
          <a:p>
            <a:pPr marL="285750" indent="-285750">
              <a:buFont typeface="Wingdings" panose="05000000000000000000" pitchFamily="2" charset="2"/>
              <a:buChar char="§"/>
            </a:pPr>
            <a:r>
              <a:rPr lang="en-AU" dirty="0"/>
              <a:t>NSW and Victoria have the highest number of student enrolments in last five years</a:t>
            </a:r>
          </a:p>
          <a:p>
            <a:pPr marL="285750" indent="-285750">
              <a:buFont typeface="Wingdings" panose="05000000000000000000" pitchFamily="2" charset="2"/>
              <a:buChar char="§"/>
            </a:pPr>
            <a:r>
              <a:rPr lang="en-AU" dirty="0"/>
              <a:t>NT  and ACT have the lowest number of student enrolments</a:t>
            </a:r>
          </a:p>
          <a:p>
            <a:endParaRPr lang="en-AU" dirty="0"/>
          </a:p>
        </p:txBody>
      </p:sp>
      <p:sp>
        <p:nvSpPr>
          <p:cNvPr id="10" name="TextBox 9">
            <a:extLst>
              <a:ext uri="{FF2B5EF4-FFF2-40B4-BE49-F238E27FC236}">
                <a16:creationId xmlns:a16="http://schemas.microsoft.com/office/drawing/2014/main" id="{6A7DD9D6-7E7C-4BCB-BC4B-62BBF4268888}"/>
              </a:ext>
            </a:extLst>
          </p:cNvPr>
          <p:cNvSpPr txBox="1"/>
          <p:nvPr/>
        </p:nvSpPr>
        <p:spPr>
          <a:xfrm>
            <a:off x="625002" y="1013719"/>
            <a:ext cx="11145466" cy="369332"/>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1. What is the number and percentage of student enrolment by state/territory in last 5 years (2016-2020)?</a:t>
            </a:r>
          </a:p>
        </p:txBody>
      </p:sp>
      <p:pic>
        <p:nvPicPr>
          <p:cNvPr id="4" name="Picture 3" descr="Table&#10;&#10;Description automatically generated">
            <a:extLst>
              <a:ext uri="{FF2B5EF4-FFF2-40B4-BE49-F238E27FC236}">
                <a16:creationId xmlns:a16="http://schemas.microsoft.com/office/drawing/2014/main" id="{1B332A47-2B41-4314-A8AA-C06D3F8A7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539" y="1778478"/>
            <a:ext cx="2575321" cy="2694349"/>
          </a:xfrm>
          <a:prstGeom prst="rect">
            <a:avLst/>
          </a:prstGeom>
          <a:ln w="38100">
            <a:solidFill>
              <a:schemeClr val="tx1"/>
            </a:solidFill>
          </a:ln>
        </p:spPr>
      </p:pic>
      <p:sp>
        <p:nvSpPr>
          <p:cNvPr id="7" name="TextBox 6">
            <a:extLst>
              <a:ext uri="{FF2B5EF4-FFF2-40B4-BE49-F238E27FC236}">
                <a16:creationId xmlns:a16="http://schemas.microsoft.com/office/drawing/2014/main" id="{E04119C8-8442-4E87-9E06-BE8E82C10A4B}"/>
              </a:ext>
            </a:extLst>
          </p:cNvPr>
          <p:cNvSpPr txBox="1"/>
          <p:nvPr/>
        </p:nvSpPr>
        <p:spPr>
          <a:xfrm>
            <a:off x="1080543" y="4457296"/>
            <a:ext cx="1037968" cy="307777"/>
          </a:xfrm>
          <a:prstGeom prst="rect">
            <a:avLst/>
          </a:prstGeom>
          <a:noFill/>
        </p:spPr>
        <p:txBody>
          <a:bodyPr wrap="square" rtlCol="0">
            <a:spAutoFit/>
          </a:bodyPr>
          <a:lstStyle/>
          <a:p>
            <a:r>
              <a:rPr lang="en-AU" sz="1400" b="1" i="1" dirty="0"/>
              <a:t>Table 1</a:t>
            </a:r>
          </a:p>
        </p:txBody>
      </p:sp>
      <p:sp>
        <p:nvSpPr>
          <p:cNvPr id="12" name="TextBox 11">
            <a:extLst>
              <a:ext uri="{FF2B5EF4-FFF2-40B4-BE49-F238E27FC236}">
                <a16:creationId xmlns:a16="http://schemas.microsoft.com/office/drawing/2014/main" id="{5F6DC209-96B5-4932-9DA4-FC88ED3DF667}"/>
              </a:ext>
            </a:extLst>
          </p:cNvPr>
          <p:cNvSpPr txBox="1"/>
          <p:nvPr/>
        </p:nvSpPr>
        <p:spPr>
          <a:xfrm>
            <a:off x="4944837" y="4457296"/>
            <a:ext cx="2088354" cy="307777"/>
          </a:xfrm>
          <a:prstGeom prst="rect">
            <a:avLst/>
          </a:prstGeom>
          <a:noFill/>
        </p:spPr>
        <p:txBody>
          <a:bodyPr wrap="square" rtlCol="0">
            <a:spAutoFit/>
          </a:bodyPr>
          <a:lstStyle/>
          <a:p>
            <a:r>
              <a:rPr lang="en-AU" sz="1400" b="1" i="1" dirty="0"/>
              <a:t>Figure 1a: Bar chart</a:t>
            </a:r>
          </a:p>
        </p:txBody>
      </p:sp>
      <p:sp>
        <p:nvSpPr>
          <p:cNvPr id="13" name="TextBox 12">
            <a:extLst>
              <a:ext uri="{FF2B5EF4-FFF2-40B4-BE49-F238E27FC236}">
                <a16:creationId xmlns:a16="http://schemas.microsoft.com/office/drawing/2014/main" id="{82AA2B18-6E56-4C1D-81D6-29575701E9CF}"/>
              </a:ext>
            </a:extLst>
          </p:cNvPr>
          <p:cNvSpPr txBox="1"/>
          <p:nvPr/>
        </p:nvSpPr>
        <p:spPr>
          <a:xfrm>
            <a:off x="9389057" y="4457296"/>
            <a:ext cx="2088354" cy="307777"/>
          </a:xfrm>
          <a:prstGeom prst="rect">
            <a:avLst/>
          </a:prstGeom>
          <a:noFill/>
        </p:spPr>
        <p:txBody>
          <a:bodyPr wrap="square" rtlCol="0">
            <a:spAutoFit/>
          </a:bodyPr>
          <a:lstStyle/>
          <a:p>
            <a:r>
              <a:rPr lang="en-AU" sz="1400" b="1" i="1" dirty="0"/>
              <a:t>Figure 1b: Pie chart</a:t>
            </a:r>
          </a:p>
        </p:txBody>
      </p:sp>
      <p:pic>
        <p:nvPicPr>
          <p:cNvPr id="5" name="Picture 4">
            <a:extLst>
              <a:ext uri="{FF2B5EF4-FFF2-40B4-BE49-F238E27FC236}">
                <a16:creationId xmlns:a16="http://schemas.microsoft.com/office/drawing/2014/main" id="{567D7E3F-FA4B-47B3-8039-9F715BBE4B59}"/>
              </a:ext>
            </a:extLst>
          </p:cNvPr>
          <p:cNvPicPr>
            <a:picLocks noChangeAspect="1"/>
          </p:cNvPicPr>
          <p:nvPr/>
        </p:nvPicPr>
        <p:blipFill>
          <a:blip r:embed="rId5"/>
          <a:stretch>
            <a:fillRect/>
          </a:stretch>
        </p:blipFill>
        <p:spPr>
          <a:xfrm>
            <a:off x="8374567" y="1747458"/>
            <a:ext cx="3578893" cy="2755506"/>
          </a:xfrm>
          <a:prstGeom prst="rect">
            <a:avLst/>
          </a:prstGeom>
          <a:ln w="28575">
            <a:solidFill>
              <a:schemeClr val="tx1"/>
            </a:solidFill>
          </a:ln>
        </p:spPr>
      </p:pic>
    </p:spTree>
    <p:extLst>
      <p:ext uri="{BB962C8B-B14F-4D97-AF65-F5344CB8AC3E}">
        <p14:creationId xmlns:p14="http://schemas.microsoft.com/office/powerpoint/2010/main" val="168053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7DD9D6-7E7C-4BCB-BC4B-62BBF4268888}"/>
              </a:ext>
            </a:extLst>
          </p:cNvPr>
          <p:cNvSpPr txBox="1"/>
          <p:nvPr/>
        </p:nvSpPr>
        <p:spPr>
          <a:xfrm>
            <a:off x="523267" y="817882"/>
            <a:ext cx="11145466" cy="646331"/>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2. What is the number and percentage of student enrolment by affiliation in last 5 years (2016-2020) nationally and by state/territory?</a:t>
            </a:r>
          </a:p>
        </p:txBody>
      </p:sp>
      <p:sp>
        <p:nvSpPr>
          <p:cNvPr id="2" name="TextBox 1">
            <a:extLst>
              <a:ext uri="{FF2B5EF4-FFF2-40B4-BE49-F238E27FC236}">
                <a16:creationId xmlns:a16="http://schemas.microsoft.com/office/drawing/2014/main" id="{620A8288-2D9A-4534-9068-77932611AD8D}"/>
              </a:ext>
            </a:extLst>
          </p:cNvPr>
          <p:cNvSpPr txBox="1"/>
          <p:nvPr/>
        </p:nvSpPr>
        <p:spPr>
          <a:xfrm>
            <a:off x="458282" y="4878092"/>
            <a:ext cx="10895518" cy="646331"/>
          </a:xfrm>
          <a:prstGeom prst="rect">
            <a:avLst/>
          </a:prstGeom>
          <a:solidFill>
            <a:schemeClr val="accent4">
              <a:lumMod val="40000"/>
              <a:lumOff val="60000"/>
            </a:schemeClr>
          </a:solidFill>
          <a:ln>
            <a:solidFill>
              <a:srgbClr val="0070C0"/>
            </a:solidFill>
          </a:ln>
        </p:spPr>
        <p:txBody>
          <a:bodyPr wrap="square" rtlCol="0">
            <a:spAutoFit/>
          </a:bodyPr>
          <a:lstStyle/>
          <a:p>
            <a:pPr marL="285750" indent="-285750">
              <a:buFont typeface="Wingdings" panose="05000000000000000000" pitchFamily="2" charset="2"/>
              <a:buChar char="§"/>
            </a:pPr>
            <a:r>
              <a:rPr lang="en-AU" dirty="0"/>
              <a:t>Nationally, government schools have higher student enrolments than non-government schools (catholic and independent) </a:t>
            </a:r>
          </a:p>
        </p:txBody>
      </p:sp>
      <p:sp>
        <p:nvSpPr>
          <p:cNvPr id="13" name="TextBox 12">
            <a:extLst>
              <a:ext uri="{FF2B5EF4-FFF2-40B4-BE49-F238E27FC236}">
                <a16:creationId xmlns:a16="http://schemas.microsoft.com/office/drawing/2014/main" id="{93C39904-8BEC-4634-8163-3090268B78B4}"/>
              </a:ext>
            </a:extLst>
          </p:cNvPr>
          <p:cNvSpPr txBox="1"/>
          <p:nvPr/>
        </p:nvSpPr>
        <p:spPr>
          <a:xfrm>
            <a:off x="1606376" y="2690971"/>
            <a:ext cx="1037968" cy="307777"/>
          </a:xfrm>
          <a:prstGeom prst="rect">
            <a:avLst/>
          </a:prstGeom>
          <a:noFill/>
        </p:spPr>
        <p:txBody>
          <a:bodyPr wrap="square" rtlCol="0">
            <a:spAutoFit/>
          </a:bodyPr>
          <a:lstStyle/>
          <a:p>
            <a:r>
              <a:rPr lang="en-AU" sz="1400" b="1" i="1" dirty="0"/>
              <a:t>Table 2</a:t>
            </a:r>
          </a:p>
        </p:txBody>
      </p:sp>
      <p:sp>
        <p:nvSpPr>
          <p:cNvPr id="14" name="TextBox 13">
            <a:extLst>
              <a:ext uri="{FF2B5EF4-FFF2-40B4-BE49-F238E27FC236}">
                <a16:creationId xmlns:a16="http://schemas.microsoft.com/office/drawing/2014/main" id="{FA9AC11B-3CC0-42CE-82B4-7448283102D5}"/>
              </a:ext>
            </a:extLst>
          </p:cNvPr>
          <p:cNvSpPr txBox="1"/>
          <p:nvPr/>
        </p:nvSpPr>
        <p:spPr>
          <a:xfrm>
            <a:off x="5143382" y="4066814"/>
            <a:ext cx="1749117" cy="307777"/>
          </a:xfrm>
          <a:prstGeom prst="rect">
            <a:avLst/>
          </a:prstGeom>
          <a:noFill/>
        </p:spPr>
        <p:txBody>
          <a:bodyPr wrap="square" rtlCol="0">
            <a:spAutoFit/>
          </a:bodyPr>
          <a:lstStyle/>
          <a:p>
            <a:r>
              <a:rPr lang="en-AU" sz="1400" b="1" i="1" dirty="0"/>
              <a:t>Figure 2a: Bar Chart</a:t>
            </a:r>
          </a:p>
        </p:txBody>
      </p:sp>
      <p:sp>
        <p:nvSpPr>
          <p:cNvPr id="16" name="TextBox 15">
            <a:extLst>
              <a:ext uri="{FF2B5EF4-FFF2-40B4-BE49-F238E27FC236}">
                <a16:creationId xmlns:a16="http://schemas.microsoft.com/office/drawing/2014/main" id="{22CA59C3-01D8-4120-82B9-F6CB4ECA44BA}"/>
              </a:ext>
            </a:extLst>
          </p:cNvPr>
          <p:cNvSpPr txBox="1"/>
          <p:nvPr/>
        </p:nvSpPr>
        <p:spPr>
          <a:xfrm>
            <a:off x="9071919" y="4043485"/>
            <a:ext cx="1820562" cy="307777"/>
          </a:xfrm>
          <a:prstGeom prst="rect">
            <a:avLst/>
          </a:prstGeom>
          <a:noFill/>
        </p:spPr>
        <p:txBody>
          <a:bodyPr wrap="square" rtlCol="0">
            <a:spAutoFit/>
          </a:bodyPr>
          <a:lstStyle/>
          <a:p>
            <a:r>
              <a:rPr lang="en-AU" sz="1400" b="1" i="1" dirty="0"/>
              <a:t>Figure 2b: Pie Chart</a:t>
            </a:r>
          </a:p>
        </p:txBody>
      </p:sp>
      <p:pic>
        <p:nvPicPr>
          <p:cNvPr id="8" name="Picture 7" descr="Graphical user interface, text, application&#10;&#10;Description automatically generated">
            <a:extLst>
              <a:ext uri="{FF2B5EF4-FFF2-40B4-BE49-F238E27FC236}">
                <a16:creationId xmlns:a16="http://schemas.microsoft.com/office/drawing/2014/main" id="{0F5655E6-20BA-4F09-8820-2B911149B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62" y="1844221"/>
            <a:ext cx="2739415" cy="1114286"/>
          </a:xfrm>
          <a:prstGeom prst="rect">
            <a:avLst/>
          </a:prstGeom>
          <a:ln w="28575">
            <a:solidFill>
              <a:schemeClr val="tx1"/>
            </a:solidFill>
          </a:ln>
        </p:spPr>
      </p:pic>
      <p:sp>
        <p:nvSpPr>
          <p:cNvPr id="4" name="Slide Number Placeholder 3">
            <a:extLst>
              <a:ext uri="{FF2B5EF4-FFF2-40B4-BE49-F238E27FC236}">
                <a16:creationId xmlns:a16="http://schemas.microsoft.com/office/drawing/2014/main" id="{471163EF-7C64-4608-8AF5-513F409FC5DF}"/>
              </a:ext>
            </a:extLst>
          </p:cNvPr>
          <p:cNvSpPr>
            <a:spLocks noGrp="1"/>
          </p:cNvSpPr>
          <p:nvPr>
            <p:ph type="sldNum" sz="quarter" idx="12"/>
          </p:nvPr>
        </p:nvSpPr>
        <p:spPr/>
        <p:txBody>
          <a:bodyPr/>
          <a:lstStyle/>
          <a:p>
            <a:fld id="{B8552D63-90EB-432D-A4CF-B9CC74176BF6}" type="slidenum">
              <a:rPr lang="en-AU" smtClean="0"/>
              <a:t>8</a:t>
            </a:fld>
            <a:endParaRPr lang="en-AU" dirty="0"/>
          </a:p>
        </p:txBody>
      </p:sp>
      <p:sp>
        <p:nvSpPr>
          <p:cNvPr id="17" name="TextBox 16">
            <a:extLst>
              <a:ext uri="{FF2B5EF4-FFF2-40B4-BE49-F238E27FC236}">
                <a16:creationId xmlns:a16="http://schemas.microsoft.com/office/drawing/2014/main" id="{50833039-59AE-48F8-B723-6328DA3153CE}"/>
              </a:ext>
            </a:extLst>
          </p:cNvPr>
          <p:cNvSpPr txBox="1"/>
          <p:nvPr/>
        </p:nvSpPr>
        <p:spPr>
          <a:xfrm>
            <a:off x="2461908" y="182722"/>
            <a:ext cx="11564177" cy="523220"/>
          </a:xfrm>
          <a:prstGeom prst="rect">
            <a:avLst/>
          </a:prstGeom>
          <a:noFill/>
        </p:spPr>
        <p:txBody>
          <a:bodyPr wrap="square">
            <a:spAutoFit/>
          </a:bodyPr>
          <a:lstStyle/>
          <a:p>
            <a:r>
              <a:rPr lang="en-AU" sz="2800" b="1" dirty="0"/>
              <a:t>Numerical summary , visualisations and findings</a:t>
            </a:r>
          </a:p>
        </p:txBody>
      </p:sp>
      <p:sp>
        <p:nvSpPr>
          <p:cNvPr id="18" name="TextBox 17">
            <a:extLst>
              <a:ext uri="{FF2B5EF4-FFF2-40B4-BE49-F238E27FC236}">
                <a16:creationId xmlns:a16="http://schemas.microsoft.com/office/drawing/2014/main" id="{67602E21-A44C-42C3-8F6E-9B3A319FBA32}"/>
              </a:ext>
            </a:extLst>
          </p:cNvPr>
          <p:cNvSpPr txBox="1"/>
          <p:nvPr/>
        </p:nvSpPr>
        <p:spPr>
          <a:xfrm>
            <a:off x="1423940" y="3250716"/>
            <a:ext cx="1037968" cy="307777"/>
          </a:xfrm>
          <a:prstGeom prst="rect">
            <a:avLst/>
          </a:prstGeom>
          <a:noFill/>
        </p:spPr>
        <p:txBody>
          <a:bodyPr wrap="square" rtlCol="0">
            <a:spAutoFit/>
          </a:bodyPr>
          <a:lstStyle/>
          <a:p>
            <a:r>
              <a:rPr lang="en-AU" sz="1400" b="1" i="1" dirty="0"/>
              <a:t>Table 2</a:t>
            </a:r>
          </a:p>
        </p:txBody>
      </p:sp>
      <p:pic>
        <p:nvPicPr>
          <p:cNvPr id="7" name="Picture 6">
            <a:extLst>
              <a:ext uri="{FF2B5EF4-FFF2-40B4-BE49-F238E27FC236}">
                <a16:creationId xmlns:a16="http://schemas.microsoft.com/office/drawing/2014/main" id="{99615B76-A202-408C-80D3-3C71B26B9D80}"/>
              </a:ext>
            </a:extLst>
          </p:cNvPr>
          <p:cNvPicPr>
            <a:picLocks noChangeAspect="1"/>
          </p:cNvPicPr>
          <p:nvPr/>
        </p:nvPicPr>
        <p:blipFill>
          <a:blip r:embed="rId4"/>
          <a:stretch>
            <a:fillRect/>
          </a:stretch>
        </p:blipFill>
        <p:spPr>
          <a:xfrm>
            <a:off x="3310670" y="1589974"/>
            <a:ext cx="3965400" cy="2326176"/>
          </a:xfrm>
          <a:prstGeom prst="rect">
            <a:avLst/>
          </a:prstGeom>
          <a:solidFill>
            <a:schemeClr val="tx1"/>
          </a:solidFill>
          <a:ln w="28575">
            <a:solidFill>
              <a:schemeClr val="tx1"/>
            </a:solidFill>
          </a:ln>
        </p:spPr>
      </p:pic>
      <p:pic>
        <p:nvPicPr>
          <p:cNvPr id="11" name="Picture 10">
            <a:extLst>
              <a:ext uri="{FF2B5EF4-FFF2-40B4-BE49-F238E27FC236}">
                <a16:creationId xmlns:a16="http://schemas.microsoft.com/office/drawing/2014/main" id="{0FB341E8-7659-4232-856C-ED946858102D}"/>
              </a:ext>
            </a:extLst>
          </p:cNvPr>
          <p:cNvPicPr>
            <a:picLocks noChangeAspect="1"/>
          </p:cNvPicPr>
          <p:nvPr/>
        </p:nvPicPr>
        <p:blipFill>
          <a:blip r:embed="rId5"/>
          <a:stretch>
            <a:fillRect/>
          </a:stretch>
        </p:blipFill>
        <p:spPr>
          <a:xfrm>
            <a:off x="7488363" y="1611620"/>
            <a:ext cx="4177688" cy="2344383"/>
          </a:xfrm>
          <a:prstGeom prst="rect">
            <a:avLst/>
          </a:prstGeom>
          <a:ln w="28575">
            <a:solidFill>
              <a:schemeClr val="tx1"/>
            </a:solidFill>
          </a:ln>
        </p:spPr>
      </p:pic>
    </p:spTree>
    <p:extLst>
      <p:ext uri="{BB962C8B-B14F-4D97-AF65-F5344CB8AC3E}">
        <p14:creationId xmlns:p14="http://schemas.microsoft.com/office/powerpoint/2010/main" val="107785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2516DF-6565-4140-9B21-1AC752727F7B}"/>
              </a:ext>
            </a:extLst>
          </p:cNvPr>
          <p:cNvSpPr>
            <a:spLocks noGrp="1"/>
          </p:cNvSpPr>
          <p:nvPr>
            <p:ph type="title"/>
          </p:nvPr>
        </p:nvSpPr>
        <p:spPr/>
        <p:txBody>
          <a:bodyPr>
            <a:normAutofit/>
          </a:bodyPr>
          <a:lstStyle/>
          <a:p>
            <a:r>
              <a:rPr lang="en-AU" sz="2800" b="1" dirty="0">
                <a:latin typeface="+mn-lt"/>
                <a:ea typeface="+mn-ea"/>
                <a:cs typeface="+mn-cs"/>
              </a:rPr>
              <a:t>Continued…Numerical summary , visualisations and findings</a:t>
            </a:r>
            <a:br>
              <a:rPr lang="en-AU" sz="2800" b="1" dirty="0">
                <a:latin typeface="+mn-lt"/>
                <a:ea typeface="+mn-ea"/>
                <a:cs typeface="+mn-cs"/>
              </a:rPr>
            </a:br>
            <a:endParaRPr lang="en-AU" sz="2800" b="1" dirty="0">
              <a:latin typeface="+mn-lt"/>
              <a:ea typeface="+mn-ea"/>
              <a:cs typeface="+mn-cs"/>
            </a:endParaRPr>
          </a:p>
        </p:txBody>
      </p:sp>
      <p:sp>
        <p:nvSpPr>
          <p:cNvPr id="2" name="Slide Number Placeholder 1">
            <a:extLst>
              <a:ext uri="{FF2B5EF4-FFF2-40B4-BE49-F238E27FC236}">
                <a16:creationId xmlns:a16="http://schemas.microsoft.com/office/drawing/2014/main" id="{52904F40-F26B-4D1B-BC8A-8DD748F4E53E}"/>
              </a:ext>
            </a:extLst>
          </p:cNvPr>
          <p:cNvSpPr>
            <a:spLocks noGrp="1"/>
          </p:cNvSpPr>
          <p:nvPr>
            <p:ph type="sldNum" sz="quarter" idx="12"/>
          </p:nvPr>
        </p:nvSpPr>
        <p:spPr/>
        <p:txBody>
          <a:bodyPr/>
          <a:lstStyle/>
          <a:p>
            <a:fld id="{B8552D63-90EB-432D-A4CF-B9CC74176BF6}" type="slidenum">
              <a:rPr lang="en-AU" smtClean="0"/>
              <a:t>9</a:t>
            </a:fld>
            <a:endParaRPr lang="en-AU"/>
          </a:p>
        </p:txBody>
      </p:sp>
      <p:sp>
        <p:nvSpPr>
          <p:cNvPr id="5" name="Content Placeholder 4">
            <a:extLst>
              <a:ext uri="{FF2B5EF4-FFF2-40B4-BE49-F238E27FC236}">
                <a16:creationId xmlns:a16="http://schemas.microsoft.com/office/drawing/2014/main" id="{92377264-847F-4DC8-BB7F-ECBD67D2922F}"/>
              </a:ext>
            </a:extLst>
          </p:cNvPr>
          <p:cNvSpPr txBox="1">
            <a:spLocks noGrp="1"/>
          </p:cNvSpPr>
          <p:nvPr>
            <p:ph idx="1"/>
          </p:nvPr>
        </p:nvSpPr>
        <p:spPr>
          <a:xfrm>
            <a:off x="708102" y="5434938"/>
            <a:ext cx="9630936" cy="341632"/>
          </a:xfrm>
          <a:prstGeom prst="rect">
            <a:avLst/>
          </a:prstGeom>
          <a:solidFill>
            <a:schemeClr val="accent4">
              <a:lumMod val="40000"/>
              <a:lumOff val="60000"/>
            </a:schemeClr>
          </a:solidFill>
          <a:ln>
            <a:solidFill>
              <a:srgbClr val="FFC000"/>
            </a:solidFill>
          </a:ln>
        </p:spPr>
        <p:txBody>
          <a:bodyPr wrap="square" rtlCol="0">
            <a:spAutoFit/>
          </a:bodyPr>
          <a:lstStyle/>
          <a:p>
            <a:pPr marL="285750" indent="-285750">
              <a:buFont typeface="Wingdings" panose="05000000000000000000" pitchFamily="2" charset="2"/>
              <a:buChar char="§"/>
            </a:pPr>
            <a:r>
              <a:rPr lang="en-US" sz="1800" dirty="0"/>
              <a:t>NSW and Vic record the highest number of enrolments in each affiliation.</a:t>
            </a:r>
            <a:endParaRPr lang="en-AU" sz="1800" dirty="0"/>
          </a:p>
        </p:txBody>
      </p:sp>
      <p:pic>
        <p:nvPicPr>
          <p:cNvPr id="6" name="Picture 6">
            <a:extLst>
              <a:ext uri="{FF2B5EF4-FFF2-40B4-BE49-F238E27FC236}">
                <a16:creationId xmlns:a16="http://schemas.microsoft.com/office/drawing/2014/main" id="{4EB83E4F-A2F3-4BE5-89DD-683F5144B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196" y="1404339"/>
            <a:ext cx="5390756" cy="334972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58691E2-0FE6-4A1F-82BB-C526FAEBE5D6}"/>
              </a:ext>
            </a:extLst>
          </p:cNvPr>
          <p:cNvSpPr txBox="1"/>
          <p:nvPr/>
        </p:nvSpPr>
        <p:spPr>
          <a:xfrm>
            <a:off x="2585661" y="4807191"/>
            <a:ext cx="1781256" cy="307777"/>
          </a:xfrm>
          <a:prstGeom prst="rect">
            <a:avLst/>
          </a:prstGeom>
          <a:noFill/>
        </p:spPr>
        <p:txBody>
          <a:bodyPr wrap="square" rtlCol="0">
            <a:spAutoFit/>
          </a:bodyPr>
          <a:lstStyle/>
          <a:p>
            <a:r>
              <a:rPr lang="en-AU" sz="1400" b="1" i="1" dirty="0"/>
              <a:t>Figure 2c: Bar Chart</a:t>
            </a:r>
          </a:p>
        </p:txBody>
      </p:sp>
    </p:spTree>
    <p:extLst>
      <p:ext uri="{BB962C8B-B14F-4D97-AF65-F5344CB8AC3E}">
        <p14:creationId xmlns:p14="http://schemas.microsoft.com/office/powerpoint/2010/main" val="2366788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TotalTime>
  <Words>1656</Words>
  <Application>Microsoft Office PowerPoint</Application>
  <PresentationFormat>Widescreen</PresentationFormat>
  <Paragraphs>188</Paragraphs>
  <Slides>15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Calibri Light</vt:lpstr>
      <vt:lpstr>Courier New</vt:lpstr>
      <vt:lpstr>Slack-Lato</vt:lpstr>
      <vt:lpstr>Wingdings</vt:lpstr>
      <vt:lpstr>Office Theme</vt:lpstr>
      <vt:lpstr>Project Title: Schools Australia</vt:lpstr>
      <vt:lpstr>PowerPoint Presentation</vt:lpstr>
      <vt:lpstr>PowerPoint Presentation</vt:lpstr>
      <vt:lpstr>PowerPoint Presentation</vt:lpstr>
      <vt:lpstr>PowerPoint Presentation</vt:lpstr>
      <vt:lpstr>Continue…Data analysis process </vt:lpstr>
      <vt:lpstr>PowerPoint Presentation</vt:lpstr>
      <vt:lpstr>PowerPoint Presentation</vt:lpstr>
      <vt:lpstr>Continued…Numerical summary , visualisations and findings </vt:lpstr>
      <vt:lpstr>PowerPoint Presentation</vt:lpstr>
      <vt:lpstr>PowerPoint Presentation</vt:lpstr>
      <vt:lpstr>5. How does population relates to student enrolments in each state?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Kaur, Jasjeet (Manufacturing, Geelong WP)</dc:creator>
  <cp:lastModifiedBy>Hesh Kuruppuge</cp:lastModifiedBy>
  <cp:revision>123</cp:revision>
  <dcterms:created xsi:type="dcterms:W3CDTF">2021-12-28T08:50:54Z</dcterms:created>
  <dcterms:modified xsi:type="dcterms:W3CDTF">2022-01-04T04:32:47Z</dcterms:modified>
</cp:coreProperties>
</file>