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59" r:id="rId5"/>
    <p:sldId id="260" r:id="rId6"/>
    <p:sldId id="261" r:id="rId7"/>
    <p:sldId id="266" r:id="rId8"/>
    <p:sldId id="267" r:id="rId9"/>
    <p:sldId id="268" r:id="rId10"/>
    <p:sldId id="269" r:id="rId11"/>
    <p:sldId id="27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75592" autoAdjust="0"/>
  </p:normalViewPr>
  <p:slideViewPr>
    <p:cSldViewPr snapToGrid="0">
      <p:cViewPr varScale="1">
        <p:scale>
          <a:sx n="86" d="100"/>
          <a:sy n="86" d="100"/>
        </p:scale>
        <p:origin x="11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B65E-8BE7-4121-A29A-EE8EF925295D}" type="datetimeFigureOut">
              <a:rPr lang="en-AU" smtClean="0"/>
              <a:t>3/01/2022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A16BB-3B89-410B-9D62-3805045A48B5}" type="slidenum">
              <a:rPr lang="en-AU" smtClean="0"/>
              <a:t>‹#›</a:t>
            </a:fld>
            <a:endParaRPr lang="en-AU"/>
          </a:p>
        </p:txBody>
      </p:sp>
    </p:spTree>
    <p:extLst>
      <p:ext uri="{BB962C8B-B14F-4D97-AF65-F5344CB8AC3E}">
        <p14:creationId xmlns:p14="http://schemas.microsoft.com/office/powerpoint/2010/main" val="206709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2</a:t>
            </a:fld>
            <a:endParaRPr lang="en-AU"/>
          </a:p>
        </p:txBody>
      </p:sp>
    </p:spTree>
    <p:extLst>
      <p:ext uri="{BB962C8B-B14F-4D97-AF65-F5344CB8AC3E}">
        <p14:creationId xmlns:p14="http://schemas.microsoft.com/office/powerpoint/2010/main" val="179903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3</a:t>
            </a:fld>
            <a:endParaRPr lang="en-AU"/>
          </a:p>
        </p:txBody>
      </p:sp>
    </p:spTree>
    <p:extLst>
      <p:ext uri="{BB962C8B-B14F-4D97-AF65-F5344CB8AC3E}">
        <p14:creationId xmlns:p14="http://schemas.microsoft.com/office/powerpoint/2010/main" val="219645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first research question was to find the number and percentage of student enrolments by state/territory in last five years? Table 1 presents the numerical summary of total student enrolments in each Australian state which was plotted in a bar chart (Figure 1a) which shows that NSW and Victoria have the highest number of student enrolments while NT and ACT have the lowest number in last five years. </a:t>
            </a:r>
          </a:p>
          <a:p>
            <a:r>
              <a:rPr lang="en-AU" dirty="0"/>
              <a:t>The percentage of total student enrolments in each state was also presented in a pie chart as shown in Figure 1b. </a:t>
            </a:r>
          </a:p>
        </p:txBody>
      </p:sp>
      <p:sp>
        <p:nvSpPr>
          <p:cNvPr id="4" name="Slide Number Placeholder 3"/>
          <p:cNvSpPr>
            <a:spLocks noGrp="1"/>
          </p:cNvSpPr>
          <p:nvPr>
            <p:ph type="sldNum" sz="quarter" idx="5"/>
          </p:nvPr>
        </p:nvSpPr>
        <p:spPr/>
        <p:txBody>
          <a:bodyPr/>
          <a:lstStyle/>
          <a:p>
            <a:fld id="{76DA16BB-3B89-410B-9D62-3805045A48B5}" type="slidenum">
              <a:rPr lang="en-AU" smtClean="0"/>
              <a:t>6</a:t>
            </a:fld>
            <a:endParaRPr lang="en-AU"/>
          </a:p>
        </p:txBody>
      </p:sp>
    </p:spTree>
    <p:extLst>
      <p:ext uri="{BB962C8B-B14F-4D97-AF65-F5344CB8AC3E}">
        <p14:creationId xmlns:p14="http://schemas.microsoft.com/office/powerpoint/2010/main" val="157426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second question was to find the </a:t>
            </a:r>
            <a:r>
              <a:rPr lang="en-AU" b="0" i="0" u="none" strike="noStrike" dirty="0">
                <a:solidFill>
                  <a:schemeClr val="accent1">
                    <a:lumMod val="75000"/>
                  </a:schemeClr>
                </a:solidFill>
                <a:effectLst/>
                <a:latin typeface="Arial" panose="020B0604020202020204" pitchFamily="34" charset="0"/>
              </a:rPr>
              <a:t>number and percentage of student enrolment by affiliation in last 5 years (2016-2020) nationally and by state/territory?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u="none" strike="noStrike" dirty="0">
              <a:solidFill>
                <a:schemeClr val="accent1">
                  <a:lumMod val="75000"/>
                </a:schemeClr>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chemeClr val="accent1">
                    <a:lumMod val="75000"/>
                  </a:schemeClr>
                </a:solidFill>
                <a:effectLst/>
                <a:latin typeface="Arial" panose="020B0604020202020204" pitchFamily="34" charset="0"/>
              </a:rPr>
              <a:t>Table 2 presents the numerical summary of student enrolments nationally based on school affiliation i.e. catholic, independent and government schools in the last five years which is also presented in Figure 2a as a bar chart and Figure 2b as a pie chart which shows that </a:t>
            </a:r>
            <a:r>
              <a:rPr lang="en-AU" dirty="0"/>
              <a:t>Nationally, government schools have higher student enrolments than non-government schools (catholic and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Figure 2c shows a bar chart comparing the student enrolments in different states by affiliation. In all Australian states/territories, government schools have higher student enrolments than non-government schools (catholic and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7</a:t>
            </a:fld>
            <a:endParaRPr lang="en-AU"/>
          </a:p>
        </p:txBody>
      </p:sp>
    </p:spTree>
    <p:extLst>
      <p:ext uri="{BB962C8B-B14F-4D97-AF65-F5344CB8AC3E}">
        <p14:creationId xmlns:p14="http://schemas.microsoft.com/office/powerpoint/2010/main" val="248821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third question was to see the </a:t>
            </a:r>
            <a:r>
              <a:rPr lang="en-AU" b="0" i="0" u="none" strike="noStrike" dirty="0">
                <a:solidFill>
                  <a:schemeClr val="accent1">
                    <a:lumMod val="75000"/>
                  </a:schemeClr>
                </a:solidFill>
                <a:effectLst/>
                <a:latin typeface="Arial" panose="020B0604020202020204" pitchFamily="34" charset="0"/>
              </a:rPr>
              <a:t>trend in student enrolments for last 15 years for each Australian state/territory? And also to find out if </a:t>
            </a:r>
            <a:r>
              <a:rPr lang="en-AU" dirty="0">
                <a:solidFill>
                  <a:schemeClr val="accent1">
                    <a:lumMod val="75000"/>
                  </a:schemeClr>
                </a:solidFill>
                <a:latin typeface="Arial" panose="020B0604020202020204" pitchFamily="34" charset="0"/>
              </a:rPr>
              <a:t>there a difference in student enrolments pre (2018) and post (2020) pandemic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To visualise this we made scatter plots. Figure 3a is a scatter plot shows an exponential increase in the number of student enrolments in last 15 years for NSW. In NT </a:t>
            </a:r>
            <a:endParaRPr lang="en-AU" b="0" i="0" u="none" strike="noStrike" dirty="0">
              <a:solidFill>
                <a:schemeClr val="accent1">
                  <a:lumMod val="75000"/>
                </a:schemeClr>
              </a:solidFill>
              <a:effectLst/>
              <a:latin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8</a:t>
            </a:fld>
            <a:endParaRPr lang="en-AU"/>
          </a:p>
        </p:txBody>
      </p:sp>
    </p:spTree>
    <p:extLst>
      <p:ext uri="{BB962C8B-B14F-4D97-AF65-F5344CB8AC3E}">
        <p14:creationId xmlns:p14="http://schemas.microsoft.com/office/powerpoint/2010/main" val="217550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C1B3-C13E-4077-8D74-F3E811FC04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9C9EFA-58E8-4DDC-BE77-47CB687D4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FA08A08-01C6-4671-A80B-E48988A0FE02}"/>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AFBA87E5-47B9-4350-ACB8-F1FA1540AA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44CB8B-C33A-406D-9441-EE0F4954A2F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01984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10BE-CEBD-4445-B79F-340C0F33908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05F60A-5C30-4A6A-9535-1C1E85F07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246947-56E6-48D2-8158-C7054CEA3D9A}"/>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85BBC7A2-A7FC-4FF2-8298-021E03778F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07E006-64A5-4ACD-9753-DFF4AC975350}"/>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582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449F8-D11D-4333-9E31-77A2192ACA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60FD058-C4C7-4738-A39D-28CED539D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5DF1F2-32BD-4774-9BB1-FCC47BB050F5}"/>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23B9A260-4F4A-4FF6-952E-2D09FE177AE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AC593-408B-4B81-96C4-55FF8FC6D85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7878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35C3-B845-420F-9721-59FE3519EF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1F63DA-D0D5-4B63-A87E-EB4C0A77A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353906-6688-4FBA-97FF-17C62DB335A2}"/>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9F634C82-6904-4CC2-97A7-AECEC44560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7981D8-0198-44A9-A1F2-21E4DBE3266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531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22E-6BBC-4476-BB34-F6AE38B9E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8DD8CA8-D5C7-4238-8EDB-CFA96426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0B913-2887-4252-855C-5775484393E1}"/>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98BF2647-DEF7-4093-AF4E-80751D8081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4A6EDF-F8C2-4A94-82DC-DC299797337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7403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9416-7AB8-4D39-BBDE-A0FEBCA9A0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CB1FF38-F804-4A75-833D-9AD243740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47A5167-7158-4AE1-A8AE-6FDDD7A64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90791F-FAE1-40C0-8CA2-BAF871E71094}"/>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6" name="Footer Placeholder 5">
            <a:extLst>
              <a:ext uri="{FF2B5EF4-FFF2-40B4-BE49-F238E27FC236}">
                <a16:creationId xmlns:a16="http://schemas.microsoft.com/office/drawing/2014/main" id="{7DD43F6A-F77E-480E-85F3-DB271A7F32F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DE5712-3E76-4E84-AEA6-5A978F43BCE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1376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7E2-3E6D-4ED7-8A39-29E27D0CF9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072DBF-77C5-4832-8408-988B6A438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FDAF9-A7A6-45B6-A32D-4A058A868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8C3F29A-B64A-4392-A4DD-E250A1D98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7E35E-2FF7-4202-8441-CC1B7F467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67DE6EC-181F-457C-9EEF-E5BB0C6C9043}"/>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8" name="Footer Placeholder 7">
            <a:extLst>
              <a:ext uri="{FF2B5EF4-FFF2-40B4-BE49-F238E27FC236}">
                <a16:creationId xmlns:a16="http://schemas.microsoft.com/office/drawing/2014/main" id="{26C1E788-61D8-4F6D-A888-E6DBC27D8B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48B754E-1C1C-47E4-B38C-D218792868C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812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FE05-3D4E-4B86-8677-1A905822781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76DE29B-5588-4D09-8B93-7D607ACD690E}"/>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4" name="Footer Placeholder 3">
            <a:extLst>
              <a:ext uri="{FF2B5EF4-FFF2-40B4-BE49-F238E27FC236}">
                <a16:creationId xmlns:a16="http://schemas.microsoft.com/office/drawing/2014/main" id="{E385E4AC-897C-420C-8CBA-36C824928DE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ECAA366-0CDD-469C-A461-9A14A3A8865B}"/>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19941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ED0F5-2BE3-4681-BC28-DA64ABCE9289}"/>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3" name="Footer Placeholder 2">
            <a:extLst>
              <a:ext uri="{FF2B5EF4-FFF2-40B4-BE49-F238E27FC236}">
                <a16:creationId xmlns:a16="http://schemas.microsoft.com/office/drawing/2014/main" id="{D5687CCF-D7FB-49F8-BC8A-D8D8116F20D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E0BE392-C7B9-4644-A853-2AFD42B40DA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98163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84C-395B-4D79-A220-A9F645E78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1CE4AD9-9B3B-4052-8A30-C5BCC305D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6EF6A84-AB21-420C-8D26-C8139B6FC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C5CE6-A122-4E1F-9C69-74040EB5FA8B}"/>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6" name="Footer Placeholder 5">
            <a:extLst>
              <a:ext uri="{FF2B5EF4-FFF2-40B4-BE49-F238E27FC236}">
                <a16:creationId xmlns:a16="http://schemas.microsoft.com/office/drawing/2014/main" id="{603573CB-6778-4117-B4FC-D27294FE384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3B1DD9C-B536-4E8F-9F6D-D6CC32323CB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46823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DCFD-D4D8-4505-AB0A-1BAC02F7B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CBD05C-F2B5-4D9A-AB49-239483C77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4EEBF0-E11F-4B34-A5A4-DA280AC75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0F3C3-91F8-415E-9D22-3453764B67FC}"/>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6" name="Footer Placeholder 5">
            <a:extLst>
              <a:ext uri="{FF2B5EF4-FFF2-40B4-BE49-F238E27FC236}">
                <a16:creationId xmlns:a16="http://schemas.microsoft.com/office/drawing/2014/main" id="{0E1E52D2-F1E1-447C-BEB0-62A87D8DF4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29C7A1-51F3-4073-B589-53003136D97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4621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535F7-D5B2-4E58-90B0-2C40D6EAE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01F70A2-726A-4868-9368-73166970A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9FAE7F-7DEE-4A8C-B90C-6DE12CCBF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8CF61319-A5C1-430C-A753-6C1024895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28FBBAB-2369-491B-A3D3-BDEF7A44B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52D63-90EB-432D-A4CF-B9CC74176BF6}" type="slidenum">
              <a:rPr lang="en-AU" smtClean="0"/>
              <a:t>‹#›</a:t>
            </a:fld>
            <a:endParaRPr lang="en-AU"/>
          </a:p>
        </p:txBody>
      </p:sp>
    </p:spTree>
    <p:extLst>
      <p:ext uri="{BB962C8B-B14F-4D97-AF65-F5344CB8AC3E}">
        <p14:creationId xmlns:p14="http://schemas.microsoft.com/office/powerpoint/2010/main" val="33799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abs.gov.au/statistics/people/education/schools/latest-releas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localhost:8888/notebooks/OneDrive%20-%20CSIRO/Desktop/Project%201/Project-1/Hesh%20code%20file%2027.12.2021.ipynb"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localhost:8888/notebooks/OneDrive%20-%20CSIRO/Desktop/Project%201/Project-1/Hesh%20code%20file%2027.12.2021.ipynb"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6E9B5C-BFF1-44FF-9C70-6ABB4325506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b="1" kern="1200" dirty="0">
                <a:solidFill>
                  <a:schemeClr val="tx1"/>
                </a:solidFill>
                <a:latin typeface="Arial" panose="020B0604020202020204" pitchFamily="34" charset="0"/>
                <a:cs typeface="Arial" panose="020B0604020202020204" pitchFamily="34" charset="0"/>
              </a:rPr>
              <a:t>Project Title: Schools Australia</a:t>
            </a:r>
          </a:p>
        </p:txBody>
      </p:sp>
      <p:sp>
        <p:nvSpPr>
          <p:cNvPr id="5" name="TextBox 4">
            <a:extLst>
              <a:ext uri="{FF2B5EF4-FFF2-40B4-BE49-F238E27FC236}">
                <a16:creationId xmlns:a16="http://schemas.microsoft.com/office/drawing/2014/main" id="{88DEF11D-3B66-48F8-B5D3-544F0B4DD823}"/>
              </a:ext>
            </a:extLst>
          </p:cNvPr>
          <p:cNvSpPr txBox="1"/>
          <p:nvPr/>
        </p:nvSpPr>
        <p:spPr>
          <a:xfrm>
            <a:off x="643469" y="1782981"/>
            <a:ext cx="4008384" cy="4393982"/>
          </a:xfrm>
          <a:prstGeom prst="rect">
            <a:avLst/>
          </a:prstGeom>
        </p:spPr>
        <p:txBody>
          <a:bodyPr vert="horz" lIns="91440" tIns="45720" rIns="91440" bIns="45720" rtlCol="0">
            <a:normAutofit/>
          </a:bodyPr>
          <a:lstStyle/>
          <a:p>
            <a:pPr>
              <a:lnSpc>
                <a:spcPct val="90000"/>
              </a:lnSpc>
              <a:spcBef>
                <a:spcPts val="1200"/>
              </a:spcBef>
              <a:spcAft>
                <a:spcPts val="1200"/>
              </a:spcAft>
            </a:pPr>
            <a:r>
              <a:rPr lang="en-US" sz="2000" b="1" i="0" u="none" strike="noStrike" dirty="0">
                <a:effectLst/>
                <a:latin typeface="Arial" panose="020B0604020202020204" pitchFamily="34" charset="0"/>
                <a:cs typeface="Arial" panose="020B0604020202020204" pitchFamily="34" charset="0"/>
              </a:rPr>
              <a:t>Team members</a:t>
            </a:r>
            <a:endParaRPr lang="en-US" sz="2000" b="0" dirty="0">
              <a:effectLst/>
              <a:latin typeface="Arial" panose="020B0604020202020204" pitchFamily="34" charset="0"/>
              <a:cs typeface="Arial" panose="020B0604020202020204" pitchFamily="34" charset="0"/>
            </a:endParaRP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Hesh Kuruppuge</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Jasjeet Kaur</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Yao Ding</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Aravind Sama</a:t>
            </a:r>
            <a:endParaRPr lang="en-US" sz="2000" b="0" dirty="0">
              <a:effectLst/>
              <a:latin typeface="Arial" panose="020B0604020202020204" pitchFamily="34" charset="0"/>
              <a:cs typeface="Arial" panose="020B0604020202020204" pitchFamily="34" charset="0"/>
            </a:endParaRPr>
          </a:p>
          <a:p>
            <a:pPr>
              <a:lnSpc>
                <a:spcPct val="90000"/>
              </a:lnSpc>
            </a:pPr>
            <a:br>
              <a:rPr lang="en-US" sz="2000" dirty="0"/>
            </a:br>
            <a:endParaRPr lang="en-US" sz="2000" dirty="0"/>
          </a:p>
        </p:txBody>
      </p:sp>
      <p:grpSp>
        <p:nvGrpSpPr>
          <p:cNvPr id="1052"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Schools, 2020 | Australian Bureau of Statistics">
            <a:extLst>
              <a:ext uri="{FF2B5EF4-FFF2-40B4-BE49-F238E27FC236}">
                <a16:creationId xmlns:a16="http://schemas.microsoft.com/office/drawing/2014/main" id="{48DE1AA8-97E8-4238-AA78-20B4C8B5C3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8240" y="1457471"/>
            <a:ext cx="3541351" cy="312646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C551B191-337B-4FEE-BE3A-9F02431A46FB}"/>
              </a:ext>
            </a:extLst>
          </p:cNvPr>
          <p:cNvSpPr txBox="1"/>
          <p:nvPr/>
        </p:nvSpPr>
        <p:spPr>
          <a:xfrm>
            <a:off x="5611650" y="5073342"/>
            <a:ext cx="6093994" cy="646331"/>
          </a:xfrm>
          <a:prstGeom prst="rect">
            <a:avLst/>
          </a:prstGeom>
          <a:noFill/>
        </p:spPr>
        <p:txBody>
          <a:bodyPr wrap="square">
            <a:spAutoFit/>
          </a:bodyPr>
          <a:lstStyle/>
          <a:p>
            <a:pPr algn="ctr"/>
            <a:r>
              <a:rPr lang="en-AU" b="0" i="0" dirty="0">
                <a:solidFill>
                  <a:srgbClr val="000000"/>
                </a:solidFill>
                <a:effectLst/>
                <a:latin typeface="-apple-system"/>
              </a:rPr>
              <a:t>A map of Australia showing student enrolment counts by state and territory and affiliation for 2020</a:t>
            </a:r>
            <a:endParaRPr lang="en-AU" dirty="0"/>
          </a:p>
        </p:txBody>
      </p:sp>
      <p:sp>
        <p:nvSpPr>
          <p:cNvPr id="33" name="TextBox 32">
            <a:extLst>
              <a:ext uri="{FF2B5EF4-FFF2-40B4-BE49-F238E27FC236}">
                <a16:creationId xmlns:a16="http://schemas.microsoft.com/office/drawing/2014/main" id="{A7DB1378-33C4-42C6-A10A-C1878B8172AD}"/>
              </a:ext>
            </a:extLst>
          </p:cNvPr>
          <p:cNvSpPr txBox="1"/>
          <p:nvPr/>
        </p:nvSpPr>
        <p:spPr>
          <a:xfrm>
            <a:off x="5281726" y="4601497"/>
            <a:ext cx="6094378" cy="369332"/>
          </a:xfrm>
          <a:prstGeom prst="rect">
            <a:avLst/>
          </a:prstGeom>
          <a:noFill/>
        </p:spPr>
        <p:txBody>
          <a:bodyPr wrap="square">
            <a:spAutoFit/>
          </a:bodyPr>
          <a:lstStyle/>
          <a:p>
            <a:pPr algn="ctr"/>
            <a:r>
              <a:rPr lang="en-AU" sz="1800" b="1" dirty="0"/>
              <a:t>DATA SOURCE: </a:t>
            </a:r>
            <a:r>
              <a:rPr lang="en-AU" sz="1800" dirty="0"/>
              <a:t>ABS Schools Australia</a:t>
            </a:r>
            <a:endParaRPr lang="en-AU" sz="900" dirty="0"/>
          </a:p>
        </p:txBody>
      </p:sp>
    </p:spTree>
    <p:extLst>
      <p:ext uri="{BB962C8B-B14F-4D97-AF65-F5344CB8AC3E}">
        <p14:creationId xmlns:p14="http://schemas.microsoft.com/office/powerpoint/2010/main" val="20692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D4C8D-C1BA-4B6B-9793-EA1CD34759B9}"/>
              </a:ext>
            </a:extLst>
          </p:cNvPr>
          <p:cNvSpPr txBox="1"/>
          <p:nvPr/>
        </p:nvSpPr>
        <p:spPr>
          <a:xfrm>
            <a:off x="3003005" y="226514"/>
            <a:ext cx="6389474" cy="523220"/>
          </a:xfrm>
          <a:prstGeom prst="rect">
            <a:avLst/>
          </a:prstGeom>
          <a:noFill/>
        </p:spPr>
        <p:txBody>
          <a:bodyPr wrap="square">
            <a:spAutoFit/>
          </a:bodyPr>
          <a:lstStyle/>
          <a:p>
            <a:r>
              <a:rPr lang="en-AU" sz="2800" b="1" dirty="0"/>
              <a:t>Numerical summary and visualisations</a:t>
            </a:r>
          </a:p>
        </p:txBody>
      </p:sp>
      <p:pic>
        <p:nvPicPr>
          <p:cNvPr id="3" name="Picture 2">
            <a:extLst>
              <a:ext uri="{FF2B5EF4-FFF2-40B4-BE49-F238E27FC236}">
                <a16:creationId xmlns:a16="http://schemas.microsoft.com/office/drawing/2014/main" id="{AE31060E-F353-4711-9CC5-0B495E975AB2}"/>
              </a:ext>
            </a:extLst>
          </p:cNvPr>
          <p:cNvPicPr>
            <a:picLocks noChangeAspect="1"/>
          </p:cNvPicPr>
          <p:nvPr/>
        </p:nvPicPr>
        <p:blipFill>
          <a:blip r:embed="rId2"/>
          <a:stretch>
            <a:fillRect/>
          </a:stretch>
        </p:blipFill>
        <p:spPr>
          <a:xfrm>
            <a:off x="1372528" y="1224079"/>
            <a:ext cx="4905607" cy="3627018"/>
          </a:xfrm>
          <a:prstGeom prst="rect">
            <a:avLst/>
          </a:prstGeom>
        </p:spPr>
      </p:pic>
    </p:spTree>
    <p:extLst>
      <p:ext uri="{BB962C8B-B14F-4D97-AF65-F5344CB8AC3E}">
        <p14:creationId xmlns:p14="http://schemas.microsoft.com/office/powerpoint/2010/main" val="268470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A3419-F39F-4E78-88E5-43B4EB68DA19}"/>
              </a:ext>
            </a:extLst>
          </p:cNvPr>
          <p:cNvSpPr txBox="1"/>
          <p:nvPr/>
        </p:nvSpPr>
        <p:spPr>
          <a:xfrm>
            <a:off x="3003005" y="226514"/>
            <a:ext cx="6389474" cy="523220"/>
          </a:xfrm>
          <a:prstGeom prst="rect">
            <a:avLst/>
          </a:prstGeom>
          <a:noFill/>
        </p:spPr>
        <p:txBody>
          <a:bodyPr wrap="square">
            <a:spAutoFit/>
          </a:bodyPr>
          <a:lstStyle/>
          <a:p>
            <a:r>
              <a:rPr lang="en-AU" sz="2800" b="1" dirty="0"/>
              <a:t>Numerical summary and visualisations</a:t>
            </a:r>
          </a:p>
        </p:txBody>
      </p:sp>
      <p:pic>
        <p:nvPicPr>
          <p:cNvPr id="4" name="Picture 3">
            <a:extLst>
              <a:ext uri="{FF2B5EF4-FFF2-40B4-BE49-F238E27FC236}">
                <a16:creationId xmlns:a16="http://schemas.microsoft.com/office/drawing/2014/main" id="{3EE51D6F-500E-4763-9E98-47B47D784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046" y="1595181"/>
            <a:ext cx="8719816" cy="3411717"/>
          </a:xfrm>
          <a:prstGeom prst="rect">
            <a:avLst/>
          </a:prstGeom>
        </p:spPr>
      </p:pic>
    </p:spTree>
    <p:extLst>
      <p:ext uri="{BB962C8B-B14F-4D97-AF65-F5344CB8AC3E}">
        <p14:creationId xmlns:p14="http://schemas.microsoft.com/office/powerpoint/2010/main" val="233769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31C18-8D6F-43FE-8E42-6D0459DA327C}"/>
              </a:ext>
            </a:extLst>
          </p:cNvPr>
          <p:cNvSpPr txBox="1"/>
          <p:nvPr/>
        </p:nvSpPr>
        <p:spPr>
          <a:xfrm>
            <a:off x="1128920" y="342108"/>
            <a:ext cx="9934160" cy="523220"/>
          </a:xfrm>
          <a:prstGeom prst="rect">
            <a:avLst/>
          </a:prstGeom>
          <a:noFill/>
        </p:spPr>
        <p:txBody>
          <a:bodyPr wrap="square">
            <a:spAutoFit/>
          </a:bodyPr>
          <a:lstStyle/>
          <a:p>
            <a:r>
              <a:rPr lang="en-AU" sz="2800" b="1" dirty="0"/>
              <a:t>The implications of your findings: What do your findings mean? </a:t>
            </a:r>
          </a:p>
        </p:txBody>
      </p:sp>
      <p:sp>
        <p:nvSpPr>
          <p:cNvPr id="4" name="TextBox 3">
            <a:extLst>
              <a:ext uri="{FF2B5EF4-FFF2-40B4-BE49-F238E27FC236}">
                <a16:creationId xmlns:a16="http://schemas.microsoft.com/office/drawing/2014/main" id="{DDBBFE01-CA18-4BC5-87AE-7A4165283D04}"/>
              </a:ext>
            </a:extLst>
          </p:cNvPr>
          <p:cNvSpPr txBox="1"/>
          <p:nvPr/>
        </p:nvSpPr>
        <p:spPr>
          <a:xfrm>
            <a:off x="992221" y="1492561"/>
            <a:ext cx="9338553" cy="3139321"/>
          </a:xfrm>
          <a:prstGeom prst="rect">
            <a:avLst/>
          </a:prstGeom>
          <a:noFill/>
        </p:spPr>
        <p:txBody>
          <a:bodyPr wrap="square" rtlCol="0">
            <a:spAutoFit/>
          </a:bodyPr>
          <a:lstStyle/>
          <a:p>
            <a:pPr marL="285750" indent="-285750">
              <a:buFontTx/>
              <a:buChar char="-"/>
            </a:pPr>
            <a:endParaRPr lang="en-AU" dirty="0"/>
          </a:p>
          <a:p>
            <a:pPr marL="285750" indent="-285750">
              <a:buFont typeface="Wingdings" panose="05000000000000000000" pitchFamily="2" charset="2"/>
              <a:buChar char="§"/>
            </a:pPr>
            <a:r>
              <a:rPr lang="en-AU" dirty="0"/>
              <a:t>NSW and Victoria have the highest population, therefore the percentage of student enrolments in these states are the highest</a:t>
            </a:r>
          </a:p>
          <a:p>
            <a:endParaRPr lang="en-AU" dirty="0"/>
          </a:p>
          <a:p>
            <a:pPr marL="285750" indent="-285750">
              <a:buFont typeface="Wingdings" panose="05000000000000000000" pitchFamily="2" charset="2"/>
              <a:buChar char="§"/>
            </a:pPr>
            <a:r>
              <a:rPr lang="en-AU" dirty="0"/>
              <a:t>Measures should be taken by governments of Victoria, ACT and SA to increase the enrolment of Indigenous students in the schools</a:t>
            </a:r>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Student enrolments in Tasmania show a decline in 10 years from now, therefore measures should be put in place to prevent this from happening</a:t>
            </a:r>
          </a:p>
          <a:p>
            <a:pPr marL="285750" indent="-285750">
              <a:buFont typeface="Wingdings" panose="05000000000000000000" pitchFamily="2" charset="2"/>
              <a:buChar char="§"/>
            </a:pPr>
            <a:endParaRPr lang="en-AU" dirty="0"/>
          </a:p>
          <a:p>
            <a:pPr marL="285750" indent="-285750">
              <a:buFontTx/>
              <a:buChar char="-"/>
            </a:pPr>
            <a:endParaRPr lang="en-AU" dirty="0"/>
          </a:p>
        </p:txBody>
      </p:sp>
    </p:spTree>
    <p:extLst>
      <p:ext uri="{BB962C8B-B14F-4D97-AF65-F5344CB8AC3E}">
        <p14:creationId xmlns:p14="http://schemas.microsoft.com/office/powerpoint/2010/main" val="375260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C075D4-5347-48E8-AFFA-3E221DDDD6B3}"/>
              </a:ext>
            </a:extLst>
          </p:cNvPr>
          <p:cNvSpPr txBox="1"/>
          <p:nvPr/>
        </p:nvSpPr>
        <p:spPr>
          <a:xfrm>
            <a:off x="857652" y="2792507"/>
            <a:ext cx="10977800" cy="3693319"/>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1. What is the number and percentage of student enrolment by state in last 5 years (2016-2020) by state?</a:t>
            </a:r>
          </a:p>
          <a:p>
            <a:pPr marL="342900" indent="-342900" rtl="0">
              <a:spcBef>
                <a:spcPts val="0"/>
              </a:spcBef>
              <a:spcAft>
                <a:spcPts val="0"/>
              </a:spcAft>
              <a:buAutoNum type="arabicParenR"/>
            </a:pPr>
            <a:endParaRPr lang="en-AU" b="0" i="0" u="none" strike="noStrike" dirty="0">
              <a:solidFill>
                <a:schemeClr val="accent1">
                  <a:lumMod val="75000"/>
                </a:schemeClr>
              </a:solidFill>
              <a:effectLst/>
              <a:latin typeface="Arial" panose="020B0604020202020204" pitchFamily="34" charset="0"/>
            </a:endParaRPr>
          </a:p>
          <a:p>
            <a:pPr rtl="0">
              <a:spcBef>
                <a:spcPts val="0"/>
              </a:spcBef>
              <a:spcAft>
                <a:spcPts val="0"/>
              </a:spcAft>
            </a:pPr>
            <a:r>
              <a:rPr lang="en-AU" b="0" i="0" u="none" strike="noStrike" dirty="0">
                <a:effectLst/>
                <a:latin typeface="Arial" panose="020B0604020202020204" pitchFamily="34" charset="0"/>
              </a:rPr>
              <a:t>2. How does indigenous and non indigenous enrolment differs in each state/territory in last 5 years (2016-2020)</a:t>
            </a:r>
          </a:p>
          <a:p>
            <a:pPr marL="342900" indent="-342900" rtl="0">
              <a:spcBef>
                <a:spcPts val="0"/>
              </a:spcBef>
              <a:spcAft>
                <a:spcPts val="0"/>
              </a:spcAft>
              <a:buAutoNum type="arabicParenR"/>
            </a:pPr>
            <a:endParaRPr lang="en-AU" b="0" i="0" u="none" strike="noStrike" dirty="0">
              <a:effectLst/>
              <a:latin typeface="Arial" panose="020B0604020202020204" pitchFamily="34" charset="0"/>
            </a:endParaRPr>
          </a:p>
          <a:p>
            <a:pPr rtl="0">
              <a:spcBef>
                <a:spcPts val="0"/>
              </a:spcBef>
              <a:spcAft>
                <a:spcPts val="0"/>
              </a:spcAft>
            </a:pPr>
            <a:r>
              <a:rPr lang="en-AU" dirty="0">
                <a:solidFill>
                  <a:schemeClr val="accent1">
                    <a:lumMod val="75000"/>
                  </a:schemeClr>
                </a:solidFill>
                <a:latin typeface="Arial" panose="020B0604020202020204" pitchFamily="34" charset="0"/>
              </a:rPr>
              <a:t>3. Is there a difference in student enrolments pre (2018) and post (2020) pandemic period?</a:t>
            </a:r>
          </a:p>
          <a:p>
            <a:pPr rtl="0">
              <a:spcBef>
                <a:spcPts val="0"/>
              </a:spcBef>
              <a:spcAft>
                <a:spcPts val="0"/>
              </a:spcAft>
            </a:pPr>
            <a:endParaRPr lang="en-AU" dirty="0">
              <a:solidFill>
                <a:schemeClr val="accent1">
                  <a:lumMod val="75000"/>
                </a:schemeClr>
              </a:solidFill>
              <a:latin typeface="Arial" panose="020B0604020202020204" pitchFamily="34" charset="0"/>
            </a:endParaRPr>
          </a:p>
          <a:p>
            <a:pPr rtl="0">
              <a:spcBef>
                <a:spcPts val="0"/>
              </a:spcBef>
              <a:spcAft>
                <a:spcPts val="0"/>
              </a:spcAft>
            </a:pPr>
            <a:r>
              <a:rPr lang="en-AU" b="0" i="0" u="none" strike="noStrike" dirty="0">
                <a:effectLst/>
                <a:latin typeface="Arial" panose="020B0604020202020204" pitchFamily="34" charset="0"/>
              </a:rPr>
              <a:t>4. </a:t>
            </a:r>
            <a:r>
              <a:rPr lang="en-AU" b="0" i="0" u="none" strike="noStrike" dirty="0">
                <a:solidFill>
                  <a:srgbClr val="000000"/>
                </a:solidFill>
                <a:effectLst/>
                <a:latin typeface="Arial" panose="020B0604020202020204" pitchFamily="34" charset="0"/>
              </a:rPr>
              <a:t>What is the number and percentage of student enrolment by affiliation in last 5 years (2016-2020) nationally and by state/territory?</a:t>
            </a:r>
            <a:endParaRPr lang="en-AU" dirty="0">
              <a:solidFill>
                <a:srgbClr val="000000"/>
              </a:solidFill>
              <a:latin typeface="Arial" panose="020B0604020202020204" pitchFamily="34" charset="0"/>
            </a:endParaRPr>
          </a:p>
          <a:p>
            <a:pPr marL="342900" indent="-342900" rtl="0">
              <a:spcBef>
                <a:spcPts val="0"/>
              </a:spcBef>
              <a:spcAft>
                <a:spcPts val="0"/>
              </a:spcAft>
              <a:buAutoNum type="arabicParenR" startAt="3"/>
            </a:pPr>
            <a:endParaRPr lang="en-AU" b="0" dirty="0">
              <a:effectLst/>
            </a:endParaRPr>
          </a:p>
          <a:p>
            <a:pPr rtl="0">
              <a:spcBef>
                <a:spcPts val="0"/>
              </a:spcBef>
              <a:spcAft>
                <a:spcPts val="0"/>
              </a:spcAft>
            </a:pPr>
            <a:r>
              <a:rPr lang="en-AU" dirty="0">
                <a:solidFill>
                  <a:schemeClr val="accent1">
                    <a:lumMod val="75000"/>
                  </a:schemeClr>
                </a:solidFill>
                <a:latin typeface="Arial" panose="020B0604020202020204" pitchFamily="34" charset="0"/>
              </a:rPr>
              <a:t>5. </a:t>
            </a:r>
            <a:r>
              <a:rPr lang="en-AU" b="0" i="0" u="none" strike="noStrike" dirty="0">
                <a:solidFill>
                  <a:schemeClr val="accent1">
                    <a:lumMod val="75000"/>
                  </a:schemeClr>
                </a:solidFill>
                <a:effectLst/>
                <a:latin typeface="Arial" panose="020B0604020202020204" pitchFamily="34" charset="0"/>
              </a:rPr>
              <a:t>What is the trend in student enrolments for last 15 years for each Australian state/territory?</a:t>
            </a:r>
            <a:endParaRPr lang="en-AU" b="0" dirty="0">
              <a:solidFill>
                <a:schemeClr val="accent1">
                  <a:lumMod val="75000"/>
                </a:schemeClr>
              </a:solidFill>
              <a:effectLst/>
            </a:endParaRPr>
          </a:p>
          <a:p>
            <a:br>
              <a:rPr lang="en-AU" b="0" dirty="0">
                <a:solidFill>
                  <a:schemeClr val="accent1">
                    <a:lumMod val="75000"/>
                  </a:schemeClr>
                </a:solidFill>
                <a:effectLst/>
              </a:rPr>
            </a:br>
            <a:endParaRPr lang="en-AU" dirty="0">
              <a:solidFill>
                <a:schemeClr val="accent1">
                  <a:lumMod val="75000"/>
                </a:schemeClr>
              </a:solidFill>
            </a:endParaRPr>
          </a:p>
        </p:txBody>
      </p:sp>
      <p:sp>
        <p:nvSpPr>
          <p:cNvPr id="6" name="TextBox 5">
            <a:extLst>
              <a:ext uri="{FF2B5EF4-FFF2-40B4-BE49-F238E27FC236}">
                <a16:creationId xmlns:a16="http://schemas.microsoft.com/office/drawing/2014/main" id="{8B19ED8D-FDAB-4B41-9043-82512E089F07}"/>
              </a:ext>
            </a:extLst>
          </p:cNvPr>
          <p:cNvSpPr txBox="1"/>
          <p:nvPr/>
        </p:nvSpPr>
        <p:spPr>
          <a:xfrm>
            <a:off x="1013294" y="833839"/>
            <a:ext cx="10977800" cy="123880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sz="1000" dirty="0">
              <a:solidFill>
                <a:schemeClr val="accent5">
                  <a:lumMod val="75000"/>
                </a:schemeClr>
              </a:solidFill>
            </a:endParaRPr>
          </a:p>
          <a:p>
            <a:r>
              <a:rPr lang="en-AU" dirty="0">
                <a:solidFill>
                  <a:schemeClr val="accent1">
                    <a:lumMod val="75000"/>
                  </a:schemeClr>
                </a:solidFill>
                <a:latin typeface="Arial" panose="020B0604020202020204" pitchFamily="34" charset="0"/>
                <a:cs typeface="Arial" panose="020B0604020202020204" pitchFamily="34" charset="0"/>
              </a:rPr>
              <a:t>To look at student enrolment trends in public and private education system in Australia at a National and</a:t>
            </a:r>
          </a:p>
          <a:p>
            <a:endParaRPr lang="en-AU" sz="900" dirty="0">
              <a:solidFill>
                <a:schemeClr val="accent1">
                  <a:lumMod val="75000"/>
                </a:schemeClr>
              </a:solidFill>
              <a:latin typeface="Arial" panose="020B0604020202020204" pitchFamily="34" charset="0"/>
              <a:cs typeface="Arial" panose="020B0604020202020204" pitchFamily="34" charset="0"/>
            </a:endParaRPr>
          </a:p>
          <a:p>
            <a:r>
              <a:rPr lang="en-AU" dirty="0">
                <a:solidFill>
                  <a:schemeClr val="accent1">
                    <a:lumMod val="75000"/>
                  </a:schemeClr>
                </a:solidFill>
                <a:latin typeface="Arial" panose="020B0604020202020204" pitchFamily="34" charset="0"/>
                <a:cs typeface="Arial" panose="020B0604020202020204" pitchFamily="34" charset="0"/>
              </a:rPr>
              <a:t> state or territory level</a:t>
            </a:r>
          </a:p>
          <a:p>
            <a:endParaRPr lang="en-AU" dirty="0"/>
          </a:p>
        </p:txBody>
      </p:sp>
      <p:sp>
        <p:nvSpPr>
          <p:cNvPr id="8" name="TextBox 7">
            <a:extLst>
              <a:ext uri="{FF2B5EF4-FFF2-40B4-BE49-F238E27FC236}">
                <a16:creationId xmlns:a16="http://schemas.microsoft.com/office/drawing/2014/main" id="{B0AE4D0D-AD58-45B2-A9B3-6988E0FBEF09}"/>
              </a:ext>
            </a:extLst>
          </p:cNvPr>
          <p:cNvSpPr txBox="1"/>
          <p:nvPr/>
        </p:nvSpPr>
        <p:spPr>
          <a:xfrm>
            <a:off x="1013294" y="2072640"/>
            <a:ext cx="3485593" cy="461665"/>
          </a:xfrm>
          <a:prstGeom prst="rect">
            <a:avLst/>
          </a:prstGeom>
          <a:noFill/>
        </p:spPr>
        <p:txBody>
          <a:bodyPr wrap="square">
            <a:spAutoFit/>
          </a:bodyPr>
          <a:lstStyle/>
          <a:p>
            <a:r>
              <a:rPr lang="en-AU" sz="2400" b="1" dirty="0">
                <a:latin typeface="Arial" panose="020B0604020202020204" pitchFamily="34" charset="0"/>
                <a:cs typeface="Arial" panose="020B0604020202020204" pitchFamily="34" charset="0"/>
              </a:rPr>
              <a:t>Research Questions</a:t>
            </a:r>
            <a:endParaRPr lang="en-AU"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E79D40E-688E-4125-918F-7182D033D094}"/>
              </a:ext>
            </a:extLst>
          </p:cNvPr>
          <p:cNvSpPr txBox="1"/>
          <p:nvPr/>
        </p:nvSpPr>
        <p:spPr>
          <a:xfrm>
            <a:off x="-579926" y="372174"/>
            <a:ext cx="6094378" cy="461665"/>
          </a:xfrm>
          <a:prstGeom prst="rect">
            <a:avLst/>
          </a:prstGeom>
          <a:noFill/>
        </p:spPr>
        <p:txBody>
          <a:bodyPr wrap="square">
            <a:spAutoFit/>
          </a:bodyPr>
          <a:lstStyle/>
          <a:p>
            <a:pPr algn="ctr"/>
            <a:r>
              <a:rPr lang="en-AU" sz="2400" b="1" dirty="0">
                <a:solidFill>
                  <a:schemeClr val="tx1"/>
                </a:solidFill>
                <a:latin typeface="Arial" panose="020B0604020202020204" pitchFamily="34" charset="0"/>
                <a:cs typeface="Arial" panose="020B0604020202020204" pitchFamily="34" charset="0"/>
              </a:rPr>
              <a:t>Research Purpose</a:t>
            </a:r>
          </a:p>
        </p:txBody>
      </p:sp>
    </p:spTree>
    <p:extLst>
      <p:ext uri="{BB962C8B-B14F-4D97-AF65-F5344CB8AC3E}">
        <p14:creationId xmlns:p14="http://schemas.microsoft.com/office/powerpoint/2010/main" val="29816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89A6B-9E33-4782-A037-0FFFE15B910A}"/>
              </a:ext>
            </a:extLst>
          </p:cNvPr>
          <p:cNvSpPr txBox="1"/>
          <p:nvPr/>
        </p:nvSpPr>
        <p:spPr>
          <a:xfrm>
            <a:off x="5186152" y="358437"/>
            <a:ext cx="2495323" cy="461665"/>
          </a:xfrm>
          <a:prstGeom prst="rect">
            <a:avLst/>
          </a:prstGeom>
          <a:noFill/>
        </p:spPr>
        <p:txBody>
          <a:bodyPr wrap="square" rtlCol="0">
            <a:spAutoFit/>
          </a:bodyPr>
          <a:lstStyle/>
          <a:p>
            <a:r>
              <a:rPr lang="en-AU" sz="2400" b="1" dirty="0">
                <a:latin typeface="Arial" panose="020B0604020202020204" pitchFamily="34" charset="0"/>
                <a:cs typeface="Arial" panose="020B0604020202020204" pitchFamily="34" charset="0"/>
              </a:rPr>
              <a:t>Data Source</a:t>
            </a:r>
          </a:p>
        </p:txBody>
      </p:sp>
      <p:sp>
        <p:nvSpPr>
          <p:cNvPr id="9" name="TextBox 8">
            <a:extLst>
              <a:ext uri="{FF2B5EF4-FFF2-40B4-BE49-F238E27FC236}">
                <a16:creationId xmlns:a16="http://schemas.microsoft.com/office/drawing/2014/main" id="{00DBE530-B842-401C-961B-97CC6C438844}"/>
              </a:ext>
            </a:extLst>
          </p:cNvPr>
          <p:cNvSpPr txBox="1"/>
          <p:nvPr/>
        </p:nvSpPr>
        <p:spPr>
          <a:xfrm>
            <a:off x="1233791" y="1857528"/>
            <a:ext cx="4686300" cy="220060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rPr>
              <a:t>Australian Bureau of Statistics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hlinkClick r:id="rId3"/>
              </a:rPr>
              <a:t>Schools, 2020</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D1C1D"/>
                </a:solidFill>
                <a:effectLst/>
                <a:latin typeface="Arial" panose="020B0604020202020204" pitchFamily="34" charset="0"/>
                <a:cs typeface="Arial" panose="020B0604020202020204" pitchFamily="34" charset="0"/>
              </a:rPr>
              <a:t>Data on students, staff, schools, rates and ratios for government and non-government schools, for all Australian states and territories (60 kB)</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1D1C1D"/>
                </a:solidFill>
                <a:effectLst/>
                <a:latin typeface="Slack-Lat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1CB7B42-C42F-4F96-851B-04E6BCC18A58}"/>
              </a:ext>
            </a:extLst>
          </p:cNvPr>
          <p:cNvSpPr txBox="1"/>
          <p:nvPr/>
        </p:nvSpPr>
        <p:spPr>
          <a:xfrm>
            <a:off x="7028299" y="1857528"/>
            <a:ext cx="4394470" cy="1615827"/>
          </a:xfrm>
          <a:prstGeom prst="rect">
            <a:avLst/>
          </a:prstGeom>
          <a:noFill/>
        </p:spPr>
        <p:txBody>
          <a:bodyPr wrap="square">
            <a:spAutoFit/>
          </a:bodyPr>
          <a:lstStyle/>
          <a:p>
            <a:r>
              <a:rPr lang="en-AU" b="1" dirty="0">
                <a:latin typeface="Arial" panose="020B0604020202020204" pitchFamily="34" charset="0"/>
                <a:cs typeface="Arial" panose="020B0604020202020204" pitchFamily="34" charset="0"/>
              </a:rPr>
              <a:t>Link to the data set</a:t>
            </a:r>
          </a:p>
          <a:p>
            <a:endParaRPr lang="en-AU" sz="900"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hlinkClick r:id="rId3"/>
              </a:rPr>
              <a:t>https://www.abs.gov.au/statistics/people/education/schools/latest-release</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Table 43a was used</a:t>
            </a:r>
          </a:p>
        </p:txBody>
      </p:sp>
      <p:sp>
        <p:nvSpPr>
          <p:cNvPr id="12" name="TextBox 11">
            <a:extLst>
              <a:ext uri="{FF2B5EF4-FFF2-40B4-BE49-F238E27FC236}">
                <a16:creationId xmlns:a16="http://schemas.microsoft.com/office/drawing/2014/main" id="{FD8A9FD2-7553-49D0-A15D-99CF597C8832}"/>
              </a:ext>
            </a:extLst>
          </p:cNvPr>
          <p:cNvSpPr txBox="1"/>
          <p:nvPr/>
        </p:nvSpPr>
        <p:spPr>
          <a:xfrm>
            <a:off x="3946054" y="969483"/>
            <a:ext cx="3735421" cy="738664"/>
          </a:xfrm>
          <a:prstGeom prst="rect">
            <a:avLst/>
          </a:prstGeom>
          <a:noFill/>
        </p:spPr>
        <p:txBody>
          <a:bodyPr wrap="square">
            <a:spAutoFit/>
          </a:bodyPr>
          <a:lstStyle/>
          <a:p>
            <a:pPr marL="171450" indent="-171450">
              <a:buFont typeface="Wingdings" panose="05000000000000000000" pitchFamily="2" charset="2"/>
              <a:buChar char="Ø"/>
            </a:pPr>
            <a:r>
              <a:rPr lang="en-AU" sz="1400" b="1" dirty="0"/>
              <a:t>ABS Schools Australia</a:t>
            </a:r>
          </a:p>
          <a:p>
            <a:pPr marL="171450" indent="-171450">
              <a:buFont typeface="Wingdings" panose="05000000000000000000" pitchFamily="2" charset="2"/>
              <a:buChar char="Ø"/>
            </a:pPr>
            <a:r>
              <a:rPr lang="en-AU" sz="1400" b="1" dirty="0"/>
              <a:t>ABS </a:t>
            </a:r>
            <a:r>
              <a:rPr lang="en-US" sz="1400" b="1" dirty="0"/>
              <a:t>National, state and territory population</a:t>
            </a:r>
          </a:p>
          <a:p>
            <a:pPr marL="171450" indent="-171450">
              <a:buFont typeface="Wingdings" panose="05000000000000000000" pitchFamily="2" charset="2"/>
              <a:buChar char="Ø"/>
            </a:pPr>
            <a:r>
              <a:rPr lang="en-AU" sz="1400" b="1" dirty="0"/>
              <a:t>NSW government website</a:t>
            </a:r>
            <a:endParaRPr lang="en-US" sz="1400" b="1" dirty="0"/>
          </a:p>
        </p:txBody>
      </p:sp>
      <p:pic>
        <p:nvPicPr>
          <p:cNvPr id="14" name="Picture 13" descr="A screenshot of a computer&#10;&#10;Description automatically generated with medium confidence">
            <a:extLst>
              <a:ext uri="{FF2B5EF4-FFF2-40B4-BE49-F238E27FC236}">
                <a16:creationId xmlns:a16="http://schemas.microsoft.com/office/drawing/2014/main" id="{3D4C606C-BE04-4C29-B35C-DD19F2DB7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87" y="4021178"/>
            <a:ext cx="11919626" cy="2149048"/>
          </a:xfrm>
          <a:prstGeom prst="rect">
            <a:avLst/>
          </a:prstGeom>
        </p:spPr>
      </p:pic>
      <p:sp>
        <p:nvSpPr>
          <p:cNvPr id="15" name="TextBox 14">
            <a:extLst>
              <a:ext uri="{FF2B5EF4-FFF2-40B4-BE49-F238E27FC236}">
                <a16:creationId xmlns:a16="http://schemas.microsoft.com/office/drawing/2014/main" id="{BEEC5B1F-08CB-4DCE-8DA6-0F7C84A226FA}"/>
              </a:ext>
            </a:extLst>
          </p:cNvPr>
          <p:cNvSpPr txBox="1"/>
          <p:nvPr/>
        </p:nvSpPr>
        <p:spPr>
          <a:xfrm>
            <a:off x="4398523" y="6263928"/>
            <a:ext cx="3043137" cy="369332"/>
          </a:xfrm>
          <a:prstGeom prst="rect">
            <a:avLst/>
          </a:prstGeom>
          <a:noFill/>
        </p:spPr>
        <p:txBody>
          <a:bodyPr wrap="square" rtlCol="0">
            <a:spAutoFit/>
          </a:bodyPr>
          <a:lstStyle/>
          <a:p>
            <a:r>
              <a:rPr lang="en-AU" b="1" dirty="0"/>
              <a:t>Table: 43a –14,000 R X 12 C</a:t>
            </a:r>
          </a:p>
        </p:txBody>
      </p:sp>
    </p:spTree>
    <p:extLst>
      <p:ext uri="{BB962C8B-B14F-4D97-AF65-F5344CB8AC3E}">
        <p14:creationId xmlns:p14="http://schemas.microsoft.com/office/powerpoint/2010/main" val="399474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4114A-33AE-4C61-89CE-C248E4638C2B}"/>
              </a:ext>
            </a:extLst>
          </p:cNvPr>
          <p:cNvSpPr txBox="1"/>
          <p:nvPr/>
        </p:nvSpPr>
        <p:spPr>
          <a:xfrm>
            <a:off x="3711458" y="196124"/>
            <a:ext cx="4994798" cy="446276"/>
          </a:xfrm>
          <a:prstGeom prst="rect">
            <a:avLst/>
          </a:prstGeom>
          <a:noFill/>
        </p:spPr>
        <p:txBody>
          <a:bodyPr wrap="square">
            <a:spAutoFit/>
          </a:bodyPr>
          <a:lstStyle/>
          <a:p>
            <a:r>
              <a:rPr lang="en-AU" sz="2300" b="1" dirty="0">
                <a:latin typeface="Arial" panose="020B0604020202020204" pitchFamily="34" charset="0"/>
                <a:cs typeface="Arial" panose="020B0604020202020204" pitchFamily="34" charset="0"/>
              </a:rPr>
              <a:t>Data exploration and clean up</a:t>
            </a:r>
          </a:p>
        </p:txBody>
      </p:sp>
      <p:sp>
        <p:nvSpPr>
          <p:cNvPr id="4" name="TextBox 3">
            <a:extLst>
              <a:ext uri="{FF2B5EF4-FFF2-40B4-BE49-F238E27FC236}">
                <a16:creationId xmlns:a16="http://schemas.microsoft.com/office/drawing/2014/main" id="{5E3AE96F-9738-42A8-839C-095AC2F5433F}"/>
              </a:ext>
            </a:extLst>
          </p:cNvPr>
          <p:cNvSpPr txBox="1"/>
          <p:nvPr/>
        </p:nvSpPr>
        <p:spPr>
          <a:xfrm>
            <a:off x="499442" y="849840"/>
            <a:ext cx="5947741" cy="646331"/>
          </a:xfrm>
          <a:prstGeom prst="rect">
            <a:avLst/>
          </a:prstGeom>
          <a:noFill/>
        </p:spPr>
        <p:txBody>
          <a:bodyPr wrap="square" rtlCol="0">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Read raw data from excel file</a:t>
            </a:r>
          </a:p>
          <a:p>
            <a:endParaRPr lang="en-AU" dirty="0"/>
          </a:p>
        </p:txBody>
      </p:sp>
      <p:pic>
        <p:nvPicPr>
          <p:cNvPr id="5" name="Picture 4" descr="Text&#10;&#10;Description automatically generated">
            <a:extLst>
              <a:ext uri="{FF2B5EF4-FFF2-40B4-BE49-F238E27FC236}">
                <a16:creationId xmlns:a16="http://schemas.microsoft.com/office/drawing/2014/main" id="{B813EAD0-8181-4545-8EAF-980DDE483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05" y="1438240"/>
            <a:ext cx="4876190" cy="914286"/>
          </a:xfrm>
          <a:prstGeom prst="rect">
            <a:avLst/>
          </a:prstGeom>
        </p:spPr>
      </p:pic>
      <p:sp>
        <p:nvSpPr>
          <p:cNvPr id="7" name="TextBox 6">
            <a:extLst>
              <a:ext uri="{FF2B5EF4-FFF2-40B4-BE49-F238E27FC236}">
                <a16:creationId xmlns:a16="http://schemas.microsoft.com/office/drawing/2014/main" id="{9D2C6FF3-24ED-467A-9959-49709E8FF8FB}"/>
              </a:ext>
            </a:extLst>
          </p:cNvPr>
          <p:cNvSpPr txBox="1"/>
          <p:nvPr/>
        </p:nvSpPr>
        <p:spPr>
          <a:xfrm>
            <a:off x="499442" y="2641575"/>
            <a:ext cx="5891105" cy="1200329"/>
          </a:xfrm>
          <a:prstGeom prst="rect">
            <a:avLst/>
          </a:prstGeom>
          <a:noFill/>
        </p:spPr>
        <p:txBody>
          <a:bodyPr wrap="square">
            <a:spAutoFit/>
          </a:bodyPr>
          <a:lstStyle/>
          <a:p>
            <a:endParaRPr lang="en-AU" dirty="0"/>
          </a:p>
          <a:p>
            <a:endParaRPr lang="en-AU" dirty="0">
              <a:solidFill>
                <a:schemeClr val="accent1">
                  <a:lumMod val="75000"/>
                </a:schemeClr>
              </a:solidFill>
            </a:endParaRPr>
          </a:p>
          <a:p>
            <a:r>
              <a:rPr lang="en-AU" b="1" dirty="0">
                <a:solidFill>
                  <a:schemeClr val="accent1">
                    <a:lumMod val="75000"/>
                  </a:schemeClr>
                </a:solidFill>
              </a:rPr>
              <a:t>2</a:t>
            </a:r>
            <a:r>
              <a:rPr lang="en-AU" b="1" dirty="0">
                <a:solidFill>
                  <a:schemeClr val="accent1">
                    <a:lumMod val="75000"/>
                  </a:schemeClr>
                </a:solidFill>
                <a:latin typeface="Arial" panose="020B0604020202020204" pitchFamily="34" charset="0"/>
                <a:cs typeface="Arial" panose="020B0604020202020204" pitchFamily="34" charset="0"/>
              </a:rPr>
              <a:t>. Screened for any empty rows</a:t>
            </a:r>
          </a:p>
          <a:p>
            <a:endParaRPr lang="en-AU" dirty="0"/>
          </a:p>
        </p:txBody>
      </p:sp>
      <p:pic>
        <p:nvPicPr>
          <p:cNvPr id="9" name="Picture 8" descr="Graphical user interface, text, email&#10;&#10;Description automatically generated">
            <a:extLst>
              <a:ext uri="{FF2B5EF4-FFF2-40B4-BE49-F238E27FC236}">
                <a16:creationId xmlns:a16="http://schemas.microsoft.com/office/drawing/2014/main" id="{6AC3FA47-E23E-40FF-9C5E-8A9B0E135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5" y="3611083"/>
            <a:ext cx="4607745" cy="2427829"/>
          </a:xfrm>
          <a:prstGeom prst="rect">
            <a:avLst/>
          </a:prstGeom>
        </p:spPr>
      </p:pic>
      <p:sp>
        <p:nvSpPr>
          <p:cNvPr id="11" name="TextBox 10">
            <a:extLst>
              <a:ext uri="{FF2B5EF4-FFF2-40B4-BE49-F238E27FC236}">
                <a16:creationId xmlns:a16="http://schemas.microsoft.com/office/drawing/2014/main" id="{D514382F-8531-405A-9E25-D3E03AE996B7}"/>
              </a:ext>
            </a:extLst>
          </p:cNvPr>
          <p:cNvSpPr txBox="1"/>
          <p:nvPr/>
        </p:nvSpPr>
        <p:spPr>
          <a:xfrm>
            <a:off x="6519964" y="3924148"/>
            <a:ext cx="6094378" cy="369332"/>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4.</a:t>
            </a:r>
            <a:r>
              <a:rPr lang="en-AU" dirty="0"/>
              <a:t> </a:t>
            </a:r>
            <a:r>
              <a:rPr lang="en-AU" b="1" dirty="0">
                <a:solidFill>
                  <a:schemeClr val="accent1">
                    <a:lumMod val="75000"/>
                  </a:schemeClr>
                </a:solidFill>
                <a:latin typeface="Arial" panose="020B0604020202020204" pitchFamily="34" charset="0"/>
                <a:cs typeface="Arial" panose="020B0604020202020204" pitchFamily="34" charset="0"/>
              </a:rPr>
              <a:t>Removed prefixes in each column</a:t>
            </a:r>
          </a:p>
        </p:txBody>
      </p:sp>
      <p:sp>
        <p:nvSpPr>
          <p:cNvPr id="13" name="TextBox 12">
            <a:extLst>
              <a:ext uri="{FF2B5EF4-FFF2-40B4-BE49-F238E27FC236}">
                <a16:creationId xmlns:a16="http://schemas.microsoft.com/office/drawing/2014/main" id="{5B84F674-E817-4EE9-B05E-A8A4C03641A4}"/>
              </a:ext>
            </a:extLst>
          </p:cNvPr>
          <p:cNvSpPr txBox="1"/>
          <p:nvPr/>
        </p:nvSpPr>
        <p:spPr>
          <a:xfrm>
            <a:off x="5496128" y="849840"/>
            <a:ext cx="6094378" cy="646331"/>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Checked the data types and converted year from integer to string</a:t>
            </a:r>
          </a:p>
        </p:txBody>
      </p:sp>
      <p:pic>
        <p:nvPicPr>
          <p:cNvPr id="15" name="Picture 14" descr="Graphical user interface, text, application&#10;&#10;Description automatically generated">
            <a:extLst>
              <a:ext uri="{FF2B5EF4-FFF2-40B4-BE49-F238E27FC236}">
                <a16:creationId xmlns:a16="http://schemas.microsoft.com/office/drawing/2014/main" id="{2ED32307-44EE-4A25-91F3-746841036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198" y="4375723"/>
            <a:ext cx="6754238" cy="2224530"/>
          </a:xfrm>
          <a:prstGeom prst="rect">
            <a:avLst/>
          </a:prstGeom>
        </p:spPr>
      </p:pic>
      <p:pic>
        <p:nvPicPr>
          <p:cNvPr id="17" name="Picture 16" descr="Graphical user interface, text&#10;&#10;Description automatically generated with medium confidence">
            <a:extLst>
              <a:ext uri="{FF2B5EF4-FFF2-40B4-BE49-F238E27FC236}">
                <a16:creationId xmlns:a16="http://schemas.microsoft.com/office/drawing/2014/main" id="{F98263D9-2E83-4E6D-BD4D-BE186A5BF1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211" y="1544328"/>
            <a:ext cx="4257165" cy="2249419"/>
          </a:xfrm>
          <a:prstGeom prst="rect">
            <a:avLst/>
          </a:prstGeom>
        </p:spPr>
      </p:pic>
      <p:sp>
        <p:nvSpPr>
          <p:cNvPr id="18" name="TextBox 17">
            <a:extLst>
              <a:ext uri="{FF2B5EF4-FFF2-40B4-BE49-F238E27FC236}">
                <a16:creationId xmlns:a16="http://schemas.microsoft.com/office/drawing/2014/main" id="{6772D5DB-F6D1-4545-9132-7523A9ABF832}"/>
              </a:ext>
            </a:extLst>
          </p:cNvPr>
          <p:cNvSpPr txBox="1"/>
          <p:nvPr/>
        </p:nvSpPr>
        <p:spPr>
          <a:xfrm>
            <a:off x="8034887" y="266465"/>
            <a:ext cx="9158909" cy="584775"/>
          </a:xfrm>
          <a:prstGeom prst="rect">
            <a:avLst/>
          </a:prstGeom>
          <a:noFill/>
        </p:spPr>
        <p:txBody>
          <a:bodyPr wrap="square">
            <a:spAutoFit/>
          </a:bodyPr>
          <a:lstStyle/>
          <a:p>
            <a:r>
              <a:rPr lang="en-AU" sz="1400" i="1" dirty="0">
                <a:hlinkClick r:id="rId6"/>
              </a:rPr>
              <a:t>Jupyter notebook link</a:t>
            </a:r>
            <a:endParaRPr lang="en-AU" sz="1400" i="1" dirty="0"/>
          </a:p>
          <a:p>
            <a:endParaRPr lang="en-AU" dirty="0"/>
          </a:p>
        </p:txBody>
      </p:sp>
    </p:spTree>
    <p:extLst>
      <p:ext uri="{BB962C8B-B14F-4D97-AF65-F5344CB8AC3E}">
        <p14:creationId xmlns:p14="http://schemas.microsoft.com/office/powerpoint/2010/main" val="303343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D0D72-6937-42DD-82C1-61A444D9E1CC}"/>
              </a:ext>
            </a:extLst>
          </p:cNvPr>
          <p:cNvSpPr txBox="1"/>
          <p:nvPr/>
        </p:nvSpPr>
        <p:spPr>
          <a:xfrm>
            <a:off x="4275515" y="163164"/>
            <a:ext cx="3399609" cy="523220"/>
          </a:xfrm>
          <a:prstGeom prst="rect">
            <a:avLst/>
          </a:prstGeom>
          <a:noFill/>
        </p:spPr>
        <p:txBody>
          <a:bodyPr wrap="square">
            <a:spAutoFit/>
          </a:bodyPr>
          <a:lstStyle/>
          <a:p>
            <a:r>
              <a:rPr lang="en-AU" sz="2800" b="1" dirty="0"/>
              <a:t>Data analysis process</a:t>
            </a:r>
          </a:p>
        </p:txBody>
      </p:sp>
      <p:sp>
        <p:nvSpPr>
          <p:cNvPr id="5" name="TextBox 4">
            <a:extLst>
              <a:ext uri="{FF2B5EF4-FFF2-40B4-BE49-F238E27FC236}">
                <a16:creationId xmlns:a16="http://schemas.microsoft.com/office/drawing/2014/main" id="{EC654924-D9FC-4121-93C3-4D5ACE60C0F8}"/>
              </a:ext>
            </a:extLst>
          </p:cNvPr>
          <p:cNvSpPr txBox="1"/>
          <p:nvPr/>
        </p:nvSpPr>
        <p:spPr>
          <a:xfrm>
            <a:off x="221248" y="826827"/>
            <a:ext cx="5770990" cy="2031325"/>
          </a:xfrm>
          <a:prstGeom prst="rect">
            <a:avLst/>
          </a:prstGeom>
          <a:noFill/>
        </p:spPr>
        <p:txBody>
          <a:bodyPr wrap="square">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Filtered data based on year to get last five years data (2016-2020)</a:t>
            </a:r>
          </a:p>
          <a:p>
            <a:pPr marL="342900" indent="-342900">
              <a:buAutoNum type="arabicPeriod"/>
            </a:pPr>
            <a:endParaRPr lang="en-AU" dirty="0"/>
          </a:p>
          <a:p>
            <a:pPr marL="342900" indent="-342900">
              <a:buAutoNum type="arabicPeriod"/>
            </a:pPr>
            <a:endParaRPr lang="en-AU" dirty="0"/>
          </a:p>
          <a:p>
            <a:endParaRPr lang="en-AU" dirty="0"/>
          </a:p>
          <a:p>
            <a:endParaRPr lang="en-AU" dirty="0"/>
          </a:p>
          <a:p>
            <a:pPr marL="342900" indent="-342900">
              <a:buAutoNum type="arabicPeriod"/>
            </a:pPr>
            <a:endParaRPr lang="en-AU" dirty="0"/>
          </a:p>
        </p:txBody>
      </p:sp>
      <p:sp>
        <p:nvSpPr>
          <p:cNvPr id="7" name="TextBox 6">
            <a:extLst>
              <a:ext uri="{FF2B5EF4-FFF2-40B4-BE49-F238E27FC236}">
                <a16:creationId xmlns:a16="http://schemas.microsoft.com/office/drawing/2014/main" id="{8376B9DC-6588-472F-A58A-FD0611A8FB72}"/>
              </a:ext>
            </a:extLst>
          </p:cNvPr>
          <p:cNvSpPr txBox="1"/>
          <p:nvPr/>
        </p:nvSpPr>
        <p:spPr>
          <a:xfrm>
            <a:off x="7612545" y="270341"/>
            <a:ext cx="9158909" cy="584775"/>
          </a:xfrm>
          <a:prstGeom prst="rect">
            <a:avLst/>
          </a:prstGeom>
          <a:noFill/>
        </p:spPr>
        <p:txBody>
          <a:bodyPr wrap="square">
            <a:spAutoFit/>
          </a:bodyPr>
          <a:lstStyle/>
          <a:p>
            <a:r>
              <a:rPr lang="en-AU" sz="1400" i="1" dirty="0">
                <a:hlinkClick r:id="rId2"/>
              </a:rPr>
              <a:t>Jupyter notebook link</a:t>
            </a:r>
            <a:endParaRPr lang="en-AU" sz="1400" i="1" dirty="0"/>
          </a:p>
          <a:p>
            <a:endParaRPr lang="en-AU" dirty="0"/>
          </a:p>
        </p:txBody>
      </p:sp>
      <p:pic>
        <p:nvPicPr>
          <p:cNvPr id="4" name="Picture 3">
            <a:extLst>
              <a:ext uri="{FF2B5EF4-FFF2-40B4-BE49-F238E27FC236}">
                <a16:creationId xmlns:a16="http://schemas.microsoft.com/office/drawing/2014/main" id="{BC132D50-A143-40C4-9F53-2891210CC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51" y="1494798"/>
            <a:ext cx="5990383" cy="647619"/>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D64D7EA9-F613-496E-95D4-678443B1E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51" y="2682797"/>
            <a:ext cx="4943414" cy="2905727"/>
          </a:xfrm>
          <a:prstGeom prst="rect">
            <a:avLst/>
          </a:prstGeom>
        </p:spPr>
      </p:pic>
      <p:sp>
        <p:nvSpPr>
          <p:cNvPr id="11" name="TextBox 10">
            <a:extLst>
              <a:ext uri="{FF2B5EF4-FFF2-40B4-BE49-F238E27FC236}">
                <a16:creationId xmlns:a16="http://schemas.microsoft.com/office/drawing/2014/main" id="{0D6593AB-A34D-428B-800C-F999734D88F2}"/>
              </a:ext>
            </a:extLst>
          </p:cNvPr>
          <p:cNvSpPr txBox="1"/>
          <p:nvPr/>
        </p:nvSpPr>
        <p:spPr>
          <a:xfrm>
            <a:off x="221248" y="2344606"/>
            <a:ext cx="8725710" cy="369332"/>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2. Grouped variables and sorted values</a:t>
            </a:r>
          </a:p>
        </p:txBody>
      </p:sp>
      <p:sp>
        <p:nvSpPr>
          <p:cNvPr id="12" name="TextBox 11">
            <a:extLst>
              <a:ext uri="{FF2B5EF4-FFF2-40B4-BE49-F238E27FC236}">
                <a16:creationId xmlns:a16="http://schemas.microsoft.com/office/drawing/2014/main" id="{B52FCDC7-B349-4537-B243-B348383E24A7}"/>
              </a:ext>
            </a:extLst>
          </p:cNvPr>
          <p:cNvSpPr txBox="1"/>
          <p:nvPr/>
        </p:nvSpPr>
        <p:spPr>
          <a:xfrm>
            <a:off x="6746335" y="776036"/>
            <a:ext cx="5083200"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Created a Bar Graph from grouped data</a:t>
            </a:r>
          </a:p>
        </p:txBody>
      </p:sp>
      <p:pic>
        <p:nvPicPr>
          <p:cNvPr id="14" name="Picture 13" descr="Text&#10;&#10;Description automatically generated">
            <a:extLst>
              <a:ext uri="{FF2B5EF4-FFF2-40B4-BE49-F238E27FC236}">
                <a16:creationId xmlns:a16="http://schemas.microsoft.com/office/drawing/2014/main" id="{F9F23F1C-7FBD-4A83-9486-F60C56688C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335" y="1145368"/>
            <a:ext cx="4628571" cy="1428571"/>
          </a:xfrm>
          <a:prstGeom prst="rect">
            <a:avLst/>
          </a:prstGeom>
        </p:spPr>
      </p:pic>
      <p:sp>
        <p:nvSpPr>
          <p:cNvPr id="15" name="TextBox 14">
            <a:extLst>
              <a:ext uri="{FF2B5EF4-FFF2-40B4-BE49-F238E27FC236}">
                <a16:creationId xmlns:a16="http://schemas.microsoft.com/office/drawing/2014/main" id="{AB02A32C-2CA5-4F2A-A2F1-62B536C08EBF}"/>
              </a:ext>
            </a:extLst>
          </p:cNvPr>
          <p:cNvSpPr txBox="1"/>
          <p:nvPr/>
        </p:nvSpPr>
        <p:spPr>
          <a:xfrm>
            <a:off x="2729599" y="3802774"/>
            <a:ext cx="9029028" cy="646331"/>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4. Created a Pie Chart to calculate the percentage of student enrolment in grouped data</a:t>
            </a:r>
          </a:p>
        </p:txBody>
      </p:sp>
      <p:sp>
        <p:nvSpPr>
          <p:cNvPr id="16" name="TextBox 15">
            <a:extLst>
              <a:ext uri="{FF2B5EF4-FFF2-40B4-BE49-F238E27FC236}">
                <a16:creationId xmlns:a16="http://schemas.microsoft.com/office/drawing/2014/main" id="{CDE4F502-1901-4F89-8251-CE8FD0EBA842}"/>
              </a:ext>
            </a:extLst>
          </p:cNvPr>
          <p:cNvSpPr txBox="1"/>
          <p:nvPr/>
        </p:nvSpPr>
        <p:spPr>
          <a:xfrm>
            <a:off x="2729599" y="5613657"/>
            <a:ext cx="9029028"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5. Created a scatter plot to look at the trend of student enrolment in each state</a:t>
            </a:r>
          </a:p>
        </p:txBody>
      </p:sp>
      <p:pic>
        <p:nvPicPr>
          <p:cNvPr id="18" name="Picture 17" descr="A picture containing scatter chart&#10;&#10;Description automatically generated">
            <a:extLst>
              <a:ext uri="{FF2B5EF4-FFF2-40B4-BE49-F238E27FC236}">
                <a16:creationId xmlns:a16="http://schemas.microsoft.com/office/drawing/2014/main" id="{10274ACD-49F8-42DB-9D0F-DB3B5BFCE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9599" y="4474238"/>
            <a:ext cx="8876190" cy="1114286"/>
          </a:xfrm>
          <a:prstGeom prst="rect">
            <a:avLst/>
          </a:prstGeom>
        </p:spPr>
      </p:pic>
      <p:pic>
        <p:nvPicPr>
          <p:cNvPr id="20" name="Picture 19" descr="Chart&#10;&#10;Description automatically generated with medium confidence">
            <a:extLst>
              <a:ext uri="{FF2B5EF4-FFF2-40B4-BE49-F238E27FC236}">
                <a16:creationId xmlns:a16="http://schemas.microsoft.com/office/drawing/2014/main" id="{9EAB57AF-F5CA-4A5B-BDA4-97BE1D6106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9599" y="6047217"/>
            <a:ext cx="5295238" cy="647619"/>
          </a:xfrm>
          <a:prstGeom prst="rect">
            <a:avLst/>
          </a:prstGeom>
        </p:spPr>
      </p:pic>
    </p:spTree>
    <p:extLst>
      <p:ext uri="{BB962C8B-B14F-4D97-AF65-F5344CB8AC3E}">
        <p14:creationId xmlns:p14="http://schemas.microsoft.com/office/powerpoint/2010/main" val="246593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70E7F-CA55-4F7F-B767-CC7C62085A1C}"/>
              </a:ext>
            </a:extLst>
          </p:cNvPr>
          <p:cNvSpPr txBox="1"/>
          <p:nvPr/>
        </p:nvSpPr>
        <p:spPr>
          <a:xfrm>
            <a:off x="2859473" y="190164"/>
            <a:ext cx="11564177" cy="523220"/>
          </a:xfrm>
          <a:prstGeom prst="rect">
            <a:avLst/>
          </a:prstGeom>
          <a:noFill/>
        </p:spPr>
        <p:txBody>
          <a:bodyPr wrap="square">
            <a:spAutoFit/>
          </a:bodyPr>
          <a:lstStyle/>
          <a:p>
            <a:r>
              <a:rPr lang="en-AU" sz="2800" b="1" dirty="0"/>
              <a:t>Numerical summary and visualisations</a:t>
            </a:r>
          </a:p>
        </p:txBody>
      </p:sp>
      <p:sp>
        <p:nvSpPr>
          <p:cNvPr id="5" name="TextBox 4">
            <a:extLst>
              <a:ext uri="{FF2B5EF4-FFF2-40B4-BE49-F238E27FC236}">
                <a16:creationId xmlns:a16="http://schemas.microsoft.com/office/drawing/2014/main" id="{5372AD13-13BD-4B5F-A8C5-06AEEFD59804}"/>
              </a:ext>
            </a:extLst>
          </p:cNvPr>
          <p:cNvSpPr txBox="1"/>
          <p:nvPr/>
        </p:nvSpPr>
        <p:spPr>
          <a:xfrm>
            <a:off x="197407" y="7112822"/>
            <a:ext cx="10888317" cy="646331"/>
          </a:xfrm>
          <a:prstGeom prst="rect">
            <a:avLst/>
          </a:prstGeom>
          <a:noFill/>
        </p:spPr>
        <p:txBody>
          <a:bodyPr wrap="square">
            <a:spAutoFit/>
          </a:bodyPr>
          <a:lstStyle/>
          <a:p>
            <a:r>
              <a:rPr lang="en-AU" dirty="0"/>
              <a:t>Creating a write-up summarizing your major findings. This should include a heading for each “question” you asked of your data and a short description of your findings and any relevant plots. </a:t>
            </a:r>
          </a:p>
        </p:txBody>
      </p:sp>
      <p:pic>
        <p:nvPicPr>
          <p:cNvPr id="2050" name="Picture 2">
            <a:extLst>
              <a:ext uri="{FF2B5EF4-FFF2-40B4-BE49-F238E27FC236}">
                <a16:creationId xmlns:a16="http://schemas.microsoft.com/office/drawing/2014/main" id="{87596AC5-4DDA-46AC-A939-509972C25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202" y="1796109"/>
            <a:ext cx="4671772" cy="22784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A35737-4C6E-4902-9653-543370FD4461}"/>
              </a:ext>
            </a:extLst>
          </p:cNvPr>
          <p:cNvSpPr txBox="1"/>
          <p:nvPr/>
        </p:nvSpPr>
        <p:spPr>
          <a:xfrm>
            <a:off x="2312631" y="5467507"/>
            <a:ext cx="8991762" cy="1200329"/>
          </a:xfrm>
          <a:prstGeom prst="rect">
            <a:avLst/>
          </a:prstGeom>
          <a:noFill/>
        </p:spPr>
        <p:txBody>
          <a:bodyPr wrap="square" rtlCol="0">
            <a:spAutoFit/>
          </a:bodyPr>
          <a:lstStyle/>
          <a:p>
            <a:pPr marL="285750" indent="-285750">
              <a:buFont typeface="Wingdings" panose="05000000000000000000" pitchFamily="2" charset="2"/>
              <a:buChar char="§"/>
            </a:pPr>
            <a:r>
              <a:rPr lang="en-AU" dirty="0"/>
              <a:t>NSW and Victoria have the highest number of student enrolments in last five years</a:t>
            </a:r>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NT  and ACT have the lowest number of student enrolments in last five years</a:t>
            </a:r>
          </a:p>
          <a:p>
            <a:endParaRPr lang="en-AU" dirty="0"/>
          </a:p>
        </p:txBody>
      </p:sp>
      <p:sp>
        <p:nvSpPr>
          <p:cNvPr id="10" name="TextBox 9">
            <a:extLst>
              <a:ext uri="{FF2B5EF4-FFF2-40B4-BE49-F238E27FC236}">
                <a16:creationId xmlns:a16="http://schemas.microsoft.com/office/drawing/2014/main" id="{6A7DD9D6-7E7C-4BCB-BC4B-62BBF4268888}"/>
              </a:ext>
            </a:extLst>
          </p:cNvPr>
          <p:cNvSpPr txBox="1"/>
          <p:nvPr/>
        </p:nvSpPr>
        <p:spPr>
          <a:xfrm>
            <a:off x="625002" y="1013719"/>
            <a:ext cx="11145466"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1. What is the number and percentage of student enrolment by state/territory in last 5 years (2016-2020)?</a:t>
            </a:r>
          </a:p>
        </p:txBody>
      </p:sp>
      <p:pic>
        <p:nvPicPr>
          <p:cNvPr id="6" name="Picture 4">
            <a:extLst>
              <a:ext uri="{FF2B5EF4-FFF2-40B4-BE49-F238E27FC236}">
                <a16:creationId xmlns:a16="http://schemas.microsoft.com/office/drawing/2014/main" id="{B9FA195A-7381-46CF-B4C9-B20D6345C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4272" y="1758773"/>
            <a:ext cx="2483944" cy="24491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id="{1B332A47-2B41-4314-A8AA-C06D3F8A7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806" y="1820939"/>
            <a:ext cx="2266667" cy="2371429"/>
          </a:xfrm>
          <a:prstGeom prst="rect">
            <a:avLst/>
          </a:prstGeom>
        </p:spPr>
      </p:pic>
      <p:sp>
        <p:nvSpPr>
          <p:cNvPr id="7" name="TextBox 6">
            <a:extLst>
              <a:ext uri="{FF2B5EF4-FFF2-40B4-BE49-F238E27FC236}">
                <a16:creationId xmlns:a16="http://schemas.microsoft.com/office/drawing/2014/main" id="{E04119C8-8442-4E87-9E06-BE8E82C10A4B}"/>
              </a:ext>
            </a:extLst>
          </p:cNvPr>
          <p:cNvSpPr txBox="1"/>
          <p:nvPr/>
        </p:nvSpPr>
        <p:spPr>
          <a:xfrm>
            <a:off x="1207155" y="4149519"/>
            <a:ext cx="1037968" cy="307777"/>
          </a:xfrm>
          <a:prstGeom prst="rect">
            <a:avLst/>
          </a:prstGeom>
          <a:noFill/>
        </p:spPr>
        <p:txBody>
          <a:bodyPr wrap="square" rtlCol="0">
            <a:spAutoFit/>
          </a:bodyPr>
          <a:lstStyle/>
          <a:p>
            <a:r>
              <a:rPr lang="en-AU" sz="1400" b="1" i="1" dirty="0"/>
              <a:t>Table 1</a:t>
            </a:r>
          </a:p>
        </p:txBody>
      </p:sp>
      <p:sp>
        <p:nvSpPr>
          <p:cNvPr id="12" name="TextBox 11">
            <a:extLst>
              <a:ext uri="{FF2B5EF4-FFF2-40B4-BE49-F238E27FC236}">
                <a16:creationId xmlns:a16="http://schemas.microsoft.com/office/drawing/2014/main" id="{5F6DC209-96B5-4932-9DA4-FC88ED3DF667}"/>
              </a:ext>
            </a:extLst>
          </p:cNvPr>
          <p:cNvSpPr txBox="1"/>
          <p:nvPr/>
        </p:nvSpPr>
        <p:spPr>
          <a:xfrm>
            <a:off x="5153558" y="4074556"/>
            <a:ext cx="2088354" cy="307777"/>
          </a:xfrm>
          <a:prstGeom prst="rect">
            <a:avLst/>
          </a:prstGeom>
          <a:noFill/>
        </p:spPr>
        <p:txBody>
          <a:bodyPr wrap="square" rtlCol="0">
            <a:spAutoFit/>
          </a:bodyPr>
          <a:lstStyle/>
          <a:p>
            <a:r>
              <a:rPr lang="en-AU" sz="1400" b="1" i="1" dirty="0"/>
              <a:t>Figure 1a: Bar chart</a:t>
            </a:r>
          </a:p>
        </p:txBody>
      </p:sp>
      <p:sp>
        <p:nvSpPr>
          <p:cNvPr id="13" name="TextBox 12">
            <a:extLst>
              <a:ext uri="{FF2B5EF4-FFF2-40B4-BE49-F238E27FC236}">
                <a16:creationId xmlns:a16="http://schemas.microsoft.com/office/drawing/2014/main" id="{82AA2B18-6E56-4C1D-81D6-29575701E9CF}"/>
              </a:ext>
            </a:extLst>
          </p:cNvPr>
          <p:cNvSpPr txBox="1"/>
          <p:nvPr/>
        </p:nvSpPr>
        <p:spPr>
          <a:xfrm>
            <a:off x="9510840" y="4052701"/>
            <a:ext cx="2088354" cy="307777"/>
          </a:xfrm>
          <a:prstGeom prst="rect">
            <a:avLst/>
          </a:prstGeom>
          <a:noFill/>
        </p:spPr>
        <p:txBody>
          <a:bodyPr wrap="square" rtlCol="0">
            <a:spAutoFit/>
          </a:bodyPr>
          <a:lstStyle/>
          <a:p>
            <a:r>
              <a:rPr lang="en-AU" sz="1400" b="1" i="1" dirty="0"/>
              <a:t>Figure 1b: Pie chart</a:t>
            </a:r>
          </a:p>
        </p:txBody>
      </p:sp>
    </p:spTree>
    <p:extLst>
      <p:ext uri="{BB962C8B-B14F-4D97-AF65-F5344CB8AC3E}">
        <p14:creationId xmlns:p14="http://schemas.microsoft.com/office/powerpoint/2010/main" val="168053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70E7F-CA55-4F7F-B767-CC7C62085A1C}"/>
              </a:ext>
            </a:extLst>
          </p:cNvPr>
          <p:cNvSpPr txBox="1"/>
          <p:nvPr/>
        </p:nvSpPr>
        <p:spPr>
          <a:xfrm>
            <a:off x="3003004" y="226514"/>
            <a:ext cx="11564177" cy="523220"/>
          </a:xfrm>
          <a:prstGeom prst="rect">
            <a:avLst/>
          </a:prstGeom>
          <a:noFill/>
        </p:spPr>
        <p:txBody>
          <a:bodyPr wrap="square">
            <a:spAutoFit/>
          </a:bodyPr>
          <a:lstStyle/>
          <a:p>
            <a:r>
              <a:rPr lang="en-AU" sz="2800" b="1" dirty="0"/>
              <a:t>Numerical summary and visualisations</a:t>
            </a:r>
          </a:p>
        </p:txBody>
      </p:sp>
      <p:sp>
        <p:nvSpPr>
          <p:cNvPr id="10" name="TextBox 9">
            <a:extLst>
              <a:ext uri="{FF2B5EF4-FFF2-40B4-BE49-F238E27FC236}">
                <a16:creationId xmlns:a16="http://schemas.microsoft.com/office/drawing/2014/main" id="{6A7DD9D6-7E7C-4BCB-BC4B-62BBF4268888}"/>
              </a:ext>
            </a:extLst>
          </p:cNvPr>
          <p:cNvSpPr txBox="1"/>
          <p:nvPr/>
        </p:nvSpPr>
        <p:spPr>
          <a:xfrm>
            <a:off x="523267" y="817882"/>
            <a:ext cx="11145466" cy="646331"/>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2. What is the number and percentage of student enrolment by affiliation in last 5 years (2016-2020) nationally and by state/territory?</a:t>
            </a:r>
          </a:p>
        </p:txBody>
      </p:sp>
      <p:pic>
        <p:nvPicPr>
          <p:cNvPr id="3074" name="Picture 2">
            <a:extLst>
              <a:ext uri="{FF2B5EF4-FFF2-40B4-BE49-F238E27FC236}">
                <a16:creationId xmlns:a16="http://schemas.microsoft.com/office/drawing/2014/main" id="{67DF6C18-7E4E-4AC0-A987-4BB2F3545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959" y="1688504"/>
            <a:ext cx="3406182" cy="1898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5907FBB-7C38-4AFC-BB5A-E3C939D1D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760" y="1523719"/>
            <a:ext cx="4294592" cy="21533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0A8288-2D9A-4534-9068-77932611AD8D}"/>
              </a:ext>
            </a:extLst>
          </p:cNvPr>
          <p:cNvSpPr txBox="1"/>
          <p:nvPr/>
        </p:nvSpPr>
        <p:spPr>
          <a:xfrm>
            <a:off x="4661983" y="4989401"/>
            <a:ext cx="3334155" cy="1477328"/>
          </a:xfrm>
          <a:prstGeom prst="rect">
            <a:avLst/>
          </a:prstGeom>
          <a:noFill/>
        </p:spPr>
        <p:txBody>
          <a:bodyPr wrap="square" rtlCol="0">
            <a:spAutoFit/>
          </a:bodyPr>
          <a:lstStyle/>
          <a:p>
            <a:pPr marL="285750" indent="-285750">
              <a:buFont typeface="Wingdings" panose="05000000000000000000" pitchFamily="2" charset="2"/>
              <a:buChar char="§"/>
            </a:pPr>
            <a:r>
              <a:rPr lang="en-AU" dirty="0"/>
              <a:t>Nationally, government schools have higher student enrolments than non-government schools (catholic and independent) </a:t>
            </a:r>
          </a:p>
        </p:txBody>
      </p:sp>
      <p:pic>
        <p:nvPicPr>
          <p:cNvPr id="3078" name="Picture 6">
            <a:extLst>
              <a:ext uri="{FF2B5EF4-FFF2-40B4-BE49-F238E27FC236}">
                <a16:creationId xmlns:a16="http://schemas.microsoft.com/office/drawing/2014/main" id="{E1489E50-6F93-46E9-A3CE-3EF3348460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62" y="3699945"/>
            <a:ext cx="3676650" cy="2647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2981D9-14DA-4902-9FEA-AEDB501E446B}"/>
              </a:ext>
            </a:extLst>
          </p:cNvPr>
          <p:cNvSpPr txBox="1"/>
          <p:nvPr/>
        </p:nvSpPr>
        <p:spPr>
          <a:xfrm>
            <a:off x="8302875" y="4898048"/>
            <a:ext cx="3669563" cy="1477328"/>
          </a:xfrm>
          <a:prstGeom prst="rect">
            <a:avLst/>
          </a:prstGeom>
          <a:noFill/>
        </p:spPr>
        <p:txBody>
          <a:bodyPr wrap="square" rtlCol="0">
            <a:spAutoFit/>
          </a:bodyPr>
          <a:lstStyle/>
          <a:p>
            <a:pPr marL="285750" indent="-285750">
              <a:buFont typeface="Wingdings" panose="05000000000000000000" pitchFamily="2" charset="2"/>
              <a:buChar char="§"/>
            </a:pPr>
            <a:r>
              <a:rPr lang="en-AU" dirty="0"/>
              <a:t>In all Australian states/territories, government schools have higher student enrolments than non-government schools (catholic and independent) </a:t>
            </a:r>
          </a:p>
        </p:txBody>
      </p:sp>
      <p:sp>
        <p:nvSpPr>
          <p:cNvPr id="13" name="TextBox 12">
            <a:extLst>
              <a:ext uri="{FF2B5EF4-FFF2-40B4-BE49-F238E27FC236}">
                <a16:creationId xmlns:a16="http://schemas.microsoft.com/office/drawing/2014/main" id="{93C39904-8BEC-4634-8163-3090268B78B4}"/>
              </a:ext>
            </a:extLst>
          </p:cNvPr>
          <p:cNvSpPr txBox="1"/>
          <p:nvPr/>
        </p:nvSpPr>
        <p:spPr>
          <a:xfrm>
            <a:off x="1606377" y="3119622"/>
            <a:ext cx="1037968" cy="307777"/>
          </a:xfrm>
          <a:prstGeom prst="rect">
            <a:avLst/>
          </a:prstGeom>
          <a:noFill/>
        </p:spPr>
        <p:txBody>
          <a:bodyPr wrap="square" rtlCol="0">
            <a:spAutoFit/>
          </a:bodyPr>
          <a:lstStyle/>
          <a:p>
            <a:r>
              <a:rPr lang="en-AU" sz="1400" b="1" i="1" dirty="0"/>
              <a:t>Table 2</a:t>
            </a:r>
          </a:p>
        </p:txBody>
      </p:sp>
      <p:sp>
        <p:nvSpPr>
          <p:cNvPr id="14" name="TextBox 13">
            <a:extLst>
              <a:ext uri="{FF2B5EF4-FFF2-40B4-BE49-F238E27FC236}">
                <a16:creationId xmlns:a16="http://schemas.microsoft.com/office/drawing/2014/main" id="{FA9AC11B-3CC0-42CE-82B4-7448283102D5}"/>
              </a:ext>
            </a:extLst>
          </p:cNvPr>
          <p:cNvSpPr txBox="1"/>
          <p:nvPr/>
        </p:nvSpPr>
        <p:spPr>
          <a:xfrm>
            <a:off x="5092235" y="3545176"/>
            <a:ext cx="1749117" cy="307777"/>
          </a:xfrm>
          <a:prstGeom prst="rect">
            <a:avLst/>
          </a:prstGeom>
          <a:noFill/>
        </p:spPr>
        <p:txBody>
          <a:bodyPr wrap="square" rtlCol="0">
            <a:spAutoFit/>
          </a:bodyPr>
          <a:lstStyle/>
          <a:p>
            <a:r>
              <a:rPr lang="en-AU" sz="1400" b="1" i="1" dirty="0"/>
              <a:t>Figure 2a: Bar Chart</a:t>
            </a:r>
          </a:p>
        </p:txBody>
      </p:sp>
      <p:sp>
        <p:nvSpPr>
          <p:cNvPr id="15" name="TextBox 14">
            <a:extLst>
              <a:ext uri="{FF2B5EF4-FFF2-40B4-BE49-F238E27FC236}">
                <a16:creationId xmlns:a16="http://schemas.microsoft.com/office/drawing/2014/main" id="{1B4A9904-4137-48F3-8316-2F2A2963D61B}"/>
              </a:ext>
            </a:extLst>
          </p:cNvPr>
          <p:cNvSpPr txBox="1"/>
          <p:nvPr/>
        </p:nvSpPr>
        <p:spPr>
          <a:xfrm>
            <a:off x="1236364" y="6375376"/>
            <a:ext cx="1781256" cy="307777"/>
          </a:xfrm>
          <a:prstGeom prst="rect">
            <a:avLst/>
          </a:prstGeom>
          <a:noFill/>
        </p:spPr>
        <p:txBody>
          <a:bodyPr wrap="square" rtlCol="0">
            <a:spAutoFit/>
          </a:bodyPr>
          <a:lstStyle/>
          <a:p>
            <a:r>
              <a:rPr lang="en-AU" sz="1400" b="1" i="1" dirty="0"/>
              <a:t>Figure 2c: Bar Chart</a:t>
            </a:r>
          </a:p>
        </p:txBody>
      </p:sp>
      <p:sp>
        <p:nvSpPr>
          <p:cNvPr id="16" name="TextBox 15">
            <a:extLst>
              <a:ext uri="{FF2B5EF4-FFF2-40B4-BE49-F238E27FC236}">
                <a16:creationId xmlns:a16="http://schemas.microsoft.com/office/drawing/2014/main" id="{22CA59C3-01D8-4120-82B9-F6CB4ECA44BA}"/>
              </a:ext>
            </a:extLst>
          </p:cNvPr>
          <p:cNvSpPr txBox="1"/>
          <p:nvPr/>
        </p:nvSpPr>
        <p:spPr>
          <a:xfrm>
            <a:off x="9176951" y="3677048"/>
            <a:ext cx="1820562" cy="307777"/>
          </a:xfrm>
          <a:prstGeom prst="rect">
            <a:avLst/>
          </a:prstGeom>
          <a:noFill/>
        </p:spPr>
        <p:txBody>
          <a:bodyPr wrap="square" rtlCol="0">
            <a:spAutoFit/>
          </a:bodyPr>
          <a:lstStyle/>
          <a:p>
            <a:r>
              <a:rPr lang="en-AU" sz="1400" b="1" i="1" dirty="0"/>
              <a:t>Figure 2b: Pie Chart</a:t>
            </a:r>
          </a:p>
        </p:txBody>
      </p:sp>
      <p:pic>
        <p:nvPicPr>
          <p:cNvPr id="8" name="Picture 7" descr="Graphical user interface, text, application&#10;&#10;Description automatically generated">
            <a:extLst>
              <a:ext uri="{FF2B5EF4-FFF2-40B4-BE49-F238E27FC236}">
                <a16:creationId xmlns:a16="http://schemas.microsoft.com/office/drawing/2014/main" id="{0F5655E6-20BA-4F09-8820-2B911149BE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124" y="1856720"/>
            <a:ext cx="2838095" cy="1114286"/>
          </a:xfrm>
          <a:prstGeom prst="rect">
            <a:avLst/>
          </a:prstGeom>
        </p:spPr>
      </p:pic>
    </p:spTree>
    <p:extLst>
      <p:ext uri="{BB962C8B-B14F-4D97-AF65-F5344CB8AC3E}">
        <p14:creationId xmlns:p14="http://schemas.microsoft.com/office/powerpoint/2010/main" val="10778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72AD13-13BD-4B5F-A8C5-06AEEFD59804}"/>
              </a:ext>
            </a:extLst>
          </p:cNvPr>
          <p:cNvSpPr txBox="1"/>
          <p:nvPr/>
        </p:nvSpPr>
        <p:spPr>
          <a:xfrm>
            <a:off x="197407" y="7112822"/>
            <a:ext cx="10888317" cy="646331"/>
          </a:xfrm>
          <a:prstGeom prst="rect">
            <a:avLst/>
          </a:prstGeom>
          <a:noFill/>
        </p:spPr>
        <p:txBody>
          <a:bodyPr wrap="square">
            <a:spAutoFit/>
          </a:bodyPr>
          <a:lstStyle/>
          <a:p>
            <a:r>
              <a:rPr lang="en-AU" dirty="0"/>
              <a:t>Creating a write-up summarizing your major findings. This should include a heading for each “question” you asked of your data and a short description of your findings and any relevant plots. </a:t>
            </a:r>
          </a:p>
        </p:txBody>
      </p:sp>
      <p:sp>
        <p:nvSpPr>
          <p:cNvPr id="10" name="TextBox 9">
            <a:extLst>
              <a:ext uri="{FF2B5EF4-FFF2-40B4-BE49-F238E27FC236}">
                <a16:creationId xmlns:a16="http://schemas.microsoft.com/office/drawing/2014/main" id="{6A7DD9D6-7E7C-4BCB-BC4B-62BBF4268888}"/>
              </a:ext>
            </a:extLst>
          </p:cNvPr>
          <p:cNvSpPr txBox="1"/>
          <p:nvPr/>
        </p:nvSpPr>
        <p:spPr>
          <a:xfrm>
            <a:off x="819977" y="895046"/>
            <a:ext cx="11145466" cy="754053"/>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3. What is the trend in student enrolments for last 15 years for each Australian state/territory?</a:t>
            </a:r>
          </a:p>
          <a:p>
            <a:pPr marL="285750" indent="-285750" rtl="0">
              <a:spcBef>
                <a:spcPts val="0"/>
              </a:spcBef>
              <a:spcAft>
                <a:spcPts val="0"/>
              </a:spcAft>
              <a:buFont typeface="Wingdings" panose="05000000000000000000" pitchFamily="2" charset="2"/>
              <a:buChar char="§"/>
            </a:pPr>
            <a:endParaRPr lang="en-AU" sz="900" dirty="0">
              <a:solidFill>
                <a:schemeClr val="accent1">
                  <a:lumMod val="75000"/>
                </a:schemeClr>
              </a:solidFill>
              <a:latin typeface="Arial" panose="020B0604020202020204" pitchFamily="34" charset="0"/>
            </a:endParaRPr>
          </a:p>
          <a:p>
            <a:pPr rtl="0">
              <a:spcBef>
                <a:spcPts val="0"/>
              </a:spcBef>
              <a:spcAft>
                <a:spcPts val="0"/>
              </a:spcAft>
            </a:pPr>
            <a:r>
              <a:rPr lang="en-AU" sz="1600" dirty="0">
                <a:solidFill>
                  <a:schemeClr val="accent1">
                    <a:lumMod val="75000"/>
                  </a:schemeClr>
                </a:solidFill>
                <a:latin typeface="Arial" panose="020B0604020202020204" pitchFamily="34" charset="0"/>
              </a:rPr>
              <a:t>     Is there a difference in student enrolments pre (2018) and post (2020) pandemic period in NSW, NT and Tas?</a:t>
            </a:r>
          </a:p>
        </p:txBody>
      </p:sp>
      <p:sp>
        <p:nvSpPr>
          <p:cNvPr id="13" name="TextBox 12">
            <a:extLst>
              <a:ext uri="{FF2B5EF4-FFF2-40B4-BE49-F238E27FC236}">
                <a16:creationId xmlns:a16="http://schemas.microsoft.com/office/drawing/2014/main" id="{C10A9A17-CE4E-4081-ADD5-E9D3923AB21B}"/>
              </a:ext>
            </a:extLst>
          </p:cNvPr>
          <p:cNvSpPr txBox="1"/>
          <p:nvPr/>
        </p:nvSpPr>
        <p:spPr>
          <a:xfrm>
            <a:off x="2903726" y="5753236"/>
            <a:ext cx="6576734" cy="79278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AU" sz="1600" dirty="0"/>
              <a:t>Linear regression analysis for forecasting student enrolments</a:t>
            </a:r>
          </a:p>
          <a:p>
            <a:pPr marL="285750" indent="-285750">
              <a:lnSpc>
                <a:spcPct val="150000"/>
              </a:lnSpc>
              <a:buFont typeface="Wingdings" panose="05000000000000000000" pitchFamily="2" charset="2"/>
              <a:buChar char="§"/>
            </a:pPr>
            <a:r>
              <a:rPr lang="en-AU" sz="1600" dirty="0"/>
              <a:t>Student enrolments have continued to increase despite of the pandemic</a:t>
            </a:r>
          </a:p>
        </p:txBody>
      </p:sp>
      <p:sp>
        <p:nvSpPr>
          <p:cNvPr id="18" name="TextBox 17">
            <a:extLst>
              <a:ext uri="{FF2B5EF4-FFF2-40B4-BE49-F238E27FC236}">
                <a16:creationId xmlns:a16="http://schemas.microsoft.com/office/drawing/2014/main" id="{632C7DFF-D627-4F80-B88B-3A0492035ACC}"/>
              </a:ext>
            </a:extLst>
          </p:cNvPr>
          <p:cNvSpPr txBox="1"/>
          <p:nvPr/>
        </p:nvSpPr>
        <p:spPr>
          <a:xfrm>
            <a:off x="3003004" y="226514"/>
            <a:ext cx="7085213" cy="523220"/>
          </a:xfrm>
          <a:prstGeom prst="rect">
            <a:avLst/>
          </a:prstGeom>
          <a:noFill/>
        </p:spPr>
        <p:txBody>
          <a:bodyPr wrap="square">
            <a:spAutoFit/>
          </a:bodyPr>
          <a:lstStyle/>
          <a:p>
            <a:r>
              <a:rPr lang="en-AU" sz="2800" b="1" dirty="0"/>
              <a:t>Numerical summary and visualisations</a:t>
            </a:r>
          </a:p>
        </p:txBody>
      </p:sp>
      <p:sp>
        <p:nvSpPr>
          <p:cNvPr id="19" name="TextBox 18">
            <a:extLst>
              <a:ext uri="{FF2B5EF4-FFF2-40B4-BE49-F238E27FC236}">
                <a16:creationId xmlns:a16="http://schemas.microsoft.com/office/drawing/2014/main" id="{2B6E22A9-06B4-443D-BC49-A834D597EE4B}"/>
              </a:ext>
            </a:extLst>
          </p:cNvPr>
          <p:cNvSpPr txBox="1"/>
          <p:nvPr/>
        </p:nvSpPr>
        <p:spPr>
          <a:xfrm>
            <a:off x="1192956" y="4618645"/>
            <a:ext cx="2193592" cy="307777"/>
          </a:xfrm>
          <a:prstGeom prst="rect">
            <a:avLst/>
          </a:prstGeom>
          <a:noFill/>
        </p:spPr>
        <p:txBody>
          <a:bodyPr wrap="square" rtlCol="0">
            <a:spAutoFit/>
          </a:bodyPr>
          <a:lstStyle/>
          <a:p>
            <a:r>
              <a:rPr lang="en-AU" sz="1400" b="1" i="1" dirty="0"/>
              <a:t>Figure 3a: Scatter plot</a:t>
            </a:r>
          </a:p>
        </p:txBody>
      </p:sp>
      <p:sp>
        <p:nvSpPr>
          <p:cNvPr id="20" name="TextBox 19">
            <a:extLst>
              <a:ext uri="{FF2B5EF4-FFF2-40B4-BE49-F238E27FC236}">
                <a16:creationId xmlns:a16="http://schemas.microsoft.com/office/drawing/2014/main" id="{E34165D5-95C7-4A05-9F8A-915490FE3823}"/>
              </a:ext>
            </a:extLst>
          </p:cNvPr>
          <p:cNvSpPr txBox="1"/>
          <p:nvPr/>
        </p:nvSpPr>
        <p:spPr>
          <a:xfrm>
            <a:off x="5295914" y="4601611"/>
            <a:ext cx="2193592" cy="307777"/>
          </a:xfrm>
          <a:prstGeom prst="rect">
            <a:avLst/>
          </a:prstGeom>
          <a:noFill/>
        </p:spPr>
        <p:txBody>
          <a:bodyPr wrap="square" rtlCol="0">
            <a:spAutoFit/>
          </a:bodyPr>
          <a:lstStyle/>
          <a:p>
            <a:r>
              <a:rPr lang="en-AU" sz="1400" b="1" i="1" dirty="0"/>
              <a:t>Figure 3b: Scatter plot</a:t>
            </a:r>
          </a:p>
        </p:txBody>
      </p:sp>
      <p:sp>
        <p:nvSpPr>
          <p:cNvPr id="21" name="TextBox 20">
            <a:extLst>
              <a:ext uri="{FF2B5EF4-FFF2-40B4-BE49-F238E27FC236}">
                <a16:creationId xmlns:a16="http://schemas.microsoft.com/office/drawing/2014/main" id="{866A105F-710D-428C-99E1-0DE880169CAB}"/>
              </a:ext>
            </a:extLst>
          </p:cNvPr>
          <p:cNvSpPr txBox="1"/>
          <p:nvPr/>
        </p:nvSpPr>
        <p:spPr>
          <a:xfrm>
            <a:off x="9245714" y="4597430"/>
            <a:ext cx="2193592" cy="307777"/>
          </a:xfrm>
          <a:prstGeom prst="rect">
            <a:avLst/>
          </a:prstGeom>
          <a:noFill/>
        </p:spPr>
        <p:txBody>
          <a:bodyPr wrap="square" rtlCol="0">
            <a:spAutoFit/>
          </a:bodyPr>
          <a:lstStyle/>
          <a:p>
            <a:r>
              <a:rPr lang="en-AU" sz="1400" b="1" i="1" dirty="0"/>
              <a:t>Figure 3c: Scatter plot</a:t>
            </a:r>
          </a:p>
        </p:txBody>
      </p:sp>
      <p:pic>
        <p:nvPicPr>
          <p:cNvPr id="1031" name="Picture 7">
            <a:extLst>
              <a:ext uri="{FF2B5EF4-FFF2-40B4-BE49-F238E27FC236}">
                <a16:creationId xmlns:a16="http://schemas.microsoft.com/office/drawing/2014/main" id="{AAC572F7-35E3-42ED-8A91-12521C67D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4" y="1980857"/>
            <a:ext cx="3733800" cy="2600325"/>
          </a:xfrm>
          <a:prstGeom prst="rect">
            <a:avLst/>
          </a:prstGeom>
          <a:solidFill>
            <a:schemeClr val="accent4">
              <a:lumMod val="40000"/>
              <a:lumOff val="60000"/>
            </a:schemeClr>
          </a:solidFill>
        </p:spPr>
      </p:pic>
      <p:sp>
        <p:nvSpPr>
          <p:cNvPr id="7" name="Rectangle 8">
            <a:extLst>
              <a:ext uri="{FF2B5EF4-FFF2-40B4-BE49-F238E27FC236}">
                <a16:creationId xmlns:a16="http://schemas.microsoft.com/office/drawing/2014/main" id="{DFF59D14-E2B0-4816-B886-4410588C13C3}"/>
              </a:ext>
            </a:extLst>
          </p:cNvPr>
          <p:cNvSpPr>
            <a:spLocks noChangeArrowheads="1"/>
          </p:cNvSpPr>
          <p:nvPr/>
        </p:nvSpPr>
        <p:spPr bwMode="auto">
          <a:xfrm>
            <a:off x="295219" y="5122190"/>
            <a:ext cx="367326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NSW will be 1339729.85.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5AFB2026-52EE-4952-AB12-7CE9E569C91C}"/>
              </a:ext>
            </a:extLst>
          </p:cNvPr>
          <p:cNvSpPr>
            <a:spLocks noChangeArrowheads="1"/>
          </p:cNvSpPr>
          <p:nvPr/>
        </p:nvSpPr>
        <p:spPr bwMode="auto">
          <a:xfrm>
            <a:off x="1352386" y="3988298"/>
            <a:ext cx="233503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'y = 10453.16x + -19880190.75'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D51F9AA8-D1A7-49E7-B393-D9AE96A7711F}"/>
              </a:ext>
            </a:extLst>
          </p:cNvPr>
          <p:cNvSpPr txBox="1"/>
          <p:nvPr/>
        </p:nvSpPr>
        <p:spPr>
          <a:xfrm>
            <a:off x="752694" y="2325050"/>
            <a:ext cx="745958" cy="369332"/>
          </a:xfrm>
          <a:prstGeom prst="rect">
            <a:avLst/>
          </a:prstGeom>
          <a:noFill/>
        </p:spPr>
        <p:txBody>
          <a:bodyPr wrap="square" rtlCol="0">
            <a:spAutoFit/>
          </a:bodyPr>
          <a:lstStyle/>
          <a:p>
            <a:r>
              <a:rPr lang="en-AU" b="1" dirty="0"/>
              <a:t>NSW</a:t>
            </a:r>
          </a:p>
        </p:txBody>
      </p:sp>
      <p:sp>
        <p:nvSpPr>
          <p:cNvPr id="9" name="Rectangle 10">
            <a:extLst>
              <a:ext uri="{FF2B5EF4-FFF2-40B4-BE49-F238E27FC236}">
                <a16:creationId xmlns:a16="http://schemas.microsoft.com/office/drawing/2014/main" id="{5632C16A-774D-476A-9678-CCB4D03D26A6}"/>
              </a:ext>
            </a:extLst>
          </p:cNvPr>
          <p:cNvSpPr>
            <a:spLocks noChangeArrowheads="1"/>
          </p:cNvSpPr>
          <p:nvPr/>
        </p:nvSpPr>
        <p:spPr bwMode="auto">
          <a:xfrm>
            <a:off x="4544503" y="5101485"/>
            <a:ext cx="329518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NT will be 43402.46.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7" name="Picture 13">
            <a:extLst>
              <a:ext uri="{FF2B5EF4-FFF2-40B4-BE49-F238E27FC236}">
                <a16:creationId xmlns:a16="http://schemas.microsoft.com/office/drawing/2014/main" id="{5AF5EDBE-2225-448E-8A16-3FE94A96F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618" y="2066431"/>
            <a:ext cx="3829050" cy="2495550"/>
          </a:xfrm>
          <a:prstGeom prst="rect">
            <a:avLst/>
          </a:prstGeom>
          <a:solidFill>
            <a:schemeClr val="accent5">
              <a:lumMod val="40000"/>
              <a:lumOff val="60000"/>
            </a:schemeClr>
          </a:solidFill>
        </p:spPr>
      </p:pic>
      <p:sp>
        <p:nvSpPr>
          <p:cNvPr id="31" name="TextBox 30">
            <a:extLst>
              <a:ext uri="{FF2B5EF4-FFF2-40B4-BE49-F238E27FC236}">
                <a16:creationId xmlns:a16="http://schemas.microsoft.com/office/drawing/2014/main" id="{982025FF-4973-4F3E-A456-DA0D844219B2}"/>
              </a:ext>
            </a:extLst>
          </p:cNvPr>
          <p:cNvSpPr txBox="1"/>
          <p:nvPr/>
        </p:nvSpPr>
        <p:spPr>
          <a:xfrm>
            <a:off x="4661779" y="2287583"/>
            <a:ext cx="745958" cy="369332"/>
          </a:xfrm>
          <a:prstGeom prst="rect">
            <a:avLst/>
          </a:prstGeom>
          <a:noFill/>
        </p:spPr>
        <p:txBody>
          <a:bodyPr wrap="square" rtlCol="0">
            <a:spAutoFit/>
          </a:bodyPr>
          <a:lstStyle/>
          <a:p>
            <a:r>
              <a:rPr lang="en-AU" b="1" dirty="0"/>
              <a:t>NT</a:t>
            </a:r>
          </a:p>
        </p:txBody>
      </p:sp>
      <p:sp>
        <p:nvSpPr>
          <p:cNvPr id="12" name="Rectangle 11">
            <a:extLst>
              <a:ext uri="{FF2B5EF4-FFF2-40B4-BE49-F238E27FC236}">
                <a16:creationId xmlns:a16="http://schemas.microsoft.com/office/drawing/2014/main" id="{FB67C062-3E39-4B47-83A8-EF01E5A48283}"/>
              </a:ext>
            </a:extLst>
          </p:cNvPr>
          <p:cNvSpPr>
            <a:spLocks noChangeArrowheads="1"/>
          </p:cNvSpPr>
          <p:nvPr/>
        </p:nvSpPr>
        <p:spPr bwMode="auto">
          <a:xfrm>
            <a:off x="5595771" y="3988298"/>
            <a:ext cx="207383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202.34x + -367341.94'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E73E5B4C-5F99-48CF-AEE2-AAAA9EDE7F35}"/>
              </a:ext>
            </a:extLst>
          </p:cNvPr>
          <p:cNvSpPr>
            <a:spLocks noChangeArrowheads="1"/>
          </p:cNvSpPr>
          <p:nvPr/>
        </p:nvSpPr>
        <p:spPr bwMode="auto">
          <a:xfrm>
            <a:off x="4587584" y="2186213"/>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0.78517497932712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C14B6F0A-835E-4B34-972E-5F4B6B8E5D26}"/>
              </a:ext>
            </a:extLst>
          </p:cNvPr>
          <p:cNvSpPr>
            <a:spLocks noChangeArrowheads="1"/>
          </p:cNvSpPr>
          <p:nvPr/>
        </p:nvSpPr>
        <p:spPr bwMode="auto">
          <a:xfrm>
            <a:off x="677272" y="2197563"/>
            <a:ext cx="270927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0.960784825711232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1" name="Picture 17">
            <a:extLst>
              <a:ext uri="{FF2B5EF4-FFF2-40B4-BE49-F238E27FC236}">
                <a16:creationId xmlns:a16="http://schemas.microsoft.com/office/drawing/2014/main" id="{17FD1F29-B86F-46E1-BEE6-54DCEA1E7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8162" y="2066431"/>
            <a:ext cx="3829050" cy="2495550"/>
          </a:xfrm>
          <a:prstGeom prst="rect">
            <a:avLst/>
          </a:prstGeom>
          <a:solidFill>
            <a:schemeClr val="accent6">
              <a:lumMod val="40000"/>
              <a:lumOff val="60000"/>
            </a:schemeClr>
          </a:solidFill>
        </p:spPr>
      </p:pic>
      <p:sp>
        <p:nvSpPr>
          <p:cNvPr id="25" name="Rectangle 18">
            <a:extLst>
              <a:ext uri="{FF2B5EF4-FFF2-40B4-BE49-F238E27FC236}">
                <a16:creationId xmlns:a16="http://schemas.microsoft.com/office/drawing/2014/main" id="{9EF5AD7C-47FD-41DB-A337-CEE3881BE091}"/>
              </a:ext>
            </a:extLst>
          </p:cNvPr>
          <p:cNvSpPr>
            <a:spLocks noChangeArrowheads="1"/>
          </p:cNvSpPr>
          <p:nvPr/>
        </p:nvSpPr>
        <p:spPr bwMode="auto">
          <a:xfrm>
            <a:off x="8890647" y="2185817"/>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r-squared is: 0.4904618341953918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76E4AAEC-00BF-4CE9-8219-C4A711231C59}"/>
              </a:ext>
            </a:extLst>
          </p:cNvPr>
          <p:cNvSpPr txBox="1"/>
          <p:nvPr/>
        </p:nvSpPr>
        <p:spPr>
          <a:xfrm>
            <a:off x="11085724" y="2321495"/>
            <a:ext cx="745958" cy="369332"/>
          </a:xfrm>
          <a:prstGeom prst="rect">
            <a:avLst/>
          </a:prstGeom>
          <a:noFill/>
        </p:spPr>
        <p:txBody>
          <a:bodyPr wrap="square" rtlCol="0">
            <a:spAutoFit/>
          </a:bodyPr>
          <a:lstStyle/>
          <a:p>
            <a:r>
              <a:rPr lang="en-AU" b="1" dirty="0"/>
              <a:t>Tas</a:t>
            </a:r>
          </a:p>
        </p:txBody>
      </p:sp>
      <p:sp>
        <p:nvSpPr>
          <p:cNvPr id="26" name="Rectangle 19">
            <a:extLst>
              <a:ext uri="{FF2B5EF4-FFF2-40B4-BE49-F238E27FC236}">
                <a16:creationId xmlns:a16="http://schemas.microsoft.com/office/drawing/2014/main" id="{A65C46A2-65B8-48DE-AB41-7A238ECFC999}"/>
              </a:ext>
            </a:extLst>
          </p:cNvPr>
          <p:cNvSpPr>
            <a:spLocks noChangeArrowheads="1"/>
          </p:cNvSpPr>
          <p:nvPr/>
        </p:nvSpPr>
        <p:spPr bwMode="auto">
          <a:xfrm>
            <a:off x="8619078" y="4019528"/>
            <a:ext cx="213691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-142.38x + 368205.47'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0">
            <a:extLst>
              <a:ext uri="{FF2B5EF4-FFF2-40B4-BE49-F238E27FC236}">
                <a16:creationId xmlns:a16="http://schemas.microsoft.com/office/drawing/2014/main" id="{80632810-0BAF-4CCD-A1BB-7E11332657FE}"/>
              </a:ext>
            </a:extLst>
          </p:cNvPr>
          <p:cNvSpPr>
            <a:spLocks noChangeArrowheads="1"/>
          </p:cNvSpPr>
          <p:nvPr/>
        </p:nvSpPr>
        <p:spPr bwMode="auto">
          <a:xfrm>
            <a:off x="8536501" y="5102191"/>
            <a:ext cx="329518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student enrolments in 2030 for Tas will be 79168.99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424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301B33-9DC8-4328-B275-61DCCA29052D}"/>
              </a:ext>
            </a:extLst>
          </p:cNvPr>
          <p:cNvSpPr txBox="1"/>
          <p:nvPr/>
        </p:nvSpPr>
        <p:spPr>
          <a:xfrm>
            <a:off x="494270" y="994442"/>
            <a:ext cx="11564177"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4. How does indigenous and non indigenous enrolment differs in each state/territory in last 5 years (2016-2020)?</a:t>
            </a:r>
          </a:p>
        </p:txBody>
      </p:sp>
      <p:pic>
        <p:nvPicPr>
          <p:cNvPr id="8" name="Picture 7" descr="Table&#10;&#10;Description automatically generated">
            <a:extLst>
              <a:ext uri="{FF2B5EF4-FFF2-40B4-BE49-F238E27FC236}">
                <a16:creationId xmlns:a16="http://schemas.microsoft.com/office/drawing/2014/main" id="{E83D0200-D09D-4391-8E24-FFE0D0756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60" y="1608482"/>
            <a:ext cx="4548009" cy="1788043"/>
          </a:xfrm>
          <a:prstGeom prst="rect">
            <a:avLst/>
          </a:prstGeom>
        </p:spPr>
      </p:pic>
      <p:pic>
        <p:nvPicPr>
          <p:cNvPr id="11" name="Picture 10">
            <a:extLst>
              <a:ext uri="{FF2B5EF4-FFF2-40B4-BE49-F238E27FC236}">
                <a16:creationId xmlns:a16="http://schemas.microsoft.com/office/drawing/2014/main" id="{CD0BCE3D-EE9B-46BB-9A9D-E91506FA9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876" y="3925543"/>
            <a:ext cx="41433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a16="http://schemas.microsoft.com/office/drawing/2014/main" id="{4A210A5C-5010-4B52-8125-5038EA38DE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274"/>
          <a:stretch/>
        </p:blipFill>
        <p:spPr bwMode="auto">
          <a:xfrm>
            <a:off x="8779217" y="3227682"/>
            <a:ext cx="2720192" cy="136718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15604B8-A5D0-4CD3-B95A-DDEB645BB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7543" y="1403623"/>
            <a:ext cx="2532083" cy="170839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39F71B75-7271-44B3-8560-A49A92F1B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320" y="3063235"/>
            <a:ext cx="2519173" cy="172461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0E5D0B0D-63D1-47FC-9DE7-7B8C05AF86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4859" y="1425041"/>
            <a:ext cx="2388097" cy="176429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CCD197F-C310-4808-B8DB-62C666CE742B}"/>
              </a:ext>
            </a:extLst>
          </p:cNvPr>
          <p:cNvSpPr txBox="1"/>
          <p:nvPr/>
        </p:nvSpPr>
        <p:spPr>
          <a:xfrm>
            <a:off x="5283401" y="5096165"/>
            <a:ext cx="2220291" cy="1477328"/>
          </a:xfrm>
          <a:prstGeom prst="rect">
            <a:avLst/>
          </a:prstGeom>
          <a:noFill/>
        </p:spPr>
        <p:txBody>
          <a:bodyPr wrap="square" rtlCol="0">
            <a:spAutoFit/>
          </a:bodyPr>
          <a:lstStyle/>
          <a:p>
            <a:pPr marL="285750" indent="-285750" algn="ctr">
              <a:buFont typeface="Wingdings" panose="05000000000000000000" pitchFamily="2" charset="2"/>
              <a:buChar char="§"/>
            </a:pPr>
            <a:r>
              <a:rPr lang="en-AU" dirty="0"/>
              <a:t>Vic has the lowest proportion of indigenous enrolments and NT has the highest</a:t>
            </a:r>
          </a:p>
        </p:txBody>
      </p:sp>
      <p:sp>
        <p:nvSpPr>
          <p:cNvPr id="15" name="TextBox 14">
            <a:extLst>
              <a:ext uri="{FF2B5EF4-FFF2-40B4-BE49-F238E27FC236}">
                <a16:creationId xmlns:a16="http://schemas.microsoft.com/office/drawing/2014/main" id="{CEC22F07-A528-42B6-8E98-5FFCE6E127DE}"/>
              </a:ext>
            </a:extLst>
          </p:cNvPr>
          <p:cNvSpPr txBox="1"/>
          <p:nvPr/>
        </p:nvSpPr>
        <p:spPr>
          <a:xfrm>
            <a:off x="3003004" y="226514"/>
            <a:ext cx="11564177" cy="523220"/>
          </a:xfrm>
          <a:prstGeom prst="rect">
            <a:avLst/>
          </a:prstGeom>
          <a:noFill/>
        </p:spPr>
        <p:txBody>
          <a:bodyPr wrap="square">
            <a:spAutoFit/>
          </a:bodyPr>
          <a:lstStyle/>
          <a:p>
            <a:r>
              <a:rPr lang="en-AU" sz="2800" b="1" dirty="0"/>
              <a:t>Numerical summary and visualisations</a:t>
            </a:r>
          </a:p>
        </p:txBody>
      </p:sp>
      <p:sp>
        <p:nvSpPr>
          <p:cNvPr id="16" name="TextBox 15">
            <a:extLst>
              <a:ext uri="{FF2B5EF4-FFF2-40B4-BE49-F238E27FC236}">
                <a16:creationId xmlns:a16="http://schemas.microsoft.com/office/drawing/2014/main" id="{BDD42112-196A-4922-8E14-16CC02A91FA2}"/>
              </a:ext>
            </a:extLst>
          </p:cNvPr>
          <p:cNvSpPr txBox="1"/>
          <p:nvPr/>
        </p:nvSpPr>
        <p:spPr>
          <a:xfrm>
            <a:off x="2569401" y="3387591"/>
            <a:ext cx="1037968" cy="307777"/>
          </a:xfrm>
          <a:prstGeom prst="rect">
            <a:avLst/>
          </a:prstGeom>
          <a:noFill/>
        </p:spPr>
        <p:txBody>
          <a:bodyPr wrap="square" rtlCol="0">
            <a:spAutoFit/>
          </a:bodyPr>
          <a:lstStyle/>
          <a:p>
            <a:r>
              <a:rPr lang="en-AU" sz="1400" b="1" i="1" dirty="0"/>
              <a:t>Table 4</a:t>
            </a:r>
          </a:p>
        </p:txBody>
      </p:sp>
      <p:sp>
        <p:nvSpPr>
          <p:cNvPr id="2" name="TextBox 1">
            <a:extLst>
              <a:ext uri="{FF2B5EF4-FFF2-40B4-BE49-F238E27FC236}">
                <a16:creationId xmlns:a16="http://schemas.microsoft.com/office/drawing/2014/main" id="{6512C93D-4851-4E0F-B391-AA3F58A91AA4}"/>
              </a:ext>
            </a:extLst>
          </p:cNvPr>
          <p:cNvSpPr txBox="1"/>
          <p:nvPr/>
        </p:nvSpPr>
        <p:spPr>
          <a:xfrm>
            <a:off x="8169935" y="5303130"/>
            <a:ext cx="3795086" cy="1477328"/>
          </a:xfrm>
          <a:prstGeom prst="rect">
            <a:avLst/>
          </a:prstGeom>
          <a:noFill/>
        </p:spPr>
        <p:txBody>
          <a:bodyPr wrap="square" rtlCol="0">
            <a:spAutoFit/>
          </a:bodyPr>
          <a:lstStyle/>
          <a:p>
            <a:r>
              <a:rPr lang="en-AU" dirty="0"/>
              <a:t>Proportion of indigenous enrolments</a:t>
            </a:r>
          </a:p>
          <a:p>
            <a:pPr marL="285750" indent="-285750">
              <a:buFont typeface="Wingdings" panose="05000000000000000000" pitchFamily="2" charset="2"/>
              <a:buChar char="§"/>
            </a:pPr>
            <a:r>
              <a:rPr lang="en-AU" dirty="0"/>
              <a:t>Vic, ACT, SA (1-5%)</a:t>
            </a:r>
          </a:p>
          <a:p>
            <a:pPr marL="285750" indent="-285750">
              <a:buFont typeface="Wingdings" panose="05000000000000000000" pitchFamily="2" charset="2"/>
              <a:buChar char="§"/>
            </a:pPr>
            <a:r>
              <a:rPr lang="en-AU" dirty="0"/>
              <a:t>NSW, WA, Qld, Tas (5-10%)</a:t>
            </a:r>
          </a:p>
          <a:p>
            <a:pPr marL="285750" indent="-285750">
              <a:buFont typeface="Wingdings" panose="05000000000000000000" pitchFamily="2" charset="2"/>
              <a:buChar char="§"/>
            </a:pPr>
            <a:r>
              <a:rPr lang="en-AU" dirty="0"/>
              <a:t>NT (40%)</a:t>
            </a:r>
          </a:p>
          <a:p>
            <a:endParaRPr lang="en-AU" dirty="0"/>
          </a:p>
        </p:txBody>
      </p:sp>
      <p:sp>
        <p:nvSpPr>
          <p:cNvPr id="18" name="TextBox 17">
            <a:extLst>
              <a:ext uri="{FF2B5EF4-FFF2-40B4-BE49-F238E27FC236}">
                <a16:creationId xmlns:a16="http://schemas.microsoft.com/office/drawing/2014/main" id="{53306FF9-9E74-4048-A77E-217D743D6D69}"/>
              </a:ext>
            </a:extLst>
          </p:cNvPr>
          <p:cNvSpPr txBox="1"/>
          <p:nvPr/>
        </p:nvSpPr>
        <p:spPr>
          <a:xfrm>
            <a:off x="8387777" y="4680317"/>
            <a:ext cx="1679701" cy="307777"/>
          </a:xfrm>
          <a:prstGeom prst="rect">
            <a:avLst/>
          </a:prstGeom>
          <a:noFill/>
        </p:spPr>
        <p:txBody>
          <a:bodyPr wrap="square" rtlCol="0">
            <a:spAutoFit/>
          </a:bodyPr>
          <a:lstStyle/>
          <a:p>
            <a:r>
              <a:rPr lang="en-AU" sz="1400" b="1" i="1" dirty="0"/>
              <a:t>Figure 4a: Pie Chart</a:t>
            </a:r>
          </a:p>
        </p:txBody>
      </p:sp>
      <p:sp>
        <p:nvSpPr>
          <p:cNvPr id="19" name="TextBox 18">
            <a:extLst>
              <a:ext uri="{FF2B5EF4-FFF2-40B4-BE49-F238E27FC236}">
                <a16:creationId xmlns:a16="http://schemas.microsoft.com/office/drawing/2014/main" id="{055A1AFF-23FA-4527-9B5D-ADE07F42F319}"/>
              </a:ext>
            </a:extLst>
          </p:cNvPr>
          <p:cNvSpPr txBox="1"/>
          <p:nvPr/>
        </p:nvSpPr>
        <p:spPr>
          <a:xfrm>
            <a:off x="2037858" y="6492177"/>
            <a:ext cx="1679701" cy="307777"/>
          </a:xfrm>
          <a:prstGeom prst="rect">
            <a:avLst/>
          </a:prstGeom>
          <a:noFill/>
        </p:spPr>
        <p:txBody>
          <a:bodyPr wrap="square" rtlCol="0">
            <a:spAutoFit/>
          </a:bodyPr>
          <a:lstStyle/>
          <a:p>
            <a:r>
              <a:rPr lang="en-AU" sz="1400" b="1" i="1" dirty="0"/>
              <a:t>Figure 4b: Bar Chart</a:t>
            </a:r>
          </a:p>
        </p:txBody>
      </p:sp>
    </p:spTree>
    <p:extLst>
      <p:ext uri="{BB962C8B-B14F-4D97-AF65-F5344CB8AC3E}">
        <p14:creationId xmlns:p14="http://schemas.microsoft.com/office/powerpoint/2010/main" val="68158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1226</Words>
  <Application>Microsoft Office PowerPoint</Application>
  <PresentationFormat>Widescreen</PresentationFormat>
  <Paragraphs>129</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Light</vt:lpstr>
      <vt:lpstr>Courier New</vt:lpstr>
      <vt:lpstr>Slack-Lato</vt:lpstr>
      <vt:lpstr>Wingdings</vt:lpstr>
      <vt:lpstr>Office Theme</vt:lpstr>
      <vt:lpstr>Project Title: Schools Australia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Jasjeet (Manufacturing, Geelong WP)</dc:creator>
  <cp:lastModifiedBy>Hesh Kuruppuge</cp:lastModifiedBy>
  <cp:revision>62</cp:revision>
  <dcterms:created xsi:type="dcterms:W3CDTF">2021-12-28T08:50:54Z</dcterms:created>
  <dcterms:modified xsi:type="dcterms:W3CDTF">2022-01-03T09:20:42Z</dcterms:modified>
</cp:coreProperties>
</file>