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59" r:id="rId5"/>
    <p:sldId id="260" r:id="rId6"/>
    <p:sldId id="261" r:id="rId7"/>
    <p:sldId id="266" r:id="rId8"/>
    <p:sldId id="270" r:id="rId9"/>
    <p:sldId id="267" r:id="rId10"/>
    <p:sldId id="269" r:id="rId11"/>
    <p:sldId id="268" r:id="rId12"/>
    <p:sldId id="265" r:id="rId13"/>
    <p:sldId id="26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sh Kuruppuge" initials="HK" lastIdx="2" clrIdx="0">
    <p:extLst>
      <p:ext uri="{19B8F6BF-5375-455C-9EA6-DF929625EA0E}">
        <p15:presenceInfo xmlns:p15="http://schemas.microsoft.com/office/powerpoint/2012/main" userId="7c1e3503c5518e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02T18:20:48.667" idx="1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9B65E-8BE7-4121-A29A-EE8EF925295D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A16BB-3B89-410B-9D62-3805045A48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09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A16BB-3B89-410B-9D62-3805045A48B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03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A16BB-3B89-410B-9D62-3805045A48B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645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C1B3-C13E-4077-8D74-F3E811FC0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C9EFA-58E8-4DDC-BE77-47CB687D4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08A08-01C6-4671-A80B-E48988A0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81E-D6E2-4C07-81F6-72C9B20121A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87E5-47B9-4350-ACB8-F1FA1540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4CB8B-C33A-406D-9441-EE0F4954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984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10BE-CEBD-4445-B79F-340C0F33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5F60A-5C30-4A6A-9535-1C1E85F07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46947-56E6-48D2-8158-C7054CEA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81E-D6E2-4C07-81F6-72C9B20121A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C7A2-A7FC-4FF2-8298-021E0377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7E006-64A5-4ACD-9753-DFF4AC97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20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449F8-D11D-4333-9E31-77A2192AC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FD058-C4C7-4738-A39D-28CED539D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F1F2-32BD-4774-9BB1-FCC47BB0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81E-D6E2-4C07-81F6-72C9B20121A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A260-4F4A-4FF6-952E-2D09FE17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AC593-408B-4B81-96C4-55FF8FC6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878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35C3-B845-420F-9721-59FE3519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63DA-D0D5-4B63-A87E-EB4C0A77A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53906-6688-4FBA-97FF-17C62DB3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81E-D6E2-4C07-81F6-72C9B20121A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34C82-6904-4CC2-97A7-AECEC445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981D8-0198-44A9-A1F2-21E4DBE3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1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D22E-6BBC-4476-BB34-F6AE38B9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D8CA8-D5C7-4238-8EDB-CFA96426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0B913-2887-4252-855C-57754843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81E-D6E2-4C07-81F6-72C9B20121A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F2647-DEF7-4093-AF4E-80751D80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6EDF-F8C2-4A94-82DC-DC299797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403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9416-7AB8-4D39-BBDE-A0FEBCA9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FF38-F804-4A75-833D-9AD243740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A5167-7158-4AE1-A8AE-6FDDD7A64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0791F-FAE1-40C0-8CA2-BAF871E7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81E-D6E2-4C07-81F6-72C9B20121A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43F6A-F77E-480E-85F3-DB271A7F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E5712-3E76-4E84-AEA6-5A978F43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76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07E2-3E6D-4ED7-8A39-29E27D0C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72DBF-77C5-4832-8408-988B6A43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FDAF9-A7A6-45B6-A32D-4A058A868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3F29A-B64A-4392-A4DD-E250A1D98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7E35E-2FF7-4202-8441-CC1B7F467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DE6EC-181F-457C-9EEF-E5BB0C6C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81E-D6E2-4C07-81F6-72C9B20121A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1E788-61D8-4F6D-A888-E6DBC27D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B754E-1C1C-47E4-B38C-D2187928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2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FE05-3D4E-4B86-8677-1A905822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DE29B-5588-4D09-8B93-7D607ACD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81E-D6E2-4C07-81F6-72C9B20121A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5E4AC-897C-420C-8CBA-36C82492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AA366-0CDD-469C-A461-9A14A3A8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4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ED0F5-2BE3-4681-BC28-DA64ABCE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81E-D6E2-4C07-81F6-72C9B20121A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87CCF-D7FB-49F8-BC8A-D8D8116F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BE392-C7B9-4644-A853-2AFD42B4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163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684C-395B-4D79-A220-A9F645E7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E4AD9-9B3B-4052-8A30-C5BCC305D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F6A84-AB21-420C-8D26-C8139B6FC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C5CE6-A122-4E1F-9C69-74040EB5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81E-D6E2-4C07-81F6-72C9B20121A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573CB-6778-4117-B4FC-D27294FE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1DD9C-B536-4E8F-9F6D-D6CC3232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23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DCFD-D4D8-4505-AB0A-1BAC02F7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BD05C-F2B5-4D9A-AB49-239483C77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EEBF0-E11F-4B34-A5A4-DA280AC75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0F3C3-91F8-415E-9D22-3453764B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281E-D6E2-4C07-81F6-72C9B20121A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E52D2-F1E1-447C-BEB0-62A87D8D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9C7A1-51F3-4073-B589-53003136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21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535F7-D5B2-4E58-90B0-2C40D6EA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F70A2-726A-4868-9368-73166970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FAE7F-7DEE-4A8C-B90C-6DE12CCBF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5281E-D6E2-4C07-81F6-72C9B20121A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61319-A5C1-430C-A753-6C1024895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BBAB-2369-491B-A3D3-BDEF7A44B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52D63-90EB-432D-A4CF-B9CC7417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9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www.abs.gov.au/statistics/people/education/schools/latest-releas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about:blank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E9B5C-BFF1-44FF-9C70-6ABB43255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Title: Schools Australia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EF11D-3B66-48F8-B5D3-544F0B4DD823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Jasjeet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Kaur</a:t>
            </a:r>
          </a:p>
          <a:p>
            <a:pPr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Hesh Kuruppuge</a:t>
            </a:r>
          </a:p>
          <a:p>
            <a:pPr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Yao Ding</a:t>
            </a:r>
          </a:p>
          <a:p>
            <a:pPr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Aravind Sama</a:t>
            </a: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br>
              <a:rPr lang="en-US" sz="2000" dirty="0"/>
            </a:br>
            <a:endParaRPr lang="en-US" sz="2000" dirty="0"/>
          </a:p>
        </p:txBody>
      </p:sp>
      <p:grpSp>
        <p:nvGrpSpPr>
          <p:cNvPr id="1052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Schools, 2020 | Australian Bureau of Statistics">
            <a:extLst>
              <a:ext uri="{FF2B5EF4-FFF2-40B4-BE49-F238E27FC236}">
                <a16:creationId xmlns:a16="http://schemas.microsoft.com/office/drawing/2014/main" id="{48DE1AA8-97E8-4238-AA78-20B4C8B5C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8240" y="1457471"/>
            <a:ext cx="3541351" cy="312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551B191-337B-4FEE-BE3A-9F02431A46FB}"/>
              </a:ext>
            </a:extLst>
          </p:cNvPr>
          <p:cNvSpPr txBox="1"/>
          <p:nvPr/>
        </p:nvSpPr>
        <p:spPr>
          <a:xfrm>
            <a:off x="5611650" y="5073342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0" i="0" dirty="0">
                <a:solidFill>
                  <a:srgbClr val="000000"/>
                </a:solidFill>
                <a:effectLst/>
                <a:latin typeface="-apple-system"/>
              </a:rPr>
              <a:t>A map of Australia showing student enrolment counts by state and territory and affiliation for 2020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DB1378-33C4-42C6-A10A-C1878B8172AD}"/>
              </a:ext>
            </a:extLst>
          </p:cNvPr>
          <p:cNvSpPr txBox="1"/>
          <p:nvPr/>
        </p:nvSpPr>
        <p:spPr>
          <a:xfrm>
            <a:off x="5281726" y="460149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b="1" dirty="0"/>
              <a:t>DATA SOURCE: </a:t>
            </a:r>
            <a:r>
              <a:rPr lang="en-AU" sz="1800" dirty="0"/>
              <a:t>ABS Schools Australia</a:t>
            </a:r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20692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D430-F9F1-48B6-B896-291E22E0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1283D0-7B0C-4005-9C69-D514A1DA8A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46" y="1690688"/>
            <a:ext cx="4363014" cy="314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BC3BB4-A7D3-4340-8C75-3ADD71B3E03A}"/>
              </a:ext>
            </a:extLst>
          </p:cNvPr>
          <p:cNvSpPr txBox="1"/>
          <p:nvPr/>
        </p:nvSpPr>
        <p:spPr>
          <a:xfrm>
            <a:off x="838200" y="4646969"/>
            <a:ext cx="861380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Student enrolments have continued to increase despite of the pandemic</a:t>
            </a:r>
          </a:p>
        </p:txBody>
      </p:sp>
    </p:spTree>
    <p:extLst>
      <p:ext uri="{BB962C8B-B14F-4D97-AF65-F5344CB8AC3E}">
        <p14:creationId xmlns:p14="http://schemas.microsoft.com/office/powerpoint/2010/main" val="335860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26FE-C372-447C-A062-66D69320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Enrolment vs population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05292A-FB50-445A-80DF-D6EDEDEA9C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4242"/>
            <a:ext cx="4819048" cy="281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252C57-A9D4-4553-8BAD-6E2AA6061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85" y="1635964"/>
            <a:ext cx="4249955" cy="260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9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91B346-4C2F-4FAE-B62F-3987C03D6258}"/>
              </a:ext>
            </a:extLst>
          </p:cNvPr>
          <p:cNvSpPr txBox="1"/>
          <p:nvPr/>
        </p:nvSpPr>
        <p:spPr>
          <a:xfrm>
            <a:off x="644863" y="934254"/>
            <a:ext cx="1090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Linear regression and Forecasting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2BD89-B6BE-42C3-B75C-92C8FDB4B179}"/>
              </a:ext>
            </a:extLst>
          </p:cNvPr>
          <p:cNvSpPr txBox="1"/>
          <p:nvPr/>
        </p:nvSpPr>
        <p:spPr>
          <a:xfrm>
            <a:off x="644863" y="287126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342091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E31C18-8D6F-43FE-8E42-6D0459DA327C}"/>
              </a:ext>
            </a:extLst>
          </p:cNvPr>
          <p:cNvSpPr txBox="1"/>
          <p:nvPr/>
        </p:nvSpPr>
        <p:spPr>
          <a:xfrm>
            <a:off x="1128920" y="342108"/>
            <a:ext cx="9934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The implications of your findings: What do your findings mean?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BFE01-CA18-4BC5-87AE-7A4165283D04}"/>
              </a:ext>
            </a:extLst>
          </p:cNvPr>
          <p:cNvSpPr txBox="1"/>
          <p:nvPr/>
        </p:nvSpPr>
        <p:spPr>
          <a:xfrm>
            <a:off x="914400" y="1385557"/>
            <a:ext cx="737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 How enrolments relates to the population, income?</a:t>
            </a:r>
          </a:p>
          <a:p>
            <a:r>
              <a:rPr lang="en-AU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752603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664D9-B7A5-48D8-8960-363869B5C8B7}"/>
              </a:ext>
            </a:extLst>
          </p:cNvPr>
          <p:cNvSpPr txBox="1"/>
          <p:nvPr/>
        </p:nvSpPr>
        <p:spPr>
          <a:xfrm>
            <a:off x="529278" y="1780199"/>
            <a:ext cx="1097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AU" b="0" dirty="0">
                <a:effectLst/>
              </a:rPr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155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C075D4-5347-48E8-AFFA-3E221DDDD6B3}"/>
              </a:ext>
            </a:extLst>
          </p:cNvPr>
          <p:cNvSpPr txBox="1"/>
          <p:nvPr/>
        </p:nvSpPr>
        <p:spPr>
          <a:xfrm>
            <a:off x="857652" y="2792507"/>
            <a:ext cx="10977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AU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What is the number and percentage of student enrolment by state in last 5 years (2016-2020) by state?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AU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AU" b="0" i="0" u="none" strike="noStrike" dirty="0">
                <a:effectLst/>
                <a:latin typeface="Arial" panose="020B0604020202020204" pitchFamily="34" charset="0"/>
              </a:rPr>
              <a:t>How does indigenous and non indigenous enrolment differs in each state/territory in last 5 years (2016-2020)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AU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Is there a difference in student enrolments pre (2018) and post (2020) pandemic period?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AU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number and percentage of student enrolment by affiliation in last 5 years (2016-2020) nationally and by state/territory?</a:t>
            </a:r>
            <a:endParaRPr lang="en-A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 startAt="3"/>
            </a:pPr>
            <a:endParaRPr lang="en-A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AU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)  What is the trend in student enrolments for last 15 years for each Australian state/territory?</a:t>
            </a:r>
            <a:endParaRPr lang="en-AU" b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br>
              <a:rPr lang="en-AU" b="0" dirty="0">
                <a:solidFill>
                  <a:schemeClr val="accent1">
                    <a:lumMod val="75000"/>
                  </a:schemeClr>
                </a:solidFill>
                <a:effectLst/>
              </a:rPr>
            </a:b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9ED8D-FDAB-4B41-9043-82512E089F07}"/>
              </a:ext>
            </a:extLst>
          </p:cNvPr>
          <p:cNvSpPr txBox="1"/>
          <p:nvPr/>
        </p:nvSpPr>
        <p:spPr>
          <a:xfrm>
            <a:off x="1013294" y="833839"/>
            <a:ext cx="10977800" cy="1238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1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look at student enrolment trends in public and private education system in Australia at a National and</a:t>
            </a:r>
          </a:p>
          <a:p>
            <a:endParaRPr lang="en-AU" sz="9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or territory level</a:t>
            </a:r>
          </a:p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E4D0D-AD58-45B2-A9B3-6988E0FBEF09}"/>
              </a:ext>
            </a:extLst>
          </p:cNvPr>
          <p:cNvSpPr txBox="1"/>
          <p:nvPr/>
        </p:nvSpPr>
        <p:spPr>
          <a:xfrm>
            <a:off x="1013294" y="2072640"/>
            <a:ext cx="34855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Research Questions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9D40E-688E-4125-918F-7182D033D094}"/>
              </a:ext>
            </a:extLst>
          </p:cNvPr>
          <p:cNvSpPr txBox="1"/>
          <p:nvPr/>
        </p:nvSpPr>
        <p:spPr>
          <a:xfrm>
            <a:off x="-579926" y="372174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Purpose</a:t>
            </a:r>
          </a:p>
        </p:txBody>
      </p:sp>
    </p:spTree>
    <p:extLst>
      <p:ext uri="{BB962C8B-B14F-4D97-AF65-F5344CB8AC3E}">
        <p14:creationId xmlns:p14="http://schemas.microsoft.com/office/powerpoint/2010/main" val="298169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D89A6B-9E33-4782-A037-0FFFE15B910A}"/>
              </a:ext>
            </a:extLst>
          </p:cNvPr>
          <p:cNvSpPr txBox="1"/>
          <p:nvPr/>
        </p:nvSpPr>
        <p:spPr>
          <a:xfrm>
            <a:off x="4946337" y="399393"/>
            <a:ext cx="2495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BE530-B842-401C-961B-97CC6C438844}"/>
              </a:ext>
            </a:extLst>
          </p:cNvPr>
          <p:cNvSpPr txBox="1"/>
          <p:nvPr/>
        </p:nvSpPr>
        <p:spPr>
          <a:xfrm>
            <a:off x="1202854" y="1632355"/>
            <a:ext cx="4686300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Australian Bureau of Statistics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Schools, 2020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on students, staff, schools, rates and ratios for government and non-government schools, for all Australian states and territories (60 kB)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B7B42-C42F-4F96-851B-04E6BCC18A58}"/>
              </a:ext>
            </a:extLst>
          </p:cNvPr>
          <p:cNvSpPr txBox="1"/>
          <p:nvPr/>
        </p:nvSpPr>
        <p:spPr>
          <a:xfrm>
            <a:off x="7039450" y="1644923"/>
            <a:ext cx="439447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Link to the data set</a:t>
            </a:r>
          </a:p>
          <a:p>
            <a:endParaRPr lang="en-AU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https://www.abs.gov.au/statistics/people/education/schools/latest-release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Table 43a was used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A9FD2-7553-49D0-A15D-99CF597C8832}"/>
              </a:ext>
            </a:extLst>
          </p:cNvPr>
          <p:cNvSpPr txBox="1"/>
          <p:nvPr/>
        </p:nvSpPr>
        <p:spPr>
          <a:xfrm>
            <a:off x="3946054" y="969483"/>
            <a:ext cx="3735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b="1" dirty="0"/>
              <a:t>ABS Schools Australia</a:t>
            </a:r>
            <a:endParaRPr lang="en-AU" sz="900" b="1" dirty="0"/>
          </a:p>
        </p:txBody>
      </p:sp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D4C606C-BE04-4C29-B35C-DD19F2DB7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7" y="4021178"/>
            <a:ext cx="11919626" cy="21490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EC5B1F-08CB-4DCE-8DA6-0F7C84A226FA}"/>
              </a:ext>
            </a:extLst>
          </p:cNvPr>
          <p:cNvSpPr txBox="1"/>
          <p:nvPr/>
        </p:nvSpPr>
        <p:spPr>
          <a:xfrm>
            <a:off x="4398523" y="6263928"/>
            <a:ext cx="304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Table: 43a –14,000 R X 12 C</a:t>
            </a:r>
          </a:p>
        </p:txBody>
      </p:sp>
    </p:spTree>
    <p:extLst>
      <p:ext uri="{BB962C8B-B14F-4D97-AF65-F5344CB8AC3E}">
        <p14:creationId xmlns:p14="http://schemas.microsoft.com/office/powerpoint/2010/main" val="399474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04114A-33AE-4C61-89CE-C248E4638C2B}"/>
              </a:ext>
            </a:extLst>
          </p:cNvPr>
          <p:cNvSpPr txBox="1"/>
          <p:nvPr/>
        </p:nvSpPr>
        <p:spPr>
          <a:xfrm>
            <a:off x="3711458" y="196124"/>
            <a:ext cx="4994798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300" b="1" dirty="0">
                <a:latin typeface="Arial" panose="020B0604020202020204" pitchFamily="34" charset="0"/>
                <a:cs typeface="Arial" panose="020B0604020202020204" pitchFamily="34" charset="0"/>
              </a:rPr>
              <a:t>Data exploration and clean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AE96F-9738-42A8-839C-095AC2F5433F}"/>
              </a:ext>
            </a:extLst>
          </p:cNvPr>
          <p:cNvSpPr txBox="1"/>
          <p:nvPr/>
        </p:nvSpPr>
        <p:spPr>
          <a:xfrm>
            <a:off x="499442" y="849840"/>
            <a:ext cx="594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raw data was in excel</a:t>
            </a:r>
          </a:p>
          <a:p>
            <a:endParaRPr lang="en-AU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813EAD0-8181-4545-8EAF-980DDE483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5" y="1438240"/>
            <a:ext cx="4876190" cy="9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2C6FF3-24ED-467A-9959-49709E8FF8FB}"/>
              </a:ext>
            </a:extLst>
          </p:cNvPr>
          <p:cNvSpPr txBox="1"/>
          <p:nvPr/>
        </p:nvSpPr>
        <p:spPr>
          <a:xfrm>
            <a:off x="499442" y="2641575"/>
            <a:ext cx="58911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dirty="0"/>
          </a:p>
          <a:p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Screened for any empty rows</a:t>
            </a:r>
          </a:p>
          <a:p>
            <a:endParaRPr lang="en-AU" dirty="0"/>
          </a:p>
        </p:txBody>
      </p:sp>
      <p:pic>
        <p:nvPicPr>
          <p:cNvPr id="9" name="Picture 8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6AC3FA47-E23E-40FF-9C5E-8A9B0E135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5" y="3611083"/>
            <a:ext cx="4607745" cy="24278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14382F-8531-405A-9E25-D3E03AE996B7}"/>
              </a:ext>
            </a:extLst>
          </p:cNvPr>
          <p:cNvSpPr txBox="1"/>
          <p:nvPr/>
        </p:nvSpPr>
        <p:spPr>
          <a:xfrm>
            <a:off x="6519964" y="392414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AU" dirty="0"/>
              <a:t> 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prefixes in each column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4F674-E817-4EE9-B05E-A8A4C03641A4}"/>
              </a:ext>
            </a:extLst>
          </p:cNvPr>
          <p:cNvSpPr txBox="1"/>
          <p:nvPr/>
        </p:nvSpPr>
        <p:spPr>
          <a:xfrm>
            <a:off x="5496128" y="849840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Checked the data types and converted year from integer to string</a:t>
            </a:r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D32307-44EE-4A25-91F3-746841036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98" y="4375723"/>
            <a:ext cx="6754238" cy="2224530"/>
          </a:xfrm>
          <a:prstGeom prst="rect">
            <a:avLst/>
          </a:prstGeom>
        </p:spPr>
      </p:pic>
      <p:pic>
        <p:nvPicPr>
          <p:cNvPr id="17" name="Picture 1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98263D9-2E83-4E6D-BD4D-BE186A5BF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11" y="1544328"/>
            <a:ext cx="4257165" cy="22494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772D5DB-F6D1-4545-9132-7523A9ABF832}"/>
              </a:ext>
            </a:extLst>
          </p:cNvPr>
          <p:cNvSpPr txBox="1"/>
          <p:nvPr/>
        </p:nvSpPr>
        <p:spPr>
          <a:xfrm>
            <a:off x="8034887" y="266465"/>
            <a:ext cx="91589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i="1" dirty="0">
                <a:hlinkClick r:id="rId6"/>
              </a:rPr>
              <a:t>Jupyter notebook link</a:t>
            </a:r>
            <a:endParaRPr lang="en-AU" sz="1400" i="1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343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9D0D72-6937-42DD-82C1-61A444D9E1CC}"/>
              </a:ext>
            </a:extLst>
          </p:cNvPr>
          <p:cNvSpPr txBox="1"/>
          <p:nvPr/>
        </p:nvSpPr>
        <p:spPr>
          <a:xfrm>
            <a:off x="4275515" y="163164"/>
            <a:ext cx="3399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Data analysis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54924-D9FC-4121-93C3-4D5ACE60C0F8}"/>
              </a:ext>
            </a:extLst>
          </p:cNvPr>
          <p:cNvSpPr txBox="1"/>
          <p:nvPr/>
        </p:nvSpPr>
        <p:spPr>
          <a:xfrm>
            <a:off x="221248" y="826827"/>
            <a:ext cx="57709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 data based on year column to get last five years data (2016-2020)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pPr marL="342900" indent="-342900">
              <a:buAutoNum type="arabicPeriod"/>
            </a:pP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6B9DC-6588-472F-A58A-FD0611A8FB72}"/>
              </a:ext>
            </a:extLst>
          </p:cNvPr>
          <p:cNvSpPr txBox="1"/>
          <p:nvPr/>
        </p:nvSpPr>
        <p:spPr>
          <a:xfrm>
            <a:off x="7612545" y="270341"/>
            <a:ext cx="91589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i="1" dirty="0">
                <a:hlinkClick r:id="rId2"/>
              </a:rPr>
              <a:t>Jupyter notebook link</a:t>
            </a:r>
            <a:endParaRPr lang="en-AU" sz="1400" i="1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32D50-A143-40C4-9F53-2891210CC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1" y="1494798"/>
            <a:ext cx="5990383" cy="647619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64D7EA9-F613-496E-95D4-678443B1E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1" y="2682797"/>
            <a:ext cx="4943414" cy="29057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6593AB-A34D-428B-800C-F999734D88F2}"/>
              </a:ext>
            </a:extLst>
          </p:cNvPr>
          <p:cNvSpPr txBox="1"/>
          <p:nvPr/>
        </p:nvSpPr>
        <p:spPr>
          <a:xfrm>
            <a:off x="221248" y="2344606"/>
            <a:ext cx="8725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Grouped variables and sorted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2FCDC7-B349-4537-B243-B348383E24A7}"/>
              </a:ext>
            </a:extLst>
          </p:cNvPr>
          <p:cNvSpPr txBox="1"/>
          <p:nvPr/>
        </p:nvSpPr>
        <p:spPr>
          <a:xfrm>
            <a:off x="6746335" y="776036"/>
            <a:ext cx="4620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Created a Bar Graph from grouped data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F9F23F1C-7FBD-4A83-9486-F60C56688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35" y="1145368"/>
            <a:ext cx="4628571" cy="14285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02A32C-2CA5-4F2A-A2F1-62B536C08EBF}"/>
              </a:ext>
            </a:extLst>
          </p:cNvPr>
          <p:cNvSpPr txBox="1"/>
          <p:nvPr/>
        </p:nvSpPr>
        <p:spPr>
          <a:xfrm>
            <a:off x="2729599" y="3802774"/>
            <a:ext cx="902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Created a Pie Chart to calculate the percentage of student enrolment in grouped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E4F502-1901-4F89-8251-CE8FD0EBA842}"/>
              </a:ext>
            </a:extLst>
          </p:cNvPr>
          <p:cNvSpPr txBox="1"/>
          <p:nvPr/>
        </p:nvSpPr>
        <p:spPr>
          <a:xfrm>
            <a:off x="2729599" y="5613657"/>
            <a:ext cx="902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Created a scatter plot to look at the trend of student enrolment in each state</a:t>
            </a:r>
          </a:p>
        </p:txBody>
      </p:sp>
      <p:pic>
        <p:nvPicPr>
          <p:cNvPr id="18" name="Picture 17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10274ACD-49F8-42DB-9D0F-DB3B5BFCEE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99" y="4474238"/>
            <a:ext cx="8876190" cy="1114286"/>
          </a:xfrm>
          <a:prstGeom prst="rect">
            <a:avLst/>
          </a:prstGeom>
        </p:spPr>
      </p:pic>
      <p:pic>
        <p:nvPicPr>
          <p:cNvPr id="20" name="Picture 19" descr="Chart&#10;&#10;Description automatically generated with medium confidence">
            <a:extLst>
              <a:ext uri="{FF2B5EF4-FFF2-40B4-BE49-F238E27FC236}">
                <a16:creationId xmlns:a16="http://schemas.microsoft.com/office/drawing/2014/main" id="{9EAB57AF-F5CA-4A5B-BDA4-97BE1D6106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99" y="6047217"/>
            <a:ext cx="5295238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3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72AD13-13BD-4B5F-A8C5-06AEEFD59804}"/>
              </a:ext>
            </a:extLst>
          </p:cNvPr>
          <p:cNvSpPr txBox="1"/>
          <p:nvPr/>
        </p:nvSpPr>
        <p:spPr>
          <a:xfrm>
            <a:off x="197407" y="7112822"/>
            <a:ext cx="10888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Creating a write-up summarizing your major findings. This should include a heading for each “question” you asked of your data and a short description of your findings and any relevant plots.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596AC5-4DDA-46AC-A939-509972C25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4" y="2342388"/>
            <a:ext cx="5771286" cy="281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A35737-4C6E-4902-9653-543370FD4461}"/>
              </a:ext>
            </a:extLst>
          </p:cNvPr>
          <p:cNvSpPr txBox="1"/>
          <p:nvPr/>
        </p:nvSpPr>
        <p:spPr>
          <a:xfrm>
            <a:off x="2024306" y="5534783"/>
            <a:ext cx="899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NSW and Victoria have the highest number of student enrolments in last five years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NT  and ACT have the lowest number of student enrolments in last five years</a:t>
            </a:r>
          </a:p>
          <a:p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DD9D6-7E7C-4BCB-BC4B-62BBF4268888}"/>
              </a:ext>
            </a:extLst>
          </p:cNvPr>
          <p:cNvSpPr txBox="1"/>
          <p:nvPr/>
        </p:nvSpPr>
        <p:spPr>
          <a:xfrm>
            <a:off x="625002" y="1013719"/>
            <a:ext cx="11145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01) What is the number and percentage of student enrolment by state in last 5 years (2016-2020)?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9FA195A-7381-46CF-B4C9-B20D6345C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643" y="1987783"/>
            <a:ext cx="34004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53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72AD13-13BD-4B5F-A8C5-06AEEFD59804}"/>
              </a:ext>
            </a:extLst>
          </p:cNvPr>
          <p:cNvSpPr txBox="1"/>
          <p:nvPr/>
        </p:nvSpPr>
        <p:spPr>
          <a:xfrm>
            <a:off x="197407" y="7112822"/>
            <a:ext cx="10888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Creating a write-up summarizing your major findings. This should include a heading for each “question” you asked of your data and a short description of your findings and any relevant plots.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DD9D6-7E7C-4BCB-BC4B-62BBF4268888}"/>
              </a:ext>
            </a:extLst>
          </p:cNvPr>
          <p:cNvSpPr txBox="1"/>
          <p:nvPr/>
        </p:nvSpPr>
        <p:spPr>
          <a:xfrm>
            <a:off x="523267" y="817882"/>
            <a:ext cx="11145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02)</a:t>
            </a:r>
            <a:r>
              <a:rPr lang="en-AU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What is the number and percentage of student enrolment by affiliation in last 5 years (2016-2020) nationally and by state/territory?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AU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DF6C18-7E4E-4AC0-A987-4BB2F3545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67" y="1653027"/>
            <a:ext cx="4180689" cy="23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5907FBB-7C38-4AFC-BB5A-E3C939D1D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736" y="3976922"/>
            <a:ext cx="5317525" cy="266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0A8288-2D9A-4534-9068-77932611AD8D}"/>
              </a:ext>
            </a:extLst>
          </p:cNvPr>
          <p:cNvSpPr txBox="1"/>
          <p:nvPr/>
        </p:nvSpPr>
        <p:spPr>
          <a:xfrm>
            <a:off x="3764058" y="5105393"/>
            <a:ext cx="3334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Nationally, government schools have higher student enrolments than non-government schools (catholic and independent) 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E1489E50-6F93-46E9-A3CE-3EF334846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13" y="1623101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2981D9-14DA-4902-9FEA-AEDB501E446B}"/>
              </a:ext>
            </a:extLst>
          </p:cNvPr>
          <p:cNvSpPr txBox="1"/>
          <p:nvPr/>
        </p:nvSpPr>
        <p:spPr>
          <a:xfrm>
            <a:off x="7623506" y="4562790"/>
            <a:ext cx="3334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By state/territory, government schools have higher student enrolments than non-government schools (catholic and independent) </a:t>
            </a:r>
          </a:p>
        </p:txBody>
      </p:sp>
    </p:spTree>
    <p:extLst>
      <p:ext uri="{BB962C8B-B14F-4D97-AF65-F5344CB8AC3E}">
        <p14:creationId xmlns:p14="http://schemas.microsoft.com/office/powerpoint/2010/main" val="107785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D2EA-F94C-4E95-8303-950913FD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03) percentage of Indigenous vs non Indigenous enrolment by states - Pie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97B0BD-0F18-4B68-B5B2-404EB9893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021" y="1521385"/>
            <a:ext cx="5185631" cy="2385708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6B8AB30-EDED-40BD-8909-BE9767311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55" y="1520312"/>
            <a:ext cx="4866423" cy="25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410D543-4F69-455D-930D-EE685CBE2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449554"/>
            <a:ext cx="4455695" cy="238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1B10058-85D7-421E-AE95-C5A5BE5D8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411" y="4151418"/>
            <a:ext cx="40290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45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72AD13-13BD-4B5F-A8C5-06AEEFD59804}"/>
              </a:ext>
            </a:extLst>
          </p:cNvPr>
          <p:cNvSpPr txBox="1"/>
          <p:nvPr/>
        </p:nvSpPr>
        <p:spPr>
          <a:xfrm>
            <a:off x="197407" y="7112822"/>
            <a:ext cx="10888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Creating a write-up summarizing your major findings. This should include a heading for each “question” you asked of your data and a short description of your findings and any relevant plots.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DD9D6-7E7C-4BCB-BC4B-62BBF4268888}"/>
              </a:ext>
            </a:extLst>
          </p:cNvPr>
          <p:cNvSpPr txBox="1"/>
          <p:nvPr/>
        </p:nvSpPr>
        <p:spPr>
          <a:xfrm>
            <a:off x="657680" y="915593"/>
            <a:ext cx="1114546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03) What is the trend in student enrolments for last 15 years for </a:t>
            </a:r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states recorded highest and lowest enrolments</a:t>
            </a:r>
            <a:r>
              <a:rPr lang="en-AU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AU" sz="9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Is there a difference in student enrolments pre (2018) and post (2020) pandemic period in NSW, NT and Tas?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A9C87A7B-4538-4F49-B1C3-D29D7AE98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0" y="2050064"/>
            <a:ext cx="37338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D21ED9-5E6A-4C37-9C5D-65213EAD1FAB}"/>
              </a:ext>
            </a:extLst>
          </p:cNvPr>
          <p:cNvSpPr txBox="1"/>
          <p:nvPr/>
        </p:nvSpPr>
        <p:spPr>
          <a:xfrm>
            <a:off x="819977" y="2326097"/>
            <a:ext cx="74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NSW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A95CD1A2-317C-4BEC-8C6B-FF8DFFEF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753" y="2156934"/>
            <a:ext cx="38290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2369A2-3ADF-4C7E-9DE7-76C33A1A99E7}"/>
              </a:ext>
            </a:extLst>
          </p:cNvPr>
          <p:cNvSpPr txBox="1"/>
          <p:nvPr/>
        </p:nvSpPr>
        <p:spPr>
          <a:xfrm>
            <a:off x="4639283" y="2325050"/>
            <a:ext cx="74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NT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A0F8CEEC-1A73-4E74-A22A-2C02D14BC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683" y="2154839"/>
            <a:ext cx="3856458" cy="251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E423A8-DEF9-4C62-9276-A6F4CD8AF955}"/>
              </a:ext>
            </a:extLst>
          </p:cNvPr>
          <p:cNvSpPr txBox="1"/>
          <p:nvPr/>
        </p:nvSpPr>
        <p:spPr>
          <a:xfrm>
            <a:off x="10693348" y="2325050"/>
            <a:ext cx="74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Tas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AB816F-311B-4CB1-BC7A-3058976D4461}"/>
              </a:ext>
            </a:extLst>
          </p:cNvPr>
          <p:cNvSpPr/>
          <p:nvPr/>
        </p:nvSpPr>
        <p:spPr>
          <a:xfrm>
            <a:off x="10858795" y="3152282"/>
            <a:ext cx="734440" cy="7722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EDA0B6C-C3A5-4E44-A1ED-DF56D48DA079}"/>
              </a:ext>
            </a:extLst>
          </p:cNvPr>
          <p:cNvSpPr/>
          <p:nvPr/>
        </p:nvSpPr>
        <p:spPr>
          <a:xfrm>
            <a:off x="7029745" y="2450211"/>
            <a:ext cx="734440" cy="7722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5ACA39-C1B4-455C-94F6-7E40C57B1B95}"/>
              </a:ext>
            </a:extLst>
          </p:cNvPr>
          <p:cNvSpPr/>
          <p:nvPr/>
        </p:nvSpPr>
        <p:spPr>
          <a:xfrm>
            <a:off x="3183548" y="2123581"/>
            <a:ext cx="734440" cy="7722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0A9A17-CE4E-4081-ADD5-E9D3923AB21B}"/>
              </a:ext>
            </a:extLst>
          </p:cNvPr>
          <p:cNvSpPr txBox="1"/>
          <p:nvPr/>
        </p:nvSpPr>
        <p:spPr>
          <a:xfrm>
            <a:off x="1580902" y="4961529"/>
            <a:ext cx="1080325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In NSW, VIC, Qld, ACT, SA student enrolments follow an exponential trend since 2009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In NT, there is an increase in student enrolments until 2017 and then a decrease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In Tas, a recent increase in student enrolments is seen since 2016 after a drop since 2006</a:t>
            </a:r>
          </a:p>
        </p:txBody>
      </p:sp>
    </p:spTree>
    <p:extLst>
      <p:ext uri="{BB962C8B-B14F-4D97-AF65-F5344CB8AC3E}">
        <p14:creationId xmlns:p14="http://schemas.microsoft.com/office/powerpoint/2010/main" val="427424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733</Words>
  <Application>Microsoft Office PowerPoint</Application>
  <PresentationFormat>Widescreen</PresentationFormat>
  <Paragraphs>85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Slack-Lato</vt:lpstr>
      <vt:lpstr>Wingdings</vt:lpstr>
      <vt:lpstr>Office Theme</vt:lpstr>
      <vt:lpstr>Project Title: Schools Australia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03) percentage of Indigenous vs non Indigenous enrolment by states - Pie chart</vt:lpstr>
      <vt:lpstr>PowerPoint Presentation</vt:lpstr>
      <vt:lpstr>PowerPoint Presentation</vt:lpstr>
      <vt:lpstr>Enrolment vs population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Kaur, Jasjeet (Manufacturing, Geelong WP)</dc:creator>
  <cp:lastModifiedBy>Hesh Kuruppuge</cp:lastModifiedBy>
  <cp:revision>39</cp:revision>
  <dcterms:created xsi:type="dcterms:W3CDTF">2021-12-28T08:50:54Z</dcterms:created>
  <dcterms:modified xsi:type="dcterms:W3CDTF">2022-01-02T09:19:31Z</dcterms:modified>
</cp:coreProperties>
</file>