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2"/>
  </p:notesMasterIdLst>
  <p:sldIdLst>
    <p:sldId id="398" r:id="rId2"/>
    <p:sldId id="399" r:id="rId3"/>
    <p:sldId id="400" r:id="rId4"/>
    <p:sldId id="401" r:id="rId5"/>
    <p:sldId id="402" r:id="rId6"/>
    <p:sldId id="404" r:id="rId7"/>
    <p:sldId id="405" r:id="rId8"/>
    <p:sldId id="403" r:id="rId9"/>
    <p:sldId id="406" r:id="rId10"/>
    <p:sldId id="407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28" autoAdjust="0"/>
    <p:restoredTop sz="94660"/>
  </p:normalViewPr>
  <p:slideViewPr>
    <p:cSldViewPr>
      <p:cViewPr varScale="1">
        <p:scale>
          <a:sx n="39" d="100"/>
          <a:sy n="39" d="100"/>
        </p:scale>
        <p:origin x="53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ms.engin.umich.edu/CTMS/index.php?example=CruiseControl&amp;section=ControlPI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ms.engin.umich.edu/CTMS/index.php?example=CruiseControl&amp;section=ControlP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order to model vehicle dynamics, we draw a free body diagram to the vehicle. </a:t>
                </a:r>
              </a:p>
              <a:p>
                <a:pPr lvl="0"/>
                <a:r>
                  <a:rPr lang="en-US" sz="1600" dirty="0"/>
                  <a:t>The vehicle of mass m is acted upon by a control force u. The force u represents the force generated at the road/tire interface. </a:t>
                </a:r>
              </a:p>
              <a:p>
                <a:pPr lvl="0"/>
                <a:r>
                  <a:rPr lang="en-US" sz="1600" dirty="0"/>
                  <a:t>The resistive forces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1600" dirty="0"/>
                  <a:t> due to rolling resistance and wind drag, are changing in a  linear form with the velocity and act in an opposite direction to the vehicle.</a:t>
                </a:r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  <a:blipFill rotWithShape="0"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http://ctms.engin.umich.edu/CTMS/Content/CruiseControl/System/Modeling/figures/cruise_control_schemat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5075"/>
            <a:ext cx="3657600" cy="179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581400" y="6060063"/>
            <a:ext cx="4572000" cy="4788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http://ctms.engin.umich.edu/CTMS/index.php?example=CruiseControl&amp;section=ControlPID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C59D6-532D-7885-F1F5-86A20B5C9DB5}"/>
              </a:ext>
            </a:extLst>
          </p:cNvPr>
          <p:cNvSpPr txBox="1"/>
          <p:nvPr/>
        </p:nvSpPr>
        <p:spPr>
          <a:xfrm>
            <a:off x="496635" y="2862471"/>
            <a:ext cx="2281352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ADAPTIVE CRUISE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0A487-F64A-AB60-6872-561335F0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2" y="1005061"/>
            <a:ext cx="2828710" cy="2505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7E29FD-30BE-6044-EC26-2A0ECCB6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46" y="1141349"/>
            <a:ext cx="2886625" cy="2287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2C568-DA41-FE24-503A-3304BBE48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80" y="4191000"/>
            <a:ext cx="5334317" cy="19870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C0943-A474-6A82-B05F-23DC3516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2940"/>
            <a:ext cx="336042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8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600" dirty="0"/>
                  <a:t>By applying newton’s second law of motion: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Getting the transfer function as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𝑚𝑆𝑉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Getting the output/input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Therefore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)=1/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  <a:blipFill rotWithShape="0"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http://ctms.engin.umich.edu/CTMS/Content/CruiseControl/System/Modeling/figures/cruise_control_schemat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82" y="3938312"/>
            <a:ext cx="3657600" cy="179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581400" y="6060063"/>
            <a:ext cx="4572000" cy="4788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http://ctms.engin.umich.edu/CTMS/index.php?example=CruiseControl&amp;section=ControlPID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>
                <a:solidFill>
                  <a:srgbClr val="FF0000"/>
                </a:solidFill>
                <a:latin typeface="Calibri Light" panose="020F0302020204030204"/>
              </a:rPr>
              <a:t>LAPLACE TRANSOFRM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218042"/>
            <a:ext cx="3200400" cy="51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>
                <a:solidFill>
                  <a:srgbClr val="FF0000"/>
                </a:solidFill>
                <a:latin typeface="Calibri Light" panose="020F0302020204030204"/>
              </a:rPr>
              <a:t>PID CONTROLLER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6" name="Picture 5" descr="http://ctms.engin.umich.edu/CTMS/Content/CruiseControl/Control/PID/figures/feedback_crui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5" y="1874293"/>
            <a:ext cx="4343400" cy="221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$$&#10;C(s) = K_p + \frac{K_i}{s} + K_d s = \frac{K_d s^2 +K_p s + K_i}{s}&#10;$$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82" y="4648200"/>
            <a:ext cx="4830417" cy="53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89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0" y="2057400"/>
            <a:ext cx="7086600" cy="29241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987018"/>
            <a:ext cx="347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http://www.msubbu.in/sp/ctrl/BD-Rules.htm</a:t>
            </a:r>
          </a:p>
        </p:txBody>
      </p:sp>
    </p:spTree>
    <p:extLst>
      <p:ext uri="{BB962C8B-B14F-4D97-AF65-F5344CB8AC3E}">
        <p14:creationId xmlns:p14="http://schemas.microsoft.com/office/powerpoint/2010/main" val="344484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1307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481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)=1/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865876" y="2476500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67530" y="2473187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914400" y="2473185"/>
            <a:ext cx="7848600" cy="1870216"/>
          </a:xfrm>
          <a:prstGeom prst="bentConnector3">
            <a:avLst>
              <a:gd name="adj1" fmla="val 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4400" y="2473185"/>
            <a:ext cx="0" cy="187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376" y="223695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2976" y="1981200"/>
            <a:ext cx="457200" cy="49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50298" y="2254887"/>
            <a:ext cx="33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lus 31"/>
          <p:cNvSpPr/>
          <p:nvPr/>
        </p:nvSpPr>
        <p:spPr>
          <a:xfrm>
            <a:off x="366427" y="1783571"/>
            <a:ext cx="350198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408176" y="2505382"/>
            <a:ext cx="457200" cy="29907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85625" y="490855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46208" y="5632449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61616" y="562941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845791" y="5350306"/>
                <a:ext cx="2232471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91" y="5350306"/>
                <a:ext cx="2232471" cy="601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33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5157" y="2762036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505740" y="348593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521148" y="3482896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436966" y="3184956"/>
                <a:ext cx="2232471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66" y="3184956"/>
                <a:ext cx="2232471" cy="601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7"/>
          <a:stretch/>
        </p:blipFill>
        <p:spPr>
          <a:xfrm>
            <a:off x="101016" y="1522562"/>
            <a:ext cx="4258819" cy="45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>
                <a:solidFill>
                  <a:srgbClr val="FF0000"/>
                </a:solidFill>
                <a:latin typeface="Calibri Light" panose="020F0302020204030204"/>
              </a:rPr>
              <a:t>ASSUME P- CONTROLER ONLY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85625" y="490855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46208" y="5632449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61616" y="562941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07044" y="5350306"/>
                <a:ext cx="1509964" cy="563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044" y="5350306"/>
                <a:ext cx="1509964" cy="563424"/>
              </a:xfrm>
              <a:prstGeom prst="rect">
                <a:avLst/>
              </a:prstGeom>
              <a:blipFill rotWithShape="0">
                <a:blip r:embed="rId2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285625" y="2133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646208" y="2857499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61616" y="285446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45791" y="2575356"/>
                <a:ext cx="2232471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91" y="2575356"/>
                <a:ext cx="2232471" cy="601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6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1307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481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)=1/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865876" y="2476500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67530" y="2473187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914400" y="2473185"/>
            <a:ext cx="7848600" cy="1870216"/>
          </a:xfrm>
          <a:prstGeom prst="bentConnector3">
            <a:avLst>
              <a:gd name="adj1" fmla="val 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4400" y="2473185"/>
            <a:ext cx="0" cy="187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376" y="223695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2976" y="1981200"/>
            <a:ext cx="457200" cy="49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50298" y="2254887"/>
            <a:ext cx="33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lus 31"/>
          <p:cNvSpPr/>
          <p:nvPr/>
        </p:nvSpPr>
        <p:spPr>
          <a:xfrm>
            <a:off x="366427" y="1783571"/>
            <a:ext cx="350198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408176" y="2505382"/>
            <a:ext cx="457200" cy="29907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316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jasjeetsingh499@gmail.com</cp:lastModifiedBy>
  <cp:revision>267</cp:revision>
  <cp:lastPrinted>2015-02-18T03:35:51Z</cp:lastPrinted>
  <dcterms:created xsi:type="dcterms:W3CDTF">2006-08-16T00:00:00Z</dcterms:created>
  <dcterms:modified xsi:type="dcterms:W3CDTF">2022-09-10T07:41:25Z</dcterms:modified>
</cp:coreProperties>
</file>