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9"/>
  </p:notesMasterIdLst>
  <p:sldIdLst>
    <p:sldId id="403" r:id="rId2"/>
    <p:sldId id="402" r:id="rId3"/>
    <p:sldId id="399" r:id="rId4"/>
    <p:sldId id="400" r:id="rId5"/>
    <p:sldId id="401" r:id="rId6"/>
    <p:sldId id="404" r:id="rId7"/>
    <p:sldId id="405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50" autoAdjust="0"/>
    <p:restoredTop sz="94660"/>
  </p:normalViewPr>
  <p:slideViewPr>
    <p:cSldViewPr>
      <p:cViewPr varScale="1">
        <p:scale>
          <a:sx n="66" d="100"/>
          <a:sy n="66" d="100"/>
        </p:scale>
        <p:origin x="48" y="3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2022-09-10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9/10/2022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9/10/2022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9/10/2022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143000"/>
            <a:ext cx="8156616" cy="4525963"/>
          </a:xfrm>
        </p:spPr>
        <p:txBody>
          <a:bodyPr>
            <a:normAutofit/>
          </a:bodyPr>
          <a:lstStyle/>
          <a:p>
            <a:r>
              <a:rPr lang="en-US" sz="1600" dirty="0"/>
              <a:t>A motor is an electrical machine which converts electrical energy into mechanical energy. </a:t>
            </a:r>
          </a:p>
          <a:p>
            <a:r>
              <a:rPr lang="en-US" sz="1600" dirty="0"/>
              <a:t>Take a wire and put it between the poles of a powerful, permanent horseshoe magnet. </a:t>
            </a:r>
          </a:p>
          <a:p>
            <a:r>
              <a:rPr lang="en-US" sz="1600" dirty="0"/>
              <a:t>Connect the two ends of the wire to a battery, the wire will move briefly. </a:t>
            </a:r>
          </a:p>
          <a:p>
            <a:r>
              <a:rPr lang="en-US" sz="1600" dirty="0"/>
              <a:t>When current pass through, it creates a magnetic field around it. </a:t>
            </a:r>
          </a:p>
          <a:p>
            <a:r>
              <a:rPr lang="en-US" sz="1600" dirty="0"/>
              <a:t>If we place the wire near a magnet, this magnetic field interacts with the permanent magnet's field. </a:t>
            </a:r>
          </a:p>
          <a:p>
            <a:r>
              <a:rPr lang="en-US" sz="1600" dirty="0"/>
              <a:t>It’s like putting two magnets near one another, they will repel or attract. </a:t>
            </a:r>
          </a:p>
          <a:p>
            <a:r>
              <a:rPr lang="en-US" sz="1600" dirty="0"/>
              <a:t>In the same way, the temporary magnetism around the wire attracts or repels the permanent magnetism from the magnet, and that's what causes the wire to move.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77000" y="638081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400" y="453850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1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DC MOTOR THEORY OF OPERATION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886200"/>
            <a:ext cx="4191000" cy="230044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29200" y="642487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https://www.youtube.com/watch?v=j_F4limaHYI</a:t>
            </a:r>
          </a:p>
        </p:txBody>
      </p:sp>
    </p:spTree>
    <p:extLst>
      <p:ext uri="{BB962C8B-B14F-4D97-AF65-F5344CB8AC3E}">
        <p14:creationId xmlns:p14="http://schemas.microsoft.com/office/powerpoint/2010/main" val="330606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14400" y="453850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1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DC MOTOR THEORY OF OPERATION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4400" y="1312775"/>
            <a:ext cx="7924800" cy="2573425"/>
          </a:xfrm>
        </p:spPr>
        <p:txBody>
          <a:bodyPr>
            <a:normAutofit/>
          </a:bodyPr>
          <a:lstStyle/>
          <a:p>
            <a:r>
              <a:rPr lang="en-US" sz="1600" dirty="0"/>
              <a:t>The principle of working of a DC motor is that "whenever a current carrying conductor is placed in a magnetic field, it experiences a mechanical force". </a:t>
            </a:r>
          </a:p>
          <a:p>
            <a:r>
              <a:rPr lang="en-US" sz="1600" dirty="0"/>
              <a:t>Magnetic field may be provided by field winding (electromagnetism) or by using permanent magnets. </a:t>
            </a:r>
          </a:p>
        </p:txBody>
      </p:sp>
      <p:pic>
        <p:nvPicPr>
          <p:cNvPr id="2050" name="Picture 2" descr="working of dc motor animation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895600"/>
            <a:ext cx="23907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828800" y="601980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https://www.electricaleasy.com/2014/01/basic-working-of-dc-motor.html</a:t>
            </a:r>
          </a:p>
        </p:txBody>
      </p:sp>
    </p:spTree>
    <p:extLst>
      <p:ext uri="{BB962C8B-B14F-4D97-AF65-F5344CB8AC3E}">
        <p14:creationId xmlns:p14="http://schemas.microsoft.com/office/powerpoint/2010/main" val="284057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14400" y="453850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1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DEVELOP A DC MOTOR MODEL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914400" y="1312775"/>
            <a:ext cx="7543800" cy="3394472"/>
          </a:xfrm>
        </p:spPr>
        <p:txBody>
          <a:bodyPr>
            <a:normAutofit/>
          </a:bodyPr>
          <a:lstStyle/>
          <a:p>
            <a:r>
              <a:rPr lang="en-US" sz="1600" dirty="0"/>
              <a:t>The electric circuit of the stator and the free-body diagram of the rotor are as shown</a:t>
            </a:r>
          </a:p>
          <a:p>
            <a:pPr marL="0" indent="0">
              <a:buNone/>
            </a:pPr>
            <a:br>
              <a:rPr lang="en-US" sz="1600" dirty="0"/>
            </a:br>
            <a:endParaRPr lang="en-US" sz="1600" dirty="0"/>
          </a:p>
          <a:p>
            <a:endParaRPr lang="en-CA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973044"/>
            <a:ext cx="5029200" cy="28923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0" y="59436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http://ctms.engin.umich.edu/CTMS/index.php?example=MotorPosition&amp;section=SimulinkModeling</a:t>
            </a:r>
          </a:p>
        </p:txBody>
      </p:sp>
    </p:spTree>
    <p:extLst>
      <p:ext uri="{BB962C8B-B14F-4D97-AF65-F5344CB8AC3E}">
        <p14:creationId xmlns:p14="http://schemas.microsoft.com/office/powerpoint/2010/main" val="186980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14400" y="453850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1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DEVELOP A DC MOTOR MODEL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59436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http://ctms.engin.umich.edu/CTMS/index.php?example=MotorPosition&amp;section=SimulinkModeling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048120"/>
            <a:ext cx="4675866" cy="26891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312774"/>
                <a:ext cx="6705600" cy="4554625"/>
              </a:xfrm>
            </p:spPr>
            <p:txBody>
              <a:bodyPr>
                <a:noAutofit/>
              </a:bodyPr>
              <a:lstStyle/>
              <a:p>
                <a:r>
                  <a:rPr lang="en-US" sz="1600" dirty="0"/>
                  <a:t>Input: voltage applied to the motor's armature (rotor) (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600" dirty="0"/>
                  <a:t>), </a:t>
                </a:r>
              </a:p>
              <a:p>
                <a:r>
                  <a:rPr lang="en-US" sz="1600" dirty="0"/>
                  <a:t>Model Output: angular position of the shaft (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600" dirty="0"/>
                  <a:t>).</a:t>
                </a:r>
              </a:p>
              <a:p>
                <a:r>
                  <a:rPr lang="en-US" sz="1600" dirty="0"/>
                  <a:t>The physical parameters for our example are: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1600" dirty="0"/>
                  <a:t>: moment of inertia of the rotor    3.2284E-6 kg.m^2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600" dirty="0"/>
                  <a:t>: motor viscous friction constant    3.5077E-6 </a:t>
                </a:r>
                <a:r>
                  <a:rPr lang="en-US" sz="1600" dirty="0" err="1"/>
                  <a:t>Nms</a:t>
                </a:r>
                <a:endParaRPr lang="en-US" sz="160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600" dirty="0"/>
                  <a:t> electromotive force constant       0.0274 V/rad/sec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/>
                  <a:t>: motor torque constant              0.0274 Nm/Amp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600" dirty="0"/>
                  <a:t>: electric resistance                4 ohm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600" dirty="0"/>
                  <a:t> electric inductance                2.75E-6H</a:t>
                </a:r>
              </a:p>
              <a:p>
                <a:endParaRPr lang="en-CA" sz="1050" dirty="0"/>
              </a:p>
            </p:txBody>
          </p:sp>
        </mc:Choice>
        <mc:Fallback xmlns="">
          <p:sp>
            <p:nvSpPr>
              <p:cNvPr id="1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312774"/>
                <a:ext cx="6705600" cy="4554625"/>
              </a:xfrm>
              <a:blipFill rotWithShape="0">
                <a:blip r:embed="rId3"/>
                <a:stretch>
                  <a:fillRect l="-364" t="-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73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14400" y="453850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1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DEVELOP A DC MOTOR MODEL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312774"/>
                <a:ext cx="4876800" cy="455462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US" sz="1600" dirty="0"/>
              </a:p>
              <a:p>
                <a:r>
                  <a:rPr lang="en-US" sz="1600" dirty="0"/>
                  <a:t>The motor torque is proportional to the armature current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 by a constant factor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1600" dirty="0"/>
                  <a:t> as shown in the relation below.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The back </a:t>
                </a:r>
                <a:r>
                  <a:rPr lang="en-US" sz="1600" dirty="0" err="1"/>
                  <a:t>emf</a:t>
                </a:r>
                <a:r>
                  <a:rPr lang="en-US" sz="1600" dirty="0"/>
                  <a:t> is proportional to the angular velocity of the shaft by a constant factor as follows:</a:t>
                </a:r>
              </a:p>
              <a:p>
                <a:pPr marL="0" indent="0">
                  <a:buNone/>
                </a:pPr>
                <a:r>
                  <a:rPr lang="en-US" sz="1600" dirty="0"/>
                  <a:t>		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endParaRPr lang="en-CA" sz="1600" dirty="0"/>
              </a:p>
            </p:txBody>
          </p:sp>
        </mc:Choice>
        <mc:Fallback xmlns="">
          <p:sp>
            <p:nvSpPr>
              <p:cNvPr id="1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312774"/>
                <a:ext cx="4876800" cy="4554625"/>
              </a:xfrm>
              <a:blipFill rotWithShape="0">
                <a:blip r:embed="rId2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286000" y="59436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http://ctms.engin.umich.edu/CTMS/index.php?example=MotorPosition&amp;section=SimulinkModeling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565419"/>
            <a:ext cx="3962400" cy="227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9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14400" y="453850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1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DEVELOP A DC MOTOR MODEL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914400" y="1312774"/>
            <a:ext cx="4876800" cy="45546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Applying Newton’s second law:. </a:t>
            </a:r>
          </a:p>
          <a:p>
            <a:endParaRPr lang="en-CA" sz="1600" dirty="0"/>
          </a:p>
          <a:p>
            <a:endParaRPr lang="en-CA" sz="1600" dirty="0"/>
          </a:p>
          <a:p>
            <a:endParaRPr lang="en-CA" sz="1600" dirty="0"/>
          </a:p>
          <a:p>
            <a:endParaRPr lang="en-CA" sz="1600" dirty="0"/>
          </a:p>
          <a:p>
            <a:endParaRPr lang="en-CA" sz="1600" dirty="0"/>
          </a:p>
          <a:p>
            <a:endParaRPr lang="en-CA" sz="1600" dirty="0"/>
          </a:p>
          <a:p>
            <a:r>
              <a:rPr lang="en-US" sz="1600" dirty="0"/>
              <a:t>Applying Kirchhoff's law: </a:t>
            </a:r>
          </a:p>
          <a:p>
            <a:endParaRPr lang="en-CA" sz="1600" dirty="0"/>
          </a:p>
        </p:txBody>
      </p:sp>
      <p:sp>
        <p:nvSpPr>
          <p:cNvPr id="4" name="Rectangle 3"/>
          <p:cNvSpPr/>
          <p:nvPr/>
        </p:nvSpPr>
        <p:spPr>
          <a:xfrm>
            <a:off x="2286000" y="59436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http://ctms.engin.umich.edu/CTMS/index.php?example=MotorPosition&amp;section=SimulinkModeling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2435858"/>
            <a:ext cx="3200400" cy="18405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074450"/>
            <a:ext cx="5495925" cy="9818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637826"/>
            <a:ext cx="6178729" cy="92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5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8460E-2646-3CF8-11B9-2B9757FF2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508" y="300505"/>
            <a:ext cx="7879842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b="1">
                <a:solidFill>
                  <a:schemeClr val="bg1"/>
                </a:solidFill>
              </a:rPr>
              <a:t>DC MOTOR MODEL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1EAA78C-A2D6-44FE-579E-624098396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90800"/>
            <a:ext cx="4620308" cy="376555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50B9A7B-80E2-FD34-46E2-B5973E1DD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463" y="3835055"/>
            <a:ext cx="4344773" cy="14989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163D6-F320-F11C-BB70-EE7C79C8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5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2466</TotalTime>
  <Words>494</Words>
  <Application>Microsoft Office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DC MOTOR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jasjeetsingh499@gmail.com</cp:lastModifiedBy>
  <cp:revision>282</cp:revision>
  <cp:lastPrinted>2015-02-18T03:35:51Z</cp:lastPrinted>
  <dcterms:created xsi:type="dcterms:W3CDTF">2006-08-16T00:00:00Z</dcterms:created>
  <dcterms:modified xsi:type="dcterms:W3CDTF">2022-09-10T07:56:56Z</dcterms:modified>
</cp:coreProperties>
</file>