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</p:sldIdLst>
  <p:sldSz cx="9144000" cy="6858000" type="screen4x3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A50021"/>
    <a:srgbClr val="B6A904"/>
    <a:srgbClr val="782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30" autoAdjust="0"/>
    <p:restoredTop sz="91769" autoAdjust="0"/>
  </p:normalViewPr>
  <p:slideViewPr>
    <p:cSldViewPr>
      <p:cViewPr varScale="1">
        <p:scale>
          <a:sx n="67" d="100"/>
          <a:sy n="67" d="100"/>
        </p:scale>
        <p:origin x="62" y="2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0BB0E-0A40-49B8-B32A-0C93BC95164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72668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FACCB-F829-4917-9079-07EB5429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45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6450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7136"/>
            <a:ext cx="502920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297180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4271"/>
            <a:ext cx="297180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2543ACF8-3F51-854F-91E9-AD86E324A5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8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1680" y="2348880"/>
            <a:ext cx="5257800" cy="1583432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4293096"/>
            <a:ext cx="5257800" cy="766936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08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42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69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Sec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981200"/>
            <a:ext cx="6766520" cy="2133600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75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d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75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75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67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0">
          <a:solidFill>
            <a:srgbClr val="782336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8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600">
          <a:solidFill>
            <a:schemeClr val="tx1"/>
          </a:solidFill>
          <a:latin typeface="+mj-lt"/>
          <a:ea typeface="ＭＳ Ｐゴシック" pitchFamily="-3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400">
          <a:solidFill>
            <a:schemeClr val="tx1"/>
          </a:solidFill>
          <a:latin typeface="+mj-lt"/>
          <a:ea typeface="ＭＳ Ｐゴシック" pitchFamily="-3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200">
          <a:solidFill>
            <a:schemeClr val="tx1"/>
          </a:solidFill>
          <a:latin typeface="+mj-lt"/>
          <a:ea typeface="ＭＳ Ｐゴシック" pitchFamily="-3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000">
          <a:solidFill>
            <a:schemeClr val="tx1"/>
          </a:solidFill>
          <a:latin typeface="+mj-lt"/>
          <a:ea typeface="ＭＳ Ｐゴシック" pitchFamily="-3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bokeh.org/en/lates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" TargetMode="External"/><Relationship Id="rId2" Type="http://schemas.openxmlformats.org/officeDocument/2006/relationships/hyperlink" Target="https://docs.bokeh.org/en/late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pythonizing.github.io/data/bachelors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>
            <a:extLst>
              <a:ext uri="{FF2B5EF4-FFF2-40B4-BE49-F238E27FC236}">
                <a16:creationId xmlns:a16="http://schemas.microsoft.com/office/drawing/2014/main" id="{440EE6D5-63DA-79EE-6FF4-06F66ECCBF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068960"/>
            <a:ext cx="3343288" cy="6820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BFE18C-687F-7875-E394-6C2DC2C215B9}"/>
              </a:ext>
            </a:extLst>
          </p:cNvPr>
          <p:cNvSpPr txBox="1"/>
          <p:nvPr/>
        </p:nvSpPr>
        <p:spPr>
          <a:xfrm>
            <a:off x="1421969" y="497672"/>
            <a:ext cx="5898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Interactive Data Visualization Using</a:t>
            </a:r>
          </a:p>
          <a:p>
            <a:pPr algn="ctr"/>
            <a:r>
              <a:rPr lang="en-IN" sz="2800" b="1" dirty="0"/>
              <a:t>Python  </a:t>
            </a:r>
          </a:p>
          <a:p>
            <a:pPr algn="ctr"/>
            <a:endParaRPr lang="en-IN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CBE804-FA5E-C43D-9E2E-F140D2BEFDB4}"/>
              </a:ext>
            </a:extLst>
          </p:cNvPr>
          <p:cNvSpPr txBox="1"/>
          <p:nvPr/>
        </p:nvSpPr>
        <p:spPr>
          <a:xfrm>
            <a:off x="755576" y="4045459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Department of Mechanical, Industrial &amp; Aerospace Engineering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0E6D9-9FA3-0ECE-2F13-CD3799C1E742}"/>
              </a:ext>
            </a:extLst>
          </p:cNvPr>
          <p:cNvSpPr txBox="1"/>
          <p:nvPr/>
        </p:nvSpPr>
        <p:spPr>
          <a:xfrm>
            <a:off x="6043080" y="5034492"/>
            <a:ext cx="18643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/>
              <a:t>Presented By-</a:t>
            </a:r>
          </a:p>
          <a:p>
            <a:r>
              <a:rPr lang="en-IN" sz="2200" dirty="0" err="1"/>
              <a:t>Jasjit</a:t>
            </a:r>
            <a:r>
              <a:rPr lang="en-IN" sz="2200" dirty="0"/>
              <a:t> Singh </a:t>
            </a:r>
          </a:p>
          <a:p>
            <a:r>
              <a:rPr lang="en-IN" sz="2200" dirty="0"/>
              <a:t>40171474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B44404-81A5-205B-3C0A-E4D943F4A7E3}"/>
              </a:ext>
            </a:extLst>
          </p:cNvPr>
          <p:cNvSpPr txBox="1"/>
          <p:nvPr/>
        </p:nvSpPr>
        <p:spPr>
          <a:xfrm>
            <a:off x="557174" y="5085184"/>
            <a:ext cx="1893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INSTRUCTOR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27E570-131B-8CA0-DF57-D9D92A186DC9}"/>
              </a:ext>
            </a:extLst>
          </p:cNvPr>
          <p:cNvSpPr txBox="1"/>
          <p:nvPr/>
        </p:nvSpPr>
        <p:spPr>
          <a:xfrm>
            <a:off x="577564" y="5383929"/>
            <a:ext cx="135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Adrit</a:t>
            </a:r>
            <a:r>
              <a:rPr lang="en-US" sz="2000" dirty="0"/>
              <a:t> </a:t>
            </a:r>
            <a:r>
              <a:rPr lang="en-US" sz="2000" dirty="0" err="1"/>
              <a:t>Sulce</a:t>
            </a:r>
            <a:endParaRPr lang="en-IN" sz="2000" dirty="0"/>
          </a:p>
        </p:txBody>
      </p:sp>
      <p:sp>
        <p:nvSpPr>
          <p:cNvPr id="13" name="Flowchart: Off-page Connector 12">
            <a:extLst>
              <a:ext uri="{FF2B5EF4-FFF2-40B4-BE49-F238E27FC236}">
                <a16:creationId xmlns:a16="http://schemas.microsoft.com/office/drawing/2014/main" id="{4E0F8DD1-58F8-B793-BA54-D4B524386075}"/>
              </a:ext>
            </a:extLst>
          </p:cNvPr>
          <p:cNvSpPr/>
          <p:nvPr/>
        </p:nvSpPr>
        <p:spPr bwMode="auto">
          <a:xfrm>
            <a:off x="8244408" y="-11759"/>
            <a:ext cx="490859" cy="908720"/>
          </a:xfrm>
          <a:prstGeom prst="flowChartOffpage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3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77A64E-123C-CA13-394E-A1B990B6B2A8}"/>
              </a:ext>
            </a:extLst>
          </p:cNvPr>
          <p:cNvSpPr txBox="1"/>
          <p:nvPr/>
        </p:nvSpPr>
        <p:spPr>
          <a:xfrm>
            <a:off x="8309817" y="21176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290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95BC2158-414C-ADDD-CED4-DF226C25F7F4}"/>
              </a:ext>
            </a:extLst>
          </p:cNvPr>
          <p:cNvSpPr/>
          <p:nvPr/>
        </p:nvSpPr>
        <p:spPr bwMode="auto">
          <a:xfrm>
            <a:off x="8244408" y="-11759"/>
            <a:ext cx="490859" cy="908720"/>
          </a:xfrm>
          <a:prstGeom prst="flowChartOffpage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3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AF3AB-503C-298F-5D81-BECBBF758B59}"/>
              </a:ext>
            </a:extLst>
          </p:cNvPr>
          <p:cNvSpPr txBox="1"/>
          <p:nvPr/>
        </p:nvSpPr>
        <p:spPr>
          <a:xfrm>
            <a:off x="8309817" y="21176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2CD6D-3E93-9407-E2F6-739F28C1BB11}"/>
              </a:ext>
            </a:extLst>
          </p:cNvPr>
          <p:cNvSpPr txBox="1"/>
          <p:nvPr/>
        </p:nvSpPr>
        <p:spPr>
          <a:xfrm>
            <a:off x="376745" y="442600"/>
            <a:ext cx="422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50021"/>
                </a:solidFill>
              </a:rPr>
              <a:t>A) Plotting of the Line Graph  </a:t>
            </a:r>
            <a:endParaRPr lang="en-IN" b="1" dirty="0">
              <a:solidFill>
                <a:srgbClr val="A5002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822EE9-8961-E7AF-4305-9A88189B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268760"/>
            <a:ext cx="3842889" cy="3789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B3319E-0B39-7784-38A4-5E37BD14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6832"/>
            <a:ext cx="5087060" cy="42011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66569F-893E-F09D-B059-9B1407DEEA54}"/>
              </a:ext>
            </a:extLst>
          </p:cNvPr>
          <p:cNvSpPr txBox="1"/>
          <p:nvPr/>
        </p:nvSpPr>
        <p:spPr>
          <a:xfrm>
            <a:off x="376745" y="1068705"/>
            <a:ext cx="277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Using Bokeh Library </a:t>
            </a:r>
            <a:endParaRPr lang="en-I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1E6EF-1E7B-8B6C-0A8C-323EF8547474}"/>
              </a:ext>
            </a:extLst>
          </p:cNvPr>
          <p:cNvSpPr txBox="1"/>
          <p:nvPr/>
        </p:nvSpPr>
        <p:spPr>
          <a:xfrm>
            <a:off x="3600409" y="6015290"/>
            <a:ext cx="5404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Documentation</a:t>
            </a:r>
            <a:r>
              <a:rPr lang="en-US" sz="2000" dirty="0"/>
              <a:t> - </a:t>
            </a:r>
            <a:r>
              <a:rPr lang="en-US" sz="2000" dirty="0">
                <a:hlinkClick r:id="rId4"/>
              </a:rPr>
              <a:t>https://docs.bokeh.org/en/latest/</a:t>
            </a:r>
            <a:r>
              <a:rPr lang="en-US" sz="2000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5039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3396178F-C219-C86A-8B92-63F516333986}"/>
              </a:ext>
            </a:extLst>
          </p:cNvPr>
          <p:cNvSpPr/>
          <p:nvPr/>
        </p:nvSpPr>
        <p:spPr bwMode="auto">
          <a:xfrm>
            <a:off x="8244408" y="-11759"/>
            <a:ext cx="490859" cy="908720"/>
          </a:xfrm>
          <a:prstGeom prst="flowChartOffpage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3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D89DC-6AA0-D60C-9120-F5BC96207C04}"/>
              </a:ext>
            </a:extLst>
          </p:cNvPr>
          <p:cNvSpPr txBox="1"/>
          <p:nvPr/>
        </p:nvSpPr>
        <p:spPr>
          <a:xfrm>
            <a:off x="8309817" y="21176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5B3F71-F5D9-2A4A-41F9-0BD52196B76D}"/>
              </a:ext>
            </a:extLst>
          </p:cNvPr>
          <p:cNvSpPr txBox="1"/>
          <p:nvPr/>
        </p:nvSpPr>
        <p:spPr>
          <a:xfrm>
            <a:off x="611560" y="548680"/>
            <a:ext cx="3351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0033"/>
                </a:solidFill>
              </a:rPr>
              <a:t>B) Plotting the Triangle </a:t>
            </a:r>
            <a:endParaRPr lang="en-IN" b="1" dirty="0">
              <a:solidFill>
                <a:srgbClr val="99003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CECDB-AA2F-8A44-AF9C-D0079CB6A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606" y="1196752"/>
            <a:ext cx="4549597" cy="4536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3A66C7-66F8-8360-B7FC-9A65C5726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0" y="1490392"/>
            <a:ext cx="4115374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3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83F5F1-F794-FB73-839C-00B513087C0D}"/>
              </a:ext>
            </a:extLst>
          </p:cNvPr>
          <p:cNvSpPr txBox="1"/>
          <p:nvPr/>
        </p:nvSpPr>
        <p:spPr>
          <a:xfrm>
            <a:off x="611560" y="548680"/>
            <a:ext cx="326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0033"/>
                </a:solidFill>
              </a:rPr>
              <a:t>C) Plotting the Circles  </a:t>
            </a:r>
            <a:endParaRPr lang="en-IN" b="1" dirty="0">
              <a:solidFill>
                <a:srgbClr val="990033"/>
              </a:solidFill>
            </a:endParaRPr>
          </a:p>
        </p:txBody>
      </p: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9AF8328D-3000-88F7-4CBF-353B3908E189}"/>
              </a:ext>
            </a:extLst>
          </p:cNvPr>
          <p:cNvSpPr/>
          <p:nvPr/>
        </p:nvSpPr>
        <p:spPr bwMode="auto">
          <a:xfrm>
            <a:off x="8244408" y="-11759"/>
            <a:ext cx="490859" cy="908720"/>
          </a:xfrm>
          <a:prstGeom prst="flowChartOffpage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3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A16F4-355F-ED23-D504-AF19125BDE92}"/>
              </a:ext>
            </a:extLst>
          </p:cNvPr>
          <p:cNvSpPr txBox="1"/>
          <p:nvPr/>
        </p:nvSpPr>
        <p:spPr>
          <a:xfrm>
            <a:off x="8309817" y="21176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FA4312-20A9-490F-DD96-4E66DB717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340768"/>
            <a:ext cx="4562554" cy="4320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269779-82C1-CBA3-35F9-AF3874327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9" y="1333207"/>
            <a:ext cx="3781953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1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F4F2D4-8DD0-5278-3DCF-48E9D43D6CC3}"/>
              </a:ext>
            </a:extLst>
          </p:cNvPr>
          <p:cNvSpPr txBox="1"/>
          <p:nvPr/>
        </p:nvSpPr>
        <p:spPr>
          <a:xfrm>
            <a:off x="611560" y="548680"/>
            <a:ext cx="4027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0033"/>
                </a:solidFill>
              </a:rPr>
              <a:t>D) Using Bokeh with Pandas </a:t>
            </a:r>
            <a:endParaRPr lang="en-IN" b="1" dirty="0">
              <a:solidFill>
                <a:srgbClr val="990033"/>
              </a:solidFill>
            </a:endParaRPr>
          </a:p>
        </p:txBody>
      </p: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03A1110D-F9B0-CB67-04E4-37A7B86D4943}"/>
              </a:ext>
            </a:extLst>
          </p:cNvPr>
          <p:cNvSpPr/>
          <p:nvPr/>
        </p:nvSpPr>
        <p:spPr bwMode="auto">
          <a:xfrm>
            <a:off x="8244408" y="-11759"/>
            <a:ext cx="490859" cy="908720"/>
          </a:xfrm>
          <a:prstGeom prst="flowChartOffpage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3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4999C-0CF5-4F46-FD8A-D826329C477C}"/>
              </a:ext>
            </a:extLst>
          </p:cNvPr>
          <p:cNvSpPr txBox="1"/>
          <p:nvPr/>
        </p:nvSpPr>
        <p:spPr>
          <a:xfrm>
            <a:off x="8309817" y="21176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F7F05-1FF8-62E7-C471-A9C92B004ACD}"/>
              </a:ext>
            </a:extLst>
          </p:cNvPr>
          <p:cNvSpPr txBox="1"/>
          <p:nvPr/>
        </p:nvSpPr>
        <p:spPr>
          <a:xfrm>
            <a:off x="467544" y="5877272"/>
            <a:ext cx="5102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Resources - </a:t>
            </a:r>
            <a:r>
              <a:rPr lang="en-US" sz="2000" b="1" dirty="0">
                <a:hlinkClick r:id="rId2"/>
              </a:rPr>
              <a:t>https://docs.bokeh.org/en/latest/</a:t>
            </a:r>
            <a:r>
              <a:rPr lang="en-US" sz="2000" b="1" dirty="0"/>
              <a:t> </a:t>
            </a:r>
          </a:p>
          <a:p>
            <a:r>
              <a:rPr lang="en-IN" sz="2000" b="1" dirty="0"/>
              <a:t>                      </a:t>
            </a:r>
            <a:r>
              <a:rPr lang="en-IN" sz="2000" b="1" dirty="0">
                <a:hlinkClick r:id="rId3"/>
              </a:rPr>
              <a:t>https://pandas.pydata.org/docs/</a:t>
            </a:r>
            <a:r>
              <a:rPr lang="en-IN" sz="2000" b="1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5B2329-19A3-1163-A234-105345E0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329" y="919830"/>
            <a:ext cx="3030508" cy="29377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174C78-3AF0-A51D-6FB7-D1D1E59A67AF}"/>
              </a:ext>
            </a:extLst>
          </p:cNvPr>
          <p:cNvSpPr txBox="1"/>
          <p:nvPr/>
        </p:nvSpPr>
        <p:spPr>
          <a:xfrm>
            <a:off x="360641" y="1268760"/>
            <a:ext cx="4381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# Importing Data From the CSV file :-</a:t>
            </a:r>
            <a:endParaRPr lang="en-IN" sz="2000" b="1" u="sn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5378C1-3A23-D67C-DA16-B7561D4E3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1434" y="4077237"/>
            <a:ext cx="3596401" cy="17280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8A7826-6B72-D4F7-94C0-2F91D6E8A547}"/>
              </a:ext>
            </a:extLst>
          </p:cNvPr>
          <p:cNvSpPr txBox="1"/>
          <p:nvPr/>
        </p:nvSpPr>
        <p:spPr>
          <a:xfrm>
            <a:off x="6444208" y="5805264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Csv file data</a:t>
            </a:r>
            <a:endParaRPr lang="en-IN" u="sn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C3C3AB4-8635-5C35-D417-5016CED77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004" y="1668871"/>
            <a:ext cx="3041366" cy="420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6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A669DE97-C867-676E-7656-32278BDF963C}"/>
              </a:ext>
            </a:extLst>
          </p:cNvPr>
          <p:cNvSpPr/>
          <p:nvPr/>
        </p:nvSpPr>
        <p:spPr bwMode="auto">
          <a:xfrm>
            <a:off x="8244408" y="-11759"/>
            <a:ext cx="490859" cy="908720"/>
          </a:xfrm>
          <a:prstGeom prst="flowChartOffpage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3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7A560-7C42-B520-9A2C-CE6FDBBDFEAA}"/>
              </a:ext>
            </a:extLst>
          </p:cNvPr>
          <p:cNvSpPr txBox="1"/>
          <p:nvPr/>
        </p:nvSpPr>
        <p:spPr>
          <a:xfrm>
            <a:off x="8309817" y="21176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6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D3B5F-5E30-4E9D-D62D-D8EA24298712}"/>
              </a:ext>
            </a:extLst>
          </p:cNvPr>
          <p:cNvSpPr txBox="1"/>
          <p:nvPr/>
        </p:nvSpPr>
        <p:spPr>
          <a:xfrm>
            <a:off x="155516" y="1986009"/>
            <a:ext cx="6329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Csv File - </a:t>
            </a:r>
            <a:r>
              <a:rPr lang="en-IN" sz="2000" b="0" i="0" u="sng" dirty="0">
                <a:solidFill>
                  <a:srgbClr val="5624D0"/>
                </a:solidFill>
                <a:effectLst/>
                <a:latin typeface="udemy sans"/>
                <a:hlinkClick r:id="rId2"/>
              </a:rPr>
              <a:t>https://pythonizing.github.io/data/bachelors.csv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74EF0-1E32-C4F5-27A0-73AB36E5BFE1}"/>
              </a:ext>
            </a:extLst>
          </p:cNvPr>
          <p:cNvSpPr txBox="1"/>
          <p:nvPr/>
        </p:nvSpPr>
        <p:spPr>
          <a:xfrm>
            <a:off x="155516" y="435296"/>
            <a:ext cx="6288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0033"/>
                </a:solidFill>
              </a:rPr>
              <a:t>E) Plot the Data </a:t>
            </a:r>
            <a:r>
              <a:rPr lang="en-US" b="1" dirty="0" err="1">
                <a:solidFill>
                  <a:srgbClr val="990033"/>
                </a:solidFill>
              </a:rPr>
              <a:t>ufrom</a:t>
            </a:r>
            <a:r>
              <a:rPr lang="en-US" b="1" dirty="0">
                <a:solidFill>
                  <a:srgbClr val="990033"/>
                </a:solidFill>
              </a:rPr>
              <a:t> CSV using the Bokeh</a:t>
            </a:r>
            <a:endParaRPr lang="en-IN" b="1" dirty="0">
              <a:solidFill>
                <a:srgbClr val="990033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340F28-29B4-8F74-C6C5-3796FBDA2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6" y="957165"/>
            <a:ext cx="5020376" cy="10288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BD52FB-09AA-0758-DBEC-80EB1DCA2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892" y="2564904"/>
            <a:ext cx="3706522" cy="37443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A6A668-CCEB-619D-C1FB-80C58B73F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58" y="2457641"/>
            <a:ext cx="2993995" cy="409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A6A4FB8C-D596-D07A-533B-8CC6B338BED8}"/>
              </a:ext>
            </a:extLst>
          </p:cNvPr>
          <p:cNvSpPr/>
          <p:nvPr/>
        </p:nvSpPr>
        <p:spPr bwMode="auto">
          <a:xfrm>
            <a:off x="8244408" y="-11759"/>
            <a:ext cx="490859" cy="908720"/>
          </a:xfrm>
          <a:prstGeom prst="flowChartOffpage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3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4B04E-57F2-54DE-C833-083B63AD20BF}"/>
              </a:ext>
            </a:extLst>
          </p:cNvPr>
          <p:cNvSpPr txBox="1"/>
          <p:nvPr/>
        </p:nvSpPr>
        <p:spPr>
          <a:xfrm>
            <a:off x="8309817" y="21176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6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3D04-419F-C914-174C-849B8A62B355}"/>
              </a:ext>
            </a:extLst>
          </p:cNvPr>
          <p:cNvSpPr txBox="1"/>
          <p:nvPr/>
        </p:nvSpPr>
        <p:spPr>
          <a:xfrm>
            <a:off x="251520" y="442600"/>
            <a:ext cx="6912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0033"/>
                </a:solidFill>
              </a:rPr>
              <a:t>E) Plot the Data from CSV using the Bokeh</a:t>
            </a:r>
            <a:endParaRPr lang="en-IN" b="1" dirty="0">
              <a:solidFill>
                <a:srgbClr val="990033"/>
              </a:solidFill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6BEB66A-0C31-921A-CDA8-1CCDCE9AF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3" y="1437819"/>
            <a:ext cx="7842273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In the next lecture, you will learn how to load Excel files in Python with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pandas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. For this, you need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pandas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 (which you have already installed) and also two other dependencies that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pandas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 needs for opening Excel files. You can install them with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pip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1C1D1F"/>
              </a:solidFill>
              <a:latin typeface="udemy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/>
              <a:t>Command for Installation within </a:t>
            </a:r>
            <a:r>
              <a:rPr lang="en-US" altLang="en-US" sz="2000" b="1" dirty="0" err="1"/>
              <a:t>Jupyter</a:t>
            </a:r>
            <a:r>
              <a:rPr lang="en-US" altLang="en-US" sz="2000" b="1" dirty="0"/>
              <a:t> Notebook -: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690E"/>
                </a:solidFill>
                <a:effectLst/>
                <a:latin typeface="sfmono-regular"/>
              </a:rPr>
              <a:t>! pip3.9 install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4690E"/>
                </a:solidFill>
                <a:effectLst/>
                <a:latin typeface="sfmono-regular"/>
              </a:rPr>
              <a:t>openpyxl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 (needed to load Excel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.xlsx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 files)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690E"/>
                </a:solidFill>
                <a:effectLst/>
                <a:latin typeface="sfmono-regular"/>
              </a:rPr>
              <a:t>! pip3.9 install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4690E"/>
                </a:solidFill>
                <a:effectLst/>
                <a:latin typeface="sfmono-regular"/>
              </a:rPr>
              <a:t>xlrd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 (needed to load Excel old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xls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udemy sans"/>
              </a:rPr>
              <a:t> files)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1453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ONCORDIA UNIVERSITY">
      <a:dk1>
        <a:srgbClr val="000000"/>
      </a:dk1>
      <a:lt1>
        <a:srgbClr val="FFFFFF"/>
      </a:lt1>
      <a:dk2>
        <a:srgbClr val="000000"/>
      </a:dk2>
      <a:lt2>
        <a:srgbClr val="BCBCBC"/>
      </a:lt2>
      <a:accent1>
        <a:srgbClr val="7E142A"/>
      </a:accent1>
      <a:accent2>
        <a:srgbClr val="E43F28"/>
      </a:accent2>
      <a:accent3>
        <a:srgbClr val="10776F"/>
      </a:accent3>
      <a:accent4>
        <a:srgbClr val="E40066"/>
      </a:accent4>
      <a:accent5>
        <a:srgbClr val="7CC12E"/>
      </a:accent5>
      <a:accent6>
        <a:srgbClr val="2499D4"/>
      </a:accent6>
      <a:hlink>
        <a:srgbClr val="7E142A"/>
      </a:hlink>
      <a:folHlink>
        <a:srgbClr val="143379"/>
      </a:folHlink>
    </a:clrScheme>
    <a:fontScheme name="Concordia-PPT">
      <a:majorFont>
        <a:latin typeface="GillSans Bold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lnDef>
  </a:objectDefaults>
  <a:extraClrSchemeLst>
    <a:extraClrScheme>
      <a:clrScheme name="Concordia-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COOP-Revised Powerpoint 2013-FINAL</Template>
  <TotalTime>14979</TotalTime>
  <Words>225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Bold</vt:lpstr>
      <vt:lpstr>GillSans Bold</vt:lpstr>
      <vt:lpstr>sfmono-regular</vt:lpstr>
      <vt:lpstr>Times</vt:lpstr>
      <vt:lpstr>udemy sans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Concordia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Jean-Michel Paquette</dc:creator>
  <cp:lastModifiedBy>jasjeetsingh499@gmail.com</cp:lastModifiedBy>
  <cp:revision>160</cp:revision>
  <cp:lastPrinted>2022-09-09T15:41:18Z</cp:lastPrinted>
  <dcterms:created xsi:type="dcterms:W3CDTF">2013-08-02T15:04:43Z</dcterms:created>
  <dcterms:modified xsi:type="dcterms:W3CDTF">2022-09-09T16:11:11Z</dcterms:modified>
</cp:coreProperties>
</file>