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2" r:id="rId6"/>
    <p:sldId id="261" r:id="rId7"/>
    <p:sldId id="266" r:id="rId8"/>
    <p:sldId id="267" r:id="rId9"/>
    <p:sldId id="268" r:id="rId10"/>
    <p:sldId id="264" r:id="rId11"/>
    <p:sldId id="269" r:id="rId12"/>
    <p:sldId id="272" r:id="rId13"/>
    <p:sldId id="270" r:id="rId14"/>
    <p:sldId id="271" r:id="rId15"/>
    <p:sldId id="273" r:id="rId16"/>
    <p:sldId id="274" r:id="rId17"/>
    <p:sldId id="275"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80" d="100"/>
          <a:sy n="80" d="100"/>
        </p:scale>
        <p:origin x="-342"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64D559-A3DD-6ACA-3E46-B5ECA6B4C7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13D048D-662F-04AB-99C3-9E9034839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B6CDB9A-5AFE-86FD-8B4F-81760D19DD7D}"/>
              </a:ext>
            </a:extLst>
          </p:cNvPr>
          <p:cNvSpPr>
            <a:spLocks noGrp="1"/>
          </p:cNvSpPr>
          <p:nvPr>
            <p:ph type="dt" sz="half" idx="10"/>
          </p:nvPr>
        </p:nvSpPr>
        <p:spPr/>
        <p:txBody>
          <a:bodyPr/>
          <a:lstStyle/>
          <a:p>
            <a:fld id="{D82E89F6-1F02-4A86-8F09-14FEC57537BC}" type="datetimeFigureOut">
              <a:rPr lang="en-IN" smtClean="0"/>
              <a:pPr/>
              <a:t>06-08-2022</a:t>
            </a:fld>
            <a:endParaRPr lang="en-IN"/>
          </a:p>
        </p:txBody>
      </p:sp>
      <p:sp>
        <p:nvSpPr>
          <p:cNvPr id="5" name="Footer Placeholder 4">
            <a:extLst>
              <a:ext uri="{FF2B5EF4-FFF2-40B4-BE49-F238E27FC236}">
                <a16:creationId xmlns:a16="http://schemas.microsoft.com/office/drawing/2014/main" xmlns="" id="{B4158AE3-2971-4E73-A3D4-3928C130AB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9ADB763-0F0B-13C4-6908-D74540248A17}"/>
              </a:ext>
            </a:extLst>
          </p:cNvPr>
          <p:cNvSpPr>
            <a:spLocks noGrp="1"/>
          </p:cNvSpPr>
          <p:nvPr>
            <p:ph type="sldNum" sz="quarter" idx="12"/>
          </p:nvPr>
        </p:nvSpPr>
        <p:spPr/>
        <p:txBody>
          <a:bodyPr/>
          <a:lstStyle/>
          <a:p>
            <a:fld id="{574FC42E-ABE6-4E79-9B5D-80E23728B31B}" type="slidenum">
              <a:rPr lang="en-IN" smtClean="0"/>
              <a:pPr/>
              <a:t>‹#›</a:t>
            </a:fld>
            <a:endParaRPr lang="en-IN"/>
          </a:p>
        </p:txBody>
      </p:sp>
    </p:spTree>
    <p:extLst>
      <p:ext uri="{BB962C8B-B14F-4D97-AF65-F5344CB8AC3E}">
        <p14:creationId xmlns:p14="http://schemas.microsoft.com/office/powerpoint/2010/main" xmlns="" val="228469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A6653-D9E9-EFCB-25F6-492155EFD7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8B75DFD-70A3-8497-A9C8-2DBEFBE08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D68DFD8-0EDE-85A7-D618-69DD22766689}"/>
              </a:ext>
            </a:extLst>
          </p:cNvPr>
          <p:cNvSpPr>
            <a:spLocks noGrp="1"/>
          </p:cNvSpPr>
          <p:nvPr>
            <p:ph type="dt" sz="half" idx="10"/>
          </p:nvPr>
        </p:nvSpPr>
        <p:spPr/>
        <p:txBody>
          <a:bodyPr/>
          <a:lstStyle/>
          <a:p>
            <a:fld id="{D82E89F6-1F02-4A86-8F09-14FEC57537BC}" type="datetimeFigureOut">
              <a:rPr lang="en-IN" smtClean="0"/>
              <a:pPr/>
              <a:t>06-08-2022</a:t>
            </a:fld>
            <a:endParaRPr lang="en-IN"/>
          </a:p>
        </p:txBody>
      </p:sp>
      <p:sp>
        <p:nvSpPr>
          <p:cNvPr id="5" name="Footer Placeholder 4">
            <a:extLst>
              <a:ext uri="{FF2B5EF4-FFF2-40B4-BE49-F238E27FC236}">
                <a16:creationId xmlns:a16="http://schemas.microsoft.com/office/drawing/2014/main" xmlns="" id="{33CDE3B0-2998-5CE6-1A3F-CC4447649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D7E3FB6-080E-7B73-A89B-5F2253BAF6C4}"/>
              </a:ext>
            </a:extLst>
          </p:cNvPr>
          <p:cNvSpPr>
            <a:spLocks noGrp="1"/>
          </p:cNvSpPr>
          <p:nvPr>
            <p:ph type="sldNum" sz="quarter" idx="12"/>
          </p:nvPr>
        </p:nvSpPr>
        <p:spPr/>
        <p:txBody>
          <a:bodyPr/>
          <a:lstStyle/>
          <a:p>
            <a:fld id="{574FC42E-ABE6-4E79-9B5D-80E23728B31B}" type="slidenum">
              <a:rPr lang="en-IN" smtClean="0"/>
              <a:pPr/>
              <a:t>‹#›</a:t>
            </a:fld>
            <a:endParaRPr lang="en-IN"/>
          </a:p>
        </p:txBody>
      </p:sp>
    </p:spTree>
    <p:extLst>
      <p:ext uri="{BB962C8B-B14F-4D97-AF65-F5344CB8AC3E}">
        <p14:creationId xmlns:p14="http://schemas.microsoft.com/office/powerpoint/2010/main" xmlns="" val="134145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7694D3F-DFDB-84EF-D39A-5C062FE211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67A4651-2DD2-9448-4068-3A5F4B2892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824A8A4-0A4E-CC6B-153B-D93BB609BC39}"/>
              </a:ext>
            </a:extLst>
          </p:cNvPr>
          <p:cNvSpPr>
            <a:spLocks noGrp="1"/>
          </p:cNvSpPr>
          <p:nvPr>
            <p:ph type="dt" sz="half" idx="10"/>
          </p:nvPr>
        </p:nvSpPr>
        <p:spPr/>
        <p:txBody>
          <a:bodyPr/>
          <a:lstStyle/>
          <a:p>
            <a:fld id="{D82E89F6-1F02-4A86-8F09-14FEC57537BC}" type="datetimeFigureOut">
              <a:rPr lang="en-IN" smtClean="0"/>
              <a:pPr/>
              <a:t>06-08-2022</a:t>
            </a:fld>
            <a:endParaRPr lang="en-IN"/>
          </a:p>
        </p:txBody>
      </p:sp>
      <p:sp>
        <p:nvSpPr>
          <p:cNvPr id="5" name="Footer Placeholder 4">
            <a:extLst>
              <a:ext uri="{FF2B5EF4-FFF2-40B4-BE49-F238E27FC236}">
                <a16:creationId xmlns:a16="http://schemas.microsoft.com/office/drawing/2014/main" xmlns="" id="{DD134FCA-BBEF-8987-6117-ADFE455E8F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CE3996C-D7B4-6C4B-712E-C5882A302970}"/>
              </a:ext>
            </a:extLst>
          </p:cNvPr>
          <p:cNvSpPr>
            <a:spLocks noGrp="1"/>
          </p:cNvSpPr>
          <p:nvPr>
            <p:ph type="sldNum" sz="quarter" idx="12"/>
          </p:nvPr>
        </p:nvSpPr>
        <p:spPr/>
        <p:txBody>
          <a:bodyPr/>
          <a:lstStyle/>
          <a:p>
            <a:fld id="{574FC42E-ABE6-4E79-9B5D-80E23728B31B}" type="slidenum">
              <a:rPr lang="en-IN" smtClean="0"/>
              <a:pPr/>
              <a:t>‹#›</a:t>
            </a:fld>
            <a:endParaRPr lang="en-IN"/>
          </a:p>
        </p:txBody>
      </p:sp>
    </p:spTree>
    <p:extLst>
      <p:ext uri="{BB962C8B-B14F-4D97-AF65-F5344CB8AC3E}">
        <p14:creationId xmlns:p14="http://schemas.microsoft.com/office/powerpoint/2010/main" xmlns="" val="357979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C7C11-C74C-5256-B60E-0E6AAAD2AA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A6E2AEF-9073-6BF1-D81B-ADCD35C6D9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283CE44-B49C-40F5-05EF-78CC219BC8C7}"/>
              </a:ext>
            </a:extLst>
          </p:cNvPr>
          <p:cNvSpPr>
            <a:spLocks noGrp="1"/>
          </p:cNvSpPr>
          <p:nvPr>
            <p:ph type="dt" sz="half" idx="10"/>
          </p:nvPr>
        </p:nvSpPr>
        <p:spPr/>
        <p:txBody>
          <a:bodyPr/>
          <a:lstStyle/>
          <a:p>
            <a:fld id="{D82E89F6-1F02-4A86-8F09-14FEC57537BC}" type="datetimeFigureOut">
              <a:rPr lang="en-IN" smtClean="0"/>
              <a:pPr/>
              <a:t>06-08-2022</a:t>
            </a:fld>
            <a:endParaRPr lang="en-IN"/>
          </a:p>
        </p:txBody>
      </p:sp>
      <p:sp>
        <p:nvSpPr>
          <p:cNvPr id="5" name="Footer Placeholder 4">
            <a:extLst>
              <a:ext uri="{FF2B5EF4-FFF2-40B4-BE49-F238E27FC236}">
                <a16:creationId xmlns:a16="http://schemas.microsoft.com/office/drawing/2014/main" xmlns="" id="{DC09FEBF-6596-A79F-6B4A-CA04CC04B5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9D6A1BE-5D58-7491-B35B-025AB748D0EC}"/>
              </a:ext>
            </a:extLst>
          </p:cNvPr>
          <p:cNvSpPr>
            <a:spLocks noGrp="1"/>
          </p:cNvSpPr>
          <p:nvPr>
            <p:ph type="sldNum" sz="quarter" idx="12"/>
          </p:nvPr>
        </p:nvSpPr>
        <p:spPr/>
        <p:txBody>
          <a:bodyPr/>
          <a:lstStyle/>
          <a:p>
            <a:fld id="{574FC42E-ABE6-4E79-9B5D-80E23728B31B}" type="slidenum">
              <a:rPr lang="en-IN" smtClean="0"/>
              <a:pPr/>
              <a:t>‹#›</a:t>
            </a:fld>
            <a:endParaRPr lang="en-IN"/>
          </a:p>
        </p:txBody>
      </p:sp>
    </p:spTree>
    <p:extLst>
      <p:ext uri="{BB962C8B-B14F-4D97-AF65-F5344CB8AC3E}">
        <p14:creationId xmlns:p14="http://schemas.microsoft.com/office/powerpoint/2010/main" xmlns="" val="131311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8FE6C9-9C92-0CD8-CE1B-3BC8EDB34E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BC7A764-43B0-C08F-C824-2BCC9DC4EA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8BC8F1E-B478-D11D-B026-AA3D5F4C7CE3}"/>
              </a:ext>
            </a:extLst>
          </p:cNvPr>
          <p:cNvSpPr>
            <a:spLocks noGrp="1"/>
          </p:cNvSpPr>
          <p:nvPr>
            <p:ph type="dt" sz="half" idx="10"/>
          </p:nvPr>
        </p:nvSpPr>
        <p:spPr/>
        <p:txBody>
          <a:bodyPr/>
          <a:lstStyle/>
          <a:p>
            <a:fld id="{D82E89F6-1F02-4A86-8F09-14FEC57537BC}" type="datetimeFigureOut">
              <a:rPr lang="en-IN" smtClean="0"/>
              <a:pPr/>
              <a:t>06-08-2022</a:t>
            </a:fld>
            <a:endParaRPr lang="en-IN"/>
          </a:p>
        </p:txBody>
      </p:sp>
      <p:sp>
        <p:nvSpPr>
          <p:cNvPr id="5" name="Footer Placeholder 4">
            <a:extLst>
              <a:ext uri="{FF2B5EF4-FFF2-40B4-BE49-F238E27FC236}">
                <a16:creationId xmlns:a16="http://schemas.microsoft.com/office/drawing/2014/main" xmlns="" id="{49036632-DCEC-EB59-6235-A40DCAF4FE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A80C1CF-9699-44DC-9263-341410C59FD4}"/>
              </a:ext>
            </a:extLst>
          </p:cNvPr>
          <p:cNvSpPr>
            <a:spLocks noGrp="1"/>
          </p:cNvSpPr>
          <p:nvPr>
            <p:ph type="sldNum" sz="quarter" idx="12"/>
          </p:nvPr>
        </p:nvSpPr>
        <p:spPr/>
        <p:txBody>
          <a:bodyPr/>
          <a:lstStyle/>
          <a:p>
            <a:fld id="{574FC42E-ABE6-4E79-9B5D-80E23728B31B}" type="slidenum">
              <a:rPr lang="en-IN" smtClean="0"/>
              <a:pPr/>
              <a:t>‹#›</a:t>
            </a:fld>
            <a:endParaRPr lang="en-IN"/>
          </a:p>
        </p:txBody>
      </p:sp>
    </p:spTree>
    <p:extLst>
      <p:ext uri="{BB962C8B-B14F-4D97-AF65-F5344CB8AC3E}">
        <p14:creationId xmlns:p14="http://schemas.microsoft.com/office/powerpoint/2010/main" xmlns="" val="306418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729CD-C2E7-0A82-8B0C-110167D0D2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70E1F33-1BA7-C0AA-53C0-7481361E3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35202F6-7759-E4E9-1E33-43D3CA3C3F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417A339-10B5-1C16-2906-9D9AAF162026}"/>
              </a:ext>
            </a:extLst>
          </p:cNvPr>
          <p:cNvSpPr>
            <a:spLocks noGrp="1"/>
          </p:cNvSpPr>
          <p:nvPr>
            <p:ph type="dt" sz="half" idx="10"/>
          </p:nvPr>
        </p:nvSpPr>
        <p:spPr/>
        <p:txBody>
          <a:bodyPr/>
          <a:lstStyle/>
          <a:p>
            <a:fld id="{D82E89F6-1F02-4A86-8F09-14FEC57537BC}" type="datetimeFigureOut">
              <a:rPr lang="en-IN" smtClean="0"/>
              <a:pPr/>
              <a:t>06-08-2022</a:t>
            </a:fld>
            <a:endParaRPr lang="en-IN"/>
          </a:p>
        </p:txBody>
      </p:sp>
      <p:sp>
        <p:nvSpPr>
          <p:cNvPr id="6" name="Footer Placeholder 5">
            <a:extLst>
              <a:ext uri="{FF2B5EF4-FFF2-40B4-BE49-F238E27FC236}">
                <a16:creationId xmlns:a16="http://schemas.microsoft.com/office/drawing/2014/main" xmlns="" id="{F4FBF4FD-AD77-4330-17DE-9A78357C9B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D331004-C23F-1C2F-5AF1-6E51960C3713}"/>
              </a:ext>
            </a:extLst>
          </p:cNvPr>
          <p:cNvSpPr>
            <a:spLocks noGrp="1"/>
          </p:cNvSpPr>
          <p:nvPr>
            <p:ph type="sldNum" sz="quarter" idx="12"/>
          </p:nvPr>
        </p:nvSpPr>
        <p:spPr/>
        <p:txBody>
          <a:bodyPr/>
          <a:lstStyle/>
          <a:p>
            <a:fld id="{574FC42E-ABE6-4E79-9B5D-80E23728B31B}" type="slidenum">
              <a:rPr lang="en-IN" smtClean="0"/>
              <a:pPr/>
              <a:t>‹#›</a:t>
            </a:fld>
            <a:endParaRPr lang="en-IN"/>
          </a:p>
        </p:txBody>
      </p:sp>
    </p:spTree>
    <p:extLst>
      <p:ext uri="{BB962C8B-B14F-4D97-AF65-F5344CB8AC3E}">
        <p14:creationId xmlns:p14="http://schemas.microsoft.com/office/powerpoint/2010/main" xmlns="" val="382689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A03C5-912B-6562-8A91-0E23517198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4AA461D-3E84-9B24-DEC3-3143ED877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81EBC93-D397-FCB2-1B5D-4AE540566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2555116-1679-33A4-B6B6-48D84EE0AE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5B24D57-A023-A86A-5305-3B4F14DE90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3EE806C-9F52-B580-EA06-89FC3B896C42}"/>
              </a:ext>
            </a:extLst>
          </p:cNvPr>
          <p:cNvSpPr>
            <a:spLocks noGrp="1"/>
          </p:cNvSpPr>
          <p:nvPr>
            <p:ph type="dt" sz="half" idx="10"/>
          </p:nvPr>
        </p:nvSpPr>
        <p:spPr/>
        <p:txBody>
          <a:bodyPr/>
          <a:lstStyle/>
          <a:p>
            <a:fld id="{D82E89F6-1F02-4A86-8F09-14FEC57537BC}" type="datetimeFigureOut">
              <a:rPr lang="en-IN" smtClean="0"/>
              <a:pPr/>
              <a:t>06-08-2022</a:t>
            </a:fld>
            <a:endParaRPr lang="en-IN"/>
          </a:p>
        </p:txBody>
      </p:sp>
      <p:sp>
        <p:nvSpPr>
          <p:cNvPr id="8" name="Footer Placeholder 7">
            <a:extLst>
              <a:ext uri="{FF2B5EF4-FFF2-40B4-BE49-F238E27FC236}">
                <a16:creationId xmlns:a16="http://schemas.microsoft.com/office/drawing/2014/main" xmlns="" id="{9914B37A-84FE-6F8A-B23F-4459F3D74D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6F7E560-E04E-F675-3343-0A2036B68460}"/>
              </a:ext>
            </a:extLst>
          </p:cNvPr>
          <p:cNvSpPr>
            <a:spLocks noGrp="1"/>
          </p:cNvSpPr>
          <p:nvPr>
            <p:ph type="sldNum" sz="quarter" idx="12"/>
          </p:nvPr>
        </p:nvSpPr>
        <p:spPr/>
        <p:txBody>
          <a:bodyPr/>
          <a:lstStyle/>
          <a:p>
            <a:fld id="{574FC42E-ABE6-4E79-9B5D-80E23728B31B}" type="slidenum">
              <a:rPr lang="en-IN" smtClean="0"/>
              <a:pPr/>
              <a:t>‹#›</a:t>
            </a:fld>
            <a:endParaRPr lang="en-IN"/>
          </a:p>
        </p:txBody>
      </p:sp>
    </p:spTree>
    <p:extLst>
      <p:ext uri="{BB962C8B-B14F-4D97-AF65-F5344CB8AC3E}">
        <p14:creationId xmlns:p14="http://schemas.microsoft.com/office/powerpoint/2010/main" xmlns="" val="130387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BA5AD-41A4-C60E-F512-E8B9010231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DE0B53D-341E-DD9C-40FA-192A43D84F01}"/>
              </a:ext>
            </a:extLst>
          </p:cNvPr>
          <p:cNvSpPr>
            <a:spLocks noGrp="1"/>
          </p:cNvSpPr>
          <p:nvPr>
            <p:ph type="dt" sz="half" idx="10"/>
          </p:nvPr>
        </p:nvSpPr>
        <p:spPr/>
        <p:txBody>
          <a:bodyPr/>
          <a:lstStyle/>
          <a:p>
            <a:fld id="{D82E89F6-1F02-4A86-8F09-14FEC57537BC}" type="datetimeFigureOut">
              <a:rPr lang="en-IN" smtClean="0"/>
              <a:pPr/>
              <a:t>06-08-2022</a:t>
            </a:fld>
            <a:endParaRPr lang="en-IN"/>
          </a:p>
        </p:txBody>
      </p:sp>
      <p:sp>
        <p:nvSpPr>
          <p:cNvPr id="4" name="Footer Placeholder 3">
            <a:extLst>
              <a:ext uri="{FF2B5EF4-FFF2-40B4-BE49-F238E27FC236}">
                <a16:creationId xmlns:a16="http://schemas.microsoft.com/office/drawing/2014/main" xmlns="" id="{75ED1E79-6746-CE3B-03C8-D434B41FB1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37CC5D4-6EC8-E123-BD16-7DC0102EB3CA}"/>
              </a:ext>
            </a:extLst>
          </p:cNvPr>
          <p:cNvSpPr>
            <a:spLocks noGrp="1"/>
          </p:cNvSpPr>
          <p:nvPr>
            <p:ph type="sldNum" sz="quarter" idx="12"/>
          </p:nvPr>
        </p:nvSpPr>
        <p:spPr/>
        <p:txBody>
          <a:bodyPr/>
          <a:lstStyle/>
          <a:p>
            <a:fld id="{574FC42E-ABE6-4E79-9B5D-80E23728B31B}" type="slidenum">
              <a:rPr lang="en-IN" smtClean="0"/>
              <a:pPr/>
              <a:t>‹#›</a:t>
            </a:fld>
            <a:endParaRPr lang="en-IN"/>
          </a:p>
        </p:txBody>
      </p:sp>
    </p:spTree>
    <p:extLst>
      <p:ext uri="{BB962C8B-B14F-4D97-AF65-F5344CB8AC3E}">
        <p14:creationId xmlns:p14="http://schemas.microsoft.com/office/powerpoint/2010/main" xmlns="" val="40096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D1B5FA9-C3C3-52F6-BB69-C0B44BD9F1A2}"/>
              </a:ext>
            </a:extLst>
          </p:cNvPr>
          <p:cNvSpPr>
            <a:spLocks noGrp="1"/>
          </p:cNvSpPr>
          <p:nvPr>
            <p:ph type="dt" sz="half" idx="10"/>
          </p:nvPr>
        </p:nvSpPr>
        <p:spPr/>
        <p:txBody>
          <a:bodyPr/>
          <a:lstStyle/>
          <a:p>
            <a:fld id="{D82E89F6-1F02-4A86-8F09-14FEC57537BC}" type="datetimeFigureOut">
              <a:rPr lang="en-IN" smtClean="0"/>
              <a:pPr/>
              <a:t>06-08-2022</a:t>
            </a:fld>
            <a:endParaRPr lang="en-IN"/>
          </a:p>
        </p:txBody>
      </p:sp>
      <p:sp>
        <p:nvSpPr>
          <p:cNvPr id="3" name="Footer Placeholder 2">
            <a:extLst>
              <a:ext uri="{FF2B5EF4-FFF2-40B4-BE49-F238E27FC236}">
                <a16:creationId xmlns:a16="http://schemas.microsoft.com/office/drawing/2014/main" xmlns="" id="{12BA424C-F13A-63CB-D29E-4BCEE57FCA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7C4703FA-8339-6030-02B9-87C50BF04E72}"/>
              </a:ext>
            </a:extLst>
          </p:cNvPr>
          <p:cNvSpPr>
            <a:spLocks noGrp="1"/>
          </p:cNvSpPr>
          <p:nvPr>
            <p:ph type="sldNum" sz="quarter" idx="12"/>
          </p:nvPr>
        </p:nvSpPr>
        <p:spPr/>
        <p:txBody>
          <a:bodyPr/>
          <a:lstStyle/>
          <a:p>
            <a:fld id="{574FC42E-ABE6-4E79-9B5D-80E23728B31B}" type="slidenum">
              <a:rPr lang="en-IN" smtClean="0"/>
              <a:pPr/>
              <a:t>‹#›</a:t>
            </a:fld>
            <a:endParaRPr lang="en-IN"/>
          </a:p>
        </p:txBody>
      </p:sp>
    </p:spTree>
    <p:extLst>
      <p:ext uri="{BB962C8B-B14F-4D97-AF65-F5344CB8AC3E}">
        <p14:creationId xmlns:p14="http://schemas.microsoft.com/office/powerpoint/2010/main" xmlns="" val="231487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1ACC16-B048-6685-292A-2E4FD4B70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2F8BA38-ED8B-B1D1-2B22-8CFDEC0885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7DE8653-CD6F-6875-3903-91CBC4474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3E25285-15CD-435A-004C-5624B07DAC53}"/>
              </a:ext>
            </a:extLst>
          </p:cNvPr>
          <p:cNvSpPr>
            <a:spLocks noGrp="1"/>
          </p:cNvSpPr>
          <p:nvPr>
            <p:ph type="dt" sz="half" idx="10"/>
          </p:nvPr>
        </p:nvSpPr>
        <p:spPr/>
        <p:txBody>
          <a:bodyPr/>
          <a:lstStyle/>
          <a:p>
            <a:fld id="{D82E89F6-1F02-4A86-8F09-14FEC57537BC}" type="datetimeFigureOut">
              <a:rPr lang="en-IN" smtClean="0"/>
              <a:pPr/>
              <a:t>06-08-2022</a:t>
            </a:fld>
            <a:endParaRPr lang="en-IN"/>
          </a:p>
        </p:txBody>
      </p:sp>
      <p:sp>
        <p:nvSpPr>
          <p:cNvPr id="6" name="Footer Placeholder 5">
            <a:extLst>
              <a:ext uri="{FF2B5EF4-FFF2-40B4-BE49-F238E27FC236}">
                <a16:creationId xmlns:a16="http://schemas.microsoft.com/office/drawing/2014/main" xmlns="" id="{806A9848-BB69-63B9-8190-582B0CC1EE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055BCC5-E889-6C84-E3CB-D51192304F4A}"/>
              </a:ext>
            </a:extLst>
          </p:cNvPr>
          <p:cNvSpPr>
            <a:spLocks noGrp="1"/>
          </p:cNvSpPr>
          <p:nvPr>
            <p:ph type="sldNum" sz="quarter" idx="12"/>
          </p:nvPr>
        </p:nvSpPr>
        <p:spPr/>
        <p:txBody>
          <a:bodyPr/>
          <a:lstStyle/>
          <a:p>
            <a:fld id="{574FC42E-ABE6-4E79-9B5D-80E23728B31B}" type="slidenum">
              <a:rPr lang="en-IN" smtClean="0"/>
              <a:pPr/>
              <a:t>‹#›</a:t>
            </a:fld>
            <a:endParaRPr lang="en-IN"/>
          </a:p>
        </p:txBody>
      </p:sp>
    </p:spTree>
    <p:extLst>
      <p:ext uri="{BB962C8B-B14F-4D97-AF65-F5344CB8AC3E}">
        <p14:creationId xmlns:p14="http://schemas.microsoft.com/office/powerpoint/2010/main" xmlns="" val="2248400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6325E-62ED-8409-ED4E-9EB8D0D3B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E5FCE2A-F60C-8A17-BA01-CF21405753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651FD3F-180C-2A76-6060-5EE9F5BEC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A528C75-0619-7932-746B-3458EA4B6AA0}"/>
              </a:ext>
            </a:extLst>
          </p:cNvPr>
          <p:cNvSpPr>
            <a:spLocks noGrp="1"/>
          </p:cNvSpPr>
          <p:nvPr>
            <p:ph type="dt" sz="half" idx="10"/>
          </p:nvPr>
        </p:nvSpPr>
        <p:spPr/>
        <p:txBody>
          <a:bodyPr/>
          <a:lstStyle/>
          <a:p>
            <a:fld id="{D82E89F6-1F02-4A86-8F09-14FEC57537BC}" type="datetimeFigureOut">
              <a:rPr lang="en-IN" smtClean="0"/>
              <a:pPr/>
              <a:t>06-08-2022</a:t>
            </a:fld>
            <a:endParaRPr lang="en-IN"/>
          </a:p>
        </p:txBody>
      </p:sp>
      <p:sp>
        <p:nvSpPr>
          <p:cNvPr id="6" name="Footer Placeholder 5">
            <a:extLst>
              <a:ext uri="{FF2B5EF4-FFF2-40B4-BE49-F238E27FC236}">
                <a16:creationId xmlns:a16="http://schemas.microsoft.com/office/drawing/2014/main" xmlns="" id="{BF395528-0E9B-732E-BA52-BFD280EB4A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EB8C993-6ADB-1B7B-3FE5-CCE330C69015}"/>
              </a:ext>
            </a:extLst>
          </p:cNvPr>
          <p:cNvSpPr>
            <a:spLocks noGrp="1"/>
          </p:cNvSpPr>
          <p:nvPr>
            <p:ph type="sldNum" sz="quarter" idx="12"/>
          </p:nvPr>
        </p:nvSpPr>
        <p:spPr/>
        <p:txBody>
          <a:bodyPr/>
          <a:lstStyle/>
          <a:p>
            <a:fld id="{574FC42E-ABE6-4E79-9B5D-80E23728B31B}" type="slidenum">
              <a:rPr lang="en-IN" smtClean="0"/>
              <a:pPr/>
              <a:t>‹#›</a:t>
            </a:fld>
            <a:endParaRPr lang="en-IN"/>
          </a:p>
        </p:txBody>
      </p:sp>
    </p:spTree>
    <p:extLst>
      <p:ext uri="{BB962C8B-B14F-4D97-AF65-F5344CB8AC3E}">
        <p14:creationId xmlns:p14="http://schemas.microsoft.com/office/powerpoint/2010/main" xmlns="" val="306083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A2177DB-866E-C3FC-F62C-D8D6CFE51F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C1A4C87-769A-7F39-9A0C-67FE0F87E1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7F85DC5-7B4B-89C3-53A1-DD617B0367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E89F6-1F02-4A86-8F09-14FEC57537BC}" type="datetimeFigureOut">
              <a:rPr lang="en-IN" smtClean="0"/>
              <a:pPr/>
              <a:t>06-08-2022</a:t>
            </a:fld>
            <a:endParaRPr lang="en-IN"/>
          </a:p>
        </p:txBody>
      </p:sp>
      <p:sp>
        <p:nvSpPr>
          <p:cNvPr id="5" name="Footer Placeholder 4">
            <a:extLst>
              <a:ext uri="{FF2B5EF4-FFF2-40B4-BE49-F238E27FC236}">
                <a16:creationId xmlns:a16="http://schemas.microsoft.com/office/drawing/2014/main" xmlns="" id="{BFA2827B-E3B7-F0C0-CE38-A7B57E3C3C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BFC763F-CC9D-00C8-ED6F-F050E6D70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FC42E-ABE6-4E79-9B5D-80E23728B31B}" type="slidenum">
              <a:rPr lang="en-IN" smtClean="0"/>
              <a:pPr/>
              <a:t>‹#›</a:t>
            </a:fld>
            <a:endParaRPr lang="en-IN"/>
          </a:p>
        </p:txBody>
      </p:sp>
    </p:spTree>
    <p:extLst>
      <p:ext uri="{BB962C8B-B14F-4D97-AF65-F5344CB8AC3E}">
        <p14:creationId xmlns:p14="http://schemas.microsoft.com/office/powerpoint/2010/main" xmlns="" val="242634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E91DC736-0EF8-4F87-9146-EBF1D2EE4D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xmlns="" id="{3DFCFD47-407F-1F64-387E-7609FF4EFC58}"/>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4652" t="8944" r="40103" b="-1"/>
          <a:stretch/>
        </p:blipFill>
        <p:spPr>
          <a:xfrm>
            <a:off x="3523488" y="10"/>
            <a:ext cx="8668512" cy="6857990"/>
          </a:xfrm>
          <a:prstGeom prst="rect">
            <a:avLst/>
          </a:prstGeom>
        </p:spPr>
      </p:pic>
      <p:sp>
        <p:nvSpPr>
          <p:cNvPr id="29" name="Rectangle 28">
            <a:extLst>
              <a:ext uri="{FF2B5EF4-FFF2-40B4-BE49-F238E27FC236}">
                <a16:creationId xmlns:a16="http://schemas.microsoft.com/office/drawing/2014/main" xmlns="" id="{097CD68E-23E3-4007-8847-CD0944C4F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50F7673-386F-B570-B191-BB6DCCE3BBF0}"/>
              </a:ext>
            </a:extLst>
          </p:cNvPr>
          <p:cNvSpPr>
            <a:spLocks noGrp="1"/>
          </p:cNvSpPr>
          <p:nvPr>
            <p:ph type="ctrTitle"/>
          </p:nvPr>
        </p:nvSpPr>
        <p:spPr>
          <a:xfrm>
            <a:off x="477981" y="1122363"/>
            <a:ext cx="4023360" cy="3204134"/>
          </a:xfrm>
        </p:spPr>
        <p:txBody>
          <a:bodyPr anchor="b">
            <a:normAutofit/>
          </a:bodyPr>
          <a:lstStyle/>
          <a:p>
            <a:pPr algn="l"/>
            <a:r>
              <a:rPr lang="en-US" sz="4800" dirty="0"/>
              <a:t>“</a:t>
            </a:r>
            <a:r>
              <a:rPr lang="en-US" sz="4800" dirty="0" err="1">
                <a:latin typeface="Times New Roman" panose="02020603050405020304" pitchFamily="18" charset="0"/>
                <a:cs typeface="Times New Roman" panose="02020603050405020304" pitchFamily="18" charset="0"/>
              </a:rPr>
              <a:t>DevSecOps</a:t>
            </a:r>
            <a:r>
              <a:rPr lang="en-US" sz="4800" dirty="0">
                <a:latin typeface="Times New Roman" panose="02020603050405020304" pitchFamily="18" charset="0"/>
                <a:cs typeface="Times New Roman" panose="02020603050405020304" pitchFamily="18" charset="0"/>
              </a:rPr>
              <a:t>: Automated CI/CD Pipeline</a:t>
            </a:r>
            <a:r>
              <a:rPr lang="en-US" sz="4800" dirty="0"/>
              <a:t>”</a:t>
            </a:r>
            <a:endParaRPr lang="en-IN" sz="4800" dirty="0"/>
          </a:p>
        </p:txBody>
      </p:sp>
      <p:sp>
        <p:nvSpPr>
          <p:cNvPr id="3" name="Subtitle 2">
            <a:extLst>
              <a:ext uri="{FF2B5EF4-FFF2-40B4-BE49-F238E27FC236}">
                <a16:creationId xmlns:a16="http://schemas.microsoft.com/office/drawing/2014/main" xmlns="" id="{9B792EE6-F25C-4811-A469-D0C01ECA1EF3}"/>
              </a:ext>
            </a:extLst>
          </p:cNvPr>
          <p:cNvSpPr>
            <a:spLocks noGrp="1"/>
          </p:cNvSpPr>
          <p:nvPr>
            <p:ph type="subTitle" idx="1"/>
          </p:nvPr>
        </p:nvSpPr>
        <p:spPr>
          <a:xfrm>
            <a:off x="477980" y="4872922"/>
            <a:ext cx="4023359" cy="1208141"/>
          </a:xfrm>
        </p:spPr>
        <p:txBody>
          <a:bodyPr>
            <a:normAutofit/>
          </a:bodyPr>
          <a:lstStyle/>
          <a:p>
            <a:pPr algn="l"/>
            <a:r>
              <a:rPr lang="en-US" sz="2000" dirty="0"/>
              <a:t>Jasjit Singh </a:t>
            </a:r>
            <a:r>
              <a:rPr lang="en-US" sz="2000" dirty="0" smtClean="0"/>
              <a:t>Rudra</a:t>
            </a:r>
            <a:endParaRPr lang="en-US" sz="2000" dirty="0"/>
          </a:p>
        </p:txBody>
      </p:sp>
      <p:sp>
        <p:nvSpPr>
          <p:cNvPr id="31" name="Rectangle 30">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2155311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BAD76F3E-3A97-486B-B402-44400A8B91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5978E4C-5BD5-8436-7D66-26F5569B2D30}"/>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Times New Roman" panose="02020603050405020304" pitchFamily="18" charset="0"/>
                <a:cs typeface="Times New Roman" panose="02020603050405020304" pitchFamily="18" charset="0"/>
              </a:rPr>
              <a:t>Screenshots</a:t>
            </a:r>
          </a:p>
        </p:txBody>
      </p:sp>
      <p:sp>
        <p:nvSpPr>
          <p:cNvPr id="21" name="Rectangle 20">
            <a:extLst>
              <a:ext uri="{FF2B5EF4-FFF2-40B4-BE49-F238E27FC236}">
                <a16:creationId xmlns:a16="http://schemas.microsoft.com/office/drawing/2014/main" xmlns="" id="{391F6B52-91F4-4AEB-B6DB-29FEBCF28C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xmlns="" id="{2CD6F061-7C53-44F4-9794-953DB70A45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82244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website&#10;&#10;Description automatically generated">
            <a:extLst>
              <a:ext uri="{FF2B5EF4-FFF2-40B4-BE49-F238E27FC236}">
                <a16:creationId xmlns:a16="http://schemas.microsoft.com/office/drawing/2014/main" xmlns="" id="{91BE950B-F821-E637-5EA9-23B4A0F90605}"/>
              </a:ext>
            </a:extLst>
          </p:cNvPr>
          <p:cNvPicPr>
            <a:picLocks noChangeAspect="1"/>
          </p:cNvPicPr>
          <p:nvPr/>
        </p:nvPicPr>
        <p:blipFill>
          <a:blip r:embed="rId2"/>
          <a:stretch>
            <a:fillRect/>
          </a:stretch>
        </p:blipFill>
        <p:spPr>
          <a:xfrm>
            <a:off x="1530290" y="124287"/>
            <a:ext cx="9131420" cy="6386141"/>
          </a:xfrm>
          <a:prstGeom prst="rect">
            <a:avLst/>
          </a:prstGeom>
        </p:spPr>
      </p:pic>
      <p:sp>
        <p:nvSpPr>
          <p:cNvPr id="5" name="TextBox 4">
            <a:extLst>
              <a:ext uri="{FF2B5EF4-FFF2-40B4-BE49-F238E27FC236}">
                <a16:creationId xmlns:a16="http://schemas.microsoft.com/office/drawing/2014/main" xmlns="" id="{0CC0209D-610F-2C71-0691-9AC888A97BD8}"/>
              </a:ext>
            </a:extLst>
          </p:cNvPr>
          <p:cNvSpPr txBox="1"/>
          <p:nvPr/>
        </p:nvSpPr>
        <p:spPr>
          <a:xfrm>
            <a:off x="5264457" y="6510428"/>
            <a:ext cx="2077375" cy="369332"/>
          </a:xfrm>
          <a:prstGeom prst="rect">
            <a:avLst/>
          </a:prstGeom>
          <a:noFill/>
        </p:spPr>
        <p:txBody>
          <a:bodyPr wrap="square" rtlCol="0">
            <a:spAutoFit/>
          </a:bodyPr>
          <a:lstStyle/>
          <a:p>
            <a:pPr algn="ctr"/>
            <a:r>
              <a:rPr lang="en-US" dirty="0"/>
              <a:t>Home Page</a:t>
            </a:r>
            <a:endParaRPr lang="en-IN" dirty="0"/>
          </a:p>
        </p:txBody>
      </p:sp>
    </p:spTree>
    <p:extLst>
      <p:ext uri="{BB962C8B-B14F-4D97-AF65-F5344CB8AC3E}">
        <p14:creationId xmlns:p14="http://schemas.microsoft.com/office/powerpoint/2010/main" xmlns="" val="405541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CC0209D-610F-2C71-0691-9AC888A97BD8}"/>
              </a:ext>
            </a:extLst>
          </p:cNvPr>
          <p:cNvSpPr txBox="1"/>
          <p:nvPr/>
        </p:nvSpPr>
        <p:spPr>
          <a:xfrm>
            <a:off x="4385570" y="6133561"/>
            <a:ext cx="3888418" cy="923330"/>
          </a:xfrm>
          <a:prstGeom prst="rect">
            <a:avLst/>
          </a:prstGeom>
          <a:noFill/>
        </p:spPr>
        <p:txBody>
          <a:bodyPr wrap="square" rtlCol="0">
            <a:spAutoFit/>
          </a:bodyPr>
          <a:lstStyle/>
          <a:p>
            <a:pPr algn="ct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Main Page: Calculates BMI and Recommends Exercise Plan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pic>
        <p:nvPicPr>
          <p:cNvPr id="6" name="Picture 5" descr="Graphical user interface, text, application&#10;&#10;Description automatically generated">
            <a:extLst>
              <a:ext uri="{FF2B5EF4-FFF2-40B4-BE49-F238E27FC236}">
                <a16:creationId xmlns:a16="http://schemas.microsoft.com/office/drawing/2014/main" xmlns="" id="{C9A000EA-DE9B-17AC-6262-05D14B344586}"/>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01360" y="404858"/>
            <a:ext cx="9189280" cy="5335947"/>
          </a:xfrm>
          <a:prstGeom prst="rect">
            <a:avLst/>
          </a:prstGeom>
          <a:noFill/>
          <a:ln>
            <a:noFill/>
          </a:ln>
        </p:spPr>
      </p:pic>
    </p:spTree>
    <p:extLst>
      <p:ext uri="{BB962C8B-B14F-4D97-AF65-F5344CB8AC3E}">
        <p14:creationId xmlns:p14="http://schemas.microsoft.com/office/powerpoint/2010/main" xmlns="" val="418896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CC0209D-610F-2C71-0691-9AC888A97BD8}"/>
              </a:ext>
            </a:extLst>
          </p:cNvPr>
          <p:cNvSpPr txBox="1"/>
          <p:nvPr/>
        </p:nvSpPr>
        <p:spPr>
          <a:xfrm>
            <a:off x="5264457" y="6510428"/>
            <a:ext cx="2077375" cy="369332"/>
          </a:xfrm>
          <a:prstGeom prst="rect">
            <a:avLst/>
          </a:prstGeom>
          <a:noFill/>
        </p:spPr>
        <p:txBody>
          <a:bodyPr wrap="square" rtlCol="0">
            <a:spAutoFit/>
          </a:bodyPr>
          <a:lstStyle/>
          <a:p>
            <a:pPr algn="ctr"/>
            <a:r>
              <a:rPr lang="en-US" dirty="0"/>
              <a:t>About us Page</a:t>
            </a:r>
            <a:endParaRPr lang="en-IN" dirty="0"/>
          </a:p>
        </p:txBody>
      </p:sp>
      <p:pic>
        <p:nvPicPr>
          <p:cNvPr id="6" name="Picture 5" descr="Graphical user interface&#10;&#10;Description automatically generated">
            <a:extLst>
              <a:ext uri="{FF2B5EF4-FFF2-40B4-BE49-F238E27FC236}">
                <a16:creationId xmlns:a16="http://schemas.microsoft.com/office/drawing/2014/main" xmlns="" id="{88EA51D8-4B47-7601-EC8B-4F4F57E4BAD5}"/>
              </a:ext>
            </a:extLst>
          </p:cNvPr>
          <p:cNvPicPr>
            <a:picLocks noChangeAspect="1"/>
          </p:cNvPicPr>
          <p:nvPr/>
        </p:nvPicPr>
        <p:blipFill>
          <a:blip r:embed="rId2"/>
          <a:stretch>
            <a:fillRect/>
          </a:stretch>
        </p:blipFill>
        <p:spPr>
          <a:xfrm>
            <a:off x="232513" y="388382"/>
            <a:ext cx="11726973" cy="5391150"/>
          </a:xfrm>
          <a:prstGeom prst="rect">
            <a:avLst/>
          </a:prstGeom>
        </p:spPr>
      </p:pic>
    </p:spTree>
    <p:extLst>
      <p:ext uri="{BB962C8B-B14F-4D97-AF65-F5344CB8AC3E}">
        <p14:creationId xmlns:p14="http://schemas.microsoft.com/office/powerpoint/2010/main" xmlns="" val="364692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CC0209D-610F-2C71-0691-9AC888A97BD8}"/>
              </a:ext>
            </a:extLst>
          </p:cNvPr>
          <p:cNvSpPr txBox="1"/>
          <p:nvPr/>
        </p:nvSpPr>
        <p:spPr>
          <a:xfrm>
            <a:off x="5264457" y="6510428"/>
            <a:ext cx="2077375" cy="369332"/>
          </a:xfrm>
          <a:prstGeom prst="rect">
            <a:avLst/>
          </a:prstGeom>
          <a:noFill/>
        </p:spPr>
        <p:txBody>
          <a:bodyPr wrap="square" rtlCol="0">
            <a:spAutoFit/>
          </a:bodyPr>
          <a:lstStyle/>
          <a:p>
            <a:pPr algn="ctr"/>
            <a:r>
              <a:rPr lang="en-US" dirty="0"/>
              <a:t>Contact Us Page</a:t>
            </a:r>
            <a:endParaRPr lang="en-IN" dirty="0"/>
          </a:p>
        </p:txBody>
      </p:sp>
      <p:pic>
        <p:nvPicPr>
          <p:cNvPr id="6" name="Picture 5" descr="Graphical user interface, text, application, email&#10;&#10;Description automatically generated">
            <a:extLst>
              <a:ext uri="{FF2B5EF4-FFF2-40B4-BE49-F238E27FC236}">
                <a16:creationId xmlns:a16="http://schemas.microsoft.com/office/drawing/2014/main" xmlns="" id="{3EA8B00E-9130-FA9F-9B33-36453856B03C}"/>
              </a:ext>
            </a:extLst>
          </p:cNvPr>
          <p:cNvPicPr>
            <a:picLocks noChangeAspect="1"/>
          </p:cNvPicPr>
          <p:nvPr/>
        </p:nvPicPr>
        <p:blipFill>
          <a:blip r:embed="rId2"/>
          <a:stretch>
            <a:fillRect/>
          </a:stretch>
        </p:blipFill>
        <p:spPr>
          <a:xfrm>
            <a:off x="254452" y="509984"/>
            <a:ext cx="11683096" cy="5288598"/>
          </a:xfrm>
          <a:prstGeom prst="rect">
            <a:avLst/>
          </a:prstGeom>
        </p:spPr>
      </p:pic>
    </p:spTree>
    <p:extLst>
      <p:ext uri="{BB962C8B-B14F-4D97-AF65-F5344CB8AC3E}">
        <p14:creationId xmlns:p14="http://schemas.microsoft.com/office/powerpoint/2010/main" xmlns="" val="237410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CC0209D-610F-2C71-0691-9AC888A97BD8}"/>
              </a:ext>
            </a:extLst>
          </p:cNvPr>
          <p:cNvSpPr txBox="1"/>
          <p:nvPr/>
        </p:nvSpPr>
        <p:spPr>
          <a:xfrm>
            <a:off x="5264457" y="6510428"/>
            <a:ext cx="2077375" cy="369332"/>
          </a:xfrm>
          <a:prstGeom prst="rect">
            <a:avLst/>
          </a:prstGeom>
          <a:noFill/>
        </p:spPr>
        <p:txBody>
          <a:bodyPr wrap="square" rtlCol="0">
            <a:spAutoFit/>
          </a:bodyPr>
          <a:lstStyle/>
          <a:p>
            <a:pPr algn="ctr"/>
            <a:r>
              <a:rPr lang="en-US" dirty="0"/>
              <a:t>VCS Repository</a:t>
            </a:r>
            <a:endParaRPr lang="en-IN" dirty="0"/>
          </a:p>
        </p:txBody>
      </p:sp>
      <p:pic>
        <p:nvPicPr>
          <p:cNvPr id="6" name="Picture 5" descr="A screenshot of a computer screen&#10;&#10;Description automatically generated with medium confidence">
            <a:extLst>
              <a:ext uri="{FF2B5EF4-FFF2-40B4-BE49-F238E27FC236}">
                <a16:creationId xmlns:a16="http://schemas.microsoft.com/office/drawing/2014/main" xmlns="" id="{DE84506B-9840-00A3-F044-1F687FA9A24E}"/>
              </a:ext>
            </a:extLst>
          </p:cNvPr>
          <p:cNvPicPr>
            <a:picLocks noChangeAspect="1"/>
          </p:cNvPicPr>
          <p:nvPr/>
        </p:nvPicPr>
        <p:blipFill>
          <a:blip r:embed="rId2"/>
          <a:stretch>
            <a:fillRect/>
          </a:stretch>
        </p:blipFill>
        <p:spPr>
          <a:xfrm>
            <a:off x="309562" y="275515"/>
            <a:ext cx="11572875" cy="6306970"/>
          </a:xfrm>
          <a:prstGeom prst="rect">
            <a:avLst/>
          </a:prstGeom>
        </p:spPr>
      </p:pic>
    </p:spTree>
    <p:extLst>
      <p:ext uri="{BB962C8B-B14F-4D97-AF65-F5344CB8AC3E}">
        <p14:creationId xmlns:p14="http://schemas.microsoft.com/office/powerpoint/2010/main" xmlns="" val="76771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CC0209D-610F-2C71-0691-9AC888A97BD8}"/>
              </a:ext>
            </a:extLst>
          </p:cNvPr>
          <p:cNvSpPr txBox="1"/>
          <p:nvPr/>
        </p:nvSpPr>
        <p:spPr>
          <a:xfrm>
            <a:off x="5057311" y="6488668"/>
            <a:ext cx="2077375" cy="369332"/>
          </a:xfrm>
          <a:prstGeom prst="rect">
            <a:avLst/>
          </a:prstGeom>
          <a:noFill/>
        </p:spPr>
        <p:txBody>
          <a:bodyPr wrap="square" rtlCol="0">
            <a:spAutoFit/>
          </a:bodyPr>
          <a:lstStyle/>
          <a:p>
            <a:pPr algn="ctr"/>
            <a:r>
              <a:rPr lang="en-US" dirty="0"/>
              <a:t>Jenkins Server</a:t>
            </a:r>
            <a:endParaRPr lang="en-IN" dirty="0"/>
          </a:p>
        </p:txBody>
      </p:sp>
      <p:pic>
        <p:nvPicPr>
          <p:cNvPr id="6" name="Picture 5">
            <a:extLst>
              <a:ext uri="{FF2B5EF4-FFF2-40B4-BE49-F238E27FC236}">
                <a16:creationId xmlns:a16="http://schemas.microsoft.com/office/drawing/2014/main" xmlns="" id="{48EFF09D-B943-C3CD-9545-C0EADFFF17F3}"/>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90753" y="577929"/>
            <a:ext cx="11610493" cy="4915853"/>
          </a:xfrm>
          <a:prstGeom prst="rect">
            <a:avLst/>
          </a:prstGeom>
          <a:noFill/>
          <a:ln>
            <a:noFill/>
          </a:ln>
        </p:spPr>
      </p:pic>
    </p:spTree>
    <p:extLst>
      <p:ext uri="{BB962C8B-B14F-4D97-AF65-F5344CB8AC3E}">
        <p14:creationId xmlns:p14="http://schemas.microsoft.com/office/powerpoint/2010/main" xmlns="" val="3493735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CC0209D-610F-2C71-0691-9AC888A97BD8}"/>
              </a:ext>
            </a:extLst>
          </p:cNvPr>
          <p:cNvSpPr txBox="1"/>
          <p:nvPr/>
        </p:nvSpPr>
        <p:spPr>
          <a:xfrm>
            <a:off x="5057311" y="6488668"/>
            <a:ext cx="2077375" cy="369332"/>
          </a:xfrm>
          <a:prstGeom prst="rect">
            <a:avLst/>
          </a:prstGeom>
          <a:noFill/>
        </p:spPr>
        <p:txBody>
          <a:bodyPr wrap="square" rtlCol="0">
            <a:spAutoFit/>
          </a:bodyPr>
          <a:lstStyle/>
          <a:p>
            <a:pPr algn="ctr"/>
            <a:r>
              <a:rPr lang="en-US" dirty="0"/>
              <a:t>Docker Server</a:t>
            </a:r>
            <a:endParaRPr lang="en-IN" dirty="0"/>
          </a:p>
        </p:txBody>
      </p:sp>
      <p:pic>
        <p:nvPicPr>
          <p:cNvPr id="4" name="Picture 3">
            <a:extLst>
              <a:ext uri="{FF2B5EF4-FFF2-40B4-BE49-F238E27FC236}">
                <a16:creationId xmlns:a16="http://schemas.microsoft.com/office/drawing/2014/main" xmlns="" id="{0E36B821-A4B2-BABB-64A2-F3C90AB3C221}"/>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0698" y="338772"/>
            <a:ext cx="8610600" cy="5393584"/>
          </a:xfrm>
          <a:prstGeom prst="rect">
            <a:avLst/>
          </a:prstGeom>
          <a:noFill/>
          <a:ln>
            <a:noFill/>
          </a:ln>
        </p:spPr>
      </p:pic>
    </p:spTree>
    <p:extLst>
      <p:ext uri="{BB962C8B-B14F-4D97-AF65-F5344CB8AC3E}">
        <p14:creationId xmlns:p14="http://schemas.microsoft.com/office/powerpoint/2010/main" xmlns="" val="1106331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xmlns="" id="{50A3C1AB-1153-42D2-8378-34B849C1C4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2">
            <a:extLst>
              <a:ext uri="{FF2B5EF4-FFF2-40B4-BE49-F238E27FC236}">
                <a16:creationId xmlns:a16="http://schemas.microsoft.com/office/drawing/2014/main" xmlns="" id="{A3473CF9-37EB-43E7-89EF-D2D1C53D1D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3615" y="463850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F5978E4C-5BD5-8436-7D66-26F5569B2D30}"/>
              </a:ext>
            </a:extLst>
          </p:cNvPr>
          <p:cNvSpPr>
            <a:spLocks noGrp="1"/>
          </p:cNvSpPr>
          <p:nvPr>
            <p:ph type="title"/>
          </p:nvPr>
        </p:nvSpPr>
        <p:spPr>
          <a:xfrm>
            <a:off x="2103121" y="472717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Any Questions?</a:t>
            </a:r>
          </a:p>
        </p:txBody>
      </p:sp>
      <p:sp>
        <p:nvSpPr>
          <p:cNvPr id="29" name="Rectangle: Rounded Corners 24">
            <a:extLst>
              <a:ext uri="{FF2B5EF4-FFF2-40B4-BE49-F238E27FC236}">
                <a16:creationId xmlns:a16="http://schemas.microsoft.com/office/drawing/2014/main" xmlns="" id="{586B4EF9-43BA-4655-A6FF-1D8E21574C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 name="Graphic 17" descr="Question mark">
            <a:extLst>
              <a:ext uri="{FF2B5EF4-FFF2-40B4-BE49-F238E27FC236}">
                <a16:creationId xmlns:a16="http://schemas.microsoft.com/office/drawing/2014/main" xmlns="" id="{55BFA535-672D-166D-6F2D-522D572C3355}"/>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4048714" y="299258"/>
            <a:ext cx="4094573" cy="4094573"/>
          </a:xfrm>
          <a:prstGeom prst="rect">
            <a:avLst/>
          </a:prstGeom>
        </p:spPr>
      </p:pic>
    </p:spTree>
    <p:extLst>
      <p:ext uri="{BB962C8B-B14F-4D97-AF65-F5344CB8AC3E}">
        <p14:creationId xmlns:p14="http://schemas.microsoft.com/office/powerpoint/2010/main" xmlns="" val="358520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AF1966E-FD40-4A4A-B61B-C4DF7FA05F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047BFA19-D45E-416B-A404-7AF2F3F270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8E0105E7-23DB-4CF2-8258-FF47C762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F5978E4C-5BD5-8436-7D66-26F5569B2D30}"/>
              </a:ext>
            </a:extLst>
          </p:cNvPr>
          <p:cNvSpPr>
            <a:spLocks noGrp="1"/>
          </p:cNvSpPr>
          <p:nvPr>
            <p:ph type="title"/>
          </p:nvPr>
        </p:nvSpPr>
        <p:spPr>
          <a:xfrm>
            <a:off x="1125684" y="521208"/>
            <a:ext cx="10168128" cy="1179576"/>
          </a:xfrm>
        </p:spPr>
        <p:txBody>
          <a:bodyPr>
            <a:normAutofit/>
          </a:bodyPr>
          <a:lstStyle/>
          <a:p>
            <a:r>
              <a:rPr lang="en-US" sz="4000" dirty="0">
                <a:latin typeface="Times New Roman" panose="02020603050405020304" pitchFamily="18" charset="0"/>
                <a:cs typeface="Times New Roman" panose="02020603050405020304" pitchFamily="18" charset="0"/>
              </a:rPr>
              <a:t>Agile</a:t>
            </a:r>
            <a:endParaRPr lang="en-IN" sz="4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074B4F7D-14B2-478B-8BF5-01E4E0C5D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02C4FC0B-4491-3F6E-8047-97E2ECC4BCB1}"/>
              </a:ext>
            </a:extLst>
          </p:cNvPr>
          <p:cNvSpPr>
            <a:spLocks noGrp="1"/>
          </p:cNvSpPr>
          <p:nvPr>
            <p:ph idx="1"/>
          </p:nvPr>
        </p:nvSpPr>
        <p:spPr>
          <a:xfrm>
            <a:off x="1125684" y="2221991"/>
            <a:ext cx="10168128" cy="4320851"/>
          </a:xfrm>
        </p:spPr>
        <p:txBody>
          <a:bodyPr>
            <a:normAutofit fontScale="92500" lnSpcReduction="10000"/>
          </a:bodyPr>
          <a:lstStyle/>
          <a:p>
            <a:pPr marL="0" indent="0" algn="ctr">
              <a:buNone/>
            </a:pPr>
            <a:r>
              <a:rPr lang="en-US" sz="1600" b="0" i="0" dirty="0">
                <a:solidFill>
                  <a:srgbClr val="292929"/>
                </a:solidFill>
                <a:effectLst/>
                <a:latin typeface="charter"/>
              </a:rPr>
              <a:t>“We practice improvement through work, work through improvement, one sprint at a time!”</a:t>
            </a:r>
          </a:p>
          <a:p>
            <a:pPr marL="0" indent="0">
              <a:buNone/>
            </a:pPr>
            <a:endParaRPr lang="en-US" sz="1600" dirty="0">
              <a:solidFill>
                <a:srgbClr val="292929"/>
              </a:solidFill>
              <a:latin typeface="charter"/>
            </a:endParaRPr>
          </a:p>
          <a:p>
            <a:r>
              <a:rPr lang="en-US" sz="2000" b="0" i="0" dirty="0">
                <a:solidFill>
                  <a:srgbClr val="273239"/>
                </a:solidFill>
                <a:effectLst/>
                <a:latin typeface="Times New Roman" panose="02020603050405020304" pitchFamily="18" charset="0"/>
                <a:cs typeface="Times New Roman" panose="02020603050405020304" pitchFamily="18" charset="0"/>
              </a:rPr>
              <a:t>Agile is a time-bound, iterative approach to software delivery that builds software incrementally from the start of the project, instead of trying to deliver all at once.</a:t>
            </a:r>
            <a:endParaRPr lang="en-US" sz="2000" b="0" i="0" dirty="0">
              <a:solidFill>
                <a:srgbClr val="292929"/>
              </a:solidFill>
              <a:effectLst/>
              <a:latin typeface="Times New Roman" panose="02020603050405020304" pitchFamily="18" charset="0"/>
              <a:cs typeface="Times New Roman" panose="02020603050405020304" pitchFamily="18" charset="0"/>
            </a:endParaRPr>
          </a:p>
          <a:p>
            <a:pPr fontAlgn="base"/>
            <a:r>
              <a:rPr lang="en-US" sz="2000" b="0" i="0" dirty="0">
                <a:solidFill>
                  <a:srgbClr val="273239"/>
                </a:solidFill>
                <a:effectLst/>
                <a:latin typeface="Times New Roman" panose="02020603050405020304" pitchFamily="18" charset="0"/>
                <a:cs typeface="Times New Roman" panose="02020603050405020304" pitchFamily="18" charset="0"/>
              </a:rPr>
              <a:t>Highest priority is to satisfy the customer through early and continuous delivery of valuable software.</a:t>
            </a:r>
          </a:p>
          <a:p>
            <a:pPr fontAlgn="base"/>
            <a:r>
              <a:rPr lang="en-US" sz="2000" b="0" i="0" dirty="0">
                <a:solidFill>
                  <a:srgbClr val="273239"/>
                </a:solidFill>
                <a:effectLst/>
                <a:latin typeface="Times New Roman" panose="02020603050405020304" pitchFamily="18" charset="0"/>
                <a:cs typeface="Times New Roman" panose="02020603050405020304" pitchFamily="18" charset="0"/>
              </a:rPr>
              <a:t>It welcomes changing requirements, even late in development.</a:t>
            </a:r>
          </a:p>
          <a:p>
            <a:pPr fontAlgn="base"/>
            <a:r>
              <a:rPr lang="en-US" sz="2000" b="0" i="0" dirty="0">
                <a:solidFill>
                  <a:srgbClr val="273239"/>
                </a:solidFill>
                <a:effectLst/>
                <a:latin typeface="Times New Roman" panose="02020603050405020304" pitchFamily="18" charset="0"/>
                <a:cs typeface="Times New Roman" panose="02020603050405020304" pitchFamily="18" charset="0"/>
              </a:rPr>
              <a:t>Deliver working software frequently, from a couple of weeks to a couple of months, with a preference to the shortest timescale.</a:t>
            </a: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Deployment of software is quicker and thus helps in increasing the trust of the customer.</a:t>
            </a: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Can better adapt to rapidly changing requirements and respond faster.</a:t>
            </a: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Helps in getting immediate feedback which can be used to improve the software in the next increment.</a:t>
            </a:r>
          </a:p>
          <a:p>
            <a:endParaRPr lang="en-US" sz="1600" dirty="0">
              <a:solidFill>
                <a:srgbClr val="292929"/>
              </a:solidFill>
              <a:latin typeface="Times New Roman" panose="02020603050405020304" pitchFamily="18" charset="0"/>
              <a:cs typeface="Times New Roman" panose="02020603050405020304" pitchFamily="18" charset="0"/>
            </a:endParaRPr>
          </a:p>
          <a:p>
            <a:endParaRPr lang="en-IN" sz="2200" dirty="0"/>
          </a:p>
        </p:txBody>
      </p:sp>
      <p:pic>
        <p:nvPicPr>
          <p:cNvPr id="5" name="Picture 4">
            <a:extLst>
              <a:ext uri="{FF2B5EF4-FFF2-40B4-BE49-F238E27FC236}">
                <a16:creationId xmlns:a16="http://schemas.microsoft.com/office/drawing/2014/main" xmlns="" id="{DBF67A6F-9F2E-33E9-30B4-1D337114ADE1}"/>
              </a:ext>
            </a:extLst>
          </p:cNvPr>
          <p:cNvPicPr>
            <a:picLocks noChangeAspect="1"/>
          </p:cNvPicPr>
          <p:nvPr/>
        </p:nvPicPr>
        <p:blipFill>
          <a:blip r:embed="rId2" cstate="print"/>
          <a:stretch>
            <a:fillRect/>
          </a:stretch>
        </p:blipFill>
        <p:spPr>
          <a:xfrm>
            <a:off x="9448224" y="213064"/>
            <a:ext cx="2176848" cy="1487720"/>
          </a:xfrm>
          <a:prstGeom prst="rect">
            <a:avLst/>
          </a:prstGeom>
        </p:spPr>
      </p:pic>
    </p:spTree>
    <p:extLst>
      <p:ext uri="{BB962C8B-B14F-4D97-AF65-F5344CB8AC3E}">
        <p14:creationId xmlns:p14="http://schemas.microsoft.com/office/powerpoint/2010/main" xmlns="" val="945173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AF1966E-FD40-4A4A-B61B-C4DF7FA05F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047BFA19-D45E-416B-A404-7AF2F3F270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8E0105E7-23DB-4CF2-8258-FF47C762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F5978E4C-5BD5-8436-7D66-26F5569B2D30}"/>
              </a:ext>
            </a:extLst>
          </p:cNvPr>
          <p:cNvSpPr>
            <a:spLocks noGrp="1"/>
          </p:cNvSpPr>
          <p:nvPr>
            <p:ph type="title"/>
          </p:nvPr>
        </p:nvSpPr>
        <p:spPr>
          <a:xfrm>
            <a:off x="1115568" y="548640"/>
            <a:ext cx="10168128" cy="1179576"/>
          </a:xfrm>
        </p:spPr>
        <p:txBody>
          <a:bodyPr>
            <a:normAutofit/>
          </a:bodyPr>
          <a:lstStyle/>
          <a:p>
            <a:r>
              <a:rPr lang="en-US" sz="4000" dirty="0">
                <a:latin typeface="Times New Roman" panose="02020603050405020304" pitchFamily="18" charset="0"/>
                <a:cs typeface="Times New Roman" panose="02020603050405020304" pitchFamily="18" charset="0"/>
              </a:rPr>
              <a:t>DevOps </a:t>
            </a:r>
            <a:endParaRPr lang="en-IN" sz="4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074B4F7D-14B2-478B-8BF5-01E4E0C5D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02C4FC0B-4491-3F6E-8047-97E2ECC4BCB1}"/>
              </a:ext>
            </a:extLst>
          </p:cNvPr>
          <p:cNvSpPr>
            <a:spLocks noGrp="1"/>
          </p:cNvSpPr>
          <p:nvPr>
            <p:ph idx="1"/>
          </p:nvPr>
        </p:nvSpPr>
        <p:spPr>
          <a:xfrm>
            <a:off x="1115568" y="2481943"/>
            <a:ext cx="10168128" cy="3695020"/>
          </a:xfrm>
        </p:spPr>
        <p:txBody>
          <a:bodyPr>
            <a:normAutofit/>
          </a:bodyPr>
          <a:lstStyle/>
          <a:p>
            <a:r>
              <a:rPr lang="en-US" sz="2000" b="0" i="0" dirty="0">
                <a:solidFill>
                  <a:srgbClr val="333333"/>
                </a:solidFill>
                <a:effectLst/>
                <a:latin typeface="Times New Roman" panose="02020603050405020304" pitchFamily="18" charset="0"/>
                <a:cs typeface="Times New Roman" panose="02020603050405020304" pitchFamily="18" charset="0"/>
              </a:rPr>
              <a:t>DevOps is the combination of two words, one is </a:t>
            </a:r>
            <a:r>
              <a:rPr lang="en-US" sz="2000" b="1" i="0" dirty="0">
                <a:solidFill>
                  <a:srgbClr val="333333"/>
                </a:solidFill>
                <a:effectLst/>
                <a:latin typeface="Times New Roman" panose="02020603050405020304" pitchFamily="18" charset="0"/>
                <a:cs typeface="Times New Roman" panose="02020603050405020304" pitchFamily="18" charset="0"/>
              </a:rPr>
              <a:t>Development</a:t>
            </a:r>
            <a:r>
              <a:rPr lang="en-US" sz="2000" b="0" i="0" dirty="0">
                <a:solidFill>
                  <a:srgbClr val="333333"/>
                </a:solidFill>
                <a:effectLst/>
                <a:latin typeface="Times New Roman" panose="02020603050405020304" pitchFamily="18" charset="0"/>
                <a:cs typeface="Times New Roman" panose="02020603050405020304" pitchFamily="18" charset="0"/>
              </a:rPr>
              <a:t> and other is </a:t>
            </a:r>
            <a:r>
              <a:rPr lang="en-US" sz="2000" b="1" i="0" dirty="0">
                <a:solidFill>
                  <a:srgbClr val="333333"/>
                </a:solidFill>
                <a:effectLst/>
                <a:latin typeface="Times New Roman" panose="02020603050405020304" pitchFamily="18" charset="0"/>
                <a:cs typeface="Times New Roman" panose="02020603050405020304" pitchFamily="18" charset="0"/>
              </a:rPr>
              <a:t>Operations</a:t>
            </a:r>
            <a:r>
              <a:rPr lang="en-US" sz="2000" b="0" i="0" dirty="0">
                <a:solidFill>
                  <a:srgbClr val="333333"/>
                </a:solidFill>
                <a:effectLst/>
                <a:latin typeface="Times New Roman" panose="02020603050405020304" pitchFamily="18" charset="0"/>
                <a:cs typeface="Times New Roman" panose="02020603050405020304" pitchFamily="18" charset="0"/>
              </a:rPr>
              <a:t>.</a:t>
            </a:r>
          </a:p>
          <a:p>
            <a:r>
              <a:rPr lang="en-US" sz="2000" b="0" i="0" dirty="0">
                <a:solidFill>
                  <a:srgbClr val="333333"/>
                </a:solidFill>
                <a:effectLst/>
                <a:latin typeface="Times New Roman" panose="02020603050405020304" pitchFamily="18" charset="0"/>
                <a:cs typeface="Times New Roman" panose="02020603050405020304" pitchFamily="18" charset="0"/>
              </a:rPr>
              <a:t>It is a culture to promote the development and operation process collectively.</a:t>
            </a:r>
            <a:endParaRPr lang="en-US" sz="2000" dirty="0">
              <a:solidFill>
                <a:srgbClr val="333333"/>
              </a:solidFill>
              <a:latin typeface="Times New Roman" panose="02020603050405020304" pitchFamily="18" charset="0"/>
              <a:cs typeface="Times New Roman" panose="02020603050405020304" pitchFamily="18" charset="0"/>
            </a:endParaRPr>
          </a:p>
          <a:p>
            <a:r>
              <a:rPr lang="en-US" sz="2000" b="0" i="0" dirty="0">
                <a:solidFill>
                  <a:srgbClr val="333333"/>
                </a:solidFill>
                <a:effectLst/>
                <a:latin typeface="Times New Roman" panose="02020603050405020304" pitchFamily="18" charset="0"/>
                <a:cs typeface="Times New Roman" panose="02020603050405020304" pitchFamily="18" charset="0"/>
              </a:rPr>
              <a:t>It allows a single team to handle the entire application lifecycle, from development to </a:t>
            </a:r>
            <a:r>
              <a:rPr lang="en-US" sz="2000" b="1" i="0" dirty="0">
                <a:solidFill>
                  <a:srgbClr val="333333"/>
                </a:solidFill>
                <a:effectLst/>
                <a:latin typeface="Times New Roman" panose="02020603050405020304" pitchFamily="18" charset="0"/>
                <a:cs typeface="Times New Roman" panose="02020603050405020304" pitchFamily="18" charset="0"/>
              </a:rPr>
              <a:t>testing, deployment</a:t>
            </a:r>
            <a:r>
              <a:rPr lang="en-US" sz="2000" b="0" i="0" dirty="0">
                <a:solidFill>
                  <a:srgbClr val="333333"/>
                </a:solidFill>
                <a:effectLst/>
                <a:latin typeface="Times New Roman" panose="02020603050405020304" pitchFamily="18" charset="0"/>
                <a:cs typeface="Times New Roman" panose="02020603050405020304" pitchFamily="18" charset="0"/>
              </a:rPr>
              <a:t>, and </a:t>
            </a:r>
            <a:r>
              <a:rPr lang="en-US" sz="2000" b="1" i="0" dirty="0">
                <a:solidFill>
                  <a:srgbClr val="333333"/>
                </a:solidFill>
                <a:effectLst/>
                <a:latin typeface="Times New Roman" panose="02020603050405020304" pitchFamily="18" charset="0"/>
                <a:cs typeface="Times New Roman" panose="02020603050405020304" pitchFamily="18" charset="0"/>
              </a:rPr>
              <a:t>operations</a:t>
            </a:r>
            <a:r>
              <a:rPr lang="en-US" sz="2000" b="0" i="0" dirty="0">
                <a:solidFill>
                  <a:srgbClr val="333333"/>
                </a:solidFill>
                <a:effectLst/>
                <a:latin typeface="Times New Roman" panose="02020603050405020304" pitchFamily="18" charset="0"/>
                <a:cs typeface="Times New Roman" panose="02020603050405020304" pitchFamily="18" charset="0"/>
              </a:rPr>
              <a:t>.</a:t>
            </a:r>
          </a:p>
          <a:p>
            <a:r>
              <a:rPr lang="en-US" sz="2000" b="0" i="0" dirty="0">
                <a:solidFill>
                  <a:srgbClr val="333333"/>
                </a:solidFill>
                <a:effectLst/>
                <a:latin typeface="Times New Roman" panose="02020603050405020304" pitchFamily="18" charset="0"/>
                <a:cs typeface="Times New Roman" panose="02020603050405020304" pitchFamily="18" charset="0"/>
              </a:rPr>
              <a:t>DevOps helps you to reduce the disconnection between software developers, quality assurance (QA) engineers, and system administrators.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3A3487CB-CCB5-31C7-C05E-7E0DB298F99A}"/>
              </a:ext>
            </a:extLst>
          </p:cNvPr>
          <p:cNvPicPr>
            <a:picLocks noChangeAspect="1"/>
          </p:cNvPicPr>
          <p:nvPr/>
        </p:nvPicPr>
        <p:blipFill>
          <a:blip r:embed="rId2" cstate="print"/>
          <a:stretch>
            <a:fillRect/>
          </a:stretch>
        </p:blipFill>
        <p:spPr>
          <a:xfrm>
            <a:off x="9270093" y="567628"/>
            <a:ext cx="1948954" cy="965077"/>
          </a:xfrm>
          <a:prstGeom prst="rect">
            <a:avLst/>
          </a:prstGeom>
        </p:spPr>
      </p:pic>
    </p:spTree>
    <p:extLst>
      <p:ext uri="{BB962C8B-B14F-4D97-AF65-F5344CB8AC3E}">
        <p14:creationId xmlns:p14="http://schemas.microsoft.com/office/powerpoint/2010/main" xmlns="" val="35091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AF1966E-FD40-4A4A-B61B-C4DF7FA05F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047BFA19-D45E-416B-A404-7AF2F3F270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8E0105E7-23DB-4CF2-8258-FF47C762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F5978E4C-5BD5-8436-7D66-26F5569B2D30}"/>
              </a:ext>
            </a:extLst>
          </p:cNvPr>
          <p:cNvSpPr>
            <a:spLocks noGrp="1"/>
          </p:cNvSpPr>
          <p:nvPr>
            <p:ph type="title"/>
          </p:nvPr>
        </p:nvSpPr>
        <p:spPr>
          <a:xfrm>
            <a:off x="1115568" y="548640"/>
            <a:ext cx="10168128" cy="1179576"/>
          </a:xfrm>
        </p:spPr>
        <p:txBody>
          <a:bodyPr>
            <a:normAutofit/>
          </a:bodyPr>
          <a:lstStyle/>
          <a:p>
            <a:r>
              <a:rPr lang="en-US" sz="4000" dirty="0">
                <a:latin typeface="Times New Roman" panose="02020603050405020304" pitchFamily="18" charset="0"/>
                <a:cs typeface="Times New Roman" panose="02020603050405020304" pitchFamily="18" charset="0"/>
              </a:rPr>
              <a:t>CI/CD </a:t>
            </a:r>
            <a:endParaRPr lang="en-IN" sz="4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074B4F7D-14B2-478B-8BF5-01E4E0C5D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02C4FC0B-4491-3F6E-8047-97E2ECC4BCB1}"/>
              </a:ext>
            </a:extLst>
          </p:cNvPr>
          <p:cNvSpPr>
            <a:spLocks noGrp="1"/>
          </p:cNvSpPr>
          <p:nvPr>
            <p:ph idx="1"/>
          </p:nvPr>
        </p:nvSpPr>
        <p:spPr>
          <a:xfrm>
            <a:off x="1115568" y="2481943"/>
            <a:ext cx="10168128" cy="3695020"/>
          </a:xfrm>
        </p:spPr>
        <p:txBody>
          <a:bodyPr>
            <a:normAutofit/>
          </a:bodyPr>
          <a:lstStyle/>
          <a:p>
            <a:r>
              <a:rPr lang="en-US" sz="2000" dirty="0">
                <a:solidFill>
                  <a:srgbClr val="273239"/>
                </a:solidFill>
                <a:effectLst/>
                <a:latin typeface="Times New Roman" panose="02020603050405020304" pitchFamily="18" charset="0"/>
                <a:cs typeface="Times New Roman" panose="02020603050405020304" pitchFamily="18" charset="0"/>
              </a:rPr>
              <a:t>CI/CD stands for Continuous Integration and Continuous Delivery</a:t>
            </a:r>
          </a:p>
          <a:p>
            <a:r>
              <a:rPr lang="en-US" sz="2000" dirty="0">
                <a:solidFill>
                  <a:srgbClr val="273239"/>
                </a:solidFill>
                <a:effectLst/>
                <a:latin typeface="Times New Roman" panose="02020603050405020304" pitchFamily="18" charset="0"/>
                <a:cs typeface="Times New Roman" panose="02020603050405020304" pitchFamily="18" charset="0"/>
              </a:rPr>
              <a:t>It is about how an Integrated code on a shared repository is used to release software to production multiple times a day with the help of automation.</a:t>
            </a:r>
            <a:endParaRPr lang="en-US" sz="2000" dirty="0">
              <a:solidFill>
                <a:srgbClr val="273239"/>
              </a:solidFill>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Jenkins</a:t>
            </a:r>
            <a:r>
              <a:rPr lang="en-US" sz="2000" dirty="0">
                <a:solidFill>
                  <a:srgbClr val="273239"/>
                </a:solidFill>
                <a:effectLst/>
                <a:latin typeface="Times New Roman" panose="02020603050405020304" pitchFamily="18" charset="0"/>
                <a:cs typeface="Times New Roman" panose="02020603050405020304" pitchFamily="18" charset="0"/>
              </a:rPr>
              <a:t> is a tool that is used for automation, and it is an open-source server that allows all the developers to build, test and deploy software.</a:t>
            </a:r>
          </a:p>
          <a:p>
            <a:r>
              <a:rPr lang="en-US" sz="2000" dirty="0">
                <a:solidFill>
                  <a:srgbClr val="273239"/>
                </a:solidFill>
                <a:effectLst/>
                <a:latin typeface="Times New Roman" panose="02020603050405020304" pitchFamily="18" charset="0"/>
                <a:cs typeface="Times New Roman" panose="02020603050405020304" pitchFamily="18" charset="0"/>
              </a:rPr>
              <a:t>By using Jenkins, we can make a continuous integration of projects(jobs) or end-to-endpoint automation.</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A9586DB6-28BE-94DE-2A19-F0DD5CE832D5}"/>
              </a:ext>
            </a:extLst>
          </p:cNvPr>
          <p:cNvPicPr>
            <a:picLocks noChangeAspect="1"/>
          </p:cNvPicPr>
          <p:nvPr/>
        </p:nvPicPr>
        <p:blipFill>
          <a:blip r:embed="rId2"/>
          <a:stretch>
            <a:fillRect/>
          </a:stretch>
        </p:blipFill>
        <p:spPr>
          <a:xfrm>
            <a:off x="10153816" y="334708"/>
            <a:ext cx="1129880" cy="1342263"/>
          </a:xfrm>
          <a:prstGeom prst="rect">
            <a:avLst/>
          </a:prstGeom>
        </p:spPr>
      </p:pic>
    </p:spTree>
    <p:extLst>
      <p:ext uri="{BB962C8B-B14F-4D97-AF65-F5344CB8AC3E}">
        <p14:creationId xmlns:p14="http://schemas.microsoft.com/office/powerpoint/2010/main" xmlns="" val="3996948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AF1966E-FD40-4A4A-B61B-C4DF7FA05F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047BFA19-D45E-416B-A404-7AF2F3F270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8E0105E7-23DB-4CF2-8258-FF47C762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F5978E4C-5BD5-8436-7D66-26F5569B2D30}"/>
              </a:ext>
            </a:extLst>
          </p:cNvPr>
          <p:cNvSpPr>
            <a:spLocks noGrp="1"/>
          </p:cNvSpPr>
          <p:nvPr>
            <p:ph type="title"/>
          </p:nvPr>
        </p:nvSpPr>
        <p:spPr>
          <a:xfrm>
            <a:off x="1115568" y="548640"/>
            <a:ext cx="10168128" cy="1179576"/>
          </a:xfrm>
        </p:spPr>
        <p:txBody>
          <a:bodyPr>
            <a:normAutofit/>
          </a:bodyPr>
          <a:lstStyle/>
          <a:p>
            <a:r>
              <a:rPr lang="en-US" sz="4000" dirty="0">
                <a:latin typeface="Times New Roman" panose="02020603050405020304" pitchFamily="18" charset="0"/>
                <a:cs typeface="Times New Roman" panose="02020603050405020304" pitchFamily="18" charset="0"/>
              </a:rPr>
              <a:t>Containerization</a:t>
            </a:r>
            <a:endParaRPr lang="en-IN" sz="4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074B4F7D-14B2-478B-8BF5-01E4E0C5D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02C4FC0B-4491-3F6E-8047-97E2ECC4BCB1}"/>
              </a:ext>
            </a:extLst>
          </p:cNvPr>
          <p:cNvSpPr>
            <a:spLocks noGrp="1"/>
          </p:cNvSpPr>
          <p:nvPr>
            <p:ph idx="1"/>
          </p:nvPr>
        </p:nvSpPr>
        <p:spPr>
          <a:xfrm>
            <a:off x="760461" y="2276856"/>
            <a:ext cx="10168128" cy="3695020"/>
          </a:xfrm>
        </p:spPr>
        <p:txBody>
          <a:bodyPr>
            <a:normAutofit/>
          </a:bodyPr>
          <a:lstStyle/>
          <a:p>
            <a:r>
              <a:rPr lang="en-US" sz="2000" b="0" i="0" dirty="0">
                <a:solidFill>
                  <a:srgbClr val="273239"/>
                </a:solidFill>
                <a:effectLst/>
                <a:latin typeface="Times New Roman" panose="02020603050405020304" pitchFamily="18" charset="0"/>
                <a:cs typeface="Times New Roman" panose="02020603050405020304" pitchFamily="18" charset="0"/>
              </a:rPr>
              <a:t>Containerization is OS-based virtualization which creates multiple virtual units in the user space, known as Containers.</a:t>
            </a:r>
          </a:p>
          <a:p>
            <a:r>
              <a:rPr lang="en-US" sz="2000" b="0" i="0" dirty="0">
                <a:solidFill>
                  <a:srgbClr val="273239"/>
                </a:solidFill>
                <a:effectLst/>
                <a:latin typeface="Times New Roman" panose="02020603050405020304" pitchFamily="18" charset="0"/>
                <a:cs typeface="Times New Roman" panose="02020603050405020304" pitchFamily="18" charset="0"/>
              </a:rPr>
              <a:t>Containers share the same host kernel but are isolated from each other through private namespaces and resource control mechanisms at the OS level.</a:t>
            </a:r>
          </a:p>
          <a:p>
            <a:r>
              <a:rPr lang="en-US" sz="2000" b="1" i="0" dirty="0">
                <a:solidFill>
                  <a:srgbClr val="273239"/>
                </a:solidFill>
                <a:effectLst/>
                <a:latin typeface="Times New Roman" panose="02020603050405020304" pitchFamily="18" charset="0"/>
                <a:cs typeface="Times New Roman" panose="02020603050405020304" pitchFamily="18" charset="0"/>
              </a:rPr>
              <a:t>Docker</a:t>
            </a:r>
            <a:r>
              <a:rPr lang="en-US" sz="2000" b="0" i="0" dirty="0">
                <a:solidFill>
                  <a:srgbClr val="273239"/>
                </a:solidFill>
                <a:effectLst/>
                <a:latin typeface="Times New Roman" panose="02020603050405020304" pitchFamily="18" charset="0"/>
                <a:cs typeface="Times New Roman" panose="02020603050405020304" pitchFamily="18" charset="0"/>
              </a:rPr>
              <a:t> is the containerization platform which is used to package your application and all its dependencies together in the form of containers so to make sure that your application works seamlessly in any environment which can be development or test or production.</a:t>
            </a:r>
            <a:endParaRPr lang="en-US" sz="2000" dirty="0">
              <a:solidFill>
                <a:srgbClr val="273239"/>
              </a:solidFill>
              <a:latin typeface="Times New Roman" panose="02020603050405020304" pitchFamily="18" charset="0"/>
              <a:cs typeface="Times New Roman" panose="02020603050405020304" pitchFamily="18" charset="0"/>
            </a:endParaRPr>
          </a:p>
          <a:p>
            <a:r>
              <a:rPr lang="en-US" sz="2000" dirty="0">
                <a:solidFill>
                  <a:srgbClr val="273239"/>
                </a:solidFill>
                <a:latin typeface="Times New Roman" panose="02020603050405020304" pitchFamily="18" charset="0"/>
                <a:cs typeface="Times New Roman" panose="02020603050405020304" pitchFamily="18" charset="0"/>
              </a:rPr>
              <a:t>It</a:t>
            </a:r>
            <a:r>
              <a:rPr lang="en-US" sz="2000" b="0" i="0" dirty="0">
                <a:solidFill>
                  <a:srgbClr val="273239"/>
                </a:solidFill>
                <a:effectLst/>
                <a:latin typeface="Times New Roman" panose="02020603050405020304" pitchFamily="18" charset="0"/>
                <a:cs typeface="Times New Roman" panose="02020603050405020304" pitchFamily="18" charset="0"/>
              </a:rPr>
              <a:t> is a tool designed to make it easier to create, deploy, run applications by using containers.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A33E611A-7128-1D53-F2B1-517668EF6E21}"/>
              </a:ext>
            </a:extLst>
          </p:cNvPr>
          <p:cNvPicPr>
            <a:picLocks noChangeAspect="1"/>
          </p:cNvPicPr>
          <p:nvPr/>
        </p:nvPicPr>
        <p:blipFill>
          <a:blip r:embed="rId2"/>
          <a:stretch>
            <a:fillRect/>
          </a:stretch>
        </p:blipFill>
        <p:spPr>
          <a:xfrm>
            <a:off x="10163459" y="749774"/>
            <a:ext cx="1120237" cy="777307"/>
          </a:xfrm>
          <a:prstGeom prst="rect">
            <a:avLst/>
          </a:prstGeom>
        </p:spPr>
      </p:pic>
    </p:spTree>
    <p:extLst>
      <p:ext uri="{BB962C8B-B14F-4D97-AF65-F5344CB8AC3E}">
        <p14:creationId xmlns:p14="http://schemas.microsoft.com/office/powerpoint/2010/main" xmlns="" val="345671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AF1966E-FD40-4A4A-B61B-C4DF7FA05F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047BFA19-D45E-416B-A404-7AF2F3F270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8E0105E7-23DB-4CF2-8258-FF47C762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F5978E4C-5BD5-8436-7D66-26F5569B2D30}"/>
              </a:ext>
            </a:extLst>
          </p:cNvPr>
          <p:cNvSpPr>
            <a:spLocks noGrp="1"/>
          </p:cNvSpPr>
          <p:nvPr>
            <p:ph type="title"/>
          </p:nvPr>
        </p:nvSpPr>
        <p:spPr>
          <a:xfrm>
            <a:off x="1115568" y="548640"/>
            <a:ext cx="10168128" cy="1179576"/>
          </a:xfrm>
        </p:spPr>
        <p:txBody>
          <a:bodyPr>
            <a:normAutofit/>
          </a:bodyPr>
          <a:lstStyle/>
          <a:p>
            <a:r>
              <a:rPr lang="en-US" sz="4000" dirty="0">
                <a:latin typeface="Times New Roman" panose="02020603050405020304" pitchFamily="18" charset="0"/>
                <a:cs typeface="Times New Roman" panose="02020603050405020304" pitchFamily="18" charset="0"/>
              </a:rPr>
              <a:t>Our Project</a:t>
            </a:r>
            <a:endParaRPr lang="en-IN" sz="4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074B4F7D-14B2-478B-8BF5-01E4E0C5D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02C4FC0B-4491-3F6E-8047-97E2ECC4BCB1}"/>
              </a:ext>
            </a:extLst>
          </p:cNvPr>
          <p:cNvSpPr>
            <a:spLocks noGrp="1"/>
          </p:cNvSpPr>
          <p:nvPr>
            <p:ph idx="1"/>
          </p:nvPr>
        </p:nvSpPr>
        <p:spPr>
          <a:xfrm>
            <a:off x="1115568" y="2481943"/>
            <a:ext cx="10168128" cy="3695020"/>
          </a:xfrm>
        </p:spPr>
        <p:txBody>
          <a:bodyPr>
            <a:normAutofit lnSpcReduction="10000"/>
          </a:bodyPr>
          <a:lstStyle/>
          <a:p>
            <a:pPr>
              <a:buFont typeface="Wingdings" panose="05000000000000000000" pitchFamily="2" charset="2"/>
              <a:buChar char="Ø"/>
            </a:pPr>
            <a:r>
              <a:rPr lang="en-US" sz="2000" b="1" i="0" u="none" strike="noStrike" baseline="0" dirty="0">
                <a:solidFill>
                  <a:srgbClr val="000000"/>
                </a:solidFill>
                <a:latin typeface="Times New Roman" panose="02020603050405020304" pitchFamily="18" charset="0"/>
              </a:rPr>
              <a:t>WebApp</a:t>
            </a:r>
          </a:p>
          <a:p>
            <a:endParaRPr lang="en-US" sz="2000" b="0" i="0" u="none" strike="noStrike" baseline="0" dirty="0">
              <a:solidFill>
                <a:srgbClr val="000000"/>
              </a:solidFill>
              <a:latin typeface="Times New Roman" panose="02020603050405020304" pitchFamily="18" charset="0"/>
            </a:endParaRPr>
          </a:p>
          <a:p>
            <a:r>
              <a:rPr lang="en-US" sz="2000" b="0" i="0" u="none" strike="noStrike" baseline="0" dirty="0">
                <a:solidFill>
                  <a:srgbClr val="000000"/>
                </a:solidFill>
                <a:latin typeface="Times New Roman" panose="02020603050405020304" pitchFamily="18" charset="0"/>
              </a:rPr>
              <a:t>A fitness tracking system that takes inputs entered by users suggests them an exercise plan and calculates their Body Mass Index. It contains an interactive UI and following pages:- </a:t>
            </a:r>
          </a:p>
          <a:p>
            <a:pPr>
              <a:buFont typeface="Wingdings" panose="05000000000000000000" pitchFamily="2" charset="2"/>
              <a:buChar char="q"/>
            </a:pPr>
            <a:endParaRPr lang="en-US" sz="2000" b="0" i="0" u="none" strike="noStrike" baseline="0" dirty="0">
              <a:solidFill>
                <a:srgbClr val="000000"/>
              </a:solidFill>
              <a:latin typeface="Times New Roman" panose="02020603050405020304" pitchFamily="18" charset="0"/>
            </a:endParaRPr>
          </a:p>
          <a:p>
            <a:pPr lvl="1">
              <a:lnSpc>
                <a:spcPct val="150000"/>
              </a:lnSpc>
              <a:buFont typeface="Wingdings" panose="05000000000000000000" pitchFamily="2" charset="2"/>
              <a:buChar char="q"/>
            </a:pPr>
            <a:r>
              <a:rPr lang="en-US" sz="1800" b="0" i="0" u="none" strike="noStrike" baseline="0" dirty="0">
                <a:solidFill>
                  <a:srgbClr val="000000"/>
                </a:solidFill>
                <a:latin typeface="Times New Roman" panose="02020603050405020304" pitchFamily="18" charset="0"/>
              </a:rPr>
              <a:t>Welcome Page: The first page of the website. </a:t>
            </a:r>
          </a:p>
          <a:p>
            <a:pPr lvl="1">
              <a:lnSpc>
                <a:spcPct val="150000"/>
              </a:lnSpc>
              <a:buFont typeface="Wingdings" panose="05000000000000000000" pitchFamily="2" charset="2"/>
              <a:buChar char="q"/>
            </a:pPr>
            <a:r>
              <a:rPr lang="en-US" sz="1800" b="0" i="0" u="none" strike="noStrike" baseline="0" dirty="0">
                <a:solidFill>
                  <a:srgbClr val="000000"/>
                </a:solidFill>
                <a:latin typeface="Times New Roman" panose="02020603050405020304" pitchFamily="18" charset="0"/>
              </a:rPr>
              <a:t>Home Page: Page to take inputs and suggest exercise plans. </a:t>
            </a:r>
          </a:p>
          <a:p>
            <a:pPr lvl="1">
              <a:lnSpc>
                <a:spcPct val="150000"/>
              </a:lnSpc>
              <a:buFont typeface="Wingdings" panose="05000000000000000000" pitchFamily="2" charset="2"/>
              <a:buChar char="q"/>
            </a:pPr>
            <a:r>
              <a:rPr lang="en-US" sz="1800" b="0" i="0" u="none" strike="noStrike" baseline="0" dirty="0">
                <a:solidFill>
                  <a:srgbClr val="000000"/>
                </a:solidFill>
                <a:latin typeface="Times New Roman" panose="02020603050405020304" pitchFamily="18" charset="0"/>
              </a:rPr>
              <a:t>Contact Us: Registers queries entered by user. </a:t>
            </a:r>
          </a:p>
          <a:p>
            <a:pPr lvl="1">
              <a:lnSpc>
                <a:spcPct val="150000"/>
              </a:lnSpc>
              <a:buFont typeface="Wingdings" panose="05000000000000000000" pitchFamily="2" charset="2"/>
              <a:buChar char="q"/>
            </a:pPr>
            <a:r>
              <a:rPr lang="en-US" sz="1800" b="0" i="0" u="none" strike="noStrike" baseline="0" dirty="0">
                <a:solidFill>
                  <a:srgbClr val="000000"/>
                </a:solidFill>
                <a:latin typeface="Times New Roman" panose="02020603050405020304" pitchFamily="18" charset="0"/>
              </a:rPr>
              <a:t>About Us: Informative page about the website. </a:t>
            </a:r>
          </a:p>
          <a:p>
            <a:endParaRPr lang="en-IN" sz="2200" dirty="0"/>
          </a:p>
        </p:txBody>
      </p:sp>
    </p:spTree>
    <p:extLst>
      <p:ext uri="{BB962C8B-B14F-4D97-AF65-F5344CB8AC3E}">
        <p14:creationId xmlns:p14="http://schemas.microsoft.com/office/powerpoint/2010/main" xmlns="" val="356405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AF1966E-FD40-4A4A-B61B-C4DF7FA05F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047BFA19-D45E-416B-A404-7AF2F3F270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8E0105E7-23DB-4CF2-8258-FF47C762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F5978E4C-5BD5-8436-7D66-26F5569B2D30}"/>
              </a:ext>
            </a:extLst>
          </p:cNvPr>
          <p:cNvSpPr>
            <a:spLocks noGrp="1"/>
          </p:cNvSpPr>
          <p:nvPr>
            <p:ph type="title"/>
          </p:nvPr>
        </p:nvSpPr>
        <p:spPr>
          <a:xfrm>
            <a:off x="1115568" y="548640"/>
            <a:ext cx="10168128" cy="1179576"/>
          </a:xfrm>
        </p:spPr>
        <p:txBody>
          <a:bodyPr>
            <a:normAutofit/>
          </a:bodyPr>
          <a:lstStyle/>
          <a:p>
            <a:r>
              <a:rPr lang="en-US" sz="4000" dirty="0">
                <a:latin typeface="Times New Roman" panose="02020603050405020304" pitchFamily="18" charset="0"/>
                <a:cs typeface="Times New Roman" panose="02020603050405020304" pitchFamily="18" charset="0"/>
              </a:rPr>
              <a:t>Our Project</a:t>
            </a:r>
            <a:endParaRPr lang="en-IN" sz="4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074B4F7D-14B2-478B-8BF5-01E4E0C5D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02C4FC0B-4491-3F6E-8047-97E2ECC4BCB1}"/>
              </a:ext>
            </a:extLst>
          </p:cNvPr>
          <p:cNvSpPr>
            <a:spLocks noGrp="1"/>
          </p:cNvSpPr>
          <p:nvPr>
            <p:ph idx="1"/>
          </p:nvPr>
        </p:nvSpPr>
        <p:spPr>
          <a:xfrm>
            <a:off x="1115568" y="2276856"/>
            <a:ext cx="10168128" cy="3695020"/>
          </a:xfrm>
        </p:spPr>
        <p:txBody>
          <a:bodyPr>
            <a:normAutofit/>
          </a:bodyPr>
          <a:lstStyle/>
          <a:p>
            <a:pPr>
              <a:buFont typeface="Wingdings" panose="05000000000000000000" pitchFamily="2" charset="2"/>
              <a:buChar char="Ø"/>
            </a:pPr>
            <a:r>
              <a:rPr lang="en-US" sz="2000" b="1" dirty="0">
                <a:solidFill>
                  <a:srgbClr val="000000"/>
                </a:solidFill>
                <a:latin typeface="Times New Roman" panose="02020603050405020304" pitchFamily="18" charset="0"/>
              </a:rPr>
              <a:t>Centralized Repository</a:t>
            </a:r>
            <a:endParaRPr lang="en-US" sz="2000" b="1"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It is where our code is stored and webhooks get triggered whenever any change is pushed by developers (either through their IDEs or from </a:t>
            </a:r>
            <a:r>
              <a:rPr lang="en-US" sz="1800" b="0" i="0" u="none" strike="noStrike" baseline="0" dirty="0" err="1">
                <a:solidFill>
                  <a:srgbClr val="000000"/>
                </a:solidFill>
                <a:latin typeface="Times New Roman" panose="02020603050405020304" pitchFamily="18" charset="0"/>
              </a:rPr>
              <a:t>Github</a:t>
            </a:r>
            <a:r>
              <a:rPr lang="en-US" sz="1800" b="0" i="0" u="none" strike="noStrike" baseline="0" dirty="0">
                <a:solidFill>
                  <a:srgbClr val="000000"/>
                </a:solidFill>
                <a:latin typeface="Times New Roman" panose="02020603050405020304" pitchFamily="18" charset="0"/>
              </a:rPr>
              <a:t> itself. </a:t>
            </a:r>
          </a:p>
          <a:p>
            <a:endParaRPr lang="en-US" sz="1800" dirty="0">
              <a:solidFill>
                <a:srgbClr val="000000"/>
              </a:solidFill>
              <a:latin typeface="Times New Roman" panose="02020603050405020304" pitchFamily="18" charset="0"/>
            </a:endParaRPr>
          </a:p>
          <a:p>
            <a:endParaRPr lang="en-IN" sz="2200" dirty="0"/>
          </a:p>
        </p:txBody>
      </p:sp>
      <p:pic>
        <p:nvPicPr>
          <p:cNvPr id="5" name="Picture 4">
            <a:extLst>
              <a:ext uri="{FF2B5EF4-FFF2-40B4-BE49-F238E27FC236}">
                <a16:creationId xmlns:a16="http://schemas.microsoft.com/office/drawing/2014/main" xmlns="" id="{4C7327A7-D75E-32BE-A1D2-159D41A31B1C}"/>
              </a:ext>
            </a:extLst>
          </p:cNvPr>
          <p:cNvPicPr>
            <a:picLocks noChangeAspect="1"/>
          </p:cNvPicPr>
          <p:nvPr/>
        </p:nvPicPr>
        <p:blipFill>
          <a:blip r:embed="rId2"/>
          <a:stretch>
            <a:fillRect/>
          </a:stretch>
        </p:blipFill>
        <p:spPr>
          <a:xfrm>
            <a:off x="2016970" y="3429000"/>
            <a:ext cx="8158059" cy="3102820"/>
          </a:xfrm>
          <a:prstGeom prst="rect">
            <a:avLst/>
          </a:prstGeom>
        </p:spPr>
      </p:pic>
    </p:spTree>
    <p:extLst>
      <p:ext uri="{BB962C8B-B14F-4D97-AF65-F5344CB8AC3E}">
        <p14:creationId xmlns:p14="http://schemas.microsoft.com/office/powerpoint/2010/main" xmlns="" val="51460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AF1966E-FD40-4A4A-B61B-C4DF7FA05F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047BFA19-D45E-416B-A404-7AF2F3F270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8E0105E7-23DB-4CF2-8258-FF47C762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F5978E4C-5BD5-8436-7D66-26F5569B2D30}"/>
              </a:ext>
            </a:extLst>
          </p:cNvPr>
          <p:cNvSpPr>
            <a:spLocks noGrp="1"/>
          </p:cNvSpPr>
          <p:nvPr>
            <p:ph type="title"/>
          </p:nvPr>
        </p:nvSpPr>
        <p:spPr>
          <a:xfrm>
            <a:off x="1115568" y="548640"/>
            <a:ext cx="10168128" cy="1179576"/>
          </a:xfrm>
        </p:spPr>
        <p:txBody>
          <a:bodyPr>
            <a:normAutofit/>
          </a:bodyPr>
          <a:lstStyle/>
          <a:p>
            <a:r>
              <a:rPr lang="en-US" sz="4000" dirty="0">
                <a:latin typeface="Times New Roman" panose="02020603050405020304" pitchFamily="18" charset="0"/>
                <a:cs typeface="Times New Roman" panose="02020603050405020304" pitchFamily="18" charset="0"/>
              </a:rPr>
              <a:t>Our Project</a:t>
            </a:r>
            <a:endParaRPr lang="en-IN" sz="4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074B4F7D-14B2-478B-8BF5-01E4E0C5D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02C4FC0B-4491-3F6E-8047-97E2ECC4BCB1}"/>
              </a:ext>
            </a:extLst>
          </p:cNvPr>
          <p:cNvSpPr>
            <a:spLocks noGrp="1"/>
          </p:cNvSpPr>
          <p:nvPr>
            <p:ph idx="1"/>
          </p:nvPr>
        </p:nvSpPr>
        <p:spPr>
          <a:xfrm>
            <a:off x="1115568" y="2276856"/>
            <a:ext cx="10168128" cy="3695020"/>
          </a:xfrm>
        </p:spPr>
        <p:txBody>
          <a:bodyPr>
            <a:normAutofit/>
          </a:bodyPr>
          <a:lstStyle/>
          <a:p>
            <a:pPr>
              <a:buFont typeface="Wingdings" panose="05000000000000000000" pitchFamily="2" charset="2"/>
              <a:buChar char="Ø"/>
            </a:pPr>
            <a:r>
              <a:rPr lang="en-IN" sz="1800" b="1" i="0" u="none" strike="noStrike" baseline="0" dirty="0">
                <a:solidFill>
                  <a:srgbClr val="000000"/>
                </a:solidFill>
                <a:latin typeface="Times New Roman" panose="02020603050405020304" pitchFamily="18" charset="0"/>
              </a:rPr>
              <a:t>CI/CD (Jenkins) </a:t>
            </a:r>
            <a:endParaRPr lang="en-US" sz="2000" b="1"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 maven project is configured on our Jenkins server, hosted on Amazon EC2 that runs maven commands- clean install package to build our war file from code being pushed onto git repository. </a:t>
            </a:r>
            <a:endParaRPr lang="en-US" sz="2000" b="0" i="0" u="none" strike="noStrike" baseline="0" dirty="0">
              <a:solidFill>
                <a:srgbClr val="000000"/>
              </a:solidFill>
              <a:latin typeface="Times New Roman" panose="02020603050405020304" pitchFamily="18" charset="0"/>
            </a:endParaRPr>
          </a:p>
          <a:p>
            <a:pPr marL="0" indent="0">
              <a:buNone/>
            </a:pPr>
            <a:endParaRPr lang="en-IN" sz="2200" dirty="0"/>
          </a:p>
        </p:txBody>
      </p:sp>
      <p:pic>
        <p:nvPicPr>
          <p:cNvPr id="5" name="Picture 4">
            <a:extLst>
              <a:ext uri="{FF2B5EF4-FFF2-40B4-BE49-F238E27FC236}">
                <a16:creationId xmlns:a16="http://schemas.microsoft.com/office/drawing/2014/main" xmlns="" id="{583D7E9F-9F80-89BD-9187-130F88DC0368}"/>
              </a:ext>
            </a:extLst>
          </p:cNvPr>
          <p:cNvPicPr>
            <a:picLocks noChangeAspect="1"/>
          </p:cNvPicPr>
          <p:nvPr/>
        </p:nvPicPr>
        <p:blipFill>
          <a:blip r:embed="rId2"/>
          <a:stretch>
            <a:fillRect/>
          </a:stretch>
        </p:blipFill>
        <p:spPr>
          <a:xfrm>
            <a:off x="2002747" y="3290614"/>
            <a:ext cx="8186505" cy="3494428"/>
          </a:xfrm>
          <a:prstGeom prst="rect">
            <a:avLst/>
          </a:prstGeom>
        </p:spPr>
      </p:pic>
    </p:spTree>
    <p:extLst>
      <p:ext uri="{BB962C8B-B14F-4D97-AF65-F5344CB8AC3E}">
        <p14:creationId xmlns:p14="http://schemas.microsoft.com/office/powerpoint/2010/main" xmlns="" val="332791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AF1966E-FD40-4A4A-B61B-C4DF7FA05F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047BFA19-D45E-416B-A404-7AF2F3F270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8E0105E7-23DB-4CF2-8258-FF47C762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F5978E4C-5BD5-8436-7D66-26F5569B2D30}"/>
              </a:ext>
            </a:extLst>
          </p:cNvPr>
          <p:cNvSpPr>
            <a:spLocks noGrp="1"/>
          </p:cNvSpPr>
          <p:nvPr>
            <p:ph type="title"/>
          </p:nvPr>
        </p:nvSpPr>
        <p:spPr>
          <a:xfrm>
            <a:off x="1115568" y="548640"/>
            <a:ext cx="10168128" cy="1179576"/>
          </a:xfrm>
        </p:spPr>
        <p:txBody>
          <a:bodyPr>
            <a:normAutofit/>
          </a:bodyPr>
          <a:lstStyle/>
          <a:p>
            <a:r>
              <a:rPr lang="en-US" sz="4000" dirty="0">
                <a:latin typeface="Times New Roman" panose="02020603050405020304" pitchFamily="18" charset="0"/>
                <a:cs typeface="Times New Roman" panose="02020603050405020304" pitchFamily="18" charset="0"/>
              </a:rPr>
              <a:t>Our Project</a:t>
            </a:r>
            <a:endParaRPr lang="en-IN" sz="4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074B4F7D-14B2-478B-8BF5-01E4E0C5D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02C4FC0B-4491-3F6E-8047-97E2ECC4BCB1}"/>
              </a:ext>
            </a:extLst>
          </p:cNvPr>
          <p:cNvSpPr>
            <a:spLocks noGrp="1"/>
          </p:cNvSpPr>
          <p:nvPr>
            <p:ph idx="1"/>
          </p:nvPr>
        </p:nvSpPr>
        <p:spPr>
          <a:xfrm>
            <a:off x="1115568" y="2063690"/>
            <a:ext cx="10168128" cy="3695020"/>
          </a:xfrm>
        </p:spPr>
        <p:txBody>
          <a:bodyPr>
            <a:normAutofit/>
          </a:bodyPr>
          <a:lstStyle/>
          <a:p>
            <a:pPr>
              <a:buFont typeface="Wingdings" panose="05000000000000000000" pitchFamily="2" charset="2"/>
              <a:buChar char="Ø"/>
            </a:pPr>
            <a:endParaRPr lang="en-IN"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Ø"/>
            </a:pPr>
            <a:r>
              <a:rPr lang="en-IN" sz="1800" b="1" i="0" u="none" strike="noStrike" baseline="0" dirty="0">
                <a:solidFill>
                  <a:srgbClr val="000000"/>
                </a:solidFill>
                <a:latin typeface="Times New Roman" panose="02020603050405020304" pitchFamily="18" charset="0"/>
              </a:rPr>
              <a:t>Containerizing and Hosting (Docker) </a:t>
            </a:r>
          </a:p>
          <a:p>
            <a:r>
              <a:rPr lang="en-US" sz="1800" b="0" i="0" u="none" strike="noStrike" baseline="0" dirty="0">
                <a:solidFill>
                  <a:srgbClr val="000000"/>
                </a:solidFill>
                <a:latin typeface="Times New Roman" panose="02020603050405020304" pitchFamily="18" charset="0"/>
              </a:rPr>
              <a:t>Docker has been used to containerize our Java war. </a:t>
            </a:r>
          </a:p>
          <a:p>
            <a:r>
              <a:rPr lang="en-US" sz="1800" b="0" i="0" u="none" strike="noStrike" baseline="0" dirty="0">
                <a:solidFill>
                  <a:srgbClr val="000000"/>
                </a:solidFill>
                <a:latin typeface="Times New Roman" panose="02020603050405020304" pitchFamily="18" charset="0"/>
              </a:rPr>
              <a:t>Docker runs on a docker host which is installed on an Amazon EC2 server. This the server which finally hosts our website for everyone on the internet to use. </a:t>
            </a:r>
          </a:p>
          <a:p>
            <a:endParaRPr lang="en-IN" sz="2200" dirty="0"/>
          </a:p>
        </p:txBody>
      </p:sp>
      <p:pic>
        <p:nvPicPr>
          <p:cNvPr id="6" name="Picture 5">
            <a:extLst>
              <a:ext uri="{FF2B5EF4-FFF2-40B4-BE49-F238E27FC236}">
                <a16:creationId xmlns:a16="http://schemas.microsoft.com/office/drawing/2014/main" xmlns="" id="{87BA0005-3770-32EB-52A4-9E9DE7A4DF4E}"/>
              </a:ext>
            </a:extLst>
          </p:cNvPr>
          <p:cNvPicPr>
            <a:picLocks noChangeAspect="1"/>
          </p:cNvPicPr>
          <p:nvPr/>
        </p:nvPicPr>
        <p:blipFill>
          <a:blip r:embed="rId2"/>
          <a:stretch>
            <a:fillRect/>
          </a:stretch>
        </p:blipFill>
        <p:spPr>
          <a:xfrm>
            <a:off x="3860912" y="3781425"/>
            <a:ext cx="4677439" cy="2952750"/>
          </a:xfrm>
          <a:prstGeom prst="rect">
            <a:avLst/>
          </a:prstGeom>
        </p:spPr>
      </p:pic>
    </p:spTree>
    <p:extLst>
      <p:ext uri="{BB962C8B-B14F-4D97-AF65-F5344CB8AC3E}">
        <p14:creationId xmlns:p14="http://schemas.microsoft.com/office/powerpoint/2010/main" xmlns="" val="1500892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193</TotalTime>
  <Words>468</Words>
  <Application>Microsoft Office PowerPoint</Application>
  <PresentationFormat>Custom</PresentationFormat>
  <Paragraphs>56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“DevSecOps: Automated CI/CD Pipeline”</vt:lpstr>
      <vt:lpstr>Agile</vt:lpstr>
      <vt:lpstr>DevOps </vt:lpstr>
      <vt:lpstr>CI/CD </vt:lpstr>
      <vt:lpstr>Containerization</vt:lpstr>
      <vt:lpstr>Our Project</vt:lpstr>
      <vt:lpstr>Our Project</vt:lpstr>
      <vt:lpstr>Our Project</vt:lpstr>
      <vt:lpstr>Our Project</vt:lpstr>
      <vt:lpstr>Screenshots</vt:lpstr>
      <vt:lpstr>Slide 11</vt:lpstr>
      <vt:lpstr>Slide 12</vt:lpstr>
      <vt:lpstr>Slide 13</vt:lpstr>
      <vt:lpstr>Slide 14</vt:lpstr>
      <vt:lpstr>Slide 15</vt:lpstr>
      <vt:lpstr>Slide 16</vt:lpstr>
      <vt:lpstr>Slide 17</vt:lpstr>
      <vt:lpstr>Any 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Automated CI/CD Pipeline”</dc:title>
  <dc:creator>Jasjit Rudra</dc:creator>
  <cp:lastModifiedBy>hp</cp:lastModifiedBy>
  <cp:revision>53</cp:revision>
  <dcterms:created xsi:type="dcterms:W3CDTF">2022-05-30T09:12:01Z</dcterms:created>
  <dcterms:modified xsi:type="dcterms:W3CDTF">2022-08-05T19:31:23Z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02e552-5bac-4e77-a8f2-1e8fdcadcedf_Enabled">
    <vt:lpwstr>true</vt:lpwstr>
  </property>
  <property fmtid="{D5CDD505-2E9C-101B-9397-08002B2CF9AE}" pid="3" name="MSIP_Label_b002e552-5bac-4e77-a8f2-1e8fdcadcedf_SetDate">
    <vt:lpwstr>2022-05-30T09:12:01Z</vt:lpwstr>
  </property>
  <property fmtid="{D5CDD505-2E9C-101B-9397-08002B2CF9AE}" pid="4" name="MSIP_Label_b002e552-5bac-4e77-a8f2-1e8fdcadcedf_Method">
    <vt:lpwstr>Standard</vt:lpwstr>
  </property>
  <property fmtid="{D5CDD505-2E9C-101B-9397-08002B2CF9AE}" pid="5" name="MSIP_Label_b002e552-5bac-4e77-a8f2-1e8fdcadcedf_Name">
    <vt:lpwstr>defa4170-0d19-0005-0004-bc88714345d2</vt:lpwstr>
  </property>
  <property fmtid="{D5CDD505-2E9C-101B-9397-08002B2CF9AE}" pid="6" name="MSIP_Label_b002e552-5bac-4e77-a8f2-1e8fdcadcedf_SiteId">
    <vt:lpwstr>f9465cb1-7889-4d9a-b552-fdd0addf0eb1</vt:lpwstr>
  </property>
  <property fmtid="{D5CDD505-2E9C-101B-9397-08002B2CF9AE}" pid="7" name="MSIP_Label_b002e552-5bac-4e77-a8f2-1e8fdcadcedf_ActionId">
    <vt:lpwstr>b89a248e-2bc9-48be-9fbc-9b5bf974214e</vt:lpwstr>
  </property>
  <property fmtid="{D5CDD505-2E9C-101B-9397-08002B2CF9AE}" pid="8" name="MSIP_Label_b002e552-5bac-4e77-a8f2-1e8fdcadcedf_ContentBits">
    <vt:lpwstr>0</vt:lpwstr>
  </property>
</Properties>
</file>