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9" r:id="rId3"/>
    <p:sldId id="260" r:id="rId4"/>
    <p:sldId id="261" r:id="rId5"/>
    <p:sldId id="293" r:id="rId6"/>
    <p:sldId id="294" r:id="rId7"/>
    <p:sldId id="295" r:id="rId8"/>
    <p:sldId id="262" r:id="rId9"/>
    <p:sldId id="296" r:id="rId10"/>
    <p:sldId id="297" r:id="rId11"/>
    <p:sldId id="279" r:id="rId12"/>
    <p:sldId id="266" r:id="rId13"/>
    <p:sldId id="271" r:id="rId14"/>
    <p:sldId id="283" r:id="rId15"/>
    <p:sldId id="272" r:id="rId16"/>
    <p:sldId id="281" r:id="rId17"/>
    <p:sldId id="282" r:id="rId18"/>
    <p:sldId id="284" r:id="rId19"/>
    <p:sldId id="286" r:id="rId20"/>
    <p:sldId id="288" r:id="rId21"/>
    <p:sldId id="289" r:id="rId22"/>
    <p:sldId id="290" r:id="rId23"/>
    <p:sldId id="273" r:id="rId24"/>
    <p:sldId id="291" r:id="rId25"/>
    <p:sldId id="292" r:id="rId26"/>
  </p:sldIdLst>
  <p:sldSz cx="9144000" cy="5143500" type="screen16x9"/>
  <p:notesSz cx="6858000" cy="9144000"/>
  <p:embeddedFontLst>
    <p:embeddedFont>
      <p:font typeface="Bell MT" panose="02020503060305020303" pitchFamily="18" charset="0"/>
      <p:regular r:id="rId28"/>
      <p:bold r:id="rId29"/>
      <p:italic r:id="rId30"/>
    </p:embeddedFont>
    <p:embeddedFont>
      <p:font typeface="Calibri" panose="020F0502020204030204" pitchFamily="34" charset="0"/>
      <p:regular r:id="rId31"/>
      <p:bold r:id="rId32"/>
      <p:italic r:id="rId33"/>
      <p:boldItalic r:id="rId34"/>
    </p:embeddedFont>
    <p:embeddedFont>
      <p:font typeface="Montserrat" panose="020B060402020202020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97" d="100"/>
          <a:sy n="97" d="100"/>
        </p:scale>
        <p:origin x="54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4.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28AA0F-BC98-4F88-B68A-486955928C2C}" type="doc">
      <dgm:prSet loTypeId="urn:microsoft.com/office/officeart/2005/8/layout/chevron1" loCatId="process" qsTypeId="urn:microsoft.com/office/officeart/2005/8/quickstyle/simple1" qsCatId="simple" csTypeId="urn:microsoft.com/office/officeart/2005/8/colors/accent1_2" csCatId="accent1" phldr="1"/>
      <dgm:spPr/>
    </dgm:pt>
    <dgm:pt modelId="{0311CC1B-8F77-481B-8ACD-C7609C447FB4}">
      <dgm:prSet phldrT="[Text]"/>
      <dgm:spPr>
        <a:solidFill>
          <a:schemeClr val="accent3">
            <a:lumMod val="20000"/>
            <a:lumOff val="80000"/>
          </a:schemeClr>
        </a:solidFill>
        <a:ln>
          <a:solidFill>
            <a:srgbClr val="C00000"/>
          </a:solidFill>
        </a:ln>
      </dgm:spPr>
      <dgm:t>
        <a:bodyPr/>
        <a:lstStyle/>
        <a:p>
          <a:r>
            <a:rPr lang="en-US" dirty="0" smtClean="0">
              <a:solidFill>
                <a:srgbClr val="C00000"/>
              </a:solidFill>
            </a:rPr>
            <a:t>Data Collection &amp; Understanding</a:t>
          </a:r>
          <a:endParaRPr lang="en-US" dirty="0">
            <a:solidFill>
              <a:srgbClr val="C00000"/>
            </a:solidFill>
          </a:endParaRPr>
        </a:p>
      </dgm:t>
    </dgm:pt>
    <dgm:pt modelId="{490C0FD6-2E81-411E-B205-4A5853291CD9}" type="parTrans" cxnId="{B3886142-6940-46DA-A236-7016DAE2DF91}">
      <dgm:prSet/>
      <dgm:spPr/>
      <dgm:t>
        <a:bodyPr/>
        <a:lstStyle/>
        <a:p>
          <a:endParaRPr lang="en-US"/>
        </a:p>
      </dgm:t>
    </dgm:pt>
    <dgm:pt modelId="{43E76CCD-379E-40DC-9BD2-0CE95FB3BBD3}" type="sibTrans" cxnId="{B3886142-6940-46DA-A236-7016DAE2DF91}">
      <dgm:prSet/>
      <dgm:spPr/>
      <dgm:t>
        <a:bodyPr/>
        <a:lstStyle/>
        <a:p>
          <a:endParaRPr lang="en-US"/>
        </a:p>
      </dgm:t>
    </dgm:pt>
    <dgm:pt modelId="{6AB76450-5C90-418A-9F4A-A2F08553032D}">
      <dgm:prSet phldrT="[Text]"/>
      <dgm:spPr>
        <a:solidFill>
          <a:schemeClr val="accent3">
            <a:lumMod val="20000"/>
            <a:lumOff val="80000"/>
          </a:schemeClr>
        </a:solidFill>
        <a:ln>
          <a:solidFill>
            <a:srgbClr val="C00000"/>
          </a:solidFill>
        </a:ln>
      </dgm:spPr>
      <dgm:t>
        <a:bodyPr/>
        <a:lstStyle/>
        <a:p>
          <a:r>
            <a:rPr lang="en-US" dirty="0" smtClean="0">
              <a:solidFill>
                <a:srgbClr val="C00000"/>
              </a:solidFill>
            </a:rPr>
            <a:t>Data Cleaning &amp; Manipulation</a:t>
          </a:r>
          <a:endParaRPr lang="en-US" dirty="0">
            <a:solidFill>
              <a:srgbClr val="C00000"/>
            </a:solidFill>
          </a:endParaRPr>
        </a:p>
      </dgm:t>
    </dgm:pt>
    <dgm:pt modelId="{865437A7-EC9B-4D09-A089-993FD8F194B6}" type="parTrans" cxnId="{242329A0-DBCB-4EE5-B88E-8397A65D817D}">
      <dgm:prSet/>
      <dgm:spPr/>
      <dgm:t>
        <a:bodyPr/>
        <a:lstStyle/>
        <a:p>
          <a:endParaRPr lang="en-US"/>
        </a:p>
      </dgm:t>
    </dgm:pt>
    <dgm:pt modelId="{8916137F-9925-44EE-B042-C7BBC8AD8215}" type="sibTrans" cxnId="{242329A0-DBCB-4EE5-B88E-8397A65D817D}">
      <dgm:prSet/>
      <dgm:spPr/>
      <dgm:t>
        <a:bodyPr/>
        <a:lstStyle/>
        <a:p>
          <a:endParaRPr lang="en-US"/>
        </a:p>
      </dgm:t>
    </dgm:pt>
    <dgm:pt modelId="{3F123190-D292-4432-99B9-A231203DF090}">
      <dgm:prSet phldrT="[Text]"/>
      <dgm:spPr>
        <a:solidFill>
          <a:schemeClr val="accent3">
            <a:lumMod val="20000"/>
            <a:lumOff val="80000"/>
          </a:schemeClr>
        </a:solidFill>
        <a:ln>
          <a:solidFill>
            <a:srgbClr val="C00000"/>
          </a:solidFill>
        </a:ln>
      </dgm:spPr>
      <dgm:t>
        <a:bodyPr/>
        <a:lstStyle/>
        <a:p>
          <a:r>
            <a:rPr lang="en-US" dirty="0" smtClean="0">
              <a:solidFill>
                <a:srgbClr val="C00000"/>
              </a:solidFill>
            </a:rPr>
            <a:t>Exploratory Data Analysis (EDA)</a:t>
          </a:r>
          <a:endParaRPr lang="en-US" dirty="0">
            <a:solidFill>
              <a:srgbClr val="C00000"/>
            </a:solidFill>
          </a:endParaRPr>
        </a:p>
      </dgm:t>
    </dgm:pt>
    <dgm:pt modelId="{28CBF91F-158F-4720-826A-039F04A83FFB}" type="parTrans" cxnId="{E0A5F8EC-24DC-4472-886B-BA47ADE68CAB}">
      <dgm:prSet/>
      <dgm:spPr/>
      <dgm:t>
        <a:bodyPr/>
        <a:lstStyle/>
        <a:p>
          <a:endParaRPr lang="en-US"/>
        </a:p>
      </dgm:t>
    </dgm:pt>
    <dgm:pt modelId="{EFA39364-F536-436D-B89F-43FD8E79E9FF}" type="sibTrans" cxnId="{E0A5F8EC-24DC-4472-886B-BA47ADE68CAB}">
      <dgm:prSet/>
      <dgm:spPr/>
      <dgm:t>
        <a:bodyPr/>
        <a:lstStyle/>
        <a:p>
          <a:endParaRPr lang="en-US"/>
        </a:p>
      </dgm:t>
    </dgm:pt>
    <dgm:pt modelId="{CD5E56C0-ED2F-4C92-A0D8-F616974CAD77}" type="pres">
      <dgm:prSet presAssocID="{BD28AA0F-BC98-4F88-B68A-486955928C2C}" presName="Name0" presStyleCnt="0">
        <dgm:presLayoutVars>
          <dgm:dir/>
          <dgm:animLvl val="lvl"/>
          <dgm:resizeHandles val="exact"/>
        </dgm:presLayoutVars>
      </dgm:prSet>
      <dgm:spPr/>
    </dgm:pt>
    <dgm:pt modelId="{406A413F-C9A4-4BA9-B69E-C64A1D190540}" type="pres">
      <dgm:prSet presAssocID="{0311CC1B-8F77-481B-8ACD-C7609C447FB4}" presName="parTxOnly" presStyleLbl="node1" presStyleIdx="0" presStyleCnt="3">
        <dgm:presLayoutVars>
          <dgm:chMax val="0"/>
          <dgm:chPref val="0"/>
          <dgm:bulletEnabled val="1"/>
        </dgm:presLayoutVars>
      </dgm:prSet>
      <dgm:spPr/>
      <dgm:t>
        <a:bodyPr/>
        <a:lstStyle/>
        <a:p>
          <a:endParaRPr lang="en-US"/>
        </a:p>
      </dgm:t>
    </dgm:pt>
    <dgm:pt modelId="{5F01A2C1-2650-4BAC-90D9-C724D5697F72}" type="pres">
      <dgm:prSet presAssocID="{43E76CCD-379E-40DC-9BD2-0CE95FB3BBD3}" presName="parTxOnlySpace" presStyleCnt="0"/>
      <dgm:spPr/>
    </dgm:pt>
    <dgm:pt modelId="{D36518E1-A277-47D0-8A78-9A93635110F3}" type="pres">
      <dgm:prSet presAssocID="{6AB76450-5C90-418A-9F4A-A2F08553032D}" presName="parTxOnly" presStyleLbl="node1" presStyleIdx="1" presStyleCnt="3">
        <dgm:presLayoutVars>
          <dgm:chMax val="0"/>
          <dgm:chPref val="0"/>
          <dgm:bulletEnabled val="1"/>
        </dgm:presLayoutVars>
      </dgm:prSet>
      <dgm:spPr/>
      <dgm:t>
        <a:bodyPr/>
        <a:lstStyle/>
        <a:p>
          <a:endParaRPr lang="en-US"/>
        </a:p>
      </dgm:t>
    </dgm:pt>
    <dgm:pt modelId="{21753DF4-392B-4442-8455-927F4ABA4698}" type="pres">
      <dgm:prSet presAssocID="{8916137F-9925-44EE-B042-C7BBC8AD8215}" presName="parTxOnlySpace" presStyleCnt="0"/>
      <dgm:spPr/>
    </dgm:pt>
    <dgm:pt modelId="{EE3588D9-6F23-4E9D-857D-38C9420A5345}" type="pres">
      <dgm:prSet presAssocID="{3F123190-D292-4432-99B9-A231203DF090}" presName="parTxOnly" presStyleLbl="node1" presStyleIdx="2" presStyleCnt="3">
        <dgm:presLayoutVars>
          <dgm:chMax val="0"/>
          <dgm:chPref val="0"/>
          <dgm:bulletEnabled val="1"/>
        </dgm:presLayoutVars>
      </dgm:prSet>
      <dgm:spPr/>
      <dgm:t>
        <a:bodyPr/>
        <a:lstStyle/>
        <a:p>
          <a:endParaRPr lang="en-US"/>
        </a:p>
      </dgm:t>
    </dgm:pt>
  </dgm:ptLst>
  <dgm:cxnLst>
    <dgm:cxn modelId="{D5A0E325-EA96-4DA6-A1E0-D917EF70367D}" type="presOf" srcId="{6AB76450-5C90-418A-9F4A-A2F08553032D}" destId="{D36518E1-A277-47D0-8A78-9A93635110F3}" srcOrd="0" destOrd="0" presId="urn:microsoft.com/office/officeart/2005/8/layout/chevron1"/>
    <dgm:cxn modelId="{B3886142-6940-46DA-A236-7016DAE2DF91}" srcId="{BD28AA0F-BC98-4F88-B68A-486955928C2C}" destId="{0311CC1B-8F77-481B-8ACD-C7609C447FB4}" srcOrd="0" destOrd="0" parTransId="{490C0FD6-2E81-411E-B205-4A5853291CD9}" sibTransId="{43E76CCD-379E-40DC-9BD2-0CE95FB3BBD3}"/>
    <dgm:cxn modelId="{242329A0-DBCB-4EE5-B88E-8397A65D817D}" srcId="{BD28AA0F-BC98-4F88-B68A-486955928C2C}" destId="{6AB76450-5C90-418A-9F4A-A2F08553032D}" srcOrd="1" destOrd="0" parTransId="{865437A7-EC9B-4D09-A089-993FD8F194B6}" sibTransId="{8916137F-9925-44EE-B042-C7BBC8AD8215}"/>
    <dgm:cxn modelId="{E0A5F8EC-24DC-4472-886B-BA47ADE68CAB}" srcId="{BD28AA0F-BC98-4F88-B68A-486955928C2C}" destId="{3F123190-D292-4432-99B9-A231203DF090}" srcOrd="2" destOrd="0" parTransId="{28CBF91F-158F-4720-826A-039F04A83FFB}" sibTransId="{EFA39364-F536-436D-B89F-43FD8E79E9FF}"/>
    <dgm:cxn modelId="{7B036AC2-B4C8-4197-9C36-478F0B04ACDC}" type="presOf" srcId="{BD28AA0F-BC98-4F88-B68A-486955928C2C}" destId="{CD5E56C0-ED2F-4C92-A0D8-F616974CAD77}" srcOrd="0" destOrd="0" presId="urn:microsoft.com/office/officeart/2005/8/layout/chevron1"/>
    <dgm:cxn modelId="{3EDFE756-F826-487D-8BF1-50BE16064789}" type="presOf" srcId="{0311CC1B-8F77-481B-8ACD-C7609C447FB4}" destId="{406A413F-C9A4-4BA9-B69E-C64A1D190540}" srcOrd="0" destOrd="0" presId="urn:microsoft.com/office/officeart/2005/8/layout/chevron1"/>
    <dgm:cxn modelId="{11A9C78F-881F-4B54-A33A-AE87C1F69173}" type="presOf" srcId="{3F123190-D292-4432-99B9-A231203DF090}" destId="{EE3588D9-6F23-4E9D-857D-38C9420A5345}" srcOrd="0" destOrd="0" presId="urn:microsoft.com/office/officeart/2005/8/layout/chevron1"/>
    <dgm:cxn modelId="{1131CF2A-26B9-4923-8692-DDAA8D6030CF}" type="presParOf" srcId="{CD5E56C0-ED2F-4C92-A0D8-F616974CAD77}" destId="{406A413F-C9A4-4BA9-B69E-C64A1D190540}" srcOrd="0" destOrd="0" presId="urn:microsoft.com/office/officeart/2005/8/layout/chevron1"/>
    <dgm:cxn modelId="{A8C1669B-EF61-4598-9BA7-9D7EA5F8ADBA}" type="presParOf" srcId="{CD5E56C0-ED2F-4C92-A0D8-F616974CAD77}" destId="{5F01A2C1-2650-4BAC-90D9-C724D5697F72}" srcOrd="1" destOrd="0" presId="urn:microsoft.com/office/officeart/2005/8/layout/chevron1"/>
    <dgm:cxn modelId="{1FDEA7CF-26E4-4E06-A873-82C600AD689C}" type="presParOf" srcId="{CD5E56C0-ED2F-4C92-A0D8-F616974CAD77}" destId="{D36518E1-A277-47D0-8A78-9A93635110F3}" srcOrd="2" destOrd="0" presId="urn:microsoft.com/office/officeart/2005/8/layout/chevron1"/>
    <dgm:cxn modelId="{FD571724-D19C-4D79-A3F9-3EDD96858760}" type="presParOf" srcId="{CD5E56C0-ED2F-4C92-A0D8-F616974CAD77}" destId="{21753DF4-392B-4442-8455-927F4ABA4698}" srcOrd="3" destOrd="0" presId="urn:microsoft.com/office/officeart/2005/8/layout/chevron1"/>
    <dgm:cxn modelId="{BBC6B0D3-3568-43B9-8336-AF182F8623F2}" type="presParOf" srcId="{CD5E56C0-ED2F-4C92-A0D8-F616974CAD77}" destId="{EE3588D9-6F23-4E9D-857D-38C9420A5345}"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A413F-C9A4-4BA9-B69E-C64A1D190540}">
      <dsp:nvSpPr>
        <dsp:cNvPr id="0" name=""/>
        <dsp:cNvSpPr/>
      </dsp:nvSpPr>
      <dsp:spPr>
        <a:xfrm>
          <a:off x="1955" y="427097"/>
          <a:ext cx="2382081" cy="952832"/>
        </a:xfrm>
        <a:prstGeom prst="chevron">
          <a:avLst/>
        </a:prstGeom>
        <a:solidFill>
          <a:schemeClr val="accent3">
            <a:lumMod val="20000"/>
            <a:lumOff val="8000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solidFill>
                <a:srgbClr val="C00000"/>
              </a:solidFill>
            </a:rPr>
            <a:t>Data Collection &amp; Understanding</a:t>
          </a:r>
          <a:endParaRPr lang="en-US" sz="1600" kern="1200" dirty="0">
            <a:solidFill>
              <a:srgbClr val="C00000"/>
            </a:solidFill>
          </a:endParaRPr>
        </a:p>
      </dsp:txBody>
      <dsp:txXfrm>
        <a:off x="478371" y="427097"/>
        <a:ext cx="1429249" cy="952832"/>
      </dsp:txXfrm>
    </dsp:sp>
    <dsp:sp modelId="{D36518E1-A277-47D0-8A78-9A93635110F3}">
      <dsp:nvSpPr>
        <dsp:cNvPr id="0" name=""/>
        <dsp:cNvSpPr/>
      </dsp:nvSpPr>
      <dsp:spPr>
        <a:xfrm>
          <a:off x="2145828" y="427097"/>
          <a:ext cx="2382081" cy="952832"/>
        </a:xfrm>
        <a:prstGeom prst="chevron">
          <a:avLst/>
        </a:prstGeom>
        <a:solidFill>
          <a:schemeClr val="accent3">
            <a:lumMod val="20000"/>
            <a:lumOff val="8000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solidFill>
                <a:srgbClr val="C00000"/>
              </a:solidFill>
            </a:rPr>
            <a:t>Data Cleaning &amp; Manipulation</a:t>
          </a:r>
          <a:endParaRPr lang="en-US" sz="1600" kern="1200" dirty="0">
            <a:solidFill>
              <a:srgbClr val="C00000"/>
            </a:solidFill>
          </a:endParaRPr>
        </a:p>
      </dsp:txBody>
      <dsp:txXfrm>
        <a:off x="2622244" y="427097"/>
        <a:ext cx="1429249" cy="952832"/>
      </dsp:txXfrm>
    </dsp:sp>
    <dsp:sp modelId="{EE3588D9-6F23-4E9D-857D-38C9420A5345}">
      <dsp:nvSpPr>
        <dsp:cNvPr id="0" name=""/>
        <dsp:cNvSpPr/>
      </dsp:nvSpPr>
      <dsp:spPr>
        <a:xfrm>
          <a:off x="4289702" y="427097"/>
          <a:ext cx="2382081" cy="952832"/>
        </a:xfrm>
        <a:prstGeom prst="chevron">
          <a:avLst/>
        </a:prstGeom>
        <a:solidFill>
          <a:schemeClr val="accent3">
            <a:lumMod val="20000"/>
            <a:lumOff val="8000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solidFill>
                <a:srgbClr val="C00000"/>
              </a:solidFill>
            </a:rPr>
            <a:t>Exploratory Data Analysis (EDA)</a:t>
          </a:r>
          <a:endParaRPr lang="en-US" sz="1600" kern="1200" dirty="0">
            <a:solidFill>
              <a:srgbClr val="C00000"/>
            </a:solidFill>
          </a:endParaRPr>
        </a:p>
      </dsp:txBody>
      <dsp:txXfrm>
        <a:off x="4766118" y="427097"/>
        <a:ext cx="1429249" cy="95283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30913" y="259773"/>
            <a:ext cx="5590198" cy="2954462"/>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3200" b="1" dirty="0" smtClean="0">
                <a:solidFill>
                  <a:srgbClr val="CC0000"/>
                </a:solidFill>
                <a:latin typeface="Arial" panose="020B0604020202020204" pitchFamily="34" charset="0"/>
                <a:ea typeface="Montserrat"/>
                <a:cs typeface="Arial" panose="020B0604020202020204" pitchFamily="34" charset="0"/>
                <a:sym typeface="Montserrat"/>
              </a:rPr>
              <a:t>Capstone Project 1</a:t>
            </a:r>
            <a:r>
              <a:rPr lang="en-GB" sz="3200" b="1" dirty="0">
                <a:solidFill>
                  <a:srgbClr val="CC0000"/>
                </a:solidFill>
                <a:latin typeface="Montserrat"/>
                <a:ea typeface="Montserrat"/>
                <a:cs typeface="Arial" panose="020B0604020202020204" pitchFamily="34" charset="0"/>
                <a:sym typeface="Montserrat"/>
              </a:rPr>
              <a:t/>
            </a:r>
            <a:br>
              <a:rPr lang="en-GB" sz="3200" b="1" dirty="0">
                <a:solidFill>
                  <a:srgbClr val="CC0000"/>
                </a:solidFill>
                <a:latin typeface="Montserrat"/>
                <a:ea typeface="Montserrat"/>
                <a:cs typeface="Arial" panose="020B0604020202020204" pitchFamily="34" charset="0"/>
                <a:sym typeface="Montserrat"/>
              </a:rPr>
            </a:br>
            <a:endParaRPr sz="2400" b="1" dirty="0">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US" sz="2800" b="1" dirty="0" smtClean="0">
                <a:solidFill>
                  <a:schemeClr val="lt1"/>
                </a:solidFill>
                <a:latin typeface="Bell MT" panose="02020503060305020303" pitchFamily="18" charset="0"/>
                <a:ea typeface="Montserrat"/>
                <a:cs typeface="Montserrat"/>
                <a:sym typeface="Montserrat"/>
              </a:rPr>
              <a:t>EDA on Hotel Booking Analysis</a:t>
            </a:r>
            <a:endParaRPr sz="2800" b="1" dirty="0" smtClean="0">
              <a:solidFill>
                <a:schemeClr val="lt1"/>
              </a:solidFill>
              <a:latin typeface="Bell MT" panose="02020503060305020303" pitchFamily="18" charset="0"/>
              <a:ea typeface="Montserrat"/>
              <a:cs typeface="Montserrat"/>
              <a:sym typeface="Montserrat"/>
            </a:endParaRPr>
          </a:p>
          <a:p>
            <a:pPr marL="0" lvl="0" indent="0" algn="ctr" rtl="0">
              <a:lnSpc>
                <a:spcPct val="100000"/>
              </a:lnSpc>
              <a:spcBef>
                <a:spcPts val="0"/>
              </a:spcBef>
              <a:spcAft>
                <a:spcPts val="0"/>
              </a:spcAft>
              <a:buSzPts val="5200"/>
              <a:buNone/>
            </a:pPr>
            <a:endParaRPr sz="3600" b="1" dirty="0"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smtClean="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9" name="Google Shape;55;p1" descr="C:\Users\CP Singh\Desktop\hotel.jpg"/>
          <p:cNvPicPr preferRelativeResize="0"/>
          <p:nvPr/>
        </p:nvPicPr>
        <p:blipFill rotWithShape="1">
          <a:blip r:embed="rId3">
            <a:alphaModFix/>
          </a:blip>
          <a:srcRect/>
          <a:stretch/>
        </p:blipFill>
        <p:spPr>
          <a:xfrm>
            <a:off x="5403272" y="1350818"/>
            <a:ext cx="3699164" cy="27904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3"/>
          <p:cNvSpPr/>
          <p:nvPr/>
        </p:nvSpPr>
        <p:spPr>
          <a:xfrm>
            <a:off x="588196" y="2746065"/>
            <a:ext cx="3334875" cy="1415772"/>
          </a:xfrm>
          <a:prstGeom prst="rect">
            <a:avLst/>
          </a:prstGeom>
          <a:solidFill>
            <a:srgbClr val="FFFFFF"/>
          </a:solidFill>
          <a:ln w="9525"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1001">
            <a:schemeClr val="lt2"/>
          </a:fillRef>
          <a:effectRef idx="0">
            <a:scrgbClr r="0" g="0" b="0"/>
          </a:effectRef>
          <a:fontRef idx="minor">
            <a:schemeClr val="accent3"/>
          </a:fontRef>
        </p:style>
        <p:txBody>
          <a:bodyPr wrap="square">
            <a:spAutoFit/>
          </a:bodyPr>
          <a:lstStyle/>
          <a:p>
            <a:pPr marL="85725" lvl="0"/>
            <a:r>
              <a:rPr lang="en-US" i="1" dirty="0" smtClean="0">
                <a:solidFill>
                  <a:srgbClr val="C00000"/>
                </a:solidFill>
                <a:latin typeface="Arial" panose="020B0604020202020204" pitchFamily="34" charset="0"/>
                <a:ea typeface="Verdana"/>
                <a:cs typeface="Arial" panose="020B0604020202020204" pitchFamily="34" charset="0"/>
                <a:sym typeface="Verdana"/>
              </a:rPr>
              <a:t>Prepared by: Data Miners team</a:t>
            </a:r>
            <a:endParaRPr lang="en-US" sz="1200" i="1" dirty="0" smtClean="0">
              <a:solidFill>
                <a:srgbClr val="C00000"/>
              </a:solidFill>
              <a:latin typeface="Arial" panose="020B0604020202020204" pitchFamily="34" charset="0"/>
              <a:ea typeface="Verdana"/>
              <a:cs typeface="Arial" panose="020B0604020202020204" pitchFamily="34" charset="0"/>
              <a:sym typeface="Verdana"/>
            </a:endParaRPr>
          </a:p>
          <a:p>
            <a:pPr marL="1743075" lvl="3" indent="-285750">
              <a:lnSpc>
                <a:spcPct val="150000"/>
              </a:lnSpc>
              <a:buFont typeface="Arial" panose="020B0604020202020204" pitchFamily="34" charset="0"/>
              <a:buChar char="•"/>
            </a:pPr>
            <a:r>
              <a:rPr lang="en-US" sz="1200" b="1" dirty="0" smtClean="0">
                <a:solidFill>
                  <a:srgbClr val="002060"/>
                </a:solidFill>
                <a:latin typeface="Arial" panose="020B0604020202020204" pitchFamily="34" charset="0"/>
                <a:ea typeface="Verdana"/>
                <a:cs typeface="Arial" panose="020B0604020202020204" pitchFamily="34" charset="0"/>
                <a:sym typeface="Verdana"/>
              </a:rPr>
              <a:t>Jasjot Kaur</a:t>
            </a:r>
          </a:p>
          <a:p>
            <a:pPr marL="1743075" lvl="3" indent="-285750">
              <a:lnSpc>
                <a:spcPct val="150000"/>
              </a:lnSpc>
              <a:buFont typeface="Arial" panose="020B0604020202020204" pitchFamily="34" charset="0"/>
              <a:buChar char="•"/>
            </a:pPr>
            <a:r>
              <a:rPr lang="en-US" sz="1200" b="1" dirty="0" err="1" smtClean="0">
                <a:solidFill>
                  <a:srgbClr val="002060"/>
                </a:solidFill>
                <a:latin typeface="Arial" panose="020B0604020202020204" pitchFamily="34" charset="0"/>
                <a:ea typeface="Verdana"/>
                <a:cs typeface="Arial" panose="020B0604020202020204" pitchFamily="34" charset="0"/>
                <a:sym typeface="Verdana"/>
              </a:rPr>
              <a:t>Parul</a:t>
            </a:r>
            <a:r>
              <a:rPr lang="en-US" sz="1200" b="1" dirty="0" smtClean="0">
                <a:solidFill>
                  <a:srgbClr val="002060"/>
                </a:solidFill>
                <a:latin typeface="Arial" panose="020B0604020202020204" pitchFamily="34" charset="0"/>
                <a:ea typeface="Verdana"/>
                <a:cs typeface="Arial" panose="020B0604020202020204" pitchFamily="34" charset="0"/>
                <a:sym typeface="Verdana"/>
              </a:rPr>
              <a:t> Saini</a:t>
            </a:r>
          </a:p>
          <a:p>
            <a:pPr marL="1743075" lvl="3" indent="-285750">
              <a:lnSpc>
                <a:spcPct val="150000"/>
              </a:lnSpc>
              <a:buFont typeface="Arial" panose="020B0604020202020204" pitchFamily="34" charset="0"/>
              <a:buChar char="•"/>
            </a:pPr>
            <a:r>
              <a:rPr lang="en-US" sz="1200" b="1" dirty="0" err="1" smtClean="0">
                <a:solidFill>
                  <a:srgbClr val="002060"/>
                </a:solidFill>
                <a:latin typeface="Arial" panose="020B0604020202020204" pitchFamily="34" charset="0"/>
                <a:ea typeface="Verdana"/>
                <a:cs typeface="Arial" panose="020B0604020202020204" pitchFamily="34" charset="0"/>
                <a:sym typeface="Verdana"/>
              </a:rPr>
              <a:t>Venkatesh</a:t>
            </a:r>
            <a:r>
              <a:rPr lang="en-US" sz="1200" b="1" dirty="0" smtClean="0">
                <a:solidFill>
                  <a:srgbClr val="002060"/>
                </a:solidFill>
                <a:latin typeface="Arial" panose="020B0604020202020204" pitchFamily="34" charset="0"/>
                <a:ea typeface="Verdana"/>
                <a:cs typeface="Arial" panose="020B0604020202020204" pitchFamily="34" charset="0"/>
                <a:sym typeface="Verdana"/>
              </a:rPr>
              <a:t> </a:t>
            </a:r>
            <a:r>
              <a:rPr lang="en-US" sz="1200" b="1" dirty="0" err="1" smtClean="0">
                <a:solidFill>
                  <a:srgbClr val="002060"/>
                </a:solidFill>
                <a:latin typeface="Arial" panose="020B0604020202020204" pitchFamily="34" charset="0"/>
                <a:ea typeface="Verdana"/>
                <a:cs typeface="Arial" panose="020B0604020202020204" pitchFamily="34" charset="0"/>
                <a:sym typeface="Verdana"/>
              </a:rPr>
              <a:t>Ambore</a:t>
            </a:r>
            <a:endParaRPr lang="en-US" sz="1200" b="1" dirty="0" smtClean="0">
              <a:solidFill>
                <a:srgbClr val="002060"/>
              </a:solidFill>
              <a:latin typeface="Arial" panose="020B0604020202020204" pitchFamily="34" charset="0"/>
              <a:ea typeface="Verdana"/>
              <a:cs typeface="Arial" panose="020B0604020202020204" pitchFamily="34" charset="0"/>
              <a:sym typeface="Verdana"/>
            </a:endParaRPr>
          </a:p>
          <a:p>
            <a:pPr marL="1743075" lvl="3" indent="-285750">
              <a:lnSpc>
                <a:spcPct val="150000"/>
              </a:lnSpc>
              <a:buFont typeface="Arial" panose="020B0604020202020204" pitchFamily="34" charset="0"/>
              <a:buChar char="•"/>
            </a:pPr>
            <a:r>
              <a:rPr lang="en-US" sz="1200" b="1" dirty="0" err="1" smtClean="0">
                <a:solidFill>
                  <a:srgbClr val="002060"/>
                </a:solidFill>
                <a:latin typeface="Arial" panose="020B0604020202020204" pitchFamily="34" charset="0"/>
                <a:ea typeface="Verdana"/>
                <a:cs typeface="Arial" panose="020B0604020202020204" pitchFamily="34" charset="0"/>
                <a:sym typeface="Verdana"/>
              </a:rPr>
              <a:t>Vineet</a:t>
            </a:r>
            <a:r>
              <a:rPr lang="en-US" sz="1200" b="1" dirty="0" smtClean="0">
                <a:solidFill>
                  <a:srgbClr val="002060"/>
                </a:solidFill>
                <a:latin typeface="Arial" panose="020B0604020202020204" pitchFamily="34" charset="0"/>
                <a:ea typeface="Verdana"/>
                <a:cs typeface="Arial" panose="020B0604020202020204" pitchFamily="34" charset="0"/>
                <a:sym typeface="Verdana"/>
              </a:rPr>
              <a:t> Sharma</a:t>
            </a:r>
            <a:endParaRPr lang="en-US" sz="1200" b="1" dirty="0">
              <a:solidFill>
                <a:srgbClr val="002060"/>
              </a:solidFill>
              <a:latin typeface="Arial" panose="020B0604020202020204" pitchFamily="34" charset="0"/>
              <a:ea typeface="Verdana"/>
              <a:cs typeface="Arial" panose="020B0604020202020204" pitchFamily="34" charset="0"/>
              <a:sym typeface="Verdana"/>
            </a:endParaRPr>
          </a:p>
        </p:txBody>
      </p:sp>
      <p:cxnSp>
        <p:nvCxnSpPr>
          <p:cNvPr id="3" name="Straight Connector 2"/>
          <p:cNvCxnSpPr/>
          <p:nvPr/>
        </p:nvCxnSpPr>
        <p:spPr>
          <a:xfrm flipV="1">
            <a:off x="0" y="259773"/>
            <a:ext cx="8582891" cy="20782"/>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8951"/>
    </mc:Choice>
    <mc:Fallback xmlns="">
      <p:transition spd="slow" advTm="895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3713" y="454386"/>
            <a:ext cx="8520600" cy="3416400"/>
          </a:xfrm>
        </p:spPr>
        <p:txBody>
          <a:bodyPr/>
          <a:lstStyle/>
          <a:p>
            <a:pPr marL="114300" lvl="0" indent="0">
              <a:buNone/>
            </a:pPr>
            <a:r>
              <a:rPr lang="en-US" sz="1600" b="1" dirty="0">
                <a:solidFill>
                  <a:srgbClr val="002060"/>
                </a:solidFill>
                <a:latin typeface="Times New Roman"/>
                <a:ea typeface="Times New Roman"/>
                <a:cs typeface="Times New Roman"/>
                <a:sym typeface="Times New Roman"/>
              </a:rPr>
              <a:t>Handling Duplicates</a:t>
            </a:r>
            <a:r>
              <a:rPr lang="en-US" sz="1600" dirty="0">
                <a:solidFill>
                  <a:srgbClr val="002060"/>
                </a:solidFill>
                <a:latin typeface="Times New Roman"/>
                <a:ea typeface="Times New Roman"/>
                <a:cs typeface="Times New Roman"/>
                <a:sym typeface="Times New Roman"/>
              </a:rPr>
              <a:t>: </a:t>
            </a:r>
            <a:r>
              <a:rPr lang="en-US" sz="1500" dirty="0">
                <a:solidFill>
                  <a:srgbClr val="002060"/>
                </a:solidFill>
                <a:latin typeface="Times New Roman"/>
                <a:ea typeface="Times New Roman"/>
                <a:cs typeface="Times New Roman"/>
                <a:sym typeface="Times New Roman"/>
              </a:rPr>
              <a:t>Data had 31994 duplicates values. </a:t>
            </a:r>
            <a:r>
              <a:rPr lang="en-US" sz="1500" dirty="0" smtClean="0">
                <a:solidFill>
                  <a:srgbClr val="002060"/>
                </a:solidFill>
                <a:latin typeface="Times New Roman"/>
                <a:ea typeface="Times New Roman"/>
                <a:cs typeface="Times New Roman"/>
                <a:sym typeface="Times New Roman"/>
              </a:rPr>
              <a:t>So </a:t>
            </a:r>
            <a:r>
              <a:rPr lang="en-US" sz="1500" dirty="0">
                <a:solidFill>
                  <a:srgbClr val="002060"/>
                </a:solidFill>
                <a:latin typeface="Times New Roman"/>
                <a:ea typeface="Times New Roman"/>
                <a:cs typeface="Times New Roman"/>
                <a:sym typeface="Times New Roman"/>
              </a:rPr>
              <a:t>we dropped it from the data.</a:t>
            </a:r>
          </a:p>
          <a:p>
            <a:endParaRPr lang="en-US" dirty="0"/>
          </a:p>
        </p:txBody>
      </p:sp>
      <p:cxnSp>
        <p:nvCxnSpPr>
          <p:cNvPr id="4" name="Straight Connector 3"/>
          <p:cNvCxnSpPr/>
          <p:nvPr/>
        </p:nvCxnSpPr>
        <p:spPr>
          <a:xfrm flipV="1">
            <a:off x="-10391" y="228600"/>
            <a:ext cx="8582891" cy="20782"/>
          </a:xfrm>
          <a:prstGeom prst="line">
            <a:avLst/>
          </a:prstGeom>
        </p:spPr>
        <p:style>
          <a:lnRef idx="2">
            <a:schemeClr val="accent3"/>
          </a:lnRef>
          <a:fillRef idx="0">
            <a:schemeClr val="accent3"/>
          </a:fillRef>
          <a:effectRef idx="1">
            <a:schemeClr val="accent3"/>
          </a:effectRef>
          <a:fontRef idx="minor">
            <a:schemeClr val="tx1"/>
          </a:fontRef>
        </p:style>
      </p:cxnSp>
      <p:sp>
        <p:nvSpPr>
          <p:cNvPr id="5" name="Google Shape;152;p12"/>
          <p:cNvSpPr/>
          <p:nvPr/>
        </p:nvSpPr>
        <p:spPr>
          <a:xfrm>
            <a:off x="447368" y="1019774"/>
            <a:ext cx="5029200" cy="1066800"/>
          </a:xfrm>
          <a:prstGeom prst="rect">
            <a:avLst/>
          </a:prstGeom>
          <a:blipFill rotWithShape="1">
            <a:blip r:embed="rId2">
              <a:alphaModFix/>
            </a:blip>
            <a:stretch>
              <a:fillRect/>
            </a:stretch>
          </a:blipFill>
          <a:ln>
            <a:solidFill>
              <a:schemeClr val="bg2">
                <a:lumMod val="75000"/>
              </a:schemeClr>
            </a:solidFill>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6" name="Rectangle 5"/>
          <p:cNvSpPr/>
          <p:nvPr/>
        </p:nvSpPr>
        <p:spPr>
          <a:xfrm>
            <a:off x="193713" y="2420771"/>
            <a:ext cx="6120580" cy="906402"/>
          </a:xfrm>
          <a:prstGeom prst="rect">
            <a:avLst/>
          </a:prstGeom>
        </p:spPr>
        <p:txBody>
          <a:bodyPr wrap="square">
            <a:spAutoFit/>
          </a:bodyPr>
          <a:lstStyle/>
          <a:p>
            <a:pPr marL="114300">
              <a:lnSpc>
                <a:spcPct val="115000"/>
              </a:lnSpc>
              <a:buClr>
                <a:schemeClr val="dk2"/>
              </a:buClr>
              <a:buSzPts val="1800"/>
            </a:pPr>
            <a:r>
              <a:rPr lang="en-US" sz="1600" b="1" dirty="0">
                <a:solidFill>
                  <a:srgbClr val="002060"/>
                </a:solidFill>
                <a:latin typeface="Times New Roman"/>
                <a:ea typeface="Times New Roman"/>
                <a:cs typeface="Times New Roman"/>
                <a:sym typeface="Times New Roman"/>
              </a:rPr>
              <a:t>Feature Engineering</a:t>
            </a:r>
            <a:r>
              <a:rPr lang="en-US" sz="1600" dirty="0" smtClean="0">
                <a:solidFill>
                  <a:srgbClr val="002060"/>
                </a:solidFill>
                <a:latin typeface="Times New Roman"/>
                <a:ea typeface="Times New Roman"/>
                <a:cs typeface="Times New Roman"/>
                <a:sym typeface="Times New Roman"/>
              </a:rPr>
              <a:t>: </a:t>
            </a:r>
            <a:r>
              <a:rPr lang="en-US" sz="1500" dirty="0" smtClean="0">
                <a:solidFill>
                  <a:srgbClr val="002060"/>
                </a:solidFill>
                <a:latin typeface="Times New Roman"/>
                <a:ea typeface="Times New Roman"/>
                <a:cs typeface="Times New Roman"/>
                <a:sym typeface="Times New Roman"/>
              </a:rPr>
              <a:t>We </a:t>
            </a:r>
            <a:r>
              <a:rPr lang="en-US" sz="1500" dirty="0">
                <a:solidFill>
                  <a:srgbClr val="002060"/>
                </a:solidFill>
                <a:latin typeface="Times New Roman"/>
                <a:ea typeface="Times New Roman"/>
                <a:cs typeface="Times New Roman"/>
                <a:sym typeface="Times New Roman"/>
              </a:rPr>
              <a:t>created 2 new columns :</a:t>
            </a:r>
          </a:p>
          <a:p>
            <a:pPr marL="514350" lvl="2" indent="-400050">
              <a:lnSpc>
                <a:spcPct val="115000"/>
              </a:lnSpc>
              <a:buClr>
                <a:srgbClr val="002060"/>
              </a:buClr>
              <a:buSzPct val="100000"/>
              <a:buFont typeface="+mj-lt"/>
              <a:buAutoNum type="romanLcPeriod"/>
            </a:pPr>
            <a:r>
              <a:rPr lang="en-US" sz="1500" dirty="0" smtClean="0">
                <a:solidFill>
                  <a:srgbClr val="002060"/>
                </a:solidFill>
                <a:latin typeface="Times New Roman"/>
                <a:ea typeface="Times New Roman"/>
                <a:cs typeface="Times New Roman"/>
                <a:sym typeface="Times New Roman"/>
              </a:rPr>
              <a:t>‘</a:t>
            </a:r>
            <a:r>
              <a:rPr lang="en-US" sz="1500" dirty="0" err="1" smtClean="0">
                <a:solidFill>
                  <a:srgbClr val="002060"/>
                </a:solidFill>
                <a:latin typeface="Times New Roman"/>
                <a:ea typeface="Times New Roman"/>
                <a:cs typeface="Times New Roman"/>
                <a:sym typeface="Times New Roman"/>
              </a:rPr>
              <a:t>Total_People</a:t>
            </a:r>
            <a:r>
              <a:rPr lang="en-US" sz="1500" dirty="0">
                <a:solidFill>
                  <a:srgbClr val="002060"/>
                </a:solidFill>
                <a:latin typeface="Times New Roman"/>
                <a:ea typeface="Times New Roman"/>
                <a:cs typeface="Times New Roman"/>
                <a:sym typeface="Times New Roman"/>
              </a:rPr>
              <a:t>’ = </a:t>
            </a:r>
            <a:r>
              <a:rPr lang="en-US" sz="1500" dirty="0" smtClean="0">
                <a:solidFill>
                  <a:srgbClr val="002060"/>
                </a:solidFill>
                <a:latin typeface="Times New Roman"/>
                <a:ea typeface="Times New Roman"/>
                <a:cs typeface="Times New Roman"/>
                <a:sym typeface="Times New Roman"/>
              </a:rPr>
              <a:t>merging </a:t>
            </a:r>
            <a:r>
              <a:rPr lang="en-US" sz="1500" dirty="0">
                <a:solidFill>
                  <a:srgbClr val="002060"/>
                </a:solidFill>
                <a:latin typeface="Times New Roman"/>
                <a:ea typeface="Times New Roman"/>
                <a:cs typeface="Times New Roman"/>
                <a:sym typeface="Times New Roman"/>
              </a:rPr>
              <a:t>c</a:t>
            </a:r>
            <a:r>
              <a:rPr lang="en-US" sz="1500" dirty="0" smtClean="0">
                <a:solidFill>
                  <a:srgbClr val="002060"/>
                </a:solidFill>
                <a:latin typeface="Times New Roman"/>
                <a:ea typeface="Times New Roman"/>
                <a:cs typeface="Times New Roman"/>
                <a:sym typeface="Times New Roman"/>
              </a:rPr>
              <a:t>hildren</a:t>
            </a:r>
            <a:r>
              <a:rPr lang="en-US" sz="1500" dirty="0">
                <a:solidFill>
                  <a:srgbClr val="002060"/>
                </a:solidFill>
                <a:latin typeface="Times New Roman"/>
                <a:ea typeface="Times New Roman"/>
                <a:cs typeface="Times New Roman"/>
                <a:sym typeface="Times New Roman"/>
              </a:rPr>
              <a:t>, adults, </a:t>
            </a:r>
            <a:r>
              <a:rPr lang="en-US" sz="1500" dirty="0" smtClean="0">
                <a:solidFill>
                  <a:srgbClr val="002060"/>
                </a:solidFill>
                <a:latin typeface="Times New Roman"/>
                <a:ea typeface="Times New Roman"/>
                <a:cs typeface="Times New Roman"/>
                <a:sym typeface="Times New Roman"/>
              </a:rPr>
              <a:t>babies</a:t>
            </a:r>
          </a:p>
          <a:p>
            <a:pPr marL="514350" lvl="2" indent="-400050">
              <a:lnSpc>
                <a:spcPct val="115000"/>
              </a:lnSpc>
              <a:buClr>
                <a:srgbClr val="002060"/>
              </a:buClr>
              <a:buSzPct val="100000"/>
              <a:buFont typeface="+mj-lt"/>
              <a:buAutoNum type="romanLcPeriod"/>
            </a:pPr>
            <a:r>
              <a:rPr lang="en-US" sz="1500" dirty="0" smtClean="0">
                <a:solidFill>
                  <a:srgbClr val="002060"/>
                </a:solidFill>
                <a:latin typeface="Times New Roman"/>
                <a:ea typeface="Times New Roman"/>
                <a:cs typeface="Times New Roman"/>
                <a:sym typeface="Times New Roman"/>
              </a:rPr>
              <a:t>‘</a:t>
            </a:r>
            <a:r>
              <a:rPr lang="en-US" sz="1500" dirty="0" err="1">
                <a:solidFill>
                  <a:srgbClr val="002060"/>
                </a:solidFill>
                <a:latin typeface="Times New Roman"/>
                <a:ea typeface="Times New Roman"/>
                <a:cs typeface="Times New Roman"/>
                <a:sym typeface="Times New Roman"/>
              </a:rPr>
              <a:t>Total_stay</a:t>
            </a:r>
            <a:r>
              <a:rPr lang="en-US" sz="1500" dirty="0">
                <a:solidFill>
                  <a:srgbClr val="002060"/>
                </a:solidFill>
                <a:latin typeface="Times New Roman"/>
                <a:ea typeface="Times New Roman"/>
                <a:cs typeface="Times New Roman"/>
                <a:sym typeface="Times New Roman"/>
              </a:rPr>
              <a:t>’ = </a:t>
            </a:r>
            <a:r>
              <a:rPr lang="en-US" sz="1500" dirty="0" smtClean="0">
                <a:solidFill>
                  <a:srgbClr val="002060"/>
                </a:solidFill>
                <a:latin typeface="Times New Roman"/>
                <a:ea typeface="Times New Roman"/>
                <a:cs typeface="Times New Roman"/>
                <a:sym typeface="Times New Roman"/>
              </a:rPr>
              <a:t>merging </a:t>
            </a:r>
            <a:r>
              <a:rPr lang="en-US" sz="1500" dirty="0">
                <a:solidFill>
                  <a:srgbClr val="002060"/>
                </a:solidFill>
                <a:latin typeface="Times New Roman"/>
                <a:ea typeface="Times New Roman"/>
                <a:cs typeface="Times New Roman"/>
                <a:sym typeface="Times New Roman"/>
              </a:rPr>
              <a:t>weekend nights and weekdays </a:t>
            </a:r>
          </a:p>
        </p:txBody>
      </p:sp>
      <p:sp>
        <p:nvSpPr>
          <p:cNvPr id="8" name="Google Shape;154;p12"/>
          <p:cNvSpPr/>
          <p:nvPr/>
        </p:nvSpPr>
        <p:spPr>
          <a:xfrm>
            <a:off x="447368" y="3571093"/>
            <a:ext cx="5476691" cy="1066221"/>
          </a:xfrm>
          <a:prstGeom prst="rect">
            <a:avLst/>
          </a:prstGeom>
          <a:blipFill rotWithShape="1">
            <a:blip r:embed="rId3">
              <a:alphaModFix/>
            </a:blip>
            <a:stretch>
              <a:fillRect/>
            </a:stretch>
          </a:blipFill>
          <a:ln>
            <a:solidFill>
              <a:schemeClr val="bg2">
                <a:lumMod val="75000"/>
              </a:schemeClr>
            </a:solid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39356430"/>
      </p:ext>
    </p:extLst>
  </p:cSld>
  <p:clrMapOvr>
    <a:masterClrMapping/>
  </p:clrMapOvr>
  <mc:AlternateContent xmlns:mc="http://schemas.openxmlformats.org/markup-compatibility/2006" xmlns:p14="http://schemas.microsoft.com/office/powerpoint/2010/main">
    <mc:Choice Requires="p14">
      <p:transition spd="slow" p14:dur="2000" advTm="681"/>
    </mc:Choice>
    <mc:Fallback xmlns="">
      <p:transition spd="slow" advTm="68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3. Exploratory Data Analysis</a:t>
            </a:r>
            <a:endParaRPr lang="en-US" sz="2000" dirty="0"/>
          </a:p>
        </p:txBody>
      </p:sp>
      <p:sp>
        <p:nvSpPr>
          <p:cNvPr id="3" name="Text Placeholder 2"/>
          <p:cNvSpPr>
            <a:spLocks noGrp="1"/>
          </p:cNvSpPr>
          <p:nvPr>
            <p:ph type="body" idx="1"/>
          </p:nvPr>
        </p:nvSpPr>
        <p:spPr>
          <a:xfrm>
            <a:off x="311700" y="1017725"/>
            <a:ext cx="8520600" cy="3416400"/>
          </a:xfrm>
        </p:spPr>
        <p:txBody>
          <a:bodyPr/>
          <a:lstStyle/>
          <a:p>
            <a:pPr marL="0" lvl="0" indent="0">
              <a:lnSpc>
                <a:spcPct val="150000"/>
              </a:lnSpc>
              <a:buClr>
                <a:schemeClr val="dk1"/>
              </a:buClr>
              <a:buSzPct val="108000"/>
              <a:buNone/>
            </a:pPr>
            <a:r>
              <a:rPr lang="en-US" sz="1500" b="1" dirty="0">
                <a:solidFill>
                  <a:srgbClr val="002060"/>
                </a:solidFill>
                <a:latin typeface="Times New Roman"/>
                <a:ea typeface="Times New Roman"/>
                <a:cs typeface="Times New Roman"/>
                <a:sym typeface="Times New Roman"/>
              </a:rPr>
              <a:t>Univariate analysis</a:t>
            </a:r>
            <a:r>
              <a:rPr lang="en-US" sz="1500" dirty="0">
                <a:solidFill>
                  <a:srgbClr val="002060"/>
                </a:solidFill>
                <a:latin typeface="Times New Roman"/>
                <a:ea typeface="Times New Roman"/>
                <a:cs typeface="Times New Roman"/>
                <a:sym typeface="Times New Roman"/>
              </a:rPr>
              <a:t>: In Univariate Analysis, you analyze data of just one variable. A variable in your dataset refers to a single feature/ column. You can do this either with graphical or non-graphical means by finding specific mathematical values in the data. </a:t>
            </a:r>
          </a:p>
          <a:p>
            <a:pPr marL="0" lvl="0" indent="0">
              <a:lnSpc>
                <a:spcPct val="150000"/>
              </a:lnSpc>
              <a:buClr>
                <a:schemeClr val="dk1"/>
              </a:buClr>
              <a:buSzPct val="108000"/>
              <a:buNone/>
            </a:pPr>
            <a:endParaRPr lang="en-US" sz="1500" dirty="0">
              <a:solidFill>
                <a:srgbClr val="002060"/>
              </a:solidFill>
              <a:latin typeface="Times New Roman"/>
              <a:ea typeface="Times New Roman"/>
              <a:cs typeface="Times New Roman"/>
              <a:sym typeface="Times New Roman"/>
            </a:endParaRPr>
          </a:p>
          <a:p>
            <a:pPr marL="0" lvl="0" indent="0">
              <a:lnSpc>
                <a:spcPct val="150000"/>
              </a:lnSpc>
              <a:buClr>
                <a:schemeClr val="dk1"/>
              </a:buClr>
              <a:buSzPct val="108000"/>
              <a:buNone/>
            </a:pPr>
            <a:r>
              <a:rPr lang="en-US" sz="1500" b="1" dirty="0">
                <a:solidFill>
                  <a:srgbClr val="002060"/>
                </a:solidFill>
                <a:latin typeface="Times New Roman"/>
                <a:ea typeface="Times New Roman"/>
                <a:cs typeface="Times New Roman"/>
                <a:sym typeface="Times New Roman"/>
              </a:rPr>
              <a:t>Bivariate analysis</a:t>
            </a:r>
            <a:r>
              <a:rPr lang="en-US" sz="1500" dirty="0">
                <a:solidFill>
                  <a:srgbClr val="002060"/>
                </a:solidFill>
                <a:latin typeface="Times New Roman"/>
                <a:ea typeface="Times New Roman"/>
                <a:cs typeface="Times New Roman"/>
                <a:sym typeface="Times New Roman"/>
              </a:rPr>
              <a:t>: Here, you use two variables and compare them. This way, you can find how one feature affects the other. It is done with scatter plots, which plot individual data points or correlation matrices that plot the correlation in hues.</a:t>
            </a:r>
          </a:p>
          <a:p>
            <a:pPr marL="0" lvl="0" indent="0">
              <a:lnSpc>
                <a:spcPct val="150000"/>
              </a:lnSpc>
              <a:buClr>
                <a:schemeClr val="dk1"/>
              </a:buClr>
              <a:buSzPct val="108000"/>
              <a:buNone/>
            </a:pPr>
            <a:endParaRPr lang="en-US" sz="1500" dirty="0">
              <a:solidFill>
                <a:srgbClr val="002060"/>
              </a:solidFill>
              <a:latin typeface="Times New Roman"/>
              <a:ea typeface="Times New Roman"/>
              <a:cs typeface="Times New Roman"/>
              <a:sym typeface="Times New Roman"/>
            </a:endParaRPr>
          </a:p>
          <a:p>
            <a:pPr marL="0" lvl="0" indent="0">
              <a:lnSpc>
                <a:spcPct val="150000"/>
              </a:lnSpc>
              <a:buClr>
                <a:schemeClr val="dk1"/>
              </a:buClr>
              <a:buSzPct val="108000"/>
              <a:buNone/>
            </a:pPr>
            <a:r>
              <a:rPr lang="en-US" sz="1500" b="1" dirty="0" smtClean="0">
                <a:solidFill>
                  <a:srgbClr val="002060"/>
                </a:solidFill>
                <a:latin typeface="Times New Roman"/>
                <a:ea typeface="Times New Roman"/>
                <a:cs typeface="Times New Roman"/>
                <a:sym typeface="Times New Roman"/>
              </a:rPr>
              <a:t>Multivariate analysis</a:t>
            </a:r>
            <a:r>
              <a:rPr lang="en-US" sz="1500" dirty="0" smtClean="0">
                <a:solidFill>
                  <a:srgbClr val="002060"/>
                </a:solidFill>
                <a:latin typeface="Times New Roman"/>
                <a:ea typeface="Times New Roman"/>
                <a:cs typeface="Times New Roman"/>
                <a:sym typeface="Times New Roman"/>
              </a:rPr>
              <a:t>: </a:t>
            </a:r>
            <a:r>
              <a:rPr lang="en-US" sz="1500" dirty="0">
                <a:solidFill>
                  <a:srgbClr val="002060"/>
                </a:solidFill>
                <a:latin typeface="Times New Roman"/>
                <a:ea typeface="Times New Roman"/>
                <a:cs typeface="Times New Roman"/>
                <a:sym typeface="Times New Roman"/>
              </a:rPr>
              <a:t>Here, you use three variables and compare them.</a:t>
            </a:r>
          </a:p>
          <a:p>
            <a:endParaRPr lang="en-US" sz="1500" dirty="0"/>
          </a:p>
        </p:txBody>
      </p:sp>
      <p:cxnSp>
        <p:nvCxnSpPr>
          <p:cNvPr id="4" name="Straight Connector 3"/>
          <p:cNvCxnSpPr/>
          <p:nvPr/>
        </p:nvCxnSpPr>
        <p:spPr>
          <a:xfrm flipV="1">
            <a:off x="-10391" y="228600"/>
            <a:ext cx="8582891" cy="20782"/>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529520793"/>
      </p:ext>
    </p:extLst>
  </p:cSld>
  <p:clrMapOvr>
    <a:masterClrMapping/>
  </p:clrMapOvr>
  <mc:AlternateContent xmlns:mc="http://schemas.openxmlformats.org/markup-compatibility/2006" xmlns:p14="http://schemas.microsoft.com/office/powerpoint/2010/main">
    <mc:Choice Requires="p14">
      <p:transition spd="slow" p14:dur="2000" advTm="670"/>
    </mc:Choice>
    <mc:Fallback xmlns="">
      <p:transition spd="slow" advTm="67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Data Visualization:</a:t>
            </a:r>
            <a:endParaRPr lang="en-US" sz="2000" dirty="0"/>
          </a:p>
        </p:txBody>
      </p:sp>
      <p:sp>
        <p:nvSpPr>
          <p:cNvPr id="3" name="Text Placeholder 2"/>
          <p:cNvSpPr>
            <a:spLocks noGrp="1"/>
          </p:cNvSpPr>
          <p:nvPr>
            <p:ph type="body" idx="1"/>
          </p:nvPr>
        </p:nvSpPr>
        <p:spPr>
          <a:xfrm>
            <a:off x="311700" y="919753"/>
            <a:ext cx="8520600" cy="3967932"/>
          </a:xfrm>
        </p:spPr>
        <p:txBody>
          <a:bodyPr/>
          <a:lstStyle/>
          <a:p>
            <a:pPr marL="0" indent="0">
              <a:lnSpc>
                <a:spcPct val="150000"/>
              </a:lnSpc>
              <a:buClr>
                <a:schemeClr val="dk1"/>
              </a:buClr>
              <a:buSzPct val="108000"/>
              <a:buNone/>
            </a:pPr>
            <a:r>
              <a:rPr lang="en-US" sz="1500" dirty="0">
                <a:solidFill>
                  <a:srgbClr val="002060"/>
                </a:solidFill>
                <a:latin typeface="Times New Roman"/>
                <a:ea typeface="Times New Roman"/>
                <a:cs typeface="Times New Roman"/>
                <a:sym typeface="Times New Roman"/>
              </a:rPr>
              <a:t>Data visualization is the representation of data through use of common graphics, such as charts, plots, </a:t>
            </a:r>
            <a:r>
              <a:rPr lang="en-US" sz="1500" dirty="0" smtClean="0">
                <a:solidFill>
                  <a:srgbClr val="002060"/>
                </a:solidFill>
                <a:latin typeface="Times New Roman"/>
                <a:ea typeface="Times New Roman"/>
                <a:cs typeface="Times New Roman"/>
                <a:sym typeface="Times New Roman"/>
              </a:rPr>
              <a:t>info, graphics</a:t>
            </a:r>
            <a:r>
              <a:rPr lang="en-US" sz="1500" dirty="0">
                <a:solidFill>
                  <a:srgbClr val="002060"/>
                </a:solidFill>
                <a:latin typeface="Times New Roman"/>
                <a:ea typeface="Times New Roman"/>
                <a:cs typeface="Times New Roman"/>
                <a:sym typeface="Times New Roman"/>
              </a:rPr>
              <a:t>, and even animations. These visual displays of information communicate complex data relationships and data-driven insights in a way that is easy to understand</a:t>
            </a:r>
            <a:r>
              <a:rPr lang="en-US" sz="1500" dirty="0" smtClean="0">
                <a:solidFill>
                  <a:srgbClr val="002060"/>
                </a:solidFill>
                <a:latin typeface="Times New Roman"/>
                <a:ea typeface="Times New Roman"/>
                <a:cs typeface="Times New Roman"/>
                <a:sym typeface="Times New Roman"/>
              </a:rPr>
              <a:t>.</a:t>
            </a:r>
          </a:p>
          <a:p>
            <a:pPr marL="0" indent="0">
              <a:lnSpc>
                <a:spcPct val="150000"/>
              </a:lnSpc>
              <a:buClr>
                <a:schemeClr val="dk1"/>
              </a:buClr>
              <a:buSzPct val="108000"/>
              <a:buNone/>
            </a:pPr>
            <a:endParaRPr lang="en-US" sz="1500" dirty="0" smtClean="0">
              <a:solidFill>
                <a:srgbClr val="002060"/>
              </a:solidFill>
              <a:latin typeface="Times New Roman"/>
              <a:ea typeface="Times New Roman"/>
              <a:cs typeface="Times New Roman"/>
              <a:sym typeface="Times New Roman"/>
            </a:endParaRPr>
          </a:p>
          <a:p>
            <a:pPr marL="0" indent="0">
              <a:lnSpc>
                <a:spcPct val="150000"/>
              </a:lnSpc>
              <a:buClr>
                <a:schemeClr val="dk1"/>
              </a:buClr>
              <a:buSzPct val="108000"/>
              <a:buNone/>
            </a:pPr>
            <a:r>
              <a:rPr lang="en-US" sz="1500" dirty="0" smtClean="0">
                <a:solidFill>
                  <a:srgbClr val="002060"/>
                </a:solidFill>
                <a:latin typeface="Times New Roman"/>
                <a:cs typeface="Times New Roman"/>
                <a:sym typeface="Times New Roman"/>
              </a:rPr>
              <a:t>Types of data visualizations:</a:t>
            </a:r>
            <a:endParaRPr lang="en-US" sz="1500" dirty="0" smtClean="0"/>
          </a:p>
          <a:p>
            <a:pPr marL="615950" lvl="1" indent="-285750">
              <a:lnSpc>
                <a:spcPct val="150000"/>
              </a:lnSpc>
              <a:spcBef>
                <a:spcPts val="0"/>
              </a:spcBef>
              <a:buClr>
                <a:schemeClr val="dk1"/>
              </a:buClr>
              <a:buSzPts val="2000"/>
              <a:buFont typeface="Arial" panose="020B0604020202020204" pitchFamily="34" charset="0"/>
              <a:buChar char="•"/>
            </a:pPr>
            <a:r>
              <a:rPr lang="en-US" sz="1500" dirty="0" smtClean="0">
                <a:solidFill>
                  <a:srgbClr val="002060"/>
                </a:solidFill>
                <a:latin typeface="Times New Roman"/>
                <a:ea typeface="Times New Roman"/>
                <a:cs typeface="Times New Roman"/>
                <a:sym typeface="Times New Roman"/>
              </a:rPr>
              <a:t>Tables</a:t>
            </a:r>
            <a:endParaRPr lang="en-US" sz="1500" dirty="0">
              <a:solidFill>
                <a:srgbClr val="002060"/>
              </a:solidFill>
              <a:latin typeface="Times New Roman"/>
              <a:ea typeface="Times New Roman"/>
              <a:cs typeface="Times New Roman"/>
              <a:sym typeface="Times New Roman"/>
            </a:endParaRPr>
          </a:p>
          <a:p>
            <a:pPr marL="615950" lvl="1" indent="-285750">
              <a:lnSpc>
                <a:spcPct val="150000"/>
              </a:lnSpc>
              <a:spcBef>
                <a:spcPts val="0"/>
              </a:spcBef>
              <a:buClr>
                <a:schemeClr val="dk1"/>
              </a:buClr>
              <a:buSzPts val="2000"/>
              <a:buFont typeface="Arial" panose="020B0604020202020204" pitchFamily="34" charset="0"/>
              <a:buChar char="•"/>
            </a:pPr>
            <a:r>
              <a:rPr lang="en-US" sz="1500" dirty="0">
                <a:solidFill>
                  <a:srgbClr val="002060"/>
                </a:solidFill>
                <a:latin typeface="Times New Roman"/>
                <a:ea typeface="Times New Roman"/>
                <a:cs typeface="Times New Roman"/>
                <a:sym typeface="Times New Roman"/>
              </a:rPr>
              <a:t>Pie charts and bar charts</a:t>
            </a:r>
          </a:p>
          <a:p>
            <a:pPr marL="615950" lvl="1" indent="-285750">
              <a:lnSpc>
                <a:spcPct val="150000"/>
              </a:lnSpc>
              <a:spcBef>
                <a:spcPts val="0"/>
              </a:spcBef>
              <a:buClr>
                <a:schemeClr val="dk1"/>
              </a:buClr>
              <a:buSzPts val="2000"/>
              <a:buFont typeface="Arial" panose="020B0604020202020204" pitchFamily="34" charset="0"/>
              <a:buChar char="•"/>
            </a:pPr>
            <a:r>
              <a:rPr lang="en-US" sz="1500" dirty="0" smtClean="0">
                <a:solidFill>
                  <a:srgbClr val="002060"/>
                </a:solidFill>
                <a:latin typeface="Times New Roman"/>
                <a:ea typeface="Times New Roman"/>
                <a:cs typeface="Times New Roman"/>
                <a:sym typeface="Times New Roman"/>
              </a:rPr>
              <a:t>Scatter </a:t>
            </a:r>
            <a:r>
              <a:rPr lang="en-US" sz="1500" dirty="0">
                <a:solidFill>
                  <a:srgbClr val="002060"/>
                </a:solidFill>
                <a:latin typeface="Times New Roman"/>
                <a:ea typeface="Times New Roman"/>
                <a:cs typeface="Times New Roman"/>
                <a:sym typeface="Times New Roman"/>
              </a:rPr>
              <a:t>plots</a:t>
            </a:r>
          </a:p>
          <a:p>
            <a:pPr marL="615950" lvl="1" indent="-285750">
              <a:lnSpc>
                <a:spcPct val="150000"/>
              </a:lnSpc>
              <a:spcBef>
                <a:spcPts val="0"/>
              </a:spcBef>
              <a:buClr>
                <a:schemeClr val="dk1"/>
              </a:buClr>
              <a:buSzPts val="2000"/>
              <a:buFont typeface="Arial" panose="020B0604020202020204" pitchFamily="34" charset="0"/>
              <a:buChar char="•"/>
            </a:pPr>
            <a:r>
              <a:rPr lang="en-US" sz="1500" dirty="0">
                <a:solidFill>
                  <a:srgbClr val="002060"/>
                </a:solidFill>
                <a:latin typeface="Times New Roman"/>
                <a:ea typeface="Times New Roman"/>
                <a:cs typeface="Times New Roman"/>
                <a:sym typeface="Times New Roman"/>
              </a:rPr>
              <a:t>Line graphs and area charts</a:t>
            </a:r>
          </a:p>
          <a:p>
            <a:pPr marL="615950" lvl="1" indent="-285750">
              <a:lnSpc>
                <a:spcPct val="150000"/>
              </a:lnSpc>
              <a:spcBef>
                <a:spcPts val="0"/>
              </a:spcBef>
              <a:buClr>
                <a:schemeClr val="dk1"/>
              </a:buClr>
              <a:buSzPts val="2000"/>
              <a:buFont typeface="Arial" panose="020B0604020202020204" pitchFamily="34" charset="0"/>
              <a:buChar char="•"/>
            </a:pPr>
            <a:r>
              <a:rPr lang="en-US" sz="1500" dirty="0">
                <a:solidFill>
                  <a:srgbClr val="002060"/>
                </a:solidFill>
                <a:latin typeface="Times New Roman"/>
                <a:ea typeface="Times New Roman"/>
                <a:cs typeface="Times New Roman"/>
                <a:sym typeface="Times New Roman"/>
              </a:rPr>
              <a:t>Heat maps</a:t>
            </a:r>
          </a:p>
          <a:p>
            <a:pPr marL="615950" lvl="1" indent="-285750">
              <a:lnSpc>
                <a:spcPct val="150000"/>
              </a:lnSpc>
              <a:spcBef>
                <a:spcPts val="0"/>
              </a:spcBef>
              <a:buClr>
                <a:schemeClr val="dk1"/>
              </a:buClr>
              <a:buSzPts val="2000"/>
              <a:buFont typeface="Arial" panose="020B0604020202020204" pitchFamily="34" charset="0"/>
              <a:buChar char="•"/>
            </a:pPr>
            <a:r>
              <a:rPr lang="en-US" sz="1500" dirty="0" err="1">
                <a:solidFill>
                  <a:srgbClr val="002060"/>
                </a:solidFill>
                <a:latin typeface="Times New Roman"/>
                <a:ea typeface="Times New Roman"/>
                <a:cs typeface="Times New Roman"/>
                <a:sym typeface="Times New Roman"/>
              </a:rPr>
              <a:t>Kdeplot</a:t>
            </a:r>
            <a:endParaRPr lang="en-US" sz="1500" dirty="0">
              <a:solidFill>
                <a:srgbClr val="002060"/>
              </a:solidFill>
              <a:latin typeface="Times New Roman"/>
              <a:ea typeface="Times New Roman"/>
              <a:cs typeface="Times New Roman"/>
              <a:sym typeface="Times New Roman"/>
            </a:endParaRPr>
          </a:p>
          <a:p>
            <a:endParaRPr lang="en-US" sz="1500" dirty="0"/>
          </a:p>
        </p:txBody>
      </p:sp>
      <p:cxnSp>
        <p:nvCxnSpPr>
          <p:cNvPr id="5" name="Straight Connector 4"/>
          <p:cNvCxnSpPr/>
          <p:nvPr/>
        </p:nvCxnSpPr>
        <p:spPr>
          <a:xfrm flipV="1">
            <a:off x="-10391" y="228600"/>
            <a:ext cx="8582891" cy="20782"/>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865165256"/>
      </p:ext>
    </p:extLst>
  </p:cSld>
  <p:clrMapOvr>
    <a:masterClrMapping/>
  </p:clrMapOvr>
  <mc:AlternateContent xmlns:mc="http://schemas.openxmlformats.org/markup-compatibility/2006" xmlns:p14="http://schemas.microsoft.com/office/powerpoint/2010/main">
    <mc:Choice Requires="p14">
      <p:transition spd="slow" p14:dur="2000" advTm="671"/>
    </mc:Choice>
    <mc:Fallback xmlns="">
      <p:transition spd="slow" advTm="67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61229"/>
            <a:ext cx="8520600" cy="572700"/>
          </a:xfrm>
        </p:spPr>
        <p:txBody>
          <a:bodyPr/>
          <a:lstStyle/>
          <a:p>
            <a:pPr marL="342900" indent="-342900">
              <a:buSzPct val="100000"/>
              <a:buFont typeface="Wingdings" panose="05000000000000000000" pitchFamily="2" charset="2"/>
              <a:buChar char="ü"/>
            </a:pPr>
            <a:r>
              <a:rPr lang="en-US" sz="2000" dirty="0"/>
              <a:t>E</a:t>
            </a:r>
            <a:r>
              <a:rPr lang="en-US" sz="2000" dirty="0" smtClean="0"/>
              <a:t>xploratory Data Analysis:</a:t>
            </a:r>
            <a:endParaRPr lang="en-US" sz="2000" dirty="0"/>
          </a:p>
        </p:txBody>
      </p:sp>
      <p:cxnSp>
        <p:nvCxnSpPr>
          <p:cNvPr id="4" name="Straight Connector 3"/>
          <p:cNvCxnSpPr/>
          <p:nvPr/>
        </p:nvCxnSpPr>
        <p:spPr>
          <a:xfrm flipV="1">
            <a:off x="-10391" y="228600"/>
            <a:ext cx="8582891" cy="20782"/>
          </a:xfrm>
          <a:prstGeom prst="line">
            <a:avLst/>
          </a:prstGeom>
        </p:spPr>
        <p:style>
          <a:lnRef idx="2">
            <a:schemeClr val="accent3"/>
          </a:lnRef>
          <a:fillRef idx="0">
            <a:schemeClr val="accent3"/>
          </a:fillRef>
          <a:effectRef idx="1">
            <a:schemeClr val="accent3"/>
          </a:effectRef>
          <a:fontRef idx="minor">
            <a:schemeClr val="tx1"/>
          </a:fontRef>
        </p:style>
      </p:cxnSp>
      <p:sp>
        <p:nvSpPr>
          <p:cNvPr id="12" name="Rectangle 11"/>
          <p:cNvSpPr/>
          <p:nvPr/>
        </p:nvSpPr>
        <p:spPr>
          <a:xfrm>
            <a:off x="214843" y="714210"/>
            <a:ext cx="8714313" cy="323165"/>
          </a:xfrm>
          <a:prstGeom prst="rect">
            <a:avLst/>
          </a:prstGeom>
        </p:spPr>
        <p:txBody>
          <a:bodyPr wrap="square">
            <a:spAutoFit/>
          </a:bodyPr>
          <a:lstStyle/>
          <a:p>
            <a:pPr lvl="0"/>
            <a:r>
              <a:rPr lang="en-US" sz="1500" dirty="0" smtClean="0">
                <a:solidFill>
                  <a:srgbClr val="002060"/>
                </a:solidFill>
                <a:latin typeface="Times New Roman"/>
                <a:ea typeface="Times New Roman"/>
                <a:cs typeface="Times New Roman"/>
                <a:sym typeface="Times New Roman"/>
              </a:rPr>
              <a:t>                            </a:t>
            </a:r>
            <a:r>
              <a:rPr lang="en-US" sz="1500" u="sng" dirty="0" smtClean="0">
                <a:solidFill>
                  <a:srgbClr val="002060"/>
                </a:solidFill>
                <a:latin typeface="Times New Roman"/>
                <a:ea typeface="Times New Roman"/>
                <a:cs typeface="Times New Roman"/>
                <a:sym typeface="Times New Roman"/>
              </a:rPr>
              <a:t>Preferred </a:t>
            </a:r>
            <a:r>
              <a:rPr lang="en-US" sz="1500" u="sng" dirty="0">
                <a:solidFill>
                  <a:srgbClr val="002060"/>
                </a:solidFill>
                <a:latin typeface="Times New Roman"/>
                <a:ea typeface="Times New Roman"/>
                <a:cs typeface="Times New Roman"/>
                <a:sym typeface="Times New Roman"/>
              </a:rPr>
              <a:t>Hotel </a:t>
            </a:r>
            <a:r>
              <a:rPr lang="en-US" sz="1500" u="sng" dirty="0" smtClean="0">
                <a:solidFill>
                  <a:srgbClr val="002060"/>
                </a:solidFill>
                <a:latin typeface="Times New Roman"/>
                <a:ea typeface="Times New Roman"/>
                <a:cs typeface="Times New Roman"/>
                <a:sym typeface="Times New Roman"/>
              </a:rPr>
              <a:t>Type</a:t>
            </a:r>
            <a:r>
              <a:rPr lang="en-US" sz="1500" dirty="0" smtClean="0">
                <a:solidFill>
                  <a:srgbClr val="002060"/>
                </a:solidFill>
                <a:latin typeface="Times New Roman"/>
                <a:ea typeface="Times New Roman"/>
                <a:cs typeface="Times New Roman"/>
                <a:sym typeface="Times New Roman"/>
              </a:rPr>
              <a:t>                                              </a:t>
            </a:r>
            <a:r>
              <a:rPr lang="en-US" sz="1500" u="sng" dirty="0" smtClean="0">
                <a:solidFill>
                  <a:srgbClr val="002060"/>
                </a:solidFill>
                <a:latin typeface="Times New Roman"/>
                <a:ea typeface="Times New Roman"/>
                <a:cs typeface="Times New Roman"/>
                <a:sym typeface="Times New Roman"/>
              </a:rPr>
              <a:t>% </a:t>
            </a:r>
            <a:r>
              <a:rPr lang="en-US" sz="1500" u="sng" dirty="0">
                <a:solidFill>
                  <a:srgbClr val="002060"/>
                </a:solidFill>
                <a:latin typeface="Times New Roman"/>
                <a:ea typeface="Times New Roman"/>
                <a:cs typeface="Times New Roman"/>
                <a:sym typeface="Times New Roman"/>
              </a:rPr>
              <a:t>of Repeated Guests </a:t>
            </a:r>
          </a:p>
        </p:txBody>
      </p:sp>
      <p:sp>
        <p:nvSpPr>
          <p:cNvPr id="13" name="Google Shape;162;p13"/>
          <p:cNvSpPr txBox="1"/>
          <p:nvPr/>
        </p:nvSpPr>
        <p:spPr>
          <a:xfrm>
            <a:off x="311700" y="3785727"/>
            <a:ext cx="8421756" cy="95154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600"/>
              </a:spcBef>
              <a:spcAft>
                <a:spcPts val="0"/>
              </a:spcAft>
              <a:buNone/>
            </a:pPr>
            <a:r>
              <a:rPr lang="en-US" sz="1600" b="1" dirty="0">
                <a:solidFill>
                  <a:srgbClr val="002060"/>
                </a:solidFill>
                <a:latin typeface="Times New Roman"/>
                <a:ea typeface="Times New Roman"/>
                <a:cs typeface="Times New Roman"/>
                <a:sym typeface="Times New Roman"/>
              </a:rPr>
              <a:t>Conclusions</a:t>
            </a:r>
            <a:r>
              <a:rPr lang="en-US" sz="1600" b="1" dirty="0" smtClean="0">
                <a:solidFill>
                  <a:srgbClr val="002060"/>
                </a:solidFill>
                <a:latin typeface="Times New Roman"/>
                <a:ea typeface="Times New Roman"/>
                <a:cs typeface="Times New Roman"/>
                <a:sym typeface="Times New Roman"/>
              </a:rPr>
              <a:t>:</a:t>
            </a:r>
            <a:endParaRPr sz="100" b="1" dirty="0">
              <a:solidFill>
                <a:srgbClr val="002060"/>
              </a:solidFill>
              <a:latin typeface="Times New Roman"/>
              <a:ea typeface="Times New Roman"/>
              <a:cs typeface="Times New Roman"/>
              <a:sym typeface="Times New Roman"/>
            </a:endParaRPr>
          </a:p>
          <a:p>
            <a:pPr marL="297815" marR="0" lvl="0" indent="-285750" algn="l" rtl="0">
              <a:lnSpc>
                <a:spcPct val="100000"/>
              </a:lnSpc>
              <a:spcBef>
                <a:spcPts val="600"/>
              </a:spcBef>
              <a:spcAft>
                <a:spcPts val="0"/>
              </a:spcAft>
              <a:buClr>
                <a:schemeClr val="dk1"/>
              </a:buClr>
              <a:buSzPts val="1400"/>
              <a:buFont typeface="Wingdings" panose="05000000000000000000" pitchFamily="2" charset="2"/>
              <a:buChar char="§"/>
            </a:pPr>
            <a:r>
              <a:rPr lang="en-US" sz="1500" dirty="0">
                <a:solidFill>
                  <a:srgbClr val="002060"/>
                </a:solidFill>
                <a:latin typeface="Times New Roman"/>
                <a:ea typeface="Times New Roman"/>
                <a:cs typeface="Times New Roman"/>
                <a:sym typeface="Times New Roman"/>
              </a:rPr>
              <a:t>City </a:t>
            </a:r>
            <a:r>
              <a:rPr lang="en-US" sz="1500" dirty="0" smtClean="0">
                <a:solidFill>
                  <a:srgbClr val="002060"/>
                </a:solidFill>
                <a:latin typeface="Times New Roman"/>
                <a:ea typeface="Times New Roman"/>
                <a:cs typeface="Times New Roman"/>
                <a:sym typeface="Times New Roman"/>
              </a:rPr>
              <a:t>hotel </a:t>
            </a:r>
            <a:r>
              <a:rPr lang="en-US" sz="1500" dirty="0">
                <a:solidFill>
                  <a:srgbClr val="002060"/>
                </a:solidFill>
                <a:latin typeface="Times New Roman"/>
                <a:ea typeface="Times New Roman"/>
                <a:cs typeface="Times New Roman"/>
                <a:sym typeface="Times New Roman"/>
              </a:rPr>
              <a:t>is the most preferred hotel type by the guests. We can say City hotel is the busiest hotel.</a:t>
            </a:r>
            <a:endParaRPr sz="1500" dirty="0">
              <a:solidFill>
                <a:srgbClr val="002060"/>
              </a:solidFill>
              <a:latin typeface="Times New Roman"/>
              <a:ea typeface="Times New Roman"/>
              <a:cs typeface="Times New Roman"/>
              <a:sym typeface="Times New Roman"/>
            </a:endParaRPr>
          </a:p>
          <a:p>
            <a:pPr marL="297815" marR="0" lvl="0" indent="-285750" algn="l" rtl="0">
              <a:lnSpc>
                <a:spcPct val="100000"/>
              </a:lnSpc>
              <a:spcBef>
                <a:spcPts val="600"/>
              </a:spcBef>
              <a:spcAft>
                <a:spcPts val="0"/>
              </a:spcAft>
              <a:buClr>
                <a:schemeClr val="dk1"/>
              </a:buClr>
              <a:buSzPts val="1400"/>
              <a:buFont typeface="Wingdings" panose="05000000000000000000" pitchFamily="2" charset="2"/>
              <a:buChar char="§"/>
            </a:pPr>
            <a:r>
              <a:rPr lang="en-US" sz="1500" dirty="0" smtClean="0">
                <a:solidFill>
                  <a:srgbClr val="002060"/>
                </a:solidFill>
                <a:latin typeface="Times New Roman"/>
                <a:ea typeface="Times New Roman"/>
                <a:cs typeface="Times New Roman"/>
                <a:sym typeface="Times New Roman"/>
              </a:rPr>
              <a:t>Only </a:t>
            </a:r>
            <a:r>
              <a:rPr lang="en-US" sz="1500" dirty="0">
                <a:solidFill>
                  <a:srgbClr val="002060"/>
                </a:solidFill>
                <a:latin typeface="Times New Roman"/>
                <a:ea typeface="Times New Roman"/>
                <a:cs typeface="Times New Roman"/>
                <a:sym typeface="Times New Roman"/>
              </a:rPr>
              <a:t>3.9 % people were revisited the hotels. Rest 96.1 % were new guests. Thus retention rate is low</a:t>
            </a:r>
            <a:r>
              <a:rPr lang="en-US" sz="1500" dirty="0" smtClean="0">
                <a:solidFill>
                  <a:srgbClr val="002060"/>
                </a:solidFill>
                <a:latin typeface="Times New Roman"/>
                <a:ea typeface="Times New Roman"/>
                <a:cs typeface="Times New Roman"/>
                <a:sym typeface="Times New Roman"/>
              </a:rPr>
              <a:t>.</a:t>
            </a:r>
            <a:endParaRPr sz="1500" dirty="0">
              <a:solidFill>
                <a:srgbClr val="002060"/>
              </a:solidFill>
              <a:latin typeface="Times New Roman"/>
              <a:ea typeface="Times New Roman"/>
              <a:cs typeface="Times New Roman"/>
              <a:sym typeface="Times New Roman"/>
            </a:endParaRPr>
          </a:p>
        </p:txBody>
      </p:sp>
      <p:pic>
        <p:nvPicPr>
          <p:cNvPr id="16" name="Picture 15"/>
          <p:cNvPicPr>
            <a:picLocks noChangeAspect="1"/>
          </p:cNvPicPr>
          <p:nvPr/>
        </p:nvPicPr>
        <p:blipFill>
          <a:blip r:embed="rId2"/>
          <a:stretch>
            <a:fillRect/>
          </a:stretch>
        </p:blipFill>
        <p:spPr>
          <a:xfrm>
            <a:off x="4733337" y="1037375"/>
            <a:ext cx="2973929" cy="2733450"/>
          </a:xfrm>
          <a:prstGeom prst="rect">
            <a:avLst/>
          </a:prstGeom>
        </p:spPr>
      </p:pic>
      <p:pic>
        <p:nvPicPr>
          <p:cNvPr id="5" name="Picture 4"/>
          <p:cNvPicPr>
            <a:picLocks noChangeAspect="1"/>
          </p:cNvPicPr>
          <p:nvPr/>
        </p:nvPicPr>
        <p:blipFill>
          <a:blip r:embed="rId3"/>
          <a:stretch>
            <a:fillRect/>
          </a:stretch>
        </p:blipFill>
        <p:spPr>
          <a:xfrm>
            <a:off x="602974" y="1165200"/>
            <a:ext cx="3585565" cy="2477801"/>
          </a:xfrm>
          <a:prstGeom prst="rect">
            <a:avLst/>
          </a:prstGeom>
        </p:spPr>
      </p:pic>
    </p:spTree>
    <p:extLst>
      <p:ext uri="{BB962C8B-B14F-4D97-AF65-F5344CB8AC3E}">
        <p14:creationId xmlns:p14="http://schemas.microsoft.com/office/powerpoint/2010/main" val="2294230435"/>
      </p:ext>
    </p:extLst>
  </p:cSld>
  <p:clrMapOvr>
    <a:masterClrMapping/>
  </p:clrMapOvr>
  <mc:AlternateContent xmlns:mc="http://schemas.openxmlformats.org/markup-compatibility/2006" xmlns:p14="http://schemas.microsoft.com/office/powerpoint/2010/main">
    <mc:Choice Requires="p14">
      <p:transition spd="slow" p14:dur="2000" advTm="719"/>
    </mc:Choice>
    <mc:Fallback xmlns="">
      <p:transition spd="slow" advTm="719"/>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5158"/>
            <a:ext cx="8520600" cy="572700"/>
          </a:xfrm>
        </p:spPr>
        <p:txBody>
          <a:bodyPr/>
          <a:lstStyle/>
          <a:p>
            <a:r>
              <a:rPr lang="en-US" sz="1800" dirty="0"/>
              <a:t>Exploratory Data Analysis:</a:t>
            </a:r>
          </a:p>
        </p:txBody>
      </p:sp>
      <p:sp>
        <p:nvSpPr>
          <p:cNvPr id="3" name="Text Placeholder 2"/>
          <p:cNvSpPr>
            <a:spLocks noGrp="1"/>
          </p:cNvSpPr>
          <p:nvPr>
            <p:ph type="body" idx="1"/>
          </p:nvPr>
        </p:nvSpPr>
        <p:spPr/>
        <p:txBody>
          <a:bodyPr/>
          <a:lstStyle/>
          <a:p>
            <a:pPr marL="0" lvl="0" indent="0">
              <a:buNone/>
            </a:pPr>
            <a:r>
              <a:rPr lang="en-US" dirty="0" smtClean="0">
                <a:latin typeface="Times New Roman"/>
                <a:ea typeface="Times New Roman"/>
                <a:cs typeface="Times New Roman"/>
                <a:sym typeface="Times New Roman"/>
              </a:rPr>
              <a:t>to </a:t>
            </a:r>
            <a:r>
              <a:rPr lang="en-US" dirty="0">
                <a:latin typeface="Times New Roman"/>
                <a:ea typeface="Times New Roman"/>
                <a:cs typeface="Times New Roman"/>
                <a:sym typeface="Times New Roman"/>
              </a:rPr>
              <a:t>Meal &amp; Agent </a:t>
            </a:r>
          </a:p>
        </p:txBody>
      </p:sp>
      <p:cxnSp>
        <p:nvCxnSpPr>
          <p:cNvPr id="4" name="Straight Connector 3"/>
          <p:cNvCxnSpPr/>
          <p:nvPr/>
        </p:nvCxnSpPr>
        <p:spPr>
          <a:xfrm flipV="1">
            <a:off x="-10391" y="228600"/>
            <a:ext cx="8582891" cy="20782"/>
          </a:xfrm>
          <a:prstGeom prst="line">
            <a:avLst/>
          </a:prstGeom>
        </p:spPr>
        <p:style>
          <a:lnRef idx="2">
            <a:schemeClr val="accent3"/>
          </a:lnRef>
          <a:fillRef idx="0">
            <a:schemeClr val="accent3"/>
          </a:fillRef>
          <a:effectRef idx="1">
            <a:schemeClr val="accent3"/>
          </a:effectRef>
          <a:fontRef idx="minor">
            <a:schemeClr val="tx1"/>
          </a:fontRef>
        </p:style>
      </p:cxnSp>
      <p:sp>
        <p:nvSpPr>
          <p:cNvPr id="6" name="Google Shape;175;p14"/>
          <p:cNvSpPr txBox="1"/>
          <p:nvPr/>
        </p:nvSpPr>
        <p:spPr>
          <a:xfrm>
            <a:off x="447310" y="4084009"/>
            <a:ext cx="8608200" cy="1090042"/>
          </a:xfrm>
          <a:prstGeom prst="rect">
            <a:avLst/>
          </a:prstGeom>
          <a:noFill/>
          <a:ln>
            <a:noFill/>
          </a:ln>
        </p:spPr>
        <p:txBody>
          <a:bodyPr spcFirstLastPara="1" wrap="square" lIns="0" tIns="12700" rIns="0" bIns="0" anchor="t" anchorCtr="0">
            <a:spAutoFit/>
          </a:bodyPr>
          <a:lstStyle/>
          <a:p>
            <a:pPr marL="12700" marR="0" lvl="0" algn="l" rtl="0">
              <a:lnSpc>
                <a:spcPct val="100000"/>
              </a:lnSpc>
              <a:spcBef>
                <a:spcPts val="0"/>
              </a:spcBef>
              <a:spcAft>
                <a:spcPts val="0"/>
              </a:spcAft>
            </a:pPr>
            <a:r>
              <a:rPr lang="en-US" sz="1600" b="1" dirty="0" smtClean="0">
                <a:solidFill>
                  <a:srgbClr val="002060"/>
                </a:solidFill>
                <a:latin typeface="Times New Roman"/>
                <a:ea typeface="Times New Roman"/>
                <a:cs typeface="Times New Roman"/>
                <a:sym typeface="Times New Roman"/>
              </a:rPr>
              <a:t>Conclusion:</a:t>
            </a:r>
          </a:p>
          <a:p>
            <a:pPr marL="184150" marR="0" lvl="0" indent="-171450" algn="l" rtl="0">
              <a:lnSpc>
                <a:spcPct val="100000"/>
              </a:lnSpc>
              <a:spcBef>
                <a:spcPts val="0"/>
              </a:spcBef>
              <a:spcAft>
                <a:spcPts val="0"/>
              </a:spcAft>
              <a:buFont typeface="Wingdings" panose="05000000000000000000" pitchFamily="2" charset="2"/>
              <a:buChar char="§"/>
            </a:pPr>
            <a:endParaRPr sz="1000" dirty="0">
              <a:solidFill>
                <a:srgbClr val="002060"/>
              </a:solidFill>
              <a:latin typeface="Times New Roman"/>
              <a:ea typeface="Times New Roman"/>
              <a:cs typeface="Times New Roman"/>
              <a:sym typeface="Times New Roman"/>
            </a:endParaRPr>
          </a:p>
          <a:p>
            <a:pPr marL="285750" marR="574040" lvl="0" indent="-285750">
              <a:buClr>
                <a:schemeClr val="dk1"/>
              </a:buClr>
              <a:buSzPts val="1400"/>
              <a:buFont typeface="Wingdings" panose="05000000000000000000" pitchFamily="2" charset="2"/>
              <a:buChar char="§"/>
            </a:pPr>
            <a:r>
              <a:rPr lang="en-US" sz="1500" dirty="0">
                <a:solidFill>
                  <a:srgbClr val="002060"/>
                </a:solidFill>
                <a:latin typeface="Times New Roman"/>
                <a:ea typeface="Times New Roman"/>
                <a:cs typeface="Times New Roman"/>
                <a:sym typeface="Times New Roman"/>
              </a:rPr>
              <a:t>Online TA  among all the market Segment has the highest cancellation rate in both city and resort </a:t>
            </a:r>
            <a:r>
              <a:rPr lang="en-US" sz="1500" dirty="0" smtClean="0">
                <a:solidFill>
                  <a:srgbClr val="002060"/>
                </a:solidFill>
                <a:latin typeface="Times New Roman"/>
                <a:ea typeface="Times New Roman"/>
                <a:cs typeface="Times New Roman"/>
                <a:sym typeface="Times New Roman"/>
              </a:rPr>
              <a:t>hotel</a:t>
            </a:r>
            <a:r>
              <a:rPr lang="en-US" sz="1500" dirty="0">
                <a:solidFill>
                  <a:srgbClr val="002060"/>
                </a:solidFill>
                <a:latin typeface="Times New Roman"/>
                <a:ea typeface="Times New Roman"/>
                <a:cs typeface="Times New Roman"/>
                <a:sym typeface="Times New Roman"/>
              </a:rPr>
              <a:t>.</a:t>
            </a:r>
          </a:p>
          <a:p>
            <a:pPr marL="159385" marR="574040" indent="-64770">
              <a:spcBef>
                <a:spcPts val="0"/>
              </a:spcBef>
              <a:buClr>
                <a:schemeClr val="dk1"/>
              </a:buClr>
              <a:buSzPts val="1300"/>
              <a:buFont typeface="Noto Sans Symbols"/>
              <a:buNone/>
            </a:pPr>
            <a:endParaRPr dirty="0">
              <a:solidFill>
                <a:srgbClr val="002060"/>
              </a:solidFill>
              <a:latin typeface="Times New Roman"/>
              <a:ea typeface="Times New Roman"/>
              <a:cs typeface="Times New Roman"/>
              <a:sym typeface="Times New Roman"/>
            </a:endParaRPr>
          </a:p>
        </p:txBody>
      </p:sp>
      <p:sp>
        <p:nvSpPr>
          <p:cNvPr id="8" name="Google Shape;181;p14"/>
          <p:cNvSpPr txBox="1"/>
          <p:nvPr/>
        </p:nvSpPr>
        <p:spPr>
          <a:xfrm>
            <a:off x="1295552" y="583999"/>
            <a:ext cx="5971002" cy="430857"/>
          </a:xfrm>
          <a:prstGeom prst="rect">
            <a:avLst/>
          </a:prstGeom>
          <a:noFill/>
          <a:ln>
            <a:noFill/>
          </a:ln>
        </p:spPr>
        <p:txBody>
          <a:bodyPr spcFirstLastPara="1" wrap="square" lIns="91425" tIns="91425" rIns="91425" bIns="91425" anchor="t" anchorCtr="0">
            <a:spAutoFit/>
          </a:bodyPr>
          <a:lstStyle/>
          <a:p>
            <a:pPr lvl="0" algn="ctr"/>
            <a:r>
              <a:rPr lang="en-US" sz="1600" u="sng" dirty="0">
                <a:solidFill>
                  <a:srgbClr val="002060"/>
                </a:solidFill>
                <a:latin typeface="Times New Roman"/>
                <a:ea typeface="Times New Roman"/>
                <a:cs typeface="Times New Roman"/>
                <a:sym typeface="Times New Roman"/>
              </a:rPr>
              <a:t>Market Segment Cancellation </a:t>
            </a:r>
            <a:r>
              <a:rPr lang="en-US" sz="1600" u="sng" dirty="0" smtClean="0">
                <a:solidFill>
                  <a:srgbClr val="002060"/>
                </a:solidFill>
                <a:latin typeface="Times New Roman"/>
                <a:ea typeface="Times New Roman"/>
                <a:cs typeface="Times New Roman"/>
                <a:sym typeface="Times New Roman"/>
              </a:rPr>
              <a:t>Rate of each Hotel </a:t>
            </a:r>
            <a:endParaRPr lang="en-US" sz="1600" u="sng" dirty="0">
              <a:solidFill>
                <a:srgbClr val="002060"/>
              </a:solidFill>
              <a:latin typeface="Times New Roman"/>
              <a:ea typeface="Times New Roman"/>
              <a:cs typeface="Times New Roman"/>
              <a:sym typeface="Times New Roman"/>
            </a:endParaRPr>
          </a:p>
        </p:txBody>
      </p:sp>
      <p:pic>
        <p:nvPicPr>
          <p:cNvPr id="9" name="Google Shape;221;p17" descr="C:\Users\CP Singh\Desktop\download (5).png"/>
          <p:cNvPicPr preferRelativeResize="0"/>
          <p:nvPr/>
        </p:nvPicPr>
        <p:blipFill rotWithShape="1">
          <a:blip r:embed="rId2">
            <a:alphaModFix/>
          </a:blip>
          <a:srcRect/>
          <a:stretch/>
        </p:blipFill>
        <p:spPr>
          <a:xfrm>
            <a:off x="1374126" y="1014856"/>
            <a:ext cx="5813853" cy="3069153"/>
          </a:xfrm>
          <a:prstGeom prst="rect">
            <a:avLst/>
          </a:prstGeom>
          <a:noFill/>
          <a:ln>
            <a:noFill/>
          </a:ln>
        </p:spPr>
      </p:pic>
    </p:spTree>
    <p:extLst>
      <p:ext uri="{BB962C8B-B14F-4D97-AF65-F5344CB8AC3E}">
        <p14:creationId xmlns:p14="http://schemas.microsoft.com/office/powerpoint/2010/main" val="3340779862"/>
      </p:ext>
    </p:extLst>
  </p:cSld>
  <p:clrMapOvr>
    <a:masterClrMapping/>
  </p:clrMapOvr>
  <mc:AlternateContent xmlns:mc="http://schemas.openxmlformats.org/markup-compatibility/2006" xmlns:p14="http://schemas.microsoft.com/office/powerpoint/2010/main">
    <mc:Choice Requires="p14">
      <p:transition spd="slow" p14:dur="2000" advTm="738"/>
    </mc:Choice>
    <mc:Fallback xmlns="">
      <p:transition spd="slow" advTm="73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5158"/>
            <a:ext cx="8520600" cy="572700"/>
          </a:xfrm>
        </p:spPr>
        <p:txBody>
          <a:bodyPr/>
          <a:lstStyle/>
          <a:p>
            <a:r>
              <a:rPr lang="en-US" sz="1800" dirty="0"/>
              <a:t>Exploratory Data Analysis:</a:t>
            </a:r>
          </a:p>
        </p:txBody>
      </p:sp>
      <p:sp>
        <p:nvSpPr>
          <p:cNvPr id="3" name="Text Placeholder 2"/>
          <p:cNvSpPr>
            <a:spLocks noGrp="1"/>
          </p:cNvSpPr>
          <p:nvPr>
            <p:ph type="body" idx="1"/>
          </p:nvPr>
        </p:nvSpPr>
        <p:spPr/>
        <p:txBody>
          <a:bodyPr/>
          <a:lstStyle/>
          <a:p>
            <a:pPr marL="0" lvl="0" indent="0">
              <a:buNone/>
            </a:pPr>
            <a:r>
              <a:rPr lang="en-US" dirty="0" smtClean="0">
                <a:latin typeface="Times New Roman"/>
                <a:ea typeface="Times New Roman"/>
                <a:cs typeface="Times New Roman"/>
                <a:sym typeface="Times New Roman"/>
              </a:rPr>
              <a:t>to </a:t>
            </a:r>
            <a:r>
              <a:rPr lang="en-US" dirty="0">
                <a:latin typeface="Times New Roman"/>
                <a:ea typeface="Times New Roman"/>
                <a:cs typeface="Times New Roman"/>
                <a:sym typeface="Times New Roman"/>
              </a:rPr>
              <a:t>Meal &amp; Agent </a:t>
            </a:r>
          </a:p>
        </p:txBody>
      </p:sp>
      <p:cxnSp>
        <p:nvCxnSpPr>
          <p:cNvPr id="4" name="Straight Connector 3"/>
          <p:cNvCxnSpPr/>
          <p:nvPr/>
        </p:nvCxnSpPr>
        <p:spPr>
          <a:xfrm flipV="1">
            <a:off x="-10391" y="228600"/>
            <a:ext cx="8582891" cy="20782"/>
          </a:xfrm>
          <a:prstGeom prst="line">
            <a:avLst/>
          </a:prstGeom>
        </p:spPr>
        <p:style>
          <a:lnRef idx="2">
            <a:schemeClr val="accent3"/>
          </a:lnRef>
          <a:fillRef idx="0">
            <a:schemeClr val="accent3"/>
          </a:fillRef>
          <a:effectRef idx="1">
            <a:schemeClr val="accent3"/>
          </a:effectRef>
          <a:fontRef idx="minor">
            <a:schemeClr val="tx1"/>
          </a:fontRef>
        </p:style>
      </p:cxnSp>
      <p:sp>
        <p:nvSpPr>
          <p:cNvPr id="6" name="Google Shape;175;p14"/>
          <p:cNvSpPr txBox="1"/>
          <p:nvPr/>
        </p:nvSpPr>
        <p:spPr>
          <a:xfrm>
            <a:off x="227260" y="3609697"/>
            <a:ext cx="8608200" cy="135165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dirty="0">
                <a:solidFill>
                  <a:srgbClr val="002060"/>
                </a:solidFill>
                <a:latin typeface="Times New Roman"/>
                <a:ea typeface="Times New Roman"/>
                <a:cs typeface="Times New Roman"/>
                <a:sym typeface="Times New Roman"/>
              </a:rPr>
              <a:t>Conclusions</a:t>
            </a:r>
            <a:r>
              <a:rPr lang="en-US" sz="1600" b="1" dirty="0" smtClean="0">
                <a:solidFill>
                  <a:srgbClr val="002060"/>
                </a:solidFill>
                <a:latin typeface="Times New Roman"/>
                <a:ea typeface="Times New Roman"/>
                <a:cs typeface="Times New Roman"/>
                <a:sym typeface="Times New Roman"/>
              </a:rPr>
              <a:t>:</a:t>
            </a:r>
            <a:endParaRPr sz="1000" dirty="0">
              <a:solidFill>
                <a:schemeClr val="dk1"/>
              </a:solidFill>
              <a:latin typeface="Times New Roman"/>
              <a:ea typeface="Times New Roman"/>
              <a:cs typeface="Times New Roman"/>
              <a:sym typeface="Times New Roman"/>
            </a:endParaRPr>
          </a:p>
          <a:p>
            <a:pPr marR="574040" indent="-285750">
              <a:spcBef>
                <a:spcPts val="600"/>
              </a:spcBef>
              <a:buClr>
                <a:schemeClr val="dk1"/>
              </a:buClr>
              <a:buSzPts val="1300"/>
              <a:buFont typeface="Wingdings" panose="05000000000000000000" pitchFamily="2" charset="2"/>
              <a:buChar char="§"/>
            </a:pPr>
            <a:r>
              <a:rPr lang="en-US" dirty="0" smtClean="0">
                <a:solidFill>
                  <a:srgbClr val="002060"/>
                </a:solidFill>
                <a:latin typeface="Times New Roman"/>
                <a:ea typeface="Times New Roman"/>
                <a:cs typeface="Times New Roman"/>
                <a:sym typeface="Times New Roman"/>
              </a:rPr>
              <a:t>Bed and Breakfast (BB) </a:t>
            </a:r>
            <a:r>
              <a:rPr lang="en-US" dirty="0">
                <a:solidFill>
                  <a:srgbClr val="002060"/>
                </a:solidFill>
                <a:latin typeface="Times New Roman"/>
                <a:ea typeface="Times New Roman"/>
                <a:cs typeface="Times New Roman"/>
                <a:sym typeface="Times New Roman"/>
              </a:rPr>
              <a:t>is the most preferred meal </a:t>
            </a:r>
            <a:r>
              <a:rPr lang="en-US" dirty="0" smtClean="0">
                <a:solidFill>
                  <a:srgbClr val="002060"/>
                </a:solidFill>
                <a:latin typeface="Times New Roman"/>
                <a:ea typeface="Times New Roman"/>
                <a:cs typeface="Times New Roman"/>
                <a:sym typeface="Times New Roman"/>
              </a:rPr>
              <a:t>type</a:t>
            </a:r>
            <a:r>
              <a:rPr lang="en-US" dirty="0">
                <a:solidFill>
                  <a:srgbClr val="002060"/>
                </a:solidFill>
                <a:latin typeface="Times New Roman"/>
                <a:ea typeface="Times New Roman"/>
                <a:cs typeface="Times New Roman"/>
                <a:sym typeface="Times New Roman"/>
              </a:rPr>
              <a:t> </a:t>
            </a:r>
            <a:r>
              <a:rPr lang="en-US" dirty="0" smtClean="0">
                <a:solidFill>
                  <a:srgbClr val="002060"/>
                </a:solidFill>
                <a:latin typeface="Times New Roman"/>
                <a:ea typeface="Times New Roman"/>
                <a:cs typeface="Times New Roman"/>
                <a:sym typeface="Times New Roman"/>
              </a:rPr>
              <a:t>while Full </a:t>
            </a:r>
            <a:r>
              <a:rPr lang="en-US" dirty="0">
                <a:solidFill>
                  <a:srgbClr val="002060"/>
                </a:solidFill>
                <a:latin typeface="Times New Roman"/>
                <a:ea typeface="Times New Roman"/>
                <a:cs typeface="Times New Roman"/>
                <a:sym typeface="Times New Roman"/>
              </a:rPr>
              <a:t>Board i.e. FB is least </a:t>
            </a:r>
            <a:r>
              <a:rPr lang="en-US" dirty="0" smtClean="0">
                <a:solidFill>
                  <a:srgbClr val="002060"/>
                </a:solidFill>
                <a:latin typeface="Times New Roman"/>
                <a:ea typeface="Times New Roman"/>
                <a:cs typeface="Times New Roman"/>
                <a:sym typeface="Times New Roman"/>
              </a:rPr>
              <a:t>preferred.</a:t>
            </a:r>
          </a:p>
          <a:p>
            <a:pPr marR="574040" indent="-285750">
              <a:spcBef>
                <a:spcPts val="600"/>
              </a:spcBef>
              <a:buClr>
                <a:schemeClr val="dk1"/>
              </a:buClr>
              <a:buSzPts val="1300"/>
              <a:buFont typeface="Wingdings" panose="05000000000000000000" pitchFamily="2" charset="2"/>
              <a:buChar char="§"/>
            </a:pPr>
            <a:r>
              <a:rPr lang="en-US" dirty="0" smtClean="0">
                <a:solidFill>
                  <a:srgbClr val="002060"/>
                </a:solidFill>
                <a:latin typeface="Times New Roman"/>
                <a:ea typeface="Times New Roman"/>
                <a:cs typeface="Times New Roman"/>
                <a:sym typeface="Times New Roman"/>
              </a:rPr>
              <a:t>HB </a:t>
            </a:r>
            <a:r>
              <a:rPr lang="en-US" dirty="0">
                <a:solidFill>
                  <a:srgbClr val="002060"/>
                </a:solidFill>
                <a:latin typeface="Times New Roman"/>
                <a:ea typeface="Times New Roman"/>
                <a:cs typeface="Times New Roman"/>
                <a:sym typeface="Times New Roman"/>
              </a:rPr>
              <a:t>(Half Board) and SC(Self Catering) are  equally </a:t>
            </a:r>
            <a:r>
              <a:rPr lang="en-US" dirty="0" smtClean="0">
                <a:solidFill>
                  <a:srgbClr val="002060"/>
                </a:solidFill>
                <a:latin typeface="Times New Roman"/>
                <a:ea typeface="Times New Roman"/>
                <a:cs typeface="Times New Roman"/>
                <a:sym typeface="Times New Roman"/>
              </a:rPr>
              <a:t>preferred</a:t>
            </a:r>
            <a:endParaRPr lang="en-US" dirty="0">
              <a:solidFill>
                <a:srgbClr val="002060"/>
              </a:solidFill>
              <a:latin typeface="Times New Roman"/>
              <a:ea typeface="Times New Roman"/>
              <a:cs typeface="Times New Roman"/>
              <a:sym typeface="Times New Roman"/>
            </a:endParaRPr>
          </a:p>
          <a:p>
            <a:pPr marR="574040" indent="-285750">
              <a:spcBef>
                <a:spcPts val="600"/>
              </a:spcBef>
              <a:buClr>
                <a:schemeClr val="dk1"/>
              </a:buClr>
              <a:buSzPts val="1300"/>
              <a:buFont typeface="Wingdings" panose="05000000000000000000" pitchFamily="2" charset="2"/>
              <a:buChar char="§"/>
            </a:pPr>
            <a:r>
              <a:rPr lang="en-US" dirty="0" smtClean="0">
                <a:solidFill>
                  <a:srgbClr val="002060"/>
                </a:solidFill>
                <a:latin typeface="Times New Roman"/>
                <a:ea typeface="Times New Roman"/>
                <a:cs typeface="Times New Roman"/>
                <a:sym typeface="Times New Roman"/>
              </a:rPr>
              <a:t>The top 5 agents are: Agent 9, 240, 0, 14 and 7; among these Agent </a:t>
            </a:r>
            <a:r>
              <a:rPr lang="en-US" dirty="0">
                <a:solidFill>
                  <a:srgbClr val="002060"/>
                </a:solidFill>
                <a:latin typeface="Times New Roman"/>
                <a:ea typeface="Times New Roman"/>
                <a:cs typeface="Times New Roman"/>
                <a:sym typeface="Times New Roman"/>
              </a:rPr>
              <a:t>Id no -9 made the highest </a:t>
            </a:r>
            <a:r>
              <a:rPr lang="en-US" dirty="0" smtClean="0">
                <a:solidFill>
                  <a:srgbClr val="002060"/>
                </a:solidFill>
                <a:latin typeface="Times New Roman"/>
                <a:ea typeface="Times New Roman"/>
                <a:cs typeface="Times New Roman"/>
                <a:sym typeface="Times New Roman"/>
              </a:rPr>
              <a:t>bookings (close to 29000).</a:t>
            </a:r>
            <a:endParaRPr dirty="0">
              <a:solidFill>
                <a:srgbClr val="002060"/>
              </a:solidFill>
              <a:latin typeface="Times New Roman"/>
              <a:ea typeface="Times New Roman"/>
              <a:cs typeface="Times New Roman"/>
              <a:sym typeface="Times New Roman"/>
            </a:endParaRPr>
          </a:p>
        </p:txBody>
      </p:sp>
      <p:sp>
        <p:nvSpPr>
          <p:cNvPr id="8" name="Google Shape;181;p14"/>
          <p:cNvSpPr txBox="1"/>
          <p:nvPr/>
        </p:nvSpPr>
        <p:spPr>
          <a:xfrm>
            <a:off x="1295553" y="689522"/>
            <a:ext cx="5971002" cy="43085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u="sng" dirty="0">
                <a:solidFill>
                  <a:srgbClr val="002060"/>
                </a:solidFill>
                <a:latin typeface="Times New Roman"/>
                <a:ea typeface="Times New Roman"/>
                <a:cs typeface="Times New Roman"/>
                <a:sym typeface="Times New Roman"/>
              </a:rPr>
              <a:t>Most Preferred Meal &amp; Top 5 Agents </a:t>
            </a:r>
            <a:endParaRPr sz="1600" u="sng" dirty="0">
              <a:solidFill>
                <a:srgbClr val="002060"/>
              </a:solidFill>
              <a:latin typeface="Times New Roman"/>
              <a:ea typeface="Times New Roman"/>
              <a:cs typeface="Times New Roman"/>
              <a:sym typeface="Times New Roman"/>
            </a:endParaRPr>
          </a:p>
        </p:txBody>
      </p:sp>
      <p:pic>
        <p:nvPicPr>
          <p:cNvPr id="10" name="Picture 9"/>
          <p:cNvPicPr>
            <a:picLocks noChangeAspect="1"/>
          </p:cNvPicPr>
          <p:nvPr/>
        </p:nvPicPr>
        <p:blipFill>
          <a:blip r:embed="rId2"/>
          <a:stretch>
            <a:fillRect/>
          </a:stretch>
        </p:blipFill>
        <p:spPr>
          <a:xfrm>
            <a:off x="0" y="1044179"/>
            <a:ext cx="3376045" cy="2489318"/>
          </a:xfrm>
          <a:prstGeom prst="rect">
            <a:avLst/>
          </a:prstGeom>
        </p:spPr>
      </p:pic>
      <p:pic>
        <p:nvPicPr>
          <p:cNvPr id="11" name="Picture 10"/>
          <p:cNvPicPr>
            <a:picLocks noChangeAspect="1"/>
          </p:cNvPicPr>
          <p:nvPr/>
        </p:nvPicPr>
        <p:blipFill>
          <a:blip r:embed="rId3"/>
          <a:stretch>
            <a:fillRect/>
          </a:stretch>
        </p:blipFill>
        <p:spPr>
          <a:xfrm>
            <a:off x="3342538" y="1009159"/>
            <a:ext cx="5740676" cy="2698523"/>
          </a:xfrm>
          <a:prstGeom prst="rect">
            <a:avLst/>
          </a:prstGeom>
        </p:spPr>
      </p:pic>
    </p:spTree>
    <p:extLst>
      <p:ext uri="{BB962C8B-B14F-4D97-AF65-F5344CB8AC3E}">
        <p14:creationId xmlns:p14="http://schemas.microsoft.com/office/powerpoint/2010/main" val="3011348839"/>
      </p:ext>
    </p:extLst>
  </p:cSld>
  <p:clrMapOvr>
    <a:masterClrMapping/>
  </p:clrMapOvr>
  <mc:AlternateContent xmlns:mc="http://schemas.openxmlformats.org/markup-compatibility/2006" xmlns:p14="http://schemas.microsoft.com/office/powerpoint/2010/main">
    <mc:Choice Requires="p14">
      <p:transition spd="slow" p14:dur="2000" advTm="748"/>
    </mc:Choice>
    <mc:Fallback xmlns="">
      <p:transition spd="slow" advTm="74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5158"/>
            <a:ext cx="8520600" cy="572700"/>
          </a:xfrm>
        </p:spPr>
        <p:txBody>
          <a:bodyPr/>
          <a:lstStyle/>
          <a:p>
            <a:r>
              <a:rPr lang="en-US" sz="1800" dirty="0"/>
              <a:t>Exploratory Data Analysis:</a:t>
            </a:r>
          </a:p>
        </p:txBody>
      </p:sp>
      <p:sp>
        <p:nvSpPr>
          <p:cNvPr id="3" name="Text Placeholder 2"/>
          <p:cNvSpPr>
            <a:spLocks noGrp="1"/>
          </p:cNvSpPr>
          <p:nvPr>
            <p:ph type="body" idx="1"/>
          </p:nvPr>
        </p:nvSpPr>
        <p:spPr/>
        <p:txBody>
          <a:bodyPr/>
          <a:lstStyle/>
          <a:p>
            <a:pPr marL="0" lvl="0" indent="0">
              <a:buNone/>
            </a:pPr>
            <a:r>
              <a:rPr lang="en-US" dirty="0" smtClean="0">
                <a:latin typeface="Times New Roman"/>
                <a:ea typeface="Times New Roman"/>
                <a:cs typeface="Times New Roman"/>
                <a:sym typeface="Times New Roman"/>
              </a:rPr>
              <a:t>to </a:t>
            </a:r>
            <a:r>
              <a:rPr lang="en-US" dirty="0">
                <a:latin typeface="Times New Roman"/>
                <a:ea typeface="Times New Roman"/>
                <a:cs typeface="Times New Roman"/>
                <a:sym typeface="Times New Roman"/>
              </a:rPr>
              <a:t>Meal &amp; Agent </a:t>
            </a:r>
          </a:p>
        </p:txBody>
      </p:sp>
      <p:cxnSp>
        <p:nvCxnSpPr>
          <p:cNvPr id="4" name="Straight Connector 3"/>
          <p:cNvCxnSpPr/>
          <p:nvPr/>
        </p:nvCxnSpPr>
        <p:spPr>
          <a:xfrm flipV="1">
            <a:off x="-10391" y="228600"/>
            <a:ext cx="8582891" cy="20782"/>
          </a:xfrm>
          <a:prstGeom prst="line">
            <a:avLst/>
          </a:prstGeom>
        </p:spPr>
        <p:style>
          <a:lnRef idx="2">
            <a:schemeClr val="accent3"/>
          </a:lnRef>
          <a:fillRef idx="0">
            <a:schemeClr val="accent3"/>
          </a:fillRef>
          <a:effectRef idx="1">
            <a:schemeClr val="accent3"/>
          </a:effectRef>
          <a:fontRef idx="minor">
            <a:schemeClr val="tx1"/>
          </a:fontRef>
        </p:style>
      </p:cxnSp>
      <p:sp>
        <p:nvSpPr>
          <p:cNvPr id="6" name="Google Shape;175;p14"/>
          <p:cNvSpPr txBox="1"/>
          <p:nvPr/>
        </p:nvSpPr>
        <p:spPr>
          <a:xfrm>
            <a:off x="535800" y="4039243"/>
            <a:ext cx="8608200" cy="105926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dirty="0">
                <a:solidFill>
                  <a:srgbClr val="002060"/>
                </a:solidFill>
                <a:latin typeface="Times New Roman"/>
                <a:ea typeface="Times New Roman"/>
                <a:cs typeface="Times New Roman"/>
                <a:sym typeface="Times New Roman"/>
              </a:rPr>
              <a:t>Conclusions</a:t>
            </a:r>
            <a:r>
              <a:rPr lang="en-US" sz="1600" b="1" dirty="0" smtClean="0">
                <a:solidFill>
                  <a:srgbClr val="002060"/>
                </a:solidFill>
                <a:latin typeface="Times New Roman"/>
                <a:ea typeface="Times New Roman"/>
                <a:cs typeface="Times New Roman"/>
                <a:sym typeface="Times New Roman"/>
              </a:rPr>
              <a:t>:</a:t>
            </a:r>
            <a:endParaRPr sz="1000" dirty="0">
              <a:solidFill>
                <a:schemeClr val="dk1"/>
              </a:solidFill>
              <a:latin typeface="Times New Roman"/>
              <a:ea typeface="Times New Roman"/>
              <a:cs typeface="Times New Roman"/>
              <a:sym typeface="Times New Roman"/>
            </a:endParaRPr>
          </a:p>
          <a:p>
            <a:pPr marL="285750" marR="574040" lvl="0" indent="-285750">
              <a:spcBef>
                <a:spcPts val="600"/>
              </a:spcBef>
              <a:buClr>
                <a:schemeClr val="dk1"/>
              </a:buClr>
              <a:buSzPts val="1300"/>
              <a:buFont typeface="Wingdings" panose="05000000000000000000" pitchFamily="2" charset="2"/>
              <a:buChar char="§"/>
            </a:pPr>
            <a:r>
              <a:rPr lang="en-US" dirty="0">
                <a:solidFill>
                  <a:srgbClr val="002060"/>
                </a:solidFill>
                <a:latin typeface="Times New Roman"/>
                <a:ea typeface="Times New Roman"/>
                <a:cs typeface="Times New Roman"/>
                <a:sym typeface="Times New Roman"/>
              </a:rPr>
              <a:t>August month has the highest booking</a:t>
            </a:r>
          </a:p>
          <a:p>
            <a:pPr marL="285750" marR="574040" lvl="0" indent="-285750">
              <a:spcBef>
                <a:spcPts val="600"/>
              </a:spcBef>
              <a:buClr>
                <a:schemeClr val="dk1"/>
              </a:buClr>
              <a:buSzPts val="1300"/>
              <a:buFont typeface="Wingdings" panose="05000000000000000000" pitchFamily="2" charset="2"/>
              <a:buChar char="§"/>
            </a:pPr>
            <a:r>
              <a:rPr lang="en-US" dirty="0">
                <a:solidFill>
                  <a:srgbClr val="002060"/>
                </a:solidFill>
                <a:latin typeface="Times New Roman"/>
                <a:ea typeface="Times New Roman"/>
                <a:cs typeface="Times New Roman"/>
                <a:sym typeface="Times New Roman"/>
              </a:rPr>
              <a:t>January has the least number of booking  </a:t>
            </a:r>
          </a:p>
          <a:p>
            <a:pPr marL="159385" marR="574040" indent="-64770">
              <a:spcBef>
                <a:spcPts val="0"/>
              </a:spcBef>
              <a:buClr>
                <a:schemeClr val="dk1"/>
              </a:buClr>
              <a:buSzPts val="1300"/>
              <a:buFont typeface="Noto Sans Symbols"/>
              <a:buNone/>
            </a:pPr>
            <a:endParaRPr dirty="0">
              <a:solidFill>
                <a:srgbClr val="002060"/>
              </a:solidFill>
              <a:latin typeface="Times New Roman"/>
              <a:ea typeface="Times New Roman"/>
              <a:cs typeface="Times New Roman"/>
              <a:sym typeface="Times New Roman"/>
            </a:endParaRPr>
          </a:p>
        </p:txBody>
      </p:sp>
      <p:sp>
        <p:nvSpPr>
          <p:cNvPr id="8" name="Google Shape;181;p14"/>
          <p:cNvSpPr txBox="1"/>
          <p:nvPr/>
        </p:nvSpPr>
        <p:spPr>
          <a:xfrm>
            <a:off x="1295553" y="602429"/>
            <a:ext cx="5971002" cy="430857"/>
          </a:xfrm>
          <a:prstGeom prst="rect">
            <a:avLst/>
          </a:prstGeom>
          <a:noFill/>
          <a:ln>
            <a:noFill/>
          </a:ln>
        </p:spPr>
        <p:txBody>
          <a:bodyPr spcFirstLastPara="1" wrap="square" lIns="91425" tIns="91425" rIns="91425" bIns="91425" anchor="t" anchorCtr="0">
            <a:spAutoFit/>
          </a:bodyPr>
          <a:lstStyle/>
          <a:p>
            <a:pPr algn="ctr"/>
            <a:r>
              <a:rPr lang="en-US" sz="1600" u="sng" dirty="0">
                <a:solidFill>
                  <a:srgbClr val="002060"/>
                </a:solidFill>
                <a:latin typeface="Times New Roman"/>
                <a:ea typeface="Times New Roman"/>
                <a:cs typeface="Times New Roman"/>
                <a:sym typeface="Times New Roman"/>
              </a:rPr>
              <a:t>Maximum Bookings Month</a:t>
            </a:r>
          </a:p>
        </p:txBody>
      </p:sp>
      <p:pic>
        <p:nvPicPr>
          <p:cNvPr id="5" name="Picture 4"/>
          <p:cNvPicPr>
            <a:picLocks noChangeAspect="1"/>
          </p:cNvPicPr>
          <p:nvPr/>
        </p:nvPicPr>
        <p:blipFill>
          <a:blip r:embed="rId2"/>
          <a:stretch>
            <a:fillRect/>
          </a:stretch>
        </p:blipFill>
        <p:spPr>
          <a:xfrm>
            <a:off x="1344656" y="1033286"/>
            <a:ext cx="5872795" cy="3005957"/>
          </a:xfrm>
          <a:prstGeom prst="rect">
            <a:avLst/>
          </a:prstGeom>
        </p:spPr>
      </p:pic>
    </p:spTree>
    <p:extLst>
      <p:ext uri="{BB962C8B-B14F-4D97-AF65-F5344CB8AC3E}">
        <p14:creationId xmlns:p14="http://schemas.microsoft.com/office/powerpoint/2010/main" val="3632863724"/>
      </p:ext>
    </p:extLst>
  </p:cSld>
  <p:clrMapOvr>
    <a:masterClrMapping/>
  </p:clrMapOvr>
  <mc:AlternateContent xmlns:mc="http://schemas.openxmlformats.org/markup-compatibility/2006" xmlns:p14="http://schemas.microsoft.com/office/powerpoint/2010/main">
    <mc:Choice Requires="p14">
      <p:transition spd="slow" p14:dur="2000" advTm="835"/>
    </mc:Choice>
    <mc:Fallback xmlns="">
      <p:transition spd="slow" advTm="835"/>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5158"/>
            <a:ext cx="8520600" cy="572700"/>
          </a:xfrm>
        </p:spPr>
        <p:txBody>
          <a:bodyPr/>
          <a:lstStyle/>
          <a:p>
            <a:r>
              <a:rPr lang="en-US" sz="1800" dirty="0"/>
              <a:t>Exploratory Data Analysis:</a:t>
            </a:r>
          </a:p>
        </p:txBody>
      </p:sp>
      <p:sp>
        <p:nvSpPr>
          <p:cNvPr id="3" name="Text Placeholder 2"/>
          <p:cNvSpPr>
            <a:spLocks noGrp="1"/>
          </p:cNvSpPr>
          <p:nvPr>
            <p:ph type="body" idx="1"/>
          </p:nvPr>
        </p:nvSpPr>
        <p:spPr/>
        <p:txBody>
          <a:bodyPr/>
          <a:lstStyle/>
          <a:p>
            <a:pPr marL="0" lvl="0" indent="0">
              <a:buNone/>
            </a:pPr>
            <a:r>
              <a:rPr lang="en-US" dirty="0" smtClean="0">
                <a:latin typeface="Times New Roman"/>
                <a:ea typeface="Times New Roman"/>
                <a:cs typeface="Times New Roman"/>
                <a:sym typeface="Times New Roman"/>
              </a:rPr>
              <a:t>to </a:t>
            </a:r>
            <a:r>
              <a:rPr lang="en-US" dirty="0">
                <a:latin typeface="Times New Roman"/>
                <a:ea typeface="Times New Roman"/>
                <a:cs typeface="Times New Roman"/>
                <a:sym typeface="Times New Roman"/>
              </a:rPr>
              <a:t>Meal &amp; Agent </a:t>
            </a:r>
          </a:p>
        </p:txBody>
      </p:sp>
      <p:cxnSp>
        <p:nvCxnSpPr>
          <p:cNvPr id="4" name="Straight Connector 3"/>
          <p:cNvCxnSpPr/>
          <p:nvPr/>
        </p:nvCxnSpPr>
        <p:spPr>
          <a:xfrm flipV="1">
            <a:off x="-10391" y="228600"/>
            <a:ext cx="8582891" cy="20782"/>
          </a:xfrm>
          <a:prstGeom prst="line">
            <a:avLst/>
          </a:prstGeom>
        </p:spPr>
        <p:style>
          <a:lnRef idx="2">
            <a:schemeClr val="accent3"/>
          </a:lnRef>
          <a:fillRef idx="0">
            <a:schemeClr val="accent3"/>
          </a:fillRef>
          <a:effectRef idx="1">
            <a:schemeClr val="accent3"/>
          </a:effectRef>
          <a:fontRef idx="minor">
            <a:schemeClr val="tx1"/>
          </a:fontRef>
        </p:style>
      </p:cxnSp>
      <p:sp>
        <p:nvSpPr>
          <p:cNvPr id="6" name="Google Shape;175;p14"/>
          <p:cNvSpPr txBox="1"/>
          <p:nvPr/>
        </p:nvSpPr>
        <p:spPr>
          <a:xfrm>
            <a:off x="427646" y="3681452"/>
            <a:ext cx="8608200" cy="17748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dirty="0">
                <a:solidFill>
                  <a:srgbClr val="002060"/>
                </a:solidFill>
                <a:latin typeface="Times New Roman"/>
                <a:ea typeface="Times New Roman"/>
                <a:cs typeface="Times New Roman"/>
                <a:sym typeface="Times New Roman"/>
              </a:rPr>
              <a:t>Conclusions</a:t>
            </a:r>
            <a:r>
              <a:rPr lang="en-US" sz="1600" b="1" dirty="0" smtClean="0">
                <a:solidFill>
                  <a:srgbClr val="002060"/>
                </a:solidFill>
                <a:latin typeface="Times New Roman"/>
                <a:ea typeface="Times New Roman"/>
                <a:cs typeface="Times New Roman"/>
                <a:sym typeface="Times New Roman"/>
              </a:rPr>
              <a:t>:</a:t>
            </a:r>
            <a:endParaRPr sz="1000" dirty="0" smtClean="0">
              <a:solidFill>
                <a:srgbClr val="002060"/>
              </a:solidFill>
              <a:latin typeface="Times New Roman"/>
              <a:ea typeface="Times New Roman"/>
              <a:cs typeface="Times New Roman"/>
              <a:sym typeface="Times New Roman"/>
            </a:endParaRPr>
          </a:p>
          <a:p>
            <a:pPr marL="50800" marR="574040" lvl="0" indent="-285750">
              <a:lnSpc>
                <a:spcPct val="150000"/>
              </a:lnSpc>
              <a:buClr>
                <a:schemeClr val="dk1"/>
              </a:buClr>
              <a:buSzPts val="1400"/>
              <a:buFont typeface="Wingdings" panose="05000000000000000000" pitchFamily="2" charset="2"/>
              <a:buChar char="§"/>
            </a:pPr>
            <a:r>
              <a:rPr lang="en-US" sz="1500" dirty="0">
                <a:solidFill>
                  <a:srgbClr val="002060"/>
                </a:solidFill>
                <a:latin typeface="Times New Roman"/>
                <a:ea typeface="Times New Roman"/>
                <a:cs typeface="Times New Roman"/>
                <a:sym typeface="Times New Roman"/>
              </a:rPr>
              <a:t>City hotel has highest </a:t>
            </a:r>
            <a:r>
              <a:rPr lang="en-US" sz="1500" dirty="0" smtClean="0">
                <a:solidFill>
                  <a:srgbClr val="002060"/>
                </a:solidFill>
                <a:latin typeface="Times New Roman"/>
                <a:ea typeface="Times New Roman"/>
                <a:cs typeface="Times New Roman"/>
                <a:sym typeface="Times New Roman"/>
              </a:rPr>
              <a:t>ADR, indicating more revenue earned by City hotel</a:t>
            </a:r>
            <a:endParaRPr lang="en-US" sz="1500" dirty="0">
              <a:solidFill>
                <a:srgbClr val="002060"/>
              </a:solidFill>
              <a:latin typeface="Times New Roman"/>
              <a:ea typeface="Times New Roman"/>
              <a:cs typeface="Times New Roman"/>
              <a:sym typeface="Times New Roman"/>
            </a:endParaRPr>
          </a:p>
          <a:p>
            <a:pPr marL="285750" marR="574040" indent="-285750">
              <a:buClr>
                <a:schemeClr val="dk1"/>
              </a:buClr>
              <a:buSzPts val="1400"/>
              <a:buFont typeface="Wingdings" panose="05000000000000000000" pitchFamily="2" charset="2"/>
              <a:buChar char="§"/>
            </a:pPr>
            <a:r>
              <a:rPr lang="en-US" sz="1500" dirty="0">
                <a:solidFill>
                  <a:srgbClr val="002060"/>
                </a:solidFill>
                <a:latin typeface="Times New Roman"/>
                <a:ea typeface="Times New Roman"/>
                <a:cs typeface="Times New Roman"/>
                <a:sym typeface="Times New Roman"/>
              </a:rPr>
              <a:t>As we can see in the our bar chart, almost same number of repeated guests are </a:t>
            </a:r>
            <a:r>
              <a:rPr lang="en-US" sz="1500" dirty="0" smtClean="0">
                <a:solidFill>
                  <a:srgbClr val="002060"/>
                </a:solidFill>
                <a:latin typeface="Times New Roman"/>
                <a:ea typeface="Times New Roman"/>
                <a:cs typeface="Times New Roman"/>
                <a:sym typeface="Times New Roman"/>
              </a:rPr>
              <a:t>there </a:t>
            </a:r>
            <a:r>
              <a:rPr lang="en-US" sz="1500" dirty="0">
                <a:solidFill>
                  <a:srgbClr val="002060"/>
                </a:solidFill>
                <a:latin typeface="Times New Roman"/>
                <a:ea typeface="Times New Roman"/>
                <a:cs typeface="Times New Roman"/>
                <a:sym typeface="Times New Roman"/>
              </a:rPr>
              <a:t>for both </a:t>
            </a:r>
            <a:r>
              <a:rPr lang="en-US" sz="1500" dirty="0" smtClean="0">
                <a:solidFill>
                  <a:srgbClr val="002060"/>
                </a:solidFill>
                <a:latin typeface="Times New Roman"/>
                <a:ea typeface="Times New Roman"/>
                <a:cs typeface="Times New Roman"/>
                <a:sym typeface="Times New Roman"/>
              </a:rPr>
              <a:t>the hotels. </a:t>
            </a:r>
            <a:r>
              <a:rPr lang="en-US" sz="1500" dirty="0">
                <a:solidFill>
                  <a:srgbClr val="002060"/>
                </a:solidFill>
                <a:latin typeface="Times New Roman"/>
                <a:ea typeface="Times New Roman"/>
                <a:cs typeface="Times New Roman"/>
                <a:sym typeface="Times New Roman"/>
              </a:rPr>
              <a:t>In order to get increase the count of repeated guests hotel  management need to take the valuable feedbacks from the guests and try to give good service.</a:t>
            </a:r>
          </a:p>
          <a:p>
            <a:pPr marL="285750" marR="574040" lvl="0" indent="-285750">
              <a:buClr>
                <a:schemeClr val="dk1"/>
              </a:buClr>
              <a:buSzPts val="1400"/>
              <a:buFont typeface="Wingdings" panose="05000000000000000000" pitchFamily="2" charset="2"/>
              <a:buChar char="§"/>
            </a:pPr>
            <a:endParaRPr lang="en-US" sz="1500" dirty="0">
              <a:solidFill>
                <a:srgbClr val="002060"/>
              </a:solidFill>
              <a:latin typeface="Times New Roman"/>
              <a:ea typeface="Times New Roman"/>
              <a:cs typeface="Times New Roman"/>
              <a:sym typeface="Times New Roman"/>
            </a:endParaRPr>
          </a:p>
          <a:p>
            <a:pPr marL="159385" marR="574040" indent="-64770">
              <a:spcBef>
                <a:spcPts val="0"/>
              </a:spcBef>
              <a:buClr>
                <a:schemeClr val="dk1"/>
              </a:buClr>
              <a:buSzPts val="1300"/>
              <a:buFont typeface="Noto Sans Symbols"/>
              <a:buNone/>
            </a:pPr>
            <a:endParaRPr dirty="0">
              <a:solidFill>
                <a:srgbClr val="002060"/>
              </a:solidFill>
              <a:latin typeface="Times New Roman"/>
              <a:ea typeface="Times New Roman"/>
              <a:cs typeface="Times New Roman"/>
              <a:sym typeface="Times New Roman"/>
            </a:endParaRPr>
          </a:p>
        </p:txBody>
      </p:sp>
      <p:sp>
        <p:nvSpPr>
          <p:cNvPr id="8" name="Google Shape;181;p14"/>
          <p:cNvSpPr txBox="1"/>
          <p:nvPr/>
        </p:nvSpPr>
        <p:spPr>
          <a:xfrm>
            <a:off x="1295553" y="618987"/>
            <a:ext cx="5971002" cy="430857"/>
          </a:xfrm>
          <a:prstGeom prst="rect">
            <a:avLst/>
          </a:prstGeom>
          <a:noFill/>
          <a:ln>
            <a:noFill/>
          </a:ln>
        </p:spPr>
        <p:txBody>
          <a:bodyPr spcFirstLastPara="1" wrap="square" lIns="91425" tIns="91425" rIns="91425" bIns="91425" anchor="t" anchorCtr="0">
            <a:spAutoFit/>
          </a:bodyPr>
          <a:lstStyle/>
          <a:p>
            <a:pPr algn="ctr"/>
            <a:r>
              <a:rPr lang="en-US" sz="1600" u="sng" dirty="0">
                <a:solidFill>
                  <a:srgbClr val="002060"/>
                </a:solidFill>
                <a:latin typeface="Times New Roman"/>
                <a:ea typeface="Times New Roman"/>
                <a:cs typeface="Times New Roman"/>
                <a:sym typeface="Times New Roman"/>
              </a:rPr>
              <a:t>Highest Rated Hotel and Repeatability of </a:t>
            </a:r>
            <a:r>
              <a:rPr lang="en-US" sz="1600" u="sng" dirty="0" smtClean="0">
                <a:solidFill>
                  <a:srgbClr val="002060"/>
                </a:solidFill>
                <a:latin typeface="Times New Roman"/>
                <a:ea typeface="Times New Roman"/>
                <a:cs typeface="Times New Roman"/>
                <a:sym typeface="Times New Roman"/>
              </a:rPr>
              <a:t>guests of each Hotel</a:t>
            </a:r>
            <a:endParaRPr lang="en-US" sz="1600" u="sng" dirty="0">
              <a:solidFill>
                <a:srgbClr val="002060"/>
              </a:solidFill>
              <a:latin typeface="Times New Roman"/>
              <a:ea typeface="Times New Roman"/>
              <a:cs typeface="Times New Roman"/>
              <a:sym typeface="Times New Roman"/>
            </a:endParaRPr>
          </a:p>
        </p:txBody>
      </p:sp>
      <p:pic>
        <p:nvPicPr>
          <p:cNvPr id="10" name="Google Shape;210;p16" descr="C:\Users\CP Singh\Desktop\download (4).png"/>
          <p:cNvPicPr preferRelativeResize="0"/>
          <p:nvPr/>
        </p:nvPicPr>
        <p:blipFill rotWithShape="1">
          <a:blip r:embed="rId2">
            <a:alphaModFix/>
          </a:blip>
          <a:srcRect/>
          <a:stretch/>
        </p:blipFill>
        <p:spPr>
          <a:xfrm>
            <a:off x="1092007" y="1049845"/>
            <a:ext cx="2740647" cy="2782224"/>
          </a:xfrm>
          <a:prstGeom prst="rect">
            <a:avLst/>
          </a:prstGeom>
          <a:noFill/>
          <a:ln>
            <a:noFill/>
          </a:ln>
        </p:spPr>
      </p:pic>
      <p:pic>
        <p:nvPicPr>
          <p:cNvPr id="11" name="Google Shape;209;p16" descr="C:\Users\CP Singh\Desktop\download (3).png"/>
          <p:cNvPicPr preferRelativeResize="0"/>
          <p:nvPr/>
        </p:nvPicPr>
        <p:blipFill rotWithShape="1">
          <a:blip r:embed="rId3">
            <a:alphaModFix/>
          </a:blip>
          <a:srcRect/>
          <a:stretch/>
        </p:blipFill>
        <p:spPr>
          <a:xfrm>
            <a:off x="4078146" y="1017139"/>
            <a:ext cx="3188409" cy="2812788"/>
          </a:xfrm>
          <a:prstGeom prst="rect">
            <a:avLst/>
          </a:prstGeom>
          <a:noFill/>
          <a:ln>
            <a:noFill/>
          </a:ln>
        </p:spPr>
      </p:pic>
    </p:spTree>
    <p:extLst>
      <p:ext uri="{BB962C8B-B14F-4D97-AF65-F5344CB8AC3E}">
        <p14:creationId xmlns:p14="http://schemas.microsoft.com/office/powerpoint/2010/main" val="3253814489"/>
      </p:ext>
    </p:extLst>
  </p:cSld>
  <p:clrMapOvr>
    <a:masterClrMapping/>
  </p:clrMapOvr>
  <mc:AlternateContent xmlns:mc="http://schemas.openxmlformats.org/markup-compatibility/2006" xmlns:p14="http://schemas.microsoft.com/office/powerpoint/2010/main">
    <mc:Choice Requires="p14">
      <p:transition spd="slow" p14:dur="2000" advTm="739"/>
    </mc:Choice>
    <mc:Fallback xmlns="">
      <p:transition spd="slow" advTm="739"/>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5158"/>
            <a:ext cx="8520600" cy="572700"/>
          </a:xfrm>
        </p:spPr>
        <p:txBody>
          <a:bodyPr/>
          <a:lstStyle/>
          <a:p>
            <a:r>
              <a:rPr lang="en-US" sz="1800" dirty="0"/>
              <a:t>Exploratory Data Analysis:</a:t>
            </a:r>
          </a:p>
        </p:txBody>
      </p:sp>
      <p:sp>
        <p:nvSpPr>
          <p:cNvPr id="3" name="Text Placeholder 2"/>
          <p:cNvSpPr>
            <a:spLocks noGrp="1"/>
          </p:cNvSpPr>
          <p:nvPr>
            <p:ph type="body" idx="1"/>
          </p:nvPr>
        </p:nvSpPr>
        <p:spPr/>
        <p:txBody>
          <a:bodyPr/>
          <a:lstStyle/>
          <a:p>
            <a:pPr marL="0" lvl="0" indent="0">
              <a:buNone/>
            </a:pPr>
            <a:r>
              <a:rPr lang="en-US" dirty="0" smtClean="0">
                <a:latin typeface="Times New Roman"/>
                <a:ea typeface="Times New Roman"/>
                <a:cs typeface="Times New Roman"/>
                <a:sym typeface="Times New Roman"/>
              </a:rPr>
              <a:t>to </a:t>
            </a:r>
            <a:r>
              <a:rPr lang="en-US" dirty="0">
                <a:latin typeface="Times New Roman"/>
                <a:ea typeface="Times New Roman"/>
                <a:cs typeface="Times New Roman"/>
                <a:sym typeface="Times New Roman"/>
              </a:rPr>
              <a:t>Meal &amp; Agent </a:t>
            </a:r>
          </a:p>
        </p:txBody>
      </p:sp>
      <p:cxnSp>
        <p:nvCxnSpPr>
          <p:cNvPr id="4" name="Straight Connector 3"/>
          <p:cNvCxnSpPr/>
          <p:nvPr/>
        </p:nvCxnSpPr>
        <p:spPr>
          <a:xfrm flipV="1">
            <a:off x="-10391" y="228600"/>
            <a:ext cx="8582891" cy="20782"/>
          </a:xfrm>
          <a:prstGeom prst="line">
            <a:avLst/>
          </a:prstGeom>
        </p:spPr>
        <p:style>
          <a:lnRef idx="2">
            <a:schemeClr val="accent3"/>
          </a:lnRef>
          <a:fillRef idx="0">
            <a:schemeClr val="accent3"/>
          </a:fillRef>
          <a:effectRef idx="1">
            <a:schemeClr val="accent3"/>
          </a:effectRef>
          <a:fontRef idx="minor">
            <a:schemeClr val="tx1"/>
          </a:fontRef>
        </p:style>
      </p:cxnSp>
      <p:sp>
        <p:nvSpPr>
          <p:cNvPr id="6" name="Google Shape;175;p14"/>
          <p:cNvSpPr txBox="1"/>
          <p:nvPr/>
        </p:nvSpPr>
        <p:spPr>
          <a:xfrm>
            <a:off x="311700" y="3529901"/>
            <a:ext cx="9273633" cy="132087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dirty="0">
                <a:solidFill>
                  <a:srgbClr val="002060"/>
                </a:solidFill>
                <a:latin typeface="Times New Roman"/>
                <a:ea typeface="Times New Roman"/>
                <a:cs typeface="Times New Roman"/>
                <a:sym typeface="Times New Roman"/>
              </a:rPr>
              <a:t>Conclusions</a:t>
            </a:r>
            <a:r>
              <a:rPr lang="en-US" sz="1600" b="1" dirty="0" smtClean="0">
                <a:solidFill>
                  <a:srgbClr val="002060"/>
                </a:solidFill>
                <a:latin typeface="Times New Roman"/>
                <a:ea typeface="Times New Roman"/>
                <a:cs typeface="Times New Roman"/>
                <a:sym typeface="Times New Roman"/>
              </a:rPr>
              <a:t>:</a:t>
            </a:r>
          </a:p>
          <a:p>
            <a:pPr marL="12700" marR="0" lvl="0" indent="0" algn="l" rtl="0">
              <a:lnSpc>
                <a:spcPct val="100000"/>
              </a:lnSpc>
              <a:spcBef>
                <a:spcPts val="0"/>
              </a:spcBef>
              <a:spcAft>
                <a:spcPts val="0"/>
              </a:spcAft>
              <a:buNone/>
            </a:pPr>
            <a:endParaRPr sz="1000" dirty="0">
              <a:solidFill>
                <a:srgbClr val="002060"/>
              </a:solidFill>
              <a:latin typeface="Times New Roman"/>
              <a:ea typeface="Times New Roman"/>
              <a:cs typeface="Times New Roman"/>
              <a:sym typeface="Times New Roman"/>
            </a:endParaRPr>
          </a:p>
          <a:p>
            <a:pPr marL="50800" marR="574040" lvl="0" indent="-285750">
              <a:buClr>
                <a:schemeClr val="dk1"/>
              </a:buClr>
              <a:buSzPts val="1400"/>
              <a:buFont typeface="Wingdings" panose="05000000000000000000" pitchFamily="2" charset="2"/>
              <a:buChar char="§"/>
            </a:pPr>
            <a:r>
              <a:rPr lang="en-US" sz="1500" dirty="0" smtClean="0">
                <a:solidFill>
                  <a:srgbClr val="002060"/>
                </a:solidFill>
                <a:latin typeface="Times New Roman"/>
                <a:ea typeface="Times New Roman"/>
                <a:cs typeface="Times New Roman"/>
                <a:sym typeface="Times New Roman"/>
              </a:rPr>
              <a:t>Portugal, Great Britain, France, Maximum </a:t>
            </a:r>
            <a:r>
              <a:rPr lang="en-US" sz="1500" dirty="0">
                <a:solidFill>
                  <a:srgbClr val="002060"/>
                </a:solidFill>
                <a:latin typeface="Times New Roman"/>
                <a:ea typeface="Times New Roman"/>
                <a:cs typeface="Times New Roman"/>
                <a:sym typeface="Times New Roman"/>
              </a:rPr>
              <a:t>number of guests were from </a:t>
            </a:r>
            <a:r>
              <a:rPr lang="en-US" sz="1500" dirty="0" smtClean="0">
                <a:solidFill>
                  <a:srgbClr val="002060"/>
                </a:solidFill>
                <a:latin typeface="Times New Roman"/>
                <a:ea typeface="Times New Roman"/>
                <a:cs typeface="Times New Roman"/>
                <a:sym typeface="Times New Roman"/>
              </a:rPr>
              <a:t>Portugal (i.e</a:t>
            </a:r>
            <a:r>
              <a:rPr lang="en-US" sz="1500" dirty="0">
                <a:solidFill>
                  <a:srgbClr val="002060"/>
                </a:solidFill>
                <a:latin typeface="Times New Roman"/>
                <a:ea typeface="Times New Roman"/>
                <a:cs typeface="Times New Roman"/>
                <a:sym typeface="Times New Roman"/>
              </a:rPr>
              <a:t>. more than 25000 guests.</a:t>
            </a:r>
          </a:p>
          <a:p>
            <a:pPr marL="50800" marR="574040" lvl="0" indent="-285750">
              <a:buClr>
                <a:schemeClr val="dk1"/>
              </a:buClr>
              <a:buSzPts val="1400"/>
              <a:buFont typeface="Wingdings" panose="05000000000000000000" pitchFamily="2" charset="2"/>
              <a:buChar char="§"/>
            </a:pPr>
            <a:r>
              <a:rPr lang="en-US" sz="1500" dirty="0">
                <a:solidFill>
                  <a:srgbClr val="002060"/>
                </a:solidFill>
                <a:latin typeface="Times New Roman"/>
                <a:ea typeface="Times New Roman"/>
                <a:cs typeface="Times New Roman"/>
                <a:sym typeface="Times New Roman"/>
              </a:rPr>
              <a:t>After Portugal, GBR(Great </a:t>
            </a:r>
            <a:r>
              <a:rPr lang="en-US" sz="1500">
                <a:solidFill>
                  <a:srgbClr val="002060"/>
                </a:solidFill>
                <a:latin typeface="Times New Roman"/>
                <a:ea typeface="Times New Roman"/>
                <a:cs typeface="Times New Roman"/>
                <a:sym typeface="Times New Roman"/>
              </a:rPr>
              <a:t>Britain</a:t>
            </a:r>
            <a:r>
              <a:rPr lang="en-US" sz="1500" smtClean="0">
                <a:solidFill>
                  <a:srgbClr val="002060"/>
                </a:solidFill>
                <a:latin typeface="Times New Roman"/>
                <a:ea typeface="Times New Roman"/>
                <a:cs typeface="Times New Roman"/>
                <a:sym typeface="Times New Roman"/>
              </a:rPr>
              <a:t>), France </a:t>
            </a:r>
            <a:r>
              <a:rPr lang="en-US" sz="1500">
                <a:solidFill>
                  <a:srgbClr val="002060"/>
                </a:solidFill>
                <a:latin typeface="Times New Roman"/>
                <a:ea typeface="Times New Roman"/>
                <a:cs typeface="Times New Roman"/>
                <a:sym typeface="Times New Roman"/>
              </a:rPr>
              <a:t>and </a:t>
            </a:r>
            <a:r>
              <a:rPr lang="en-US" sz="1500" smtClean="0">
                <a:solidFill>
                  <a:srgbClr val="002060"/>
                </a:solidFill>
                <a:latin typeface="Times New Roman"/>
                <a:ea typeface="Times New Roman"/>
                <a:cs typeface="Times New Roman"/>
                <a:sym typeface="Times New Roman"/>
              </a:rPr>
              <a:t>Spain </a:t>
            </a:r>
            <a:r>
              <a:rPr lang="en-US" sz="1500" dirty="0">
                <a:solidFill>
                  <a:srgbClr val="002060"/>
                </a:solidFill>
                <a:latin typeface="Times New Roman"/>
                <a:ea typeface="Times New Roman"/>
                <a:cs typeface="Times New Roman"/>
                <a:sym typeface="Times New Roman"/>
              </a:rPr>
              <a:t>are the countries from where most of the  </a:t>
            </a:r>
            <a:r>
              <a:rPr lang="en-US" sz="1500" dirty="0" smtClean="0">
                <a:solidFill>
                  <a:srgbClr val="002060"/>
                </a:solidFill>
                <a:latin typeface="Times New Roman"/>
                <a:ea typeface="Times New Roman"/>
                <a:cs typeface="Times New Roman"/>
                <a:sym typeface="Times New Roman"/>
              </a:rPr>
              <a:t>guests came</a:t>
            </a:r>
            <a:r>
              <a:rPr lang="en-US" sz="1500" dirty="0">
                <a:solidFill>
                  <a:srgbClr val="002060"/>
                </a:solidFill>
                <a:latin typeface="Times New Roman"/>
                <a:ea typeface="Times New Roman"/>
                <a:cs typeface="Times New Roman"/>
                <a:sym typeface="Times New Roman"/>
              </a:rPr>
              <a:t>.</a:t>
            </a:r>
          </a:p>
          <a:p>
            <a:pPr marL="50800" marR="574040" lvl="0" indent="-285750">
              <a:buClr>
                <a:schemeClr val="dk1"/>
              </a:buClr>
              <a:buSzPts val="1400"/>
              <a:buFont typeface="Wingdings" panose="05000000000000000000" pitchFamily="2" charset="2"/>
              <a:buChar char="§"/>
            </a:pPr>
            <a:r>
              <a:rPr lang="en-US" sz="1500" dirty="0">
                <a:solidFill>
                  <a:srgbClr val="002060"/>
                </a:solidFill>
                <a:latin typeface="Times New Roman"/>
                <a:ea typeface="Times New Roman"/>
                <a:cs typeface="Times New Roman"/>
                <a:sym typeface="Times New Roman"/>
              </a:rPr>
              <a:t>Most of the bookings were for City hotels.</a:t>
            </a:r>
          </a:p>
          <a:p>
            <a:pPr marL="159385" marR="574040" indent="-64770">
              <a:spcBef>
                <a:spcPts val="0"/>
              </a:spcBef>
              <a:buClr>
                <a:schemeClr val="dk1"/>
              </a:buClr>
              <a:buSzPts val="1300"/>
              <a:buFont typeface="Noto Sans Symbols"/>
              <a:buNone/>
            </a:pPr>
            <a:endParaRPr dirty="0">
              <a:solidFill>
                <a:srgbClr val="002060"/>
              </a:solidFill>
              <a:latin typeface="Times New Roman"/>
              <a:ea typeface="Times New Roman"/>
              <a:cs typeface="Times New Roman"/>
              <a:sym typeface="Times New Roman"/>
            </a:endParaRPr>
          </a:p>
        </p:txBody>
      </p:sp>
      <p:sp>
        <p:nvSpPr>
          <p:cNvPr id="8" name="Google Shape;181;p14"/>
          <p:cNvSpPr txBox="1"/>
          <p:nvPr/>
        </p:nvSpPr>
        <p:spPr>
          <a:xfrm>
            <a:off x="1295553" y="551257"/>
            <a:ext cx="5971002" cy="430857"/>
          </a:xfrm>
          <a:prstGeom prst="rect">
            <a:avLst/>
          </a:prstGeom>
          <a:noFill/>
          <a:ln>
            <a:noFill/>
          </a:ln>
        </p:spPr>
        <p:txBody>
          <a:bodyPr spcFirstLastPara="1" wrap="square" lIns="91425" tIns="91425" rIns="91425" bIns="91425" anchor="t" anchorCtr="0">
            <a:spAutoFit/>
          </a:bodyPr>
          <a:lstStyle/>
          <a:p>
            <a:pPr algn="ctr"/>
            <a:r>
              <a:rPr lang="en-US" sz="1600" u="sng" dirty="0">
                <a:solidFill>
                  <a:srgbClr val="002060"/>
                </a:solidFill>
                <a:latin typeface="Times New Roman"/>
                <a:ea typeface="Times New Roman"/>
                <a:cs typeface="Times New Roman"/>
                <a:sym typeface="Times New Roman"/>
              </a:rPr>
              <a:t>Country </a:t>
            </a:r>
            <a:r>
              <a:rPr lang="en-US" sz="1600" u="sng" dirty="0" smtClean="0">
                <a:solidFill>
                  <a:srgbClr val="002060"/>
                </a:solidFill>
                <a:latin typeface="Times New Roman"/>
                <a:ea typeface="Times New Roman"/>
                <a:cs typeface="Times New Roman"/>
                <a:sym typeface="Times New Roman"/>
              </a:rPr>
              <a:t>having </a:t>
            </a:r>
            <a:r>
              <a:rPr lang="en-US" sz="1600" u="sng" dirty="0">
                <a:solidFill>
                  <a:srgbClr val="002060"/>
                </a:solidFill>
                <a:latin typeface="Times New Roman"/>
                <a:ea typeface="Times New Roman"/>
                <a:cs typeface="Times New Roman"/>
                <a:sym typeface="Times New Roman"/>
              </a:rPr>
              <a:t>Maximum </a:t>
            </a:r>
            <a:r>
              <a:rPr lang="en-US" sz="1600" u="sng" dirty="0" smtClean="0">
                <a:solidFill>
                  <a:srgbClr val="002060"/>
                </a:solidFill>
                <a:latin typeface="Times New Roman"/>
                <a:ea typeface="Times New Roman"/>
                <a:cs typeface="Times New Roman"/>
                <a:sym typeface="Times New Roman"/>
              </a:rPr>
              <a:t>number </a:t>
            </a:r>
            <a:r>
              <a:rPr lang="en-US" sz="1600" u="sng" dirty="0">
                <a:solidFill>
                  <a:srgbClr val="002060"/>
                </a:solidFill>
                <a:latin typeface="Times New Roman"/>
                <a:ea typeface="Times New Roman"/>
                <a:cs typeface="Times New Roman"/>
                <a:sym typeface="Times New Roman"/>
              </a:rPr>
              <a:t>of Guests</a:t>
            </a:r>
          </a:p>
        </p:txBody>
      </p:sp>
      <p:sp>
        <p:nvSpPr>
          <p:cNvPr id="10" name="Google Shape;227;p18"/>
          <p:cNvSpPr/>
          <p:nvPr/>
        </p:nvSpPr>
        <p:spPr>
          <a:xfrm>
            <a:off x="123193" y="1242609"/>
            <a:ext cx="3250339" cy="2098748"/>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 name="Google Shape;234;p18" descr="C:\Users\CP Singh\Desktop\download (6).png"/>
          <p:cNvPicPr preferRelativeResize="0"/>
          <p:nvPr/>
        </p:nvPicPr>
        <p:blipFill rotWithShape="1">
          <a:blip r:embed="rId3">
            <a:alphaModFix/>
          </a:blip>
          <a:srcRect/>
          <a:stretch/>
        </p:blipFill>
        <p:spPr>
          <a:xfrm>
            <a:off x="3373531" y="956453"/>
            <a:ext cx="5647275" cy="2934943"/>
          </a:xfrm>
          <a:prstGeom prst="rect">
            <a:avLst/>
          </a:prstGeom>
          <a:noFill/>
          <a:ln>
            <a:noFill/>
          </a:ln>
        </p:spPr>
      </p:pic>
    </p:spTree>
    <p:extLst>
      <p:ext uri="{BB962C8B-B14F-4D97-AF65-F5344CB8AC3E}">
        <p14:creationId xmlns:p14="http://schemas.microsoft.com/office/powerpoint/2010/main" val="1217654341"/>
      </p:ext>
    </p:extLst>
  </p:cSld>
  <p:clrMapOvr>
    <a:masterClrMapping/>
  </p:clrMapOvr>
  <mc:AlternateContent xmlns:mc="http://schemas.openxmlformats.org/markup-compatibility/2006" xmlns:p14="http://schemas.microsoft.com/office/powerpoint/2010/main">
    <mc:Choice Requires="p14">
      <p:transition spd="slow" p14:dur="2000" advTm="759"/>
    </mc:Choice>
    <mc:Fallback xmlns="">
      <p:transition spd="slow" advTm="759"/>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lvl="0" indent="0">
              <a:buNone/>
            </a:pPr>
            <a:r>
              <a:rPr lang="en-US" dirty="0" smtClean="0">
                <a:latin typeface="Times New Roman"/>
                <a:ea typeface="Times New Roman"/>
                <a:cs typeface="Times New Roman"/>
                <a:sym typeface="Times New Roman"/>
              </a:rPr>
              <a:t>to </a:t>
            </a:r>
            <a:r>
              <a:rPr lang="en-US" dirty="0">
                <a:latin typeface="Times New Roman"/>
                <a:ea typeface="Times New Roman"/>
                <a:cs typeface="Times New Roman"/>
                <a:sym typeface="Times New Roman"/>
              </a:rPr>
              <a:t>Meal &amp; Agent </a:t>
            </a:r>
          </a:p>
        </p:txBody>
      </p:sp>
      <p:cxnSp>
        <p:nvCxnSpPr>
          <p:cNvPr id="4" name="Straight Connector 3"/>
          <p:cNvCxnSpPr/>
          <p:nvPr/>
        </p:nvCxnSpPr>
        <p:spPr>
          <a:xfrm flipV="1">
            <a:off x="-10391" y="228600"/>
            <a:ext cx="8582891" cy="20782"/>
          </a:xfrm>
          <a:prstGeom prst="line">
            <a:avLst/>
          </a:prstGeom>
        </p:spPr>
        <p:style>
          <a:lnRef idx="2">
            <a:schemeClr val="accent3"/>
          </a:lnRef>
          <a:fillRef idx="0">
            <a:schemeClr val="accent3"/>
          </a:fillRef>
          <a:effectRef idx="1">
            <a:schemeClr val="accent3"/>
          </a:effectRef>
          <a:fontRef idx="minor">
            <a:schemeClr val="tx1"/>
          </a:fontRef>
        </p:style>
      </p:cxnSp>
      <p:sp>
        <p:nvSpPr>
          <p:cNvPr id="6" name="Google Shape;175;p14"/>
          <p:cNvSpPr txBox="1"/>
          <p:nvPr/>
        </p:nvSpPr>
        <p:spPr>
          <a:xfrm>
            <a:off x="3999963" y="1425752"/>
            <a:ext cx="5144037" cy="29520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dirty="0" smtClean="0">
                <a:solidFill>
                  <a:srgbClr val="002060"/>
                </a:solidFill>
                <a:latin typeface="Times New Roman"/>
                <a:ea typeface="Times New Roman"/>
                <a:cs typeface="Times New Roman"/>
                <a:sym typeface="Times New Roman"/>
              </a:rPr>
              <a:t>Conclusion:</a:t>
            </a:r>
          </a:p>
          <a:p>
            <a:pPr marL="12700" marR="0" lvl="0" indent="0" algn="l" rtl="0">
              <a:lnSpc>
                <a:spcPct val="100000"/>
              </a:lnSpc>
              <a:spcBef>
                <a:spcPts val="0"/>
              </a:spcBef>
              <a:spcAft>
                <a:spcPts val="0"/>
              </a:spcAft>
              <a:buNone/>
            </a:pPr>
            <a:endParaRPr sz="1000" dirty="0">
              <a:solidFill>
                <a:srgbClr val="002060"/>
              </a:solidFill>
              <a:latin typeface="Times New Roman"/>
              <a:ea typeface="Times New Roman"/>
              <a:cs typeface="Times New Roman"/>
              <a:sym typeface="Times New Roman"/>
            </a:endParaRPr>
          </a:p>
          <a:p>
            <a:pPr marL="285750" marR="574040" indent="-285750">
              <a:buClr>
                <a:schemeClr val="dk1"/>
              </a:buClr>
              <a:buSzPts val="1400"/>
              <a:buFont typeface="Wingdings" panose="05000000000000000000" pitchFamily="2" charset="2"/>
              <a:buChar char="§"/>
            </a:pPr>
            <a:r>
              <a:rPr lang="en-US" sz="1500" dirty="0">
                <a:solidFill>
                  <a:srgbClr val="002060"/>
                </a:solidFill>
                <a:latin typeface="Times New Roman"/>
                <a:ea typeface="Times New Roman"/>
                <a:cs typeface="Times New Roman"/>
                <a:sym typeface="Times New Roman"/>
              </a:rPr>
              <a:t>Waiting time period refers to the number of days the booking was in the waiting list before it was confirmed to the </a:t>
            </a:r>
            <a:r>
              <a:rPr lang="en-US" sz="1500" dirty="0" smtClean="0">
                <a:solidFill>
                  <a:srgbClr val="002060"/>
                </a:solidFill>
                <a:latin typeface="Times New Roman"/>
                <a:ea typeface="Times New Roman"/>
                <a:cs typeface="Times New Roman"/>
                <a:sym typeface="Times New Roman"/>
              </a:rPr>
              <a:t>customer</a:t>
            </a:r>
          </a:p>
          <a:p>
            <a:pPr marL="285750" marR="574040" lvl="0" indent="-285750">
              <a:buClr>
                <a:schemeClr val="dk1"/>
              </a:buClr>
              <a:buSzPts val="1400"/>
              <a:buFont typeface="Wingdings" panose="05000000000000000000" pitchFamily="2" charset="2"/>
              <a:buChar char="§"/>
            </a:pPr>
            <a:endParaRPr lang="en-US" sz="1500" dirty="0">
              <a:solidFill>
                <a:srgbClr val="002060"/>
              </a:solidFill>
              <a:latin typeface="Times New Roman"/>
              <a:ea typeface="Times New Roman"/>
              <a:cs typeface="Times New Roman"/>
              <a:sym typeface="Times New Roman"/>
            </a:endParaRPr>
          </a:p>
          <a:p>
            <a:pPr marL="285750" marR="574040" lvl="0" indent="-285750">
              <a:buClr>
                <a:schemeClr val="dk1"/>
              </a:buClr>
              <a:buSzPts val="1400"/>
              <a:buFont typeface="Wingdings" panose="05000000000000000000" pitchFamily="2" charset="2"/>
              <a:buChar char="§"/>
            </a:pPr>
            <a:r>
              <a:rPr lang="en-US" sz="1500" dirty="0" smtClean="0">
                <a:solidFill>
                  <a:srgbClr val="002060"/>
                </a:solidFill>
                <a:latin typeface="Times New Roman"/>
                <a:ea typeface="Times New Roman"/>
                <a:cs typeface="Times New Roman"/>
                <a:sym typeface="Times New Roman"/>
              </a:rPr>
              <a:t>Waiting </a:t>
            </a:r>
            <a:r>
              <a:rPr lang="en-US" sz="1500" dirty="0">
                <a:solidFill>
                  <a:srgbClr val="002060"/>
                </a:solidFill>
                <a:latin typeface="Times New Roman"/>
                <a:ea typeface="Times New Roman"/>
                <a:cs typeface="Times New Roman"/>
                <a:sym typeface="Times New Roman"/>
              </a:rPr>
              <a:t>time period for City hotel is </a:t>
            </a:r>
            <a:r>
              <a:rPr lang="en-US" sz="1500" dirty="0" smtClean="0">
                <a:solidFill>
                  <a:srgbClr val="002060"/>
                </a:solidFill>
                <a:latin typeface="Times New Roman"/>
                <a:ea typeface="Times New Roman"/>
                <a:cs typeface="Times New Roman"/>
                <a:sym typeface="Times New Roman"/>
              </a:rPr>
              <a:t>higher than resort </a:t>
            </a:r>
            <a:r>
              <a:rPr lang="en-US" sz="1500" dirty="0">
                <a:solidFill>
                  <a:srgbClr val="002060"/>
                </a:solidFill>
                <a:latin typeface="Times New Roman"/>
                <a:ea typeface="Times New Roman"/>
                <a:cs typeface="Times New Roman"/>
                <a:sym typeface="Times New Roman"/>
              </a:rPr>
              <a:t>hotels. </a:t>
            </a:r>
            <a:endParaRPr lang="en-US" sz="1500" dirty="0" smtClean="0">
              <a:solidFill>
                <a:srgbClr val="002060"/>
              </a:solidFill>
              <a:latin typeface="Times New Roman"/>
              <a:ea typeface="Times New Roman"/>
              <a:cs typeface="Times New Roman"/>
              <a:sym typeface="Times New Roman"/>
            </a:endParaRPr>
          </a:p>
          <a:p>
            <a:pPr marR="574040" lvl="0">
              <a:buClr>
                <a:schemeClr val="dk1"/>
              </a:buClr>
              <a:buSzPts val="1400"/>
            </a:pPr>
            <a:endParaRPr lang="en-US" sz="1500" dirty="0" smtClean="0">
              <a:solidFill>
                <a:srgbClr val="002060"/>
              </a:solidFill>
              <a:latin typeface="Times New Roman"/>
              <a:ea typeface="Times New Roman"/>
              <a:cs typeface="Times New Roman"/>
              <a:sym typeface="Times New Roman"/>
            </a:endParaRPr>
          </a:p>
          <a:p>
            <a:pPr marL="285750" marR="574040" lvl="0" indent="-285750">
              <a:buClr>
                <a:schemeClr val="dk1"/>
              </a:buClr>
              <a:buSzPts val="1400"/>
              <a:buFont typeface="Wingdings" panose="05000000000000000000" pitchFamily="2" charset="2"/>
              <a:buChar char="§"/>
            </a:pPr>
            <a:r>
              <a:rPr lang="en-US" sz="1500" dirty="0" smtClean="0">
                <a:solidFill>
                  <a:srgbClr val="002060"/>
                </a:solidFill>
                <a:latin typeface="Times New Roman"/>
                <a:ea typeface="Times New Roman"/>
                <a:cs typeface="Times New Roman"/>
                <a:sym typeface="Times New Roman"/>
              </a:rPr>
              <a:t>This indicates that either the city </a:t>
            </a:r>
            <a:r>
              <a:rPr lang="en-US" sz="1500" dirty="0">
                <a:solidFill>
                  <a:srgbClr val="002060"/>
                </a:solidFill>
                <a:latin typeface="Times New Roman"/>
                <a:ea typeface="Times New Roman"/>
                <a:cs typeface="Times New Roman"/>
                <a:sym typeface="Times New Roman"/>
              </a:rPr>
              <a:t>hotels are much </a:t>
            </a:r>
            <a:r>
              <a:rPr lang="en-US" sz="1500" dirty="0" smtClean="0">
                <a:solidFill>
                  <a:srgbClr val="002060"/>
                </a:solidFill>
                <a:latin typeface="Times New Roman"/>
                <a:ea typeface="Times New Roman"/>
                <a:cs typeface="Times New Roman"/>
                <a:sym typeface="Times New Roman"/>
              </a:rPr>
              <a:t>busier </a:t>
            </a:r>
            <a:r>
              <a:rPr lang="en-US" sz="1500" dirty="0">
                <a:solidFill>
                  <a:srgbClr val="002060"/>
                </a:solidFill>
                <a:latin typeface="Times New Roman"/>
                <a:ea typeface="Times New Roman"/>
                <a:cs typeface="Times New Roman"/>
                <a:sym typeface="Times New Roman"/>
              </a:rPr>
              <a:t>than Resort </a:t>
            </a:r>
            <a:r>
              <a:rPr lang="en-US" sz="1500" dirty="0" smtClean="0">
                <a:solidFill>
                  <a:srgbClr val="002060"/>
                </a:solidFill>
                <a:latin typeface="Times New Roman"/>
                <a:ea typeface="Times New Roman"/>
                <a:cs typeface="Times New Roman"/>
                <a:sym typeface="Times New Roman"/>
              </a:rPr>
              <a:t>hotel or there is low management in Resort hotels.</a:t>
            </a:r>
          </a:p>
          <a:p>
            <a:pPr marL="285750" marR="574040" lvl="0" indent="-285750">
              <a:buClr>
                <a:schemeClr val="dk1"/>
              </a:buClr>
              <a:buSzPts val="1400"/>
              <a:buFont typeface="Wingdings" panose="05000000000000000000" pitchFamily="2" charset="2"/>
              <a:buChar char="§"/>
            </a:pPr>
            <a:endParaRPr lang="en-US" sz="1500" dirty="0">
              <a:solidFill>
                <a:srgbClr val="002060"/>
              </a:solidFill>
              <a:latin typeface="Times New Roman"/>
              <a:ea typeface="Times New Roman"/>
              <a:cs typeface="Times New Roman"/>
              <a:sym typeface="Times New Roman"/>
            </a:endParaRPr>
          </a:p>
        </p:txBody>
      </p:sp>
      <p:sp>
        <p:nvSpPr>
          <p:cNvPr id="8" name="Google Shape;181;p14"/>
          <p:cNvSpPr txBox="1"/>
          <p:nvPr/>
        </p:nvSpPr>
        <p:spPr>
          <a:xfrm>
            <a:off x="1468549" y="563840"/>
            <a:ext cx="5971002" cy="43085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algn="ctr">
              <a:defRPr u="sng">
                <a:solidFill>
                  <a:srgbClr val="002060"/>
                </a:solidFill>
                <a:latin typeface="Times New Roman"/>
                <a:ea typeface="Times New Roman"/>
                <a:cs typeface="Times New Roman"/>
              </a:defRPr>
            </a:lvl1pPr>
          </a:lstStyle>
          <a:p>
            <a:r>
              <a:rPr lang="en-US" sz="1600" dirty="0">
                <a:sym typeface="Times New Roman"/>
              </a:rPr>
              <a:t>Waiting </a:t>
            </a:r>
            <a:r>
              <a:rPr lang="en-US" sz="1600" dirty="0" smtClean="0">
                <a:sym typeface="Times New Roman"/>
              </a:rPr>
              <a:t>Time </a:t>
            </a:r>
            <a:r>
              <a:rPr lang="en-US" sz="1600" dirty="0">
                <a:sym typeface="Times New Roman"/>
              </a:rPr>
              <a:t>of each Hotel type</a:t>
            </a:r>
          </a:p>
        </p:txBody>
      </p:sp>
      <p:sp>
        <p:nvSpPr>
          <p:cNvPr id="9" name="Title 1"/>
          <p:cNvSpPr txBox="1">
            <a:spLocks/>
          </p:cNvSpPr>
          <p:nvPr/>
        </p:nvSpPr>
        <p:spPr>
          <a:xfrm>
            <a:off x="311700" y="186484"/>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800" dirty="0" smtClean="0"/>
              <a:t>Exploratory Data Analysis:</a:t>
            </a:r>
            <a:endParaRPr lang="en-US" sz="1800" dirty="0"/>
          </a:p>
        </p:txBody>
      </p:sp>
      <p:pic>
        <p:nvPicPr>
          <p:cNvPr id="12" name="Picture 11"/>
          <p:cNvPicPr>
            <a:picLocks noChangeAspect="1"/>
          </p:cNvPicPr>
          <p:nvPr/>
        </p:nvPicPr>
        <p:blipFill>
          <a:blip r:embed="rId2"/>
          <a:stretch>
            <a:fillRect/>
          </a:stretch>
        </p:blipFill>
        <p:spPr>
          <a:xfrm>
            <a:off x="403123" y="1152475"/>
            <a:ext cx="3509851" cy="3498645"/>
          </a:xfrm>
          <a:prstGeom prst="rect">
            <a:avLst/>
          </a:prstGeom>
        </p:spPr>
      </p:pic>
    </p:spTree>
    <p:extLst>
      <p:ext uri="{BB962C8B-B14F-4D97-AF65-F5344CB8AC3E}">
        <p14:creationId xmlns:p14="http://schemas.microsoft.com/office/powerpoint/2010/main" val="1493409376"/>
      </p:ext>
    </p:extLst>
  </p:cSld>
  <p:clrMapOvr>
    <a:masterClrMapping/>
  </p:clrMapOvr>
  <mc:AlternateContent xmlns:mc="http://schemas.openxmlformats.org/markup-compatibility/2006" xmlns:p14="http://schemas.microsoft.com/office/powerpoint/2010/main">
    <mc:Choice Requires="p14">
      <p:transition spd="slow" p14:dur="2000" advTm="827"/>
    </mc:Choice>
    <mc:Fallback xmlns="">
      <p:transition spd="slow" advTm="827"/>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84552"/>
            <a:ext cx="8520600" cy="572700"/>
          </a:xfrm>
        </p:spPr>
        <p:txBody>
          <a:bodyPr/>
          <a:lstStyle/>
          <a:p>
            <a:pPr lvl="0"/>
            <a:r>
              <a:rPr lang="en-GB" b="1" dirty="0" smtClean="0">
                <a:solidFill>
                  <a:srgbClr val="CC0000"/>
                </a:solidFill>
                <a:latin typeface="Arial" panose="020B0604020202020204" pitchFamily="34" charset="0"/>
                <a:ea typeface="Montserrat"/>
                <a:cs typeface="Arial" panose="020B0604020202020204" pitchFamily="34" charset="0"/>
                <a:sym typeface="Montserrat"/>
              </a:rPr>
              <a:t>Problem Statement:</a:t>
            </a:r>
            <a:r>
              <a:rPr lang="en-US" dirty="0"/>
              <a:t/>
            </a:r>
            <a:br>
              <a:rPr lang="en-US" dirty="0"/>
            </a:br>
            <a:endParaRPr lang="en-US" dirty="0"/>
          </a:p>
        </p:txBody>
      </p:sp>
      <p:sp>
        <p:nvSpPr>
          <p:cNvPr id="3" name="Text Placeholder 2"/>
          <p:cNvSpPr>
            <a:spLocks noGrp="1"/>
          </p:cNvSpPr>
          <p:nvPr>
            <p:ph type="body" idx="1"/>
          </p:nvPr>
        </p:nvSpPr>
        <p:spPr>
          <a:xfrm>
            <a:off x="-187065" y="799531"/>
            <a:ext cx="8759565" cy="4125775"/>
          </a:xfrm>
        </p:spPr>
        <p:txBody>
          <a:bodyPr/>
          <a:lstStyle/>
          <a:p>
            <a:pPr marL="802640" marR="119379" lvl="1" indent="-305435">
              <a:lnSpc>
                <a:spcPct val="150000"/>
              </a:lnSpc>
              <a:spcBef>
                <a:spcPts val="0"/>
              </a:spcBef>
              <a:buClr>
                <a:srgbClr val="CC0000"/>
              </a:buClr>
              <a:buSzPts val="1200"/>
              <a:buFont typeface="Times New Roman"/>
              <a:buChar char="⮚"/>
            </a:pPr>
            <a:r>
              <a:rPr lang="en-US" sz="1500" dirty="0">
                <a:solidFill>
                  <a:srgbClr val="002060"/>
                </a:solidFill>
                <a:latin typeface="Times New Roman"/>
                <a:ea typeface="Times New Roman"/>
                <a:cs typeface="Times New Roman"/>
                <a:sym typeface="Times New Roman"/>
              </a:rPr>
              <a:t>For this project we will be analyzing Hotel Booking data. This data </a:t>
            </a:r>
            <a:r>
              <a:rPr lang="en-US" sz="1500" dirty="0" smtClean="0">
                <a:solidFill>
                  <a:srgbClr val="002060"/>
                </a:solidFill>
                <a:latin typeface="Times New Roman"/>
                <a:ea typeface="Times New Roman"/>
                <a:cs typeface="Times New Roman"/>
                <a:sym typeface="Times New Roman"/>
              </a:rPr>
              <a:t>set </a:t>
            </a:r>
            <a:r>
              <a:rPr lang="en-US" sz="1500" dirty="0">
                <a:solidFill>
                  <a:srgbClr val="002060"/>
                </a:solidFill>
                <a:latin typeface="Times New Roman"/>
                <a:ea typeface="Times New Roman"/>
                <a:cs typeface="Times New Roman"/>
                <a:sym typeface="Times New Roman"/>
              </a:rPr>
              <a:t>contains booking information for a city hotel and a resort hotel</a:t>
            </a:r>
            <a:r>
              <a:rPr lang="en-US" sz="1500" dirty="0" smtClean="0">
                <a:solidFill>
                  <a:srgbClr val="002060"/>
                </a:solidFill>
                <a:latin typeface="Times New Roman"/>
                <a:ea typeface="Times New Roman"/>
                <a:cs typeface="Times New Roman"/>
                <a:sym typeface="Times New Roman"/>
              </a:rPr>
              <a:t>, </a:t>
            </a:r>
            <a:r>
              <a:rPr lang="en-US" sz="1500" dirty="0">
                <a:solidFill>
                  <a:srgbClr val="002060"/>
                </a:solidFill>
                <a:latin typeface="Times New Roman"/>
                <a:ea typeface="Times New Roman"/>
                <a:cs typeface="Times New Roman"/>
                <a:sym typeface="Times New Roman"/>
              </a:rPr>
              <a:t>and includes information such as when the booking was made, </a:t>
            </a:r>
            <a:r>
              <a:rPr lang="en-US" sz="1500" dirty="0" smtClean="0">
                <a:solidFill>
                  <a:srgbClr val="002060"/>
                </a:solidFill>
                <a:latin typeface="Times New Roman"/>
                <a:ea typeface="Times New Roman"/>
                <a:cs typeface="Times New Roman"/>
                <a:sym typeface="Times New Roman"/>
              </a:rPr>
              <a:t>length </a:t>
            </a:r>
            <a:r>
              <a:rPr lang="en-US" sz="1500" dirty="0">
                <a:solidFill>
                  <a:srgbClr val="002060"/>
                </a:solidFill>
                <a:latin typeface="Times New Roman"/>
                <a:ea typeface="Times New Roman"/>
                <a:cs typeface="Times New Roman"/>
                <a:sym typeface="Times New Roman"/>
              </a:rPr>
              <a:t>of stay, the number of adults, children, and/or babies, and the </a:t>
            </a:r>
            <a:r>
              <a:rPr lang="en-US" sz="1500" dirty="0" smtClean="0">
                <a:solidFill>
                  <a:srgbClr val="002060"/>
                </a:solidFill>
                <a:latin typeface="Times New Roman"/>
                <a:ea typeface="Times New Roman"/>
                <a:cs typeface="Times New Roman"/>
                <a:sym typeface="Times New Roman"/>
              </a:rPr>
              <a:t>number </a:t>
            </a:r>
            <a:r>
              <a:rPr lang="en-US" sz="1500" dirty="0">
                <a:solidFill>
                  <a:srgbClr val="002060"/>
                </a:solidFill>
                <a:latin typeface="Times New Roman"/>
                <a:ea typeface="Times New Roman"/>
                <a:cs typeface="Times New Roman"/>
                <a:sym typeface="Times New Roman"/>
              </a:rPr>
              <a:t>of available parking spaces</a:t>
            </a:r>
            <a:r>
              <a:rPr lang="en-US" sz="1500" dirty="0" smtClean="0">
                <a:solidFill>
                  <a:srgbClr val="002060"/>
                </a:solidFill>
                <a:latin typeface="Times New Roman"/>
                <a:ea typeface="Times New Roman"/>
                <a:cs typeface="Times New Roman"/>
                <a:sym typeface="Times New Roman"/>
              </a:rPr>
              <a:t>.</a:t>
            </a:r>
          </a:p>
          <a:p>
            <a:pPr marL="497205" marR="119379" lvl="1" indent="0">
              <a:lnSpc>
                <a:spcPct val="150000"/>
              </a:lnSpc>
              <a:spcBef>
                <a:spcPts val="0"/>
              </a:spcBef>
              <a:buClr>
                <a:srgbClr val="CC0000"/>
              </a:buClr>
              <a:buSzPts val="1200"/>
              <a:buNone/>
            </a:pPr>
            <a:endParaRPr lang="en-US" sz="800" dirty="0">
              <a:solidFill>
                <a:srgbClr val="002060"/>
              </a:solidFill>
              <a:latin typeface="Times New Roman"/>
              <a:ea typeface="Times New Roman"/>
              <a:cs typeface="Times New Roman"/>
              <a:sym typeface="Times New Roman"/>
            </a:endParaRPr>
          </a:p>
          <a:p>
            <a:pPr marL="802640" marR="5080" lvl="1" indent="-305435">
              <a:lnSpc>
                <a:spcPct val="150000"/>
              </a:lnSpc>
              <a:spcBef>
                <a:spcPts val="130"/>
              </a:spcBef>
              <a:buClr>
                <a:srgbClr val="CC0000"/>
              </a:buClr>
              <a:buSzPts val="1200"/>
              <a:buFont typeface="Times New Roman"/>
              <a:buChar char="⮚"/>
            </a:pPr>
            <a:r>
              <a:rPr lang="en-US" sz="1500" dirty="0">
                <a:solidFill>
                  <a:srgbClr val="002060"/>
                </a:solidFill>
                <a:latin typeface="Times New Roman"/>
                <a:ea typeface="Times New Roman"/>
                <a:cs typeface="Times New Roman"/>
                <a:sym typeface="Times New Roman"/>
              </a:rPr>
              <a:t>Hotel industry is a very volatile </a:t>
            </a:r>
            <a:r>
              <a:rPr lang="en-US" sz="1500" dirty="0" smtClean="0">
                <a:solidFill>
                  <a:srgbClr val="002060"/>
                </a:solidFill>
                <a:latin typeface="Times New Roman"/>
                <a:ea typeface="Times New Roman"/>
                <a:cs typeface="Times New Roman"/>
                <a:sym typeface="Times New Roman"/>
              </a:rPr>
              <a:t>industry and </a:t>
            </a:r>
            <a:r>
              <a:rPr lang="en-US" sz="1500" dirty="0">
                <a:solidFill>
                  <a:srgbClr val="002060"/>
                </a:solidFill>
                <a:latin typeface="Times New Roman"/>
                <a:ea typeface="Times New Roman"/>
                <a:cs typeface="Times New Roman"/>
                <a:sym typeface="Times New Roman"/>
              </a:rPr>
              <a:t>the bookings depends on </a:t>
            </a:r>
            <a:r>
              <a:rPr lang="en-US" sz="1500" dirty="0" smtClean="0">
                <a:solidFill>
                  <a:srgbClr val="002060"/>
                </a:solidFill>
                <a:latin typeface="Times New Roman"/>
                <a:ea typeface="Times New Roman"/>
                <a:cs typeface="Times New Roman"/>
                <a:sym typeface="Times New Roman"/>
              </a:rPr>
              <a:t>above listed factors and many </a:t>
            </a:r>
            <a:r>
              <a:rPr lang="en-US" sz="1500" dirty="0">
                <a:solidFill>
                  <a:srgbClr val="002060"/>
                </a:solidFill>
                <a:latin typeface="Times New Roman"/>
                <a:ea typeface="Times New Roman"/>
                <a:cs typeface="Times New Roman"/>
                <a:sym typeface="Times New Roman"/>
              </a:rPr>
              <a:t>more</a:t>
            </a:r>
            <a:r>
              <a:rPr lang="en-US" sz="1500" dirty="0" smtClean="0">
                <a:solidFill>
                  <a:srgbClr val="002060"/>
                </a:solidFill>
                <a:latin typeface="Times New Roman"/>
                <a:ea typeface="Times New Roman"/>
                <a:cs typeface="Times New Roman"/>
                <a:sym typeface="Times New Roman"/>
              </a:rPr>
              <a:t>.</a:t>
            </a:r>
          </a:p>
          <a:p>
            <a:pPr marL="802640" marR="5080" lvl="1" indent="-305435">
              <a:lnSpc>
                <a:spcPct val="150000"/>
              </a:lnSpc>
              <a:spcBef>
                <a:spcPts val="130"/>
              </a:spcBef>
              <a:buClr>
                <a:srgbClr val="CC0000"/>
              </a:buClr>
              <a:buSzPts val="1200"/>
              <a:buFont typeface="Times New Roman"/>
              <a:buChar char="⮚"/>
            </a:pPr>
            <a:endParaRPr lang="en-US" sz="800" dirty="0">
              <a:solidFill>
                <a:srgbClr val="002060"/>
              </a:solidFill>
              <a:latin typeface="Times New Roman"/>
              <a:ea typeface="Times New Roman"/>
              <a:cs typeface="Times New Roman"/>
              <a:sym typeface="Times New Roman"/>
            </a:endParaRPr>
          </a:p>
          <a:p>
            <a:pPr marL="802640" lvl="1" indent="-306070">
              <a:lnSpc>
                <a:spcPct val="150000"/>
              </a:lnSpc>
              <a:spcBef>
                <a:spcPts val="185"/>
              </a:spcBef>
              <a:buClr>
                <a:srgbClr val="CC0000"/>
              </a:buClr>
              <a:buSzPts val="1200"/>
              <a:buFont typeface="Times New Roman"/>
              <a:buChar char="⮚"/>
            </a:pPr>
            <a:r>
              <a:rPr lang="en-US" sz="1500" dirty="0">
                <a:solidFill>
                  <a:srgbClr val="002060"/>
                </a:solidFill>
                <a:latin typeface="Times New Roman"/>
                <a:ea typeface="Times New Roman"/>
                <a:cs typeface="Times New Roman"/>
                <a:sym typeface="Times New Roman"/>
              </a:rPr>
              <a:t>The </a:t>
            </a:r>
            <a:r>
              <a:rPr lang="en-US" sz="1500" dirty="0" smtClean="0">
                <a:solidFill>
                  <a:srgbClr val="002060"/>
                </a:solidFill>
                <a:latin typeface="Times New Roman"/>
                <a:ea typeface="Times New Roman"/>
                <a:cs typeface="Times New Roman"/>
                <a:sym typeface="Times New Roman"/>
              </a:rPr>
              <a:t>core </a:t>
            </a:r>
            <a:r>
              <a:rPr lang="en-US" sz="1500" dirty="0">
                <a:solidFill>
                  <a:srgbClr val="002060"/>
                </a:solidFill>
                <a:latin typeface="Times New Roman"/>
                <a:ea typeface="Times New Roman"/>
                <a:cs typeface="Times New Roman"/>
                <a:sym typeface="Times New Roman"/>
              </a:rPr>
              <a:t>objective behind this project is to </a:t>
            </a:r>
            <a:r>
              <a:rPr lang="en-US" sz="1500" dirty="0" smtClean="0">
                <a:solidFill>
                  <a:srgbClr val="002060"/>
                </a:solidFill>
                <a:latin typeface="Times New Roman"/>
                <a:ea typeface="Times New Roman"/>
                <a:cs typeface="Times New Roman"/>
                <a:sym typeface="Times New Roman"/>
              </a:rPr>
              <a:t>understand </a:t>
            </a:r>
            <a:r>
              <a:rPr lang="en-US" sz="1500" dirty="0">
                <a:solidFill>
                  <a:srgbClr val="002060"/>
                </a:solidFill>
                <a:latin typeface="Times New Roman"/>
                <a:ea typeface="Times New Roman"/>
                <a:cs typeface="Times New Roman"/>
                <a:sym typeface="Times New Roman"/>
              </a:rPr>
              <a:t>and </a:t>
            </a:r>
            <a:r>
              <a:rPr lang="en-US" sz="1500" dirty="0" smtClean="0">
                <a:solidFill>
                  <a:srgbClr val="002060"/>
                </a:solidFill>
                <a:latin typeface="Times New Roman"/>
                <a:ea typeface="Times New Roman"/>
                <a:cs typeface="Times New Roman"/>
                <a:sym typeface="Times New Roman"/>
              </a:rPr>
              <a:t>visualize dataset  from hotel point of view; thereby analyzing it to </a:t>
            </a:r>
            <a:r>
              <a:rPr lang="en-US" sz="1500" dirty="0">
                <a:solidFill>
                  <a:srgbClr val="002060"/>
                </a:solidFill>
                <a:latin typeface="Times New Roman"/>
                <a:ea typeface="Times New Roman"/>
                <a:cs typeface="Times New Roman"/>
                <a:sym typeface="Times New Roman"/>
              </a:rPr>
              <a:t>discover important factors that govern the </a:t>
            </a:r>
            <a:r>
              <a:rPr lang="en-US" sz="1500" dirty="0" smtClean="0">
                <a:solidFill>
                  <a:srgbClr val="002060"/>
                </a:solidFill>
                <a:latin typeface="Times New Roman"/>
                <a:ea typeface="Times New Roman"/>
                <a:cs typeface="Times New Roman"/>
                <a:sym typeface="Times New Roman"/>
              </a:rPr>
              <a:t>bookings. Hence provide insights </a:t>
            </a:r>
            <a:r>
              <a:rPr lang="en-US" sz="1500" dirty="0">
                <a:solidFill>
                  <a:srgbClr val="002060"/>
                </a:solidFill>
                <a:latin typeface="Times New Roman"/>
                <a:ea typeface="Times New Roman"/>
                <a:cs typeface="Times New Roman"/>
                <a:sym typeface="Times New Roman"/>
              </a:rPr>
              <a:t>to hotel </a:t>
            </a:r>
            <a:r>
              <a:rPr lang="en-US" sz="1500" dirty="0" smtClean="0">
                <a:solidFill>
                  <a:srgbClr val="002060"/>
                </a:solidFill>
                <a:latin typeface="Times New Roman"/>
                <a:ea typeface="Times New Roman"/>
                <a:cs typeface="Times New Roman"/>
                <a:sym typeface="Times New Roman"/>
              </a:rPr>
              <a:t>management, which in turn will assist in making better strategies to reduce cancellations and perform various </a:t>
            </a:r>
            <a:r>
              <a:rPr lang="en-US" sz="1500" dirty="0">
                <a:solidFill>
                  <a:srgbClr val="002060"/>
                </a:solidFill>
                <a:latin typeface="Times New Roman"/>
                <a:ea typeface="Times New Roman"/>
                <a:cs typeface="Times New Roman"/>
                <a:sym typeface="Times New Roman"/>
              </a:rPr>
              <a:t>campaigns </a:t>
            </a:r>
            <a:r>
              <a:rPr lang="en-US" sz="1500" dirty="0" smtClean="0">
                <a:solidFill>
                  <a:srgbClr val="002060"/>
                </a:solidFill>
                <a:latin typeface="Times New Roman"/>
                <a:ea typeface="Times New Roman"/>
                <a:cs typeface="Times New Roman"/>
                <a:sym typeface="Times New Roman"/>
              </a:rPr>
              <a:t>to boost their </a:t>
            </a:r>
            <a:r>
              <a:rPr lang="en-US" sz="1500" dirty="0">
                <a:solidFill>
                  <a:srgbClr val="002060"/>
                </a:solidFill>
                <a:latin typeface="Times New Roman"/>
                <a:ea typeface="Times New Roman"/>
                <a:cs typeface="Times New Roman"/>
                <a:sym typeface="Times New Roman"/>
              </a:rPr>
              <a:t>business and performance.</a:t>
            </a:r>
          </a:p>
          <a:p>
            <a:endParaRPr lang="en-US" dirty="0">
              <a:solidFill>
                <a:srgbClr val="002060"/>
              </a:solidFill>
            </a:endParaRPr>
          </a:p>
        </p:txBody>
      </p:sp>
      <p:cxnSp>
        <p:nvCxnSpPr>
          <p:cNvPr id="4" name="Straight Connector 3"/>
          <p:cNvCxnSpPr/>
          <p:nvPr/>
        </p:nvCxnSpPr>
        <p:spPr>
          <a:xfrm flipV="1">
            <a:off x="-10391" y="228600"/>
            <a:ext cx="8582891" cy="20782"/>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4235788271"/>
      </p:ext>
    </p:extLst>
  </p:cSld>
  <p:clrMapOvr>
    <a:masterClrMapping/>
  </p:clrMapOvr>
  <mc:AlternateContent xmlns:mc="http://schemas.openxmlformats.org/markup-compatibility/2006" xmlns:p14="http://schemas.microsoft.com/office/powerpoint/2010/main">
    <mc:Choice Requires="p14">
      <p:transition spd="slow" p14:dur="2000" advTm="30177"/>
    </mc:Choice>
    <mc:Fallback xmlns="">
      <p:transition spd="slow" advTm="30177"/>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5158"/>
            <a:ext cx="8520600" cy="572700"/>
          </a:xfrm>
        </p:spPr>
        <p:txBody>
          <a:bodyPr/>
          <a:lstStyle/>
          <a:p>
            <a:r>
              <a:rPr lang="en-US" sz="1600" dirty="0"/>
              <a:t>Exploratory Data Analysis:</a:t>
            </a:r>
          </a:p>
        </p:txBody>
      </p:sp>
      <p:sp>
        <p:nvSpPr>
          <p:cNvPr id="3" name="Text Placeholder 2"/>
          <p:cNvSpPr>
            <a:spLocks noGrp="1"/>
          </p:cNvSpPr>
          <p:nvPr>
            <p:ph type="body" idx="1"/>
          </p:nvPr>
        </p:nvSpPr>
        <p:spPr/>
        <p:txBody>
          <a:bodyPr/>
          <a:lstStyle/>
          <a:p>
            <a:pPr marL="0" lvl="0" indent="0">
              <a:buNone/>
            </a:pPr>
            <a:r>
              <a:rPr lang="en-US" dirty="0" smtClean="0">
                <a:latin typeface="Times New Roman"/>
                <a:ea typeface="Times New Roman"/>
                <a:cs typeface="Times New Roman"/>
                <a:sym typeface="Times New Roman"/>
              </a:rPr>
              <a:t>to </a:t>
            </a:r>
            <a:r>
              <a:rPr lang="en-US" dirty="0">
                <a:latin typeface="Times New Roman"/>
                <a:ea typeface="Times New Roman"/>
                <a:cs typeface="Times New Roman"/>
                <a:sym typeface="Times New Roman"/>
              </a:rPr>
              <a:t>Meal &amp; Agent </a:t>
            </a:r>
          </a:p>
        </p:txBody>
      </p:sp>
      <p:cxnSp>
        <p:nvCxnSpPr>
          <p:cNvPr id="4" name="Straight Connector 3"/>
          <p:cNvCxnSpPr/>
          <p:nvPr/>
        </p:nvCxnSpPr>
        <p:spPr>
          <a:xfrm flipV="1">
            <a:off x="-10391" y="228600"/>
            <a:ext cx="8582891" cy="20782"/>
          </a:xfrm>
          <a:prstGeom prst="line">
            <a:avLst/>
          </a:prstGeom>
        </p:spPr>
        <p:style>
          <a:lnRef idx="2">
            <a:schemeClr val="accent3"/>
          </a:lnRef>
          <a:fillRef idx="0">
            <a:schemeClr val="accent3"/>
          </a:fillRef>
          <a:effectRef idx="1">
            <a:schemeClr val="accent3"/>
          </a:effectRef>
          <a:fontRef idx="minor">
            <a:schemeClr val="tx1"/>
          </a:fontRef>
        </p:style>
      </p:cxnSp>
      <p:sp>
        <p:nvSpPr>
          <p:cNvPr id="6" name="Google Shape;175;p14"/>
          <p:cNvSpPr txBox="1"/>
          <p:nvPr/>
        </p:nvSpPr>
        <p:spPr>
          <a:xfrm>
            <a:off x="311700" y="3425640"/>
            <a:ext cx="8876100" cy="155170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dirty="0">
                <a:solidFill>
                  <a:srgbClr val="002060"/>
                </a:solidFill>
                <a:latin typeface="Times New Roman"/>
                <a:ea typeface="Times New Roman"/>
                <a:cs typeface="Times New Roman"/>
                <a:sym typeface="Times New Roman"/>
              </a:rPr>
              <a:t>Conclusions</a:t>
            </a:r>
            <a:r>
              <a:rPr lang="en-US" sz="1600" b="1" dirty="0" smtClean="0">
                <a:solidFill>
                  <a:srgbClr val="002060"/>
                </a:solidFill>
                <a:latin typeface="Times New Roman"/>
                <a:ea typeface="Times New Roman"/>
                <a:cs typeface="Times New Roman"/>
                <a:sym typeface="Times New Roman"/>
              </a:rPr>
              <a:t>:</a:t>
            </a:r>
            <a:endParaRPr sz="500" dirty="0">
              <a:solidFill>
                <a:srgbClr val="002060"/>
              </a:solidFill>
              <a:latin typeface="Times New Roman"/>
              <a:ea typeface="Times New Roman"/>
              <a:cs typeface="Times New Roman"/>
              <a:sym typeface="Times New Roman"/>
            </a:endParaRPr>
          </a:p>
          <a:p>
            <a:pPr marR="574040" lvl="0">
              <a:buClr>
                <a:schemeClr val="dk1"/>
              </a:buClr>
              <a:buSzPts val="1400"/>
            </a:pPr>
            <a:r>
              <a:rPr lang="en-US" b="1" dirty="0">
                <a:solidFill>
                  <a:srgbClr val="002060"/>
                </a:solidFill>
                <a:latin typeface="Times New Roman"/>
                <a:ea typeface="Times New Roman"/>
                <a:cs typeface="Times New Roman"/>
                <a:sym typeface="Times New Roman"/>
              </a:rPr>
              <a:t>Distribution </a:t>
            </a:r>
            <a:r>
              <a:rPr lang="en-US" b="1" dirty="0" smtClean="0">
                <a:solidFill>
                  <a:srgbClr val="002060"/>
                </a:solidFill>
                <a:latin typeface="Times New Roman"/>
                <a:ea typeface="Times New Roman"/>
                <a:cs typeface="Times New Roman"/>
                <a:sym typeface="Times New Roman"/>
              </a:rPr>
              <a:t>channel:</a:t>
            </a:r>
          </a:p>
          <a:p>
            <a:pPr marL="285750" marR="574040" lvl="0" indent="-285750">
              <a:buClr>
                <a:schemeClr val="dk1"/>
              </a:buClr>
              <a:buSzPts val="1400"/>
              <a:buFont typeface="Wingdings" panose="05000000000000000000" pitchFamily="2" charset="2"/>
              <a:buChar char="§"/>
            </a:pPr>
            <a:r>
              <a:rPr lang="en-US" dirty="0">
                <a:solidFill>
                  <a:srgbClr val="002060"/>
                </a:solidFill>
                <a:latin typeface="Times New Roman"/>
                <a:ea typeface="Times New Roman"/>
                <a:cs typeface="Times New Roman"/>
                <a:sym typeface="Times New Roman"/>
              </a:rPr>
              <a:t>TA/TO’ distribution channel has highest cancellations for city hotels and more than 6000 cancellations for  resort hotels. In order to reduce the cancellations they should improve their cancellation policies and deposit  </a:t>
            </a:r>
            <a:r>
              <a:rPr lang="en-US" dirty="0" smtClean="0">
                <a:solidFill>
                  <a:srgbClr val="002060"/>
                </a:solidFill>
                <a:latin typeface="Times New Roman"/>
                <a:ea typeface="Times New Roman"/>
                <a:cs typeface="Times New Roman"/>
                <a:sym typeface="Times New Roman"/>
              </a:rPr>
              <a:t>policies</a:t>
            </a:r>
          </a:p>
          <a:p>
            <a:pPr marR="574040" lvl="0">
              <a:buClr>
                <a:schemeClr val="dk1"/>
              </a:buClr>
              <a:buSzPts val="1400"/>
            </a:pPr>
            <a:r>
              <a:rPr lang="en-US" b="1" dirty="0" smtClean="0">
                <a:solidFill>
                  <a:srgbClr val="002060"/>
                </a:solidFill>
                <a:latin typeface="Times New Roman"/>
                <a:ea typeface="Times New Roman"/>
                <a:cs typeface="Times New Roman"/>
                <a:sym typeface="Times New Roman"/>
              </a:rPr>
              <a:t>Market </a:t>
            </a:r>
            <a:r>
              <a:rPr lang="en-US" b="1" dirty="0">
                <a:solidFill>
                  <a:srgbClr val="002060"/>
                </a:solidFill>
                <a:latin typeface="Times New Roman"/>
                <a:ea typeface="Times New Roman"/>
                <a:cs typeface="Times New Roman"/>
                <a:sym typeface="Times New Roman"/>
              </a:rPr>
              <a:t>Segment:</a:t>
            </a:r>
          </a:p>
          <a:p>
            <a:pPr marL="285750" marR="574040" lvl="0" indent="-285750">
              <a:buClr>
                <a:schemeClr val="dk1"/>
              </a:buClr>
              <a:buSzPts val="1400"/>
              <a:buFont typeface="Wingdings" panose="05000000000000000000" pitchFamily="2" charset="2"/>
              <a:buChar char="§"/>
            </a:pPr>
            <a:r>
              <a:rPr lang="en-US" dirty="0">
                <a:solidFill>
                  <a:srgbClr val="002060"/>
                </a:solidFill>
                <a:latin typeface="Times New Roman"/>
                <a:ea typeface="Times New Roman"/>
                <a:cs typeface="Times New Roman"/>
                <a:sym typeface="Times New Roman"/>
              </a:rPr>
              <a:t>Online TA/TO’ market segment has highest cancellations for city hotels.</a:t>
            </a:r>
          </a:p>
        </p:txBody>
      </p:sp>
      <p:sp>
        <p:nvSpPr>
          <p:cNvPr id="8" name="Google Shape;181;p14"/>
          <p:cNvSpPr txBox="1"/>
          <p:nvPr/>
        </p:nvSpPr>
        <p:spPr>
          <a:xfrm>
            <a:off x="1126912" y="554850"/>
            <a:ext cx="7245675" cy="400079"/>
          </a:xfrm>
          <a:prstGeom prst="rect">
            <a:avLst/>
          </a:prstGeom>
          <a:noFill/>
          <a:ln>
            <a:noFill/>
          </a:ln>
        </p:spPr>
        <p:txBody>
          <a:bodyPr spcFirstLastPara="1" wrap="square" lIns="91425" tIns="91425" rIns="91425" bIns="91425" anchor="t" anchorCtr="0">
            <a:spAutoFit/>
          </a:bodyPr>
          <a:lstStyle/>
          <a:p>
            <a:pPr algn="ctr"/>
            <a:r>
              <a:rPr lang="en-US" u="sng" dirty="0">
                <a:solidFill>
                  <a:srgbClr val="002060"/>
                </a:solidFill>
                <a:latin typeface="Times New Roman"/>
                <a:ea typeface="Times New Roman"/>
                <a:cs typeface="Times New Roman"/>
                <a:sym typeface="Times New Roman"/>
              </a:rPr>
              <a:t>Cancellation Rate Vs Distribution Channel and Market Segment of each Hotel</a:t>
            </a:r>
          </a:p>
        </p:txBody>
      </p:sp>
      <p:grpSp>
        <p:nvGrpSpPr>
          <p:cNvPr id="10" name="Group 9"/>
          <p:cNvGrpSpPr/>
          <p:nvPr/>
        </p:nvGrpSpPr>
        <p:grpSpPr>
          <a:xfrm>
            <a:off x="222825" y="954930"/>
            <a:ext cx="8698350" cy="2474804"/>
            <a:chOff x="311700" y="983174"/>
            <a:chExt cx="8698350" cy="2408955"/>
          </a:xfrm>
        </p:grpSpPr>
        <p:pic>
          <p:nvPicPr>
            <p:cNvPr id="5" name="Picture 4"/>
            <p:cNvPicPr>
              <a:picLocks noChangeAspect="1"/>
            </p:cNvPicPr>
            <p:nvPr/>
          </p:nvPicPr>
          <p:blipFill>
            <a:blip r:embed="rId2"/>
            <a:stretch>
              <a:fillRect/>
            </a:stretch>
          </p:blipFill>
          <p:spPr>
            <a:xfrm>
              <a:off x="311700" y="983174"/>
              <a:ext cx="3705394" cy="2404970"/>
            </a:xfrm>
            <a:prstGeom prst="rect">
              <a:avLst/>
            </a:prstGeom>
          </p:spPr>
        </p:pic>
        <p:pic>
          <p:nvPicPr>
            <p:cNvPr id="9" name="Picture 8"/>
            <p:cNvPicPr>
              <a:picLocks noChangeAspect="1"/>
            </p:cNvPicPr>
            <p:nvPr/>
          </p:nvPicPr>
          <p:blipFill>
            <a:blip r:embed="rId3"/>
            <a:stretch>
              <a:fillRect/>
            </a:stretch>
          </p:blipFill>
          <p:spPr>
            <a:xfrm>
              <a:off x="4017094" y="983174"/>
              <a:ext cx="4992956" cy="2408955"/>
            </a:xfrm>
            <a:prstGeom prst="rect">
              <a:avLst/>
            </a:prstGeom>
          </p:spPr>
        </p:pic>
      </p:grpSp>
    </p:spTree>
    <p:extLst>
      <p:ext uri="{BB962C8B-B14F-4D97-AF65-F5344CB8AC3E}">
        <p14:creationId xmlns:p14="http://schemas.microsoft.com/office/powerpoint/2010/main" val="1846926517"/>
      </p:ext>
    </p:extLst>
  </p:cSld>
  <p:clrMapOvr>
    <a:masterClrMapping/>
  </p:clrMapOvr>
  <mc:AlternateContent xmlns:mc="http://schemas.openxmlformats.org/markup-compatibility/2006" xmlns:p14="http://schemas.microsoft.com/office/powerpoint/2010/main">
    <mc:Choice Requires="p14">
      <p:transition spd="slow" p14:dur="2000" advTm="798"/>
    </mc:Choice>
    <mc:Fallback xmlns="">
      <p:transition spd="slow" advTm="798"/>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5158"/>
            <a:ext cx="8520600" cy="572700"/>
          </a:xfrm>
        </p:spPr>
        <p:txBody>
          <a:bodyPr/>
          <a:lstStyle/>
          <a:p>
            <a:r>
              <a:rPr lang="en-US" sz="2000" dirty="0"/>
              <a:t>Exploratory Data Analysis:</a:t>
            </a:r>
          </a:p>
        </p:txBody>
      </p:sp>
      <p:sp>
        <p:nvSpPr>
          <p:cNvPr id="3" name="Text Placeholder 2"/>
          <p:cNvSpPr>
            <a:spLocks noGrp="1"/>
          </p:cNvSpPr>
          <p:nvPr>
            <p:ph type="body" idx="1"/>
          </p:nvPr>
        </p:nvSpPr>
        <p:spPr/>
        <p:txBody>
          <a:bodyPr/>
          <a:lstStyle/>
          <a:p>
            <a:pPr marL="0" lvl="0" indent="0">
              <a:buNone/>
            </a:pPr>
            <a:r>
              <a:rPr lang="en-US" dirty="0" smtClean="0">
                <a:latin typeface="Times New Roman"/>
                <a:ea typeface="Times New Roman"/>
                <a:cs typeface="Times New Roman"/>
                <a:sym typeface="Times New Roman"/>
              </a:rPr>
              <a:t>to </a:t>
            </a:r>
            <a:r>
              <a:rPr lang="en-US" dirty="0">
                <a:latin typeface="Times New Roman"/>
                <a:ea typeface="Times New Roman"/>
                <a:cs typeface="Times New Roman"/>
                <a:sym typeface="Times New Roman"/>
              </a:rPr>
              <a:t>Meal &amp; Agent </a:t>
            </a:r>
          </a:p>
        </p:txBody>
      </p:sp>
      <p:cxnSp>
        <p:nvCxnSpPr>
          <p:cNvPr id="4" name="Straight Connector 3"/>
          <p:cNvCxnSpPr/>
          <p:nvPr/>
        </p:nvCxnSpPr>
        <p:spPr>
          <a:xfrm flipV="1">
            <a:off x="-10391" y="228600"/>
            <a:ext cx="8582891" cy="20782"/>
          </a:xfrm>
          <a:prstGeom prst="line">
            <a:avLst/>
          </a:prstGeom>
        </p:spPr>
        <p:style>
          <a:lnRef idx="2">
            <a:schemeClr val="accent3"/>
          </a:lnRef>
          <a:fillRef idx="0">
            <a:schemeClr val="accent3"/>
          </a:fillRef>
          <a:effectRef idx="1">
            <a:schemeClr val="accent3"/>
          </a:effectRef>
          <a:fontRef idx="minor">
            <a:schemeClr val="tx1"/>
          </a:fontRef>
        </p:style>
      </p:cxnSp>
      <p:sp>
        <p:nvSpPr>
          <p:cNvPr id="6" name="Google Shape;175;p14"/>
          <p:cNvSpPr txBox="1"/>
          <p:nvPr/>
        </p:nvSpPr>
        <p:spPr>
          <a:xfrm>
            <a:off x="422330" y="3688755"/>
            <a:ext cx="8299340" cy="141320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dirty="0">
                <a:solidFill>
                  <a:srgbClr val="002060"/>
                </a:solidFill>
                <a:latin typeface="Times New Roman"/>
                <a:ea typeface="Times New Roman"/>
                <a:cs typeface="Times New Roman"/>
                <a:sym typeface="Times New Roman"/>
              </a:rPr>
              <a:t>Conclusions</a:t>
            </a:r>
            <a:r>
              <a:rPr lang="en-US" sz="1600" b="1" dirty="0" smtClean="0">
                <a:solidFill>
                  <a:srgbClr val="002060"/>
                </a:solidFill>
                <a:latin typeface="Times New Roman"/>
                <a:ea typeface="Times New Roman"/>
                <a:cs typeface="Times New Roman"/>
                <a:sym typeface="Times New Roman"/>
              </a:rPr>
              <a:t>:</a:t>
            </a:r>
          </a:p>
          <a:p>
            <a:pPr marL="285750" marR="574040" indent="-285750">
              <a:buClr>
                <a:schemeClr val="dk1"/>
              </a:buClr>
              <a:buSzPts val="1400"/>
              <a:buFont typeface="Wingdings" panose="05000000000000000000" pitchFamily="2" charset="2"/>
              <a:buChar char="§"/>
            </a:pPr>
            <a:r>
              <a:rPr lang="en-US" dirty="0" smtClean="0">
                <a:solidFill>
                  <a:srgbClr val="002060"/>
                </a:solidFill>
                <a:latin typeface="Times New Roman"/>
                <a:ea typeface="Times New Roman"/>
                <a:cs typeface="Times New Roman"/>
                <a:sym typeface="Times New Roman"/>
              </a:rPr>
              <a:t>27.5 </a:t>
            </a:r>
            <a:r>
              <a:rPr lang="en-US" dirty="0">
                <a:solidFill>
                  <a:srgbClr val="002060"/>
                </a:solidFill>
                <a:latin typeface="Times New Roman"/>
                <a:ea typeface="Times New Roman"/>
                <a:cs typeface="Times New Roman"/>
                <a:sym typeface="Times New Roman"/>
              </a:rPr>
              <a:t>% </a:t>
            </a:r>
            <a:r>
              <a:rPr lang="en-US" dirty="0" smtClean="0">
                <a:solidFill>
                  <a:srgbClr val="002060"/>
                </a:solidFill>
                <a:latin typeface="Times New Roman"/>
                <a:ea typeface="Times New Roman"/>
                <a:cs typeface="Times New Roman"/>
                <a:sym typeface="Times New Roman"/>
              </a:rPr>
              <a:t>bookings made </a:t>
            </a:r>
            <a:r>
              <a:rPr lang="en-US" dirty="0">
                <a:solidFill>
                  <a:srgbClr val="002060"/>
                </a:solidFill>
                <a:latin typeface="Times New Roman"/>
                <a:ea typeface="Times New Roman"/>
                <a:cs typeface="Times New Roman"/>
                <a:sym typeface="Times New Roman"/>
              </a:rPr>
              <a:t>were </a:t>
            </a:r>
            <a:r>
              <a:rPr lang="en-US" dirty="0" smtClean="0">
                <a:solidFill>
                  <a:srgbClr val="002060"/>
                </a:solidFill>
                <a:latin typeface="Times New Roman"/>
                <a:ea typeface="Times New Roman"/>
                <a:cs typeface="Times New Roman"/>
                <a:sym typeface="Times New Roman"/>
              </a:rPr>
              <a:t>cancelled </a:t>
            </a:r>
            <a:r>
              <a:rPr lang="en-US" dirty="0">
                <a:solidFill>
                  <a:srgbClr val="002060"/>
                </a:solidFill>
                <a:latin typeface="Times New Roman"/>
                <a:ea typeface="Times New Roman"/>
                <a:cs typeface="Times New Roman"/>
                <a:sym typeface="Times New Roman"/>
              </a:rPr>
              <a:t>out of all the bookings</a:t>
            </a:r>
          </a:p>
          <a:p>
            <a:pPr marL="285750" marR="574040" indent="-285750">
              <a:buClr>
                <a:schemeClr val="dk1"/>
              </a:buClr>
              <a:buSzPts val="1400"/>
              <a:buFont typeface="Wingdings" panose="05000000000000000000" pitchFamily="2" charset="2"/>
              <a:buChar char="§"/>
            </a:pPr>
            <a:r>
              <a:rPr lang="en-US" dirty="0" smtClean="0">
                <a:solidFill>
                  <a:srgbClr val="002060"/>
                </a:solidFill>
                <a:latin typeface="Times New Roman"/>
                <a:ea typeface="Times New Roman"/>
                <a:cs typeface="Times New Roman"/>
                <a:sym typeface="Times New Roman"/>
              </a:rPr>
              <a:t>Almost </a:t>
            </a:r>
            <a:r>
              <a:rPr lang="en-US" dirty="0">
                <a:solidFill>
                  <a:srgbClr val="002060"/>
                </a:solidFill>
                <a:latin typeface="Times New Roman"/>
                <a:ea typeface="Times New Roman"/>
                <a:cs typeface="Times New Roman"/>
                <a:sym typeface="Times New Roman"/>
              </a:rPr>
              <a:t>19 % people did not </a:t>
            </a:r>
            <a:r>
              <a:rPr lang="en-US" dirty="0" smtClean="0">
                <a:solidFill>
                  <a:srgbClr val="002060"/>
                </a:solidFill>
                <a:latin typeface="Times New Roman"/>
                <a:ea typeface="Times New Roman"/>
                <a:cs typeface="Times New Roman"/>
                <a:sym typeface="Times New Roman"/>
              </a:rPr>
              <a:t>cancelled </a:t>
            </a:r>
            <a:r>
              <a:rPr lang="en-US" dirty="0">
                <a:solidFill>
                  <a:srgbClr val="002060"/>
                </a:solidFill>
                <a:latin typeface="Times New Roman"/>
                <a:ea typeface="Times New Roman"/>
                <a:cs typeface="Times New Roman"/>
                <a:sym typeface="Times New Roman"/>
              </a:rPr>
              <a:t>their bookings even after not getting the same room which they  reserved while booking </a:t>
            </a:r>
            <a:r>
              <a:rPr lang="en-US" dirty="0" smtClean="0">
                <a:solidFill>
                  <a:srgbClr val="002060"/>
                </a:solidFill>
                <a:latin typeface="Times New Roman"/>
                <a:ea typeface="Times New Roman"/>
                <a:cs typeface="Times New Roman"/>
                <a:sym typeface="Times New Roman"/>
              </a:rPr>
              <a:t>hotel, while only 2.5 </a:t>
            </a:r>
            <a:r>
              <a:rPr lang="en-US" dirty="0">
                <a:solidFill>
                  <a:srgbClr val="002060"/>
                </a:solidFill>
                <a:latin typeface="Times New Roman"/>
                <a:ea typeface="Times New Roman"/>
                <a:cs typeface="Times New Roman"/>
                <a:sym typeface="Times New Roman"/>
              </a:rPr>
              <a:t>% people cancelled the </a:t>
            </a:r>
            <a:r>
              <a:rPr lang="en-US" dirty="0" smtClean="0">
                <a:solidFill>
                  <a:srgbClr val="002060"/>
                </a:solidFill>
                <a:latin typeface="Times New Roman"/>
                <a:ea typeface="Times New Roman"/>
                <a:cs typeface="Times New Roman"/>
                <a:sym typeface="Times New Roman"/>
              </a:rPr>
              <a:t>booking who did not get the room as per reservation.</a:t>
            </a:r>
            <a:r>
              <a:rPr lang="en-US" dirty="0">
                <a:solidFill>
                  <a:srgbClr val="002060"/>
                </a:solidFill>
                <a:latin typeface="Times New Roman"/>
                <a:ea typeface="Times New Roman"/>
                <a:cs typeface="Times New Roman"/>
                <a:sym typeface="Times New Roman"/>
              </a:rPr>
              <a:t> </a:t>
            </a:r>
            <a:r>
              <a:rPr lang="en-US" dirty="0" smtClean="0">
                <a:solidFill>
                  <a:srgbClr val="002060"/>
                </a:solidFill>
                <a:latin typeface="Times New Roman"/>
                <a:ea typeface="Times New Roman"/>
                <a:cs typeface="Times New Roman"/>
                <a:sym typeface="Times New Roman"/>
              </a:rPr>
              <a:t>Thus </a:t>
            </a:r>
            <a:r>
              <a:rPr lang="en-US" dirty="0">
                <a:solidFill>
                  <a:srgbClr val="002060"/>
                </a:solidFill>
                <a:latin typeface="Times New Roman"/>
                <a:ea typeface="Times New Roman"/>
                <a:cs typeface="Times New Roman"/>
                <a:sym typeface="Times New Roman"/>
              </a:rPr>
              <a:t>not getting the same room as per reserved room is not the reason for booking cancellations.</a:t>
            </a:r>
          </a:p>
          <a:p>
            <a:pPr marL="12700" marR="0" lvl="0" indent="0" algn="l" rtl="0">
              <a:lnSpc>
                <a:spcPct val="100000"/>
              </a:lnSpc>
              <a:spcBef>
                <a:spcPts val="0"/>
              </a:spcBef>
              <a:spcAft>
                <a:spcPts val="0"/>
              </a:spcAft>
              <a:buNone/>
            </a:pPr>
            <a:endParaRPr sz="500" dirty="0">
              <a:solidFill>
                <a:srgbClr val="002060"/>
              </a:solidFill>
              <a:latin typeface="Times New Roman"/>
              <a:ea typeface="Times New Roman"/>
              <a:cs typeface="Times New Roman"/>
              <a:sym typeface="Times New Roman"/>
            </a:endParaRPr>
          </a:p>
        </p:txBody>
      </p:sp>
      <p:sp>
        <p:nvSpPr>
          <p:cNvPr id="8" name="Google Shape;181;p14"/>
          <p:cNvSpPr txBox="1"/>
          <p:nvPr/>
        </p:nvSpPr>
        <p:spPr>
          <a:xfrm>
            <a:off x="1239564" y="594978"/>
            <a:ext cx="6664872" cy="400079"/>
          </a:xfrm>
          <a:prstGeom prst="rect">
            <a:avLst/>
          </a:prstGeom>
          <a:noFill/>
          <a:ln>
            <a:noFill/>
          </a:ln>
        </p:spPr>
        <p:txBody>
          <a:bodyPr spcFirstLastPara="1" wrap="square" lIns="91425" tIns="91425" rIns="91425" bIns="91425" anchor="t" anchorCtr="0">
            <a:spAutoFit/>
          </a:bodyPr>
          <a:lstStyle/>
          <a:p>
            <a:pPr lvl="0" algn="ctr"/>
            <a:r>
              <a:rPr lang="en-US" u="sng" dirty="0" smtClean="0">
                <a:solidFill>
                  <a:srgbClr val="002060"/>
                </a:solidFill>
                <a:latin typeface="Times New Roman"/>
                <a:ea typeface="Times New Roman"/>
                <a:cs typeface="Times New Roman"/>
                <a:sym typeface="Times New Roman"/>
              </a:rPr>
              <a:t>% Total Cancellations &amp; % of not getting the same room Vs Booking cancellation</a:t>
            </a:r>
            <a:endParaRPr lang="en-US" u="sng" dirty="0">
              <a:solidFill>
                <a:srgbClr val="002060"/>
              </a:solidFill>
              <a:latin typeface="Times New Roman"/>
              <a:ea typeface="Times New Roman"/>
              <a:cs typeface="Times New Roman"/>
              <a:sym typeface="Times New Roman"/>
            </a:endParaRPr>
          </a:p>
        </p:txBody>
      </p:sp>
      <p:grpSp>
        <p:nvGrpSpPr>
          <p:cNvPr id="9" name="Group 8"/>
          <p:cNvGrpSpPr/>
          <p:nvPr/>
        </p:nvGrpSpPr>
        <p:grpSpPr>
          <a:xfrm>
            <a:off x="910982" y="975276"/>
            <a:ext cx="6740144" cy="2848238"/>
            <a:chOff x="1174823" y="996496"/>
            <a:chExt cx="6740144" cy="2848238"/>
          </a:xfrm>
        </p:grpSpPr>
        <p:pic>
          <p:nvPicPr>
            <p:cNvPr id="5" name="Picture 4"/>
            <p:cNvPicPr>
              <a:picLocks noChangeAspect="1"/>
            </p:cNvPicPr>
            <p:nvPr/>
          </p:nvPicPr>
          <p:blipFill>
            <a:blip r:embed="rId2"/>
            <a:stretch>
              <a:fillRect/>
            </a:stretch>
          </p:blipFill>
          <p:spPr>
            <a:xfrm>
              <a:off x="4383382" y="996496"/>
              <a:ext cx="3531585" cy="2848238"/>
            </a:xfrm>
            <a:prstGeom prst="rect">
              <a:avLst/>
            </a:prstGeom>
          </p:spPr>
        </p:pic>
        <p:pic>
          <p:nvPicPr>
            <p:cNvPr id="7" name="Picture 6"/>
            <p:cNvPicPr>
              <a:picLocks noChangeAspect="1"/>
            </p:cNvPicPr>
            <p:nvPr/>
          </p:nvPicPr>
          <p:blipFill>
            <a:blip r:embed="rId3"/>
            <a:stretch>
              <a:fillRect/>
            </a:stretch>
          </p:blipFill>
          <p:spPr>
            <a:xfrm>
              <a:off x="1174823" y="1101919"/>
              <a:ext cx="2854835" cy="2563525"/>
            </a:xfrm>
            <a:prstGeom prst="rect">
              <a:avLst/>
            </a:prstGeom>
          </p:spPr>
        </p:pic>
      </p:grpSp>
    </p:spTree>
    <p:extLst>
      <p:ext uri="{BB962C8B-B14F-4D97-AF65-F5344CB8AC3E}">
        <p14:creationId xmlns:p14="http://schemas.microsoft.com/office/powerpoint/2010/main" val="2435707155"/>
      </p:ext>
    </p:extLst>
  </p:cSld>
  <p:clrMapOvr>
    <a:masterClrMapping/>
  </p:clrMapOvr>
  <mc:AlternateContent xmlns:mc="http://schemas.openxmlformats.org/markup-compatibility/2006" xmlns:p14="http://schemas.microsoft.com/office/powerpoint/2010/main">
    <mc:Choice Requires="p14">
      <p:transition spd="slow" p14:dur="2000" advTm="786"/>
    </mc:Choice>
    <mc:Fallback xmlns="">
      <p:transition spd="slow" advTm="786"/>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5158"/>
            <a:ext cx="8520600" cy="572700"/>
          </a:xfrm>
        </p:spPr>
        <p:txBody>
          <a:bodyPr/>
          <a:lstStyle/>
          <a:p>
            <a:r>
              <a:rPr lang="en-US" sz="2000" dirty="0"/>
              <a:t>Exploratory Data Analysis:</a:t>
            </a:r>
          </a:p>
        </p:txBody>
      </p:sp>
      <p:sp>
        <p:nvSpPr>
          <p:cNvPr id="3" name="Text Placeholder 2"/>
          <p:cNvSpPr>
            <a:spLocks noGrp="1"/>
          </p:cNvSpPr>
          <p:nvPr>
            <p:ph type="body" idx="1"/>
          </p:nvPr>
        </p:nvSpPr>
        <p:spPr/>
        <p:txBody>
          <a:bodyPr/>
          <a:lstStyle/>
          <a:p>
            <a:pPr marL="0" lvl="0" indent="0">
              <a:buNone/>
            </a:pPr>
            <a:r>
              <a:rPr lang="en-US" dirty="0" smtClean="0">
                <a:latin typeface="Times New Roman"/>
                <a:ea typeface="Times New Roman"/>
                <a:cs typeface="Times New Roman"/>
                <a:sym typeface="Times New Roman"/>
              </a:rPr>
              <a:t>to </a:t>
            </a:r>
            <a:r>
              <a:rPr lang="en-US" dirty="0">
                <a:latin typeface="Times New Roman"/>
                <a:ea typeface="Times New Roman"/>
                <a:cs typeface="Times New Roman"/>
                <a:sym typeface="Times New Roman"/>
              </a:rPr>
              <a:t>Meal &amp; Agent </a:t>
            </a:r>
          </a:p>
        </p:txBody>
      </p:sp>
      <p:cxnSp>
        <p:nvCxnSpPr>
          <p:cNvPr id="4" name="Straight Connector 3"/>
          <p:cNvCxnSpPr/>
          <p:nvPr/>
        </p:nvCxnSpPr>
        <p:spPr>
          <a:xfrm flipV="1">
            <a:off x="-10391" y="228600"/>
            <a:ext cx="8582891" cy="20782"/>
          </a:xfrm>
          <a:prstGeom prst="line">
            <a:avLst/>
          </a:prstGeom>
        </p:spPr>
        <p:style>
          <a:lnRef idx="2">
            <a:schemeClr val="accent3"/>
          </a:lnRef>
          <a:fillRef idx="0">
            <a:schemeClr val="accent3"/>
          </a:fillRef>
          <a:effectRef idx="1">
            <a:schemeClr val="accent3"/>
          </a:effectRef>
          <a:fontRef idx="minor">
            <a:schemeClr val="tx1"/>
          </a:fontRef>
        </p:style>
      </p:cxnSp>
      <p:sp>
        <p:nvSpPr>
          <p:cNvPr id="6" name="Google Shape;175;p14"/>
          <p:cNvSpPr txBox="1"/>
          <p:nvPr/>
        </p:nvSpPr>
        <p:spPr>
          <a:xfrm>
            <a:off x="5671312" y="531508"/>
            <a:ext cx="3590116" cy="4460195"/>
          </a:xfrm>
          <a:prstGeom prst="rect">
            <a:avLst/>
          </a:prstGeom>
          <a:noFill/>
          <a:ln>
            <a:noFill/>
          </a:ln>
        </p:spPr>
        <p:txBody>
          <a:bodyPr spcFirstLastPara="1" wrap="square" lIns="0" tIns="12700" rIns="0" bIns="0" anchor="t" anchorCtr="0">
            <a:spAutoFit/>
          </a:bodyPr>
          <a:lstStyle/>
          <a:p>
            <a:pPr marL="285750" marR="574040" indent="-285750">
              <a:buClr>
                <a:schemeClr val="dk1"/>
              </a:buClr>
              <a:buSzPts val="1400"/>
              <a:buFont typeface="Wingdings" panose="05000000000000000000" pitchFamily="2" charset="2"/>
              <a:buChar char="§"/>
            </a:pPr>
            <a:r>
              <a:rPr lang="en-US" sz="1200" dirty="0" smtClean="0">
                <a:solidFill>
                  <a:srgbClr val="002060"/>
                </a:solidFill>
                <a:latin typeface="Times New Roman"/>
                <a:ea typeface="Times New Roman"/>
                <a:cs typeface="Times New Roman"/>
                <a:sym typeface="Times New Roman"/>
              </a:rPr>
              <a:t>‘Cancelled’ </a:t>
            </a:r>
            <a:r>
              <a:rPr lang="en-US" sz="1200" dirty="0">
                <a:solidFill>
                  <a:srgbClr val="002060"/>
                </a:solidFill>
                <a:latin typeface="Times New Roman"/>
                <a:ea typeface="Times New Roman"/>
                <a:cs typeface="Times New Roman"/>
                <a:sym typeface="Times New Roman"/>
              </a:rPr>
              <a:t>and </a:t>
            </a:r>
            <a:r>
              <a:rPr lang="en-US" sz="1200" dirty="0" smtClean="0">
                <a:solidFill>
                  <a:srgbClr val="002060"/>
                </a:solidFill>
                <a:latin typeface="Times New Roman"/>
                <a:ea typeface="Times New Roman"/>
                <a:cs typeface="Times New Roman"/>
                <a:sym typeface="Times New Roman"/>
              </a:rPr>
              <a:t>‘same </a:t>
            </a:r>
            <a:r>
              <a:rPr lang="en-US" sz="1200" dirty="0">
                <a:solidFill>
                  <a:srgbClr val="002060"/>
                </a:solidFill>
                <a:latin typeface="Times New Roman"/>
                <a:ea typeface="Times New Roman"/>
                <a:cs typeface="Times New Roman"/>
                <a:sym typeface="Times New Roman"/>
              </a:rPr>
              <a:t>room allotted or </a:t>
            </a:r>
            <a:r>
              <a:rPr lang="en-US" sz="1200" dirty="0" smtClean="0">
                <a:solidFill>
                  <a:srgbClr val="002060"/>
                </a:solidFill>
                <a:latin typeface="Times New Roman"/>
                <a:ea typeface="Times New Roman"/>
                <a:cs typeface="Times New Roman"/>
                <a:sym typeface="Times New Roman"/>
              </a:rPr>
              <a:t>not’  </a:t>
            </a:r>
            <a:r>
              <a:rPr lang="en-US" sz="1200" dirty="0">
                <a:solidFill>
                  <a:srgbClr val="002060"/>
                </a:solidFill>
                <a:latin typeface="Times New Roman"/>
                <a:ea typeface="Times New Roman"/>
                <a:cs typeface="Times New Roman"/>
                <a:sym typeface="Times New Roman"/>
              </a:rPr>
              <a:t>are negatively correlated. Not getting the </a:t>
            </a:r>
            <a:r>
              <a:rPr lang="en-US" sz="1200" dirty="0" smtClean="0">
                <a:solidFill>
                  <a:srgbClr val="002060"/>
                </a:solidFill>
                <a:latin typeface="Times New Roman"/>
                <a:ea typeface="Times New Roman"/>
                <a:cs typeface="Times New Roman"/>
                <a:sym typeface="Times New Roman"/>
              </a:rPr>
              <a:t>same </a:t>
            </a:r>
            <a:r>
              <a:rPr lang="en-US" sz="1200" dirty="0">
                <a:solidFill>
                  <a:srgbClr val="002060"/>
                </a:solidFill>
                <a:latin typeface="Times New Roman"/>
                <a:ea typeface="Times New Roman"/>
                <a:cs typeface="Times New Roman"/>
                <a:sym typeface="Times New Roman"/>
              </a:rPr>
              <a:t>room as per reserved room is not </a:t>
            </a:r>
            <a:r>
              <a:rPr lang="en-US" sz="1200" dirty="0" smtClean="0">
                <a:solidFill>
                  <a:srgbClr val="002060"/>
                </a:solidFill>
                <a:latin typeface="Times New Roman"/>
                <a:ea typeface="Times New Roman"/>
                <a:cs typeface="Times New Roman"/>
                <a:sym typeface="Times New Roman"/>
              </a:rPr>
              <a:t>the </a:t>
            </a:r>
            <a:r>
              <a:rPr lang="en-US" sz="1200" dirty="0">
                <a:solidFill>
                  <a:srgbClr val="002060"/>
                </a:solidFill>
                <a:latin typeface="Times New Roman"/>
                <a:ea typeface="Times New Roman"/>
                <a:cs typeface="Times New Roman"/>
                <a:sym typeface="Times New Roman"/>
              </a:rPr>
              <a:t>reason for booking cancellations.</a:t>
            </a:r>
          </a:p>
          <a:p>
            <a:pPr marL="298450" marR="0" lvl="0" indent="-285750" algn="l" rtl="0">
              <a:lnSpc>
                <a:spcPct val="100000"/>
              </a:lnSpc>
              <a:spcBef>
                <a:spcPts val="0"/>
              </a:spcBef>
              <a:spcAft>
                <a:spcPts val="0"/>
              </a:spcAft>
              <a:buFont typeface="Wingdings" panose="05000000000000000000" pitchFamily="2" charset="2"/>
              <a:buChar char="§"/>
            </a:pPr>
            <a:endParaRPr lang="en-US" sz="500" dirty="0">
              <a:solidFill>
                <a:srgbClr val="002060"/>
              </a:solidFill>
              <a:latin typeface="Times New Roman"/>
              <a:ea typeface="Times New Roman"/>
              <a:cs typeface="Times New Roman"/>
              <a:sym typeface="Times New Roman"/>
            </a:endParaRPr>
          </a:p>
          <a:p>
            <a:pPr marL="285750" marR="574040" lvl="0" indent="-285750">
              <a:buClr>
                <a:schemeClr val="dk1"/>
              </a:buClr>
              <a:buSzPts val="1400"/>
              <a:buFont typeface="Wingdings" panose="05000000000000000000" pitchFamily="2" charset="2"/>
              <a:buChar char="§"/>
            </a:pPr>
            <a:r>
              <a:rPr lang="en-US" sz="1200" dirty="0">
                <a:solidFill>
                  <a:srgbClr val="002060"/>
                </a:solidFill>
                <a:latin typeface="Times New Roman"/>
                <a:ea typeface="Times New Roman"/>
                <a:cs typeface="Times New Roman"/>
                <a:sym typeface="Times New Roman"/>
              </a:rPr>
              <a:t>L</a:t>
            </a:r>
            <a:r>
              <a:rPr lang="en-US" sz="1200" dirty="0" smtClean="0">
                <a:solidFill>
                  <a:srgbClr val="002060"/>
                </a:solidFill>
                <a:latin typeface="Times New Roman"/>
                <a:ea typeface="Times New Roman"/>
                <a:cs typeface="Times New Roman"/>
                <a:sym typeface="Times New Roman"/>
              </a:rPr>
              <a:t>ead-time </a:t>
            </a:r>
            <a:r>
              <a:rPr lang="en-US" sz="1200" dirty="0">
                <a:solidFill>
                  <a:srgbClr val="002060"/>
                </a:solidFill>
                <a:latin typeface="Times New Roman"/>
                <a:ea typeface="Times New Roman"/>
                <a:cs typeface="Times New Roman"/>
                <a:sym typeface="Times New Roman"/>
              </a:rPr>
              <a:t>and total stay is positively  </a:t>
            </a:r>
            <a:r>
              <a:rPr lang="en-US" sz="1200" dirty="0" smtClean="0">
                <a:solidFill>
                  <a:srgbClr val="002060"/>
                </a:solidFill>
                <a:latin typeface="Times New Roman"/>
                <a:ea typeface="Times New Roman"/>
                <a:cs typeface="Times New Roman"/>
                <a:sym typeface="Times New Roman"/>
              </a:rPr>
              <a:t>correlated, which longer the stay of the customer, more will be the lead time.</a:t>
            </a:r>
          </a:p>
          <a:p>
            <a:pPr marL="285750" marR="574040" lvl="0" indent="-285750">
              <a:buClr>
                <a:schemeClr val="dk1"/>
              </a:buClr>
              <a:buSzPts val="1400"/>
              <a:buFont typeface="Wingdings" panose="05000000000000000000" pitchFamily="2" charset="2"/>
              <a:buChar char="§"/>
            </a:pPr>
            <a:endParaRPr lang="en-US" sz="500" dirty="0">
              <a:solidFill>
                <a:srgbClr val="002060"/>
              </a:solidFill>
              <a:latin typeface="Times New Roman"/>
              <a:ea typeface="Times New Roman"/>
              <a:cs typeface="Times New Roman"/>
              <a:sym typeface="Times New Roman"/>
            </a:endParaRPr>
          </a:p>
          <a:p>
            <a:pPr marL="285750" marR="574040" lvl="0" indent="-285750">
              <a:buClr>
                <a:schemeClr val="dk1"/>
              </a:buClr>
              <a:buSzPts val="1400"/>
              <a:buFont typeface="Wingdings" panose="05000000000000000000" pitchFamily="2" charset="2"/>
              <a:buChar char="§"/>
            </a:pPr>
            <a:r>
              <a:rPr lang="en-US" sz="1200" dirty="0" smtClean="0">
                <a:solidFill>
                  <a:srgbClr val="002060"/>
                </a:solidFill>
                <a:latin typeface="Times New Roman"/>
                <a:ea typeface="Times New Roman"/>
                <a:cs typeface="Times New Roman"/>
                <a:sym typeface="Times New Roman"/>
              </a:rPr>
              <a:t>There is high correlation between ADR and total people, indicating that higher the number of people, more will be the ADR and thus revenue.</a:t>
            </a:r>
          </a:p>
          <a:p>
            <a:pPr marL="285750" marR="574040" lvl="0" indent="-285750">
              <a:buClr>
                <a:schemeClr val="dk1"/>
              </a:buClr>
              <a:buSzPts val="1400"/>
              <a:buFont typeface="Wingdings" panose="05000000000000000000" pitchFamily="2" charset="2"/>
              <a:buChar char="§"/>
            </a:pPr>
            <a:endParaRPr lang="en-US" sz="500" dirty="0">
              <a:solidFill>
                <a:srgbClr val="002060"/>
              </a:solidFill>
              <a:latin typeface="Times New Roman"/>
              <a:ea typeface="Times New Roman"/>
              <a:cs typeface="Times New Roman"/>
              <a:sym typeface="Times New Roman"/>
            </a:endParaRPr>
          </a:p>
          <a:p>
            <a:pPr marL="285750" marR="574040" lvl="0" indent="-285750">
              <a:buClr>
                <a:schemeClr val="dk1"/>
              </a:buClr>
              <a:buSzPts val="1400"/>
              <a:buFont typeface="Wingdings" panose="05000000000000000000" pitchFamily="2" charset="2"/>
              <a:buChar char="§"/>
            </a:pPr>
            <a:r>
              <a:rPr lang="en-US" sz="1200" dirty="0" smtClean="0">
                <a:solidFill>
                  <a:srgbClr val="002060"/>
                </a:solidFill>
                <a:latin typeface="Times New Roman"/>
                <a:ea typeface="Times New Roman"/>
                <a:cs typeface="Times New Roman"/>
                <a:sym typeface="Times New Roman"/>
              </a:rPr>
              <a:t>Repeated guests </a:t>
            </a:r>
            <a:r>
              <a:rPr lang="en-US" sz="1200" dirty="0">
                <a:solidFill>
                  <a:srgbClr val="002060"/>
                </a:solidFill>
                <a:latin typeface="Times New Roman"/>
                <a:ea typeface="Times New Roman"/>
                <a:cs typeface="Times New Roman"/>
                <a:sym typeface="Times New Roman"/>
              </a:rPr>
              <a:t>and </a:t>
            </a:r>
            <a:r>
              <a:rPr lang="en-US" sz="1200" dirty="0" smtClean="0">
                <a:solidFill>
                  <a:srgbClr val="002060"/>
                </a:solidFill>
                <a:latin typeface="Times New Roman"/>
                <a:ea typeface="Times New Roman"/>
                <a:cs typeface="Times New Roman"/>
                <a:sym typeface="Times New Roman"/>
              </a:rPr>
              <a:t>previous bookings  not cancelled has </a:t>
            </a:r>
            <a:r>
              <a:rPr lang="en-US" sz="1200" dirty="0">
                <a:solidFill>
                  <a:srgbClr val="002060"/>
                </a:solidFill>
                <a:latin typeface="Times New Roman"/>
                <a:ea typeface="Times New Roman"/>
                <a:cs typeface="Times New Roman"/>
                <a:sym typeface="Times New Roman"/>
              </a:rPr>
              <a:t>strong </a:t>
            </a:r>
            <a:r>
              <a:rPr lang="en-US" sz="1200" dirty="0" smtClean="0">
                <a:solidFill>
                  <a:srgbClr val="002060"/>
                </a:solidFill>
                <a:latin typeface="Times New Roman"/>
                <a:ea typeface="Times New Roman"/>
                <a:cs typeface="Times New Roman"/>
                <a:sym typeface="Times New Roman"/>
              </a:rPr>
              <a:t>correlation, which means repeated guests are not most likely to cancel their bookings.</a:t>
            </a:r>
          </a:p>
          <a:p>
            <a:pPr marL="285750" marR="574040" lvl="0" indent="-285750">
              <a:buClr>
                <a:schemeClr val="dk1"/>
              </a:buClr>
              <a:buSzPts val="1400"/>
              <a:buFont typeface="Wingdings" panose="05000000000000000000" pitchFamily="2" charset="2"/>
              <a:buChar char="§"/>
            </a:pPr>
            <a:endParaRPr lang="en-US" sz="500" dirty="0" smtClean="0">
              <a:solidFill>
                <a:srgbClr val="002060"/>
              </a:solidFill>
              <a:latin typeface="Times New Roman"/>
              <a:ea typeface="Times New Roman"/>
              <a:cs typeface="Times New Roman"/>
              <a:sym typeface="Times New Roman"/>
            </a:endParaRPr>
          </a:p>
          <a:p>
            <a:pPr marL="285750" marR="574040" indent="-285750">
              <a:buClr>
                <a:schemeClr val="dk1"/>
              </a:buClr>
              <a:buSzPts val="1400"/>
              <a:buFont typeface="Wingdings" panose="05000000000000000000" pitchFamily="2" charset="2"/>
              <a:buChar char="§"/>
            </a:pPr>
            <a:r>
              <a:rPr lang="en-US" sz="1200" dirty="0" smtClean="0">
                <a:solidFill>
                  <a:srgbClr val="002060"/>
                </a:solidFill>
                <a:latin typeface="Times New Roman"/>
                <a:ea typeface="Times New Roman"/>
                <a:cs typeface="Times New Roman"/>
              </a:rPr>
              <a:t>Stay in weeknights and total stay has high correlation, indicating that mostly guests come to stay for weeknights.</a:t>
            </a:r>
          </a:p>
          <a:p>
            <a:pPr marL="285750" marR="574040" indent="-285750">
              <a:buClr>
                <a:schemeClr val="dk1"/>
              </a:buClr>
              <a:buSzPts val="1400"/>
              <a:buFont typeface="Wingdings" panose="05000000000000000000" pitchFamily="2" charset="2"/>
              <a:buChar char="§"/>
            </a:pPr>
            <a:endParaRPr lang="en-US" sz="500" dirty="0" smtClean="0">
              <a:solidFill>
                <a:srgbClr val="002060"/>
              </a:solidFill>
              <a:latin typeface="Times New Roman"/>
              <a:ea typeface="Times New Roman"/>
              <a:cs typeface="Times New Roman"/>
            </a:endParaRPr>
          </a:p>
          <a:p>
            <a:pPr marL="285750" marR="574040" indent="-285750">
              <a:buClr>
                <a:schemeClr val="dk1"/>
              </a:buClr>
              <a:buSzPts val="1400"/>
              <a:buFont typeface="Wingdings" panose="05000000000000000000" pitchFamily="2" charset="2"/>
              <a:buChar char="§"/>
            </a:pPr>
            <a:r>
              <a:rPr lang="en-US" sz="1200" dirty="0" smtClean="0">
                <a:solidFill>
                  <a:srgbClr val="002060"/>
                </a:solidFill>
                <a:latin typeface="Times New Roman"/>
                <a:ea typeface="Times New Roman"/>
                <a:cs typeface="Times New Roman"/>
              </a:rPr>
              <a:t>Required car parking and cancellations are negatively correlated,</a:t>
            </a:r>
            <a:r>
              <a:rPr lang="en-US" sz="1200" dirty="0">
                <a:solidFill>
                  <a:srgbClr val="002060"/>
                </a:solidFill>
                <a:latin typeface="Times New Roman"/>
                <a:ea typeface="Times New Roman"/>
                <a:cs typeface="Times New Roman"/>
              </a:rPr>
              <a:t> </a:t>
            </a:r>
            <a:r>
              <a:rPr lang="en-US" sz="1200" dirty="0" smtClean="0">
                <a:solidFill>
                  <a:srgbClr val="002060"/>
                </a:solidFill>
                <a:latin typeface="Times New Roman"/>
                <a:ea typeface="Times New Roman"/>
                <a:cs typeface="Times New Roman"/>
              </a:rPr>
              <a:t>which indicates that guests who require car parking do not cancel their bookings.</a:t>
            </a:r>
            <a:endParaRPr lang="en-US" sz="1200" dirty="0">
              <a:solidFill>
                <a:srgbClr val="002060"/>
              </a:solidFill>
              <a:latin typeface="Times New Roman"/>
              <a:ea typeface="Times New Roman"/>
              <a:cs typeface="Times New Roman"/>
            </a:endParaRPr>
          </a:p>
        </p:txBody>
      </p:sp>
      <p:pic>
        <p:nvPicPr>
          <p:cNvPr id="5" name="Picture 4"/>
          <p:cNvPicPr>
            <a:picLocks noChangeAspect="1"/>
          </p:cNvPicPr>
          <p:nvPr/>
        </p:nvPicPr>
        <p:blipFill>
          <a:blip r:embed="rId2"/>
          <a:stretch>
            <a:fillRect/>
          </a:stretch>
        </p:blipFill>
        <p:spPr>
          <a:xfrm>
            <a:off x="-10391" y="715469"/>
            <a:ext cx="5681703" cy="4276234"/>
          </a:xfrm>
          <a:prstGeom prst="rect">
            <a:avLst/>
          </a:prstGeom>
        </p:spPr>
      </p:pic>
    </p:spTree>
    <p:extLst>
      <p:ext uri="{BB962C8B-B14F-4D97-AF65-F5344CB8AC3E}">
        <p14:creationId xmlns:p14="http://schemas.microsoft.com/office/powerpoint/2010/main" val="4043812229"/>
      </p:ext>
    </p:extLst>
  </p:cSld>
  <p:clrMapOvr>
    <a:masterClrMapping/>
  </p:clrMapOvr>
  <mc:AlternateContent xmlns:mc="http://schemas.openxmlformats.org/markup-compatibility/2006" xmlns:p14="http://schemas.microsoft.com/office/powerpoint/2010/main">
    <mc:Choice Requires="p14">
      <p:transition spd="slow" p14:dur="2000" advTm="768"/>
    </mc:Choice>
    <mc:Fallback xmlns="">
      <p:transition spd="slow" advTm="768"/>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Text Placeholder 2"/>
          <p:cNvSpPr>
            <a:spLocks noGrp="1"/>
          </p:cNvSpPr>
          <p:nvPr>
            <p:ph type="body" idx="1"/>
          </p:nvPr>
        </p:nvSpPr>
        <p:spPr>
          <a:xfrm>
            <a:off x="311700" y="1213367"/>
            <a:ext cx="8520600" cy="3596757"/>
          </a:xfrm>
        </p:spPr>
        <p:txBody>
          <a:bodyPr/>
          <a:lstStyle/>
          <a:p>
            <a:pPr marL="285750" lvl="0" indent="-285750">
              <a:lnSpc>
                <a:spcPct val="100000"/>
              </a:lnSpc>
              <a:buClr>
                <a:schemeClr val="dk1"/>
              </a:buClr>
              <a:buSzPct val="108000"/>
              <a:buFont typeface="Wingdings" panose="05000000000000000000" pitchFamily="2" charset="2"/>
              <a:buChar char="§"/>
            </a:pPr>
            <a:r>
              <a:rPr lang="en-US" sz="1600" dirty="0">
                <a:solidFill>
                  <a:srgbClr val="002060"/>
                </a:solidFill>
                <a:latin typeface="Times New Roman"/>
                <a:ea typeface="Times New Roman"/>
                <a:cs typeface="Times New Roman"/>
                <a:sym typeface="Times New Roman"/>
              </a:rPr>
              <a:t>City hotels are the most preferred hotel type by the guests. </a:t>
            </a:r>
          </a:p>
          <a:p>
            <a:pPr marL="285750" lvl="0" indent="-285750">
              <a:lnSpc>
                <a:spcPct val="100000"/>
              </a:lnSpc>
              <a:buClr>
                <a:schemeClr val="dk1"/>
              </a:buClr>
              <a:buSzPct val="108000"/>
              <a:buFont typeface="Wingdings" panose="05000000000000000000" pitchFamily="2" charset="2"/>
              <a:buChar char="§"/>
            </a:pPr>
            <a:r>
              <a:rPr lang="en-US" sz="1600" dirty="0">
                <a:solidFill>
                  <a:srgbClr val="002060"/>
                </a:solidFill>
                <a:latin typeface="Times New Roman"/>
                <a:ea typeface="Times New Roman"/>
                <a:cs typeface="Times New Roman"/>
                <a:sym typeface="Times New Roman"/>
              </a:rPr>
              <a:t>We can say City hotel is the busiest hotel.</a:t>
            </a:r>
          </a:p>
          <a:p>
            <a:pPr marL="285750" lvl="0" indent="-285750">
              <a:lnSpc>
                <a:spcPct val="100000"/>
              </a:lnSpc>
              <a:buClr>
                <a:schemeClr val="dk1"/>
              </a:buClr>
              <a:buSzPct val="108000"/>
              <a:buFont typeface="Wingdings" panose="05000000000000000000" pitchFamily="2" charset="2"/>
              <a:buChar char="§"/>
            </a:pPr>
            <a:r>
              <a:rPr lang="en-US" sz="1600" dirty="0" smtClean="0">
                <a:solidFill>
                  <a:srgbClr val="002060"/>
                </a:solidFill>
                <a:latin typeface="Times New Roman"/>
                <a:ea typeface="Times New Roman"/>
                <a:cs typeface="Times New Roman"/>
                <a:sym typeface="Times New Roman"/>
              </a:rPr>
              <a:t>27.5 </a:t>
            </a:r>
            <a:r>
              <a:rPr lang="en-US" sz="1600" dirty="0">
                <a:solidFill>
                  <a:srgbClr val="002060"/>
                </a:solidFill>
                <a:latin typeface="Times New Roman"/>
                <a:ea typeface="Times New Roman"/>
                <a:cs typeface="Times New Roman"/>
                <a:sym typeface="Times New Roman"/>
              </a:rPr>
              <a:t>% bookings were got cancelled out of all the bookings.</a:t>
            </a:r>
          </a:p>
          <a:p>
            <a:pPr marL="285750" lvl="0" indent="-285750">
              <a:lnSpc>
                <a:spcPct val="100000"/>
              </a:lnSpc>
              <a:buClr>
                <a:schemeClr val="dk1"/>
              </a:buClr>
              <a:buSzPct val="108000"/>
              <a:buFont typeface="Wingdings" panose="05000000000000000000" pitchFamily="2" charset="2"/>
              <a:buChar char="§"/>
            </a:pPr>
            <a:r>
              <a:rPr lang="en-US" sz="1600" dirty="0" smtClean="0">
                <a:solidFill>
                  <a:srgbClr val="002060"/>
                </a:solidFill>
                <a:latin typeface="Times New Roman"/>
                <a:ea typeface="Times New Roman"/>
                <a:cs typeface="Times New Roman"/>
                <a:sym typeface="Times New Roman"/>
              </a:rPr>
              <a:t>Only </a:t>
            </a:r>
            <a:r>
              <a:rPr lang="en-US" sz="1600" dirty="0">
                <a:solidFill>
                  <a:srgbClr val="002060"/>
                </a:solidFill>
                <a:latin typeface="Times New Roman"/>
                <a:ea typeface="Times New Roman"/>
                <a:cs typeface="Times New Roman"/>
                <a:sym typeface="Times New Roman"/>
              </a:rPr>
              <a:t>3.9 % people were revisited the hotels. Rest 96.1 % were new guests. Thus      retention rate is low. </a:t>
            </a:r>
          </a:p>
          <a:p>
            <a:pPr marL="285750" lvl="0" indent="-285750">
              <a:lnSpc>
                <a:spcPct val="100000"/>
              </a:lnSpc>
              <a:buClr>
                <a:schemeClr val="dk1"/>
              </a:buClr>
              <a:buSzPct val="108000"/>
              <a:buFont typeface="Wingdings" panose="05000000000000000000" pitchFamily="2" charset="2"/>
              <a:buChar char="§"/>
            </a:pPr>
            <a:r>
              <a:rPr lang="en-US" sz="1600" dirty="0">
                <a:solidFill>
                  <a:srgbClr val="002060"/>
                </a:solidFill>
                <a:latin typeface="Times New Roman"/>
                <a:ea typeface="Times New Roman"/>
                <a:cs typeface="Times New Roman"/>
                <a:sym typeface="Times New Roman"/>
              </a:rPr>
              <a:t>The percentage of 0 changes made in the booking was more than 82 %. Percentage of Single changes made was about 10%.</a:t>
            </a:r>
          </a:p>
          <a:p>
            <a:pPr marL="285750" lvl="0" indent="-285750">
              <a:lnSpc>
                <a:spcPct val="100000"/>
              </a:lnSpc>
              <a:buClr>
                <a:schemeClr val="dk1"/>
              </a:buClr>
              <a:buSzPct val="108000"/>
              <a:buFont typeface="Wingdings" panose="05000000000000000000" pitchFamily="2" charset="2"/>
              <a:buChar char="§"/>
            </a:pPr>
            <a:r>
              <a:rPr lang="en-US" sz="1600" dirty="0" smtClean="0">
                <a:solidFill>
                  <a:srgbClr val="002060"/>
                </a:solidFill>
                <a:latin typeface="Times New Roman"/>
                <a:ea typeface="Times New Roman"/>
                <a:cs typeface="Times New Roman"/>
                <a:sym typeface="Times New Roman"/>
              </a:rPr>
              <a:t>Most </a:t>
            </a:r>
            <a:r>
              <a:rPr lang="en-US" sz="1600" dirty="0">
                <a:solidFill>
                  <a:srgbClr val="002060"/>
                </a:solidFill>
                <a:latin typeface="Times New Roman"/>
                <a:ea typeface="Times New Roman"/>
                <a:cs typeface="Times New Roman"/>
                <a:sym typeface="Times New Roman"/>
              </a:rPr>
              <a:t>of the customers (91.6%) do not require car parking spaces. </a:t>
            </a:r>
          </a:p>
          <a:p>
            <a:pPr marL="285750" lvl="0" indent="-285750">
              <a:lnSpc>
                <a:spcPct val="100000"/>
              </a:lnSpc>
              <a:buClr>
                <a:schemeClr val="dk1"/>
              </a:buClr>
              <a:buSzPct val="108000"/>
              <a:buFont typeface="Wingdings" panose="05000000000000000000" pitchFamily="2" charset="2"/>
              <a:buChar char="§"/>
            </a:pPr>
            <a:r>
              <a:rPr lang="en-US" sz="1600" dirty="0">
                <a:solidFill>
                  <a:srgbClr val="002060"/>
                </a:solidFill>
                <a:latin typeface="Times New Roman"/>
                <a:ea typeface="Times New Roman"/>
                <a:cs typeface="Times New Roman"/>
                <a:sym typeface="Times New Roman"/>
              </a:rPr>
              <a:t>79.1 % bookings were made through TA/TO (travel agents/Tour operators).</a:t>
            </a:r>
          </a:p>
          <a:p>
            <a:pPr marL="285750" lvl="0" indent="-285750">
              <a:lnSpc>
                <a:spcPct val="100000"/>
              </a:lnSpc>
              <a:buClr>
                <a:schemeClr val="dk1"/>
              </a:buClr>
              <a:buSzPct val="108000"/>
              <a:buFont typeface="Wingdings" panose="05000000000000000000" pitchFamily="2" charset="2"/>
              <a:buChar char="§"/>
            </a:pPr>
            <a:r>
              <a:rPr lang="en-US" sz="1600" dirty="0" smtClean="0">
                <a:solidFill>
                  <a:srgbClr val="002060"/>
                </a:solidFill>
                <a:latin typeface="Times New Roman"/>
                <a:ea typeface="Times New Roman"/>
                <a:cs typeface="Times New Roman"/>
                <a:sym typeface="Times New Roman"/>
              </a:rPr>
              <a:t>BB</a:t>
            </a:r>
            <a:r>
              <a:rPr lang="en-US" sz="1600" dirty="0">
                <a:solidFill>
                  <a:srgbClr val="002060"/>
                </a:solidFill>
                <a:latin typeface="Times New Roman"/>
                <a:ea typeface="Times New Roman"/>
                <a:cs typeface="Times New Roman"/>
                <a:sym typeface="Times New Roman"/>
              </a:rPr>
              <a:t>( Bed &amp; Breakfast) is the most preferred type of meal by the guests. Maximum number of guests were from Portugal, i.e. more than 25000 guests.</a:t>
            </a:r>
          </a:p>
          <a:p>
            <a:pPr marL="285750" lvl="0" indent="-285750">
              <a:lnSpc>
                <a:spcPct val="100000"/>
              </a:lnSpc>
              <a:buClr>
                <a:schemeClr val="dk1"/>
              </a:buClr>
              <a:buSzPct val="108000"/>
              <a:buFont typeface="Wingdings" panose="05000000000000000000" pitchFamily="2" charset="2"/>
              <a:buChar char="§"/>
            </a:pPr>
            <a:r>
              <a:rPr lang="en-US" sz="1600" dirty="0">
                <a:solidFill>
                  <a:srgbClr val="002060"/>
                </a:solidFill>
                <a:latin typeface="Times New Roman"/>
                <a:ea typeface="Times New Roman"/>
                <a:cs typeface="Times New Roman"/>
                <a:sym typeface="Times New Roman"/>
              </a:rPr>
              <a:t>Average ADR for city hotel is high as compared to resort hotels. These City hotels are generating more revenue than the resort hotels. The ADR was found higher for City Hotel (61.1%) and for resort hotel it was 38.9%. </a:t>
            </a:r>
          </a:p>
          <a:p>
            <a:pPr>
              <a:lnSpc>
                <a:spcPct val="100000"/>
              </a:lnSpc>
            </a:pPr>
            <a:endParaRPr lang="en-US" dirty="0"/>
          </a:p>
        </p:txBody>
      </p:sp>
      <p:cxnSp>
        <p:nvCxnSpPr>
          <p:cNvPr id="4" name="Straight Connector 3"/>
          <p:cNvCxnSpPr/>
          <p:nvPr/>
        </p:nvCxnSpPr>
        <p:spPr>
          <a:xfrm flipV="1">
            <a:off x="-10391" y="228600"/>
            <a:ext cx="8582891" cy="20782"/>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540279831"/>
      </p:ext>
    </p:extLst>
  </p:cSld>
  <p:clrMapOvr>
    <a:masterClrMapping/>
  </p:clrMapOvr>
  <mc:AlternateContent xmlns:mc="http://schemas.openxmlformats.org/markup-compatibility/2006" xmlns:p14="http://schemas.microsoft.com/office/powerpoint/2010/main">
    <mc:Choice Requires="p14">
      <p:transition spd="slow" p14:dur="2000" advTm="757"/>
    </mc:Choice>
    <mc:Fallback xmlns="">
      <p:transition spd="slow" advTm="757"/>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Text Placeholder 2"/>
          <p:cNvSpPr>
            <a:spLocks noGrp="1"/>
          </p:cNvSpPr>
          <p:nvPr>
            <p:ph type="body" idx="1"/>
          </p:nvPr>
        </p:nvSpPr>
        <p:spPr>
          <a:xfrm>
            <a:off x="311700" y="1202393"/>
            <a:ext cx="8520600" cy="3416400"/>
          </a:xfrm>
        </p:spPr>
        <p:txBody>
          <a:bodyPr/>
          <a:lstStyle/>
          <a:p>
            <a:pPr marL="285750" lvl="0" indent="-285750">
              <a:lnSpc>
                <a:spcPct val="100000"/>
              </a:lnSpc>
              <a:buClr>
                <a:schemeClr val="dk1"/>
              </a:buClr>
              <a:buSzPct val="108000"/>
              <a:buFont typeface="Wingdings" panose="05000000000000000000" pitchFamily="2" charset="2"/>
              <a:buChar char="§"/>
            </a:pPr>
            <a:r>
              <a:rPr lang="en-US" sz="1600" dirty="0">
                <a:solidFill>
                  <a:srgbClr val="002060"/>
                </a:solidFill>
                <a:latin typeface="Times New Roman"/>
                <a:ea typeface="Times New Roman"/>
                <a:cs typeface="Times New Roman"/>
                <a:sym typeface="Times New Roman"/>
              </a:rPr>
              <a:t>Booking cancellation rate is high for City hotels which almost 30 %.</a:t>
            </a:r>
          </a:p>
          <a:p>
            <a:pPr marL="285750" lvl="0" indent="-285750">
              <a:lnSpc>
                <a:spcPct val="100000"/>
              </a:lnSpc>
              <a:buClr>
                <a:schemeClr val="dk1"/>
              </a:buClr>
              <a:buSzPct val="108000"/>
              <a:buFont typeface="Wingdings" panose="05000000000000000000" pitchFamily="2" charset="2"/>
              <a:buChar char="§"/>
            </a:pPr>
            <a:r>
              <a:rPr lang="en-US" sz="1600" dirty="0" smtClean="0">
                <a:solidFill>
                  <a:srgbClr val="002060"/>
                </a:solidFill>
                <a:latin typeface="Times New Roman"/>
                <a:ea typeface="Times New Roman"/>
                <a:cs typeface="Times New Roman"/>
                <a:sym typeface="Times New Roman"/>
              </a:rPr>
              <a:t>Average </a:t>
            </a:r>
            <a:r>
              <a:rPr lang="en-US" sz="1600" dirty="0">
                <a:solidFill>
                  <a:srgbClr val="002060"/>
                </a:solidFill>
                <a:latin typeface="Times New Roman"/>
                <a:ea typeface="Times New Roman"/>
                <a:cs typeface="Times New Roman"/>
                <a:sym typeface="Times New Roman"/>
              </a:rPr>
              <a:t>lead time for resort hotel is high.</a:t>
            </a:r>
          </a:p>
          <a:p>
            <a:pPr marL="285750" lvl="0" indent="-285750">
              <a:lnSpc>
                <a:spcPct val="100000"/>
              </a:lnSpc>
              <a:buClr>
                <a:schemeClr val="dk1"/>
              </a:buClr>
              <a:buSzPct val="108000"/>
              <a:buFont typeface="Wingdings" panose="05000000000000000000" pitchFamily="2" charset="2"/>
              <a:buChar char="§"/>
            </a:pPr>
            <a:r>
              <a:rPr lang="en-US" sz="1600" dirty="0" smtClean="0">
                <a:solidFill>
                  <a:srgbClr val="002060"/>
                </a:solidFill>
                <a:latin typeface="Times New Roman"/>
                <a:ea typeface="Times New Roman"/>
                <a:cs typeface="Times New Roman"/>
                <a:sym typeface="Times New Roman"/>
              </a:rPr>
              <a:t>Waiting </a:t>
            </a:r>
            <a:r>
              <a:rPr lang="en-US" sz="1600" dirty="0">
                <a:solidFill>
                  <a:srgbClr val="002060"/>
                </a:solidFill>
                <a:latin typeface="Times New Roman"/>
                <a:ea typeface="Times New Roman"/>
                <a:cs typeface="Times New Roman"/>
                <a:sym typeface="Times New Roman"/>
              </a:rPr>
              <a:t>time period for City hotel is high as compared to resort hotels. That means city hotels are much busier than Resort hotels.</a:t>
            </a:r>
          </a:p>
          <a:p>
            <a:pPr marL="285750" lvl="0" indent="-285750">
              <a:lnSpc>
                <a:spcPct val="100000"/>
              </a:lnSpc>
              <a:buClr>
                <a:schemeClr val="dk1"/>
              </a:buClr>
              <a:buSzPct val="108000"/>
              <a:buFont typeface="Wingdings" panose="05000000000000000000" pitchFamily="2" charset="2"/>
              <a:buChar char="§"/>
            </a:pPr>
            <a:r>
              <a:rPr lang="en-US" sz="1600" dirty="0" smtClean="0">
                <a:solidFill>
                  <a:srgbClr val="002060"/>
                </a:solidFill>
                <a:latin typeface="Times New Roman"/>
                <a:ea typeface="Times New Roman"/>
                <a:cs typeface="Times New Roman"/>
                <a:sym typeface="Times New Roman"/>
              </a:rPr>
              <a:t>Resort </a:t>
            </a:r>
            <a:r>
              <a:rPr lang="en-US" sz="1600" dirty="0">
                <a:solidFill>
                  <a:srgbClr val="002060"/>
                </a:solidFill>
                <a:latin typeface="Times New Roman"/>
                <a:ea typeface="Times New Roman"/>
                <a:cs typeface="Times New Roman"/>
                <a:sym typeface="Times New Roman"/>
              </a:rPr>
              <a:t>hotels have the most repeated guests.</a:t>
            </a:r>
          </a:p>
          <a:p>
            <a:pPr marL="285750" lvl="0" indent="-285750">
              <a:lnSpc>
                <a:spcPct val="100000"/>
              </a:lnSpc>
              <a:buClr>
                <a:schemeClr val="dk1"/>
              </a:buClr>
              <a:buSzPct val="108000"/>
              <a:buFont typeface="Wingdings" panose="05000000000000000000" pitchFamily="2" charset="2"/>
              <a:buChar char="§"/>
            </a:pPr>
            <a:r>
              <a:rPr lang="en-US" sz="1600" dirty="0" smtClean="0">
                <a:solidFill>
                  <a:srgbClr val="002060"/>
                </a:solidFill>
                <a:latin typeface="Times New Roman"/>
                <a:ea typeface="Times New Roman"/>
                <a:cs typeface="Times New Roman"/>
                <a:sym typeface="Times New Roman"/>
              </a:rPr>
              <a:t>Optimal </a:t>
            </a:r>
            <a:r>
              <a:rPr lang="en-US" sz="1600" dirty="0">
                <a:solidFill>
                  <a:srgbClr val="002060"/>
                </a:solidFill>
                <a:latin typeface="Times New Roman"/>
                <a:ea typeface="Times New Roman"/>
                <a:cs typeface="Times New Roman"/>
                <a:sym typeface="Times New Roman"/>
              </a:rPr>
              <a:t>stay in both the type hotel is less than 7 days. Usually people stay for a week. </a:t>
            </a:r>
          </a:p>
          <a:p>
            <a:pPr marL="285750" lvl="0" indent="-285750">
              <a:lnSpc>
                <a:spcPct val="100000"/>
              </a:lnSpc>
              <a:buClr>
                <a:schemeClr val="dk1"/>
              </a:buClr>
              <a:buSzPct val="108000"/>
              <a:buFont typeface="Wingdings" panose="05000000000000000000" pitchFamily="2" charset="2"/>
              <a:buChar char="§"/>
            </a:pPr>
            <a:r>
              <a:rPr lang="en-US" sz="1600" dirty="0">
                <a:solidFill>
                  <a:srgbClr val="002060"/>
                </a:solidFill>
                <a:latin typeface="Times New Roman"/>
                <a:ea typeface="Times New Roman"/>
                <a:cs typeface="Times New Roman"/>
                <a:sym typeface="Times New Roman"/>
              </a:rPr>
              <a:t>Almost 19 % people did not cancel their bookings even after not getting the same room which they reserved while booking hotel. Only 2.5 % people cancelled the booking.</a:t>
            </a:r>
          </a:p>
          <a:p>
            <a:pPr marL="285750" lvl="0" indent="-285750">
              <a:lnSpc>
                <a:spcPct val="100000"/>
              </a:lnSpc>
              <a:buClr>
                <a:schemeClr val="dk1"/>
              </a:buClr>
              <a:buSzPct val="108000"/>
              <a:buFont typeface="Wingdings" panose="05000000000000000000" pitchFamily="2" charset="2"/>
              <a:buChar char="§"/>
            </a:pPr>
            <a:r>
              <a:rPr lang="en-US" sz="1600" dirty="0" smtClean="0">
                <a:solidFill>
                  <a:srgbClr val="002060"/>
                </a:solidFill>
                <a:latin typeface="Times New Roman"/>
                <a:ea typeface="Times New Roman"/>
                <a:cs typeface="Times New Roman"/>
                <a:sym typeface="Times New Roman"/>
              </a:rPr>
              <a:t>More </a:t>
            </a:r>
            <a:r>
              <a:rPr lang="en-US" sz="1600" dirty="0">
                <a:solidFill>
                  <a:srgbClr val="002060"/>
                </a:solidFill>
                <a:latin typeface="Times New Roman"/>
                <a:ea typeface="Times New Roman"/>
                <a:cs typeface="Times New Roman"/>
                <a:sym typeface="Times New Roman"/>
              </a:rPr>
              <a:t>than 2500 guests from PRT country booked the hotels, followed by GBR (~10000) and the least guests were from BEL, BRA and NLD.</a:t>
            </a:r>
          </a:p>
          <a:p>
            <a:pPr>
              <a:lnSpc>
                <a:spcPct val="100000"/>
              </a:lnSpc>
            </a:pPr>
            <a:endParaRPr lang="en-US" dirty="0"/>
          </a:p>
        </p:txBody>
      </p:sp>
      <p:cxnSp>
        <p:nvCxnSpPr>
          <p:cNvPr id="4" name="Straight Connector 3"/>
          <p:cNvCxnSpPr/>
          <p:nvPr/>
        </p:nvCxnSpPr>
        <p:spPr>
          <a:xfrm flipV="1">
            <a:off x="-10391" y="228600"/>
            <a:ext cx="8582891" cy="20782"/>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222491710"/>
      </p:ext>
    </p:extLst>
  </p:cSld>
  <p:clrMapOvr>
    <a:masterClrMapping/>
  </p:clrMapOvr>
  <mc:AlternateContent xmlns:mc="http://schemas.openxmlformats.org/markup-compatibility/2006" xmlns:p14="http://schemas.microsoft.com/office/powerpoint/2010/main">
    <mc:Choice Requires="p14">
      <p:transition spd="slow" p14:dur="2000" advTm="758"/>
    </mc:Choice>
    <mc:Fallback xmlns="">
      <p:transition spd="slow" advTm="758"/>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1225" y="66674"/>
            <a:ext cx="6367800" cy="2797875"/>
          </a:xfrm>
        </p:spPr>
        <p:txBody>
          <a:bodyPr/>
          <a:lstStyle/>
          <a:p>
            <a:r>
              <a:rPr lang="en-US" dirty="0" smtClean="0"/>
              <a:t>Thank You!</a:t>
            </a:r>
            <a:endParaRPr lang="en-US" dirty="0"/>
          </a:p>
        </p:txBody>
      </p:sp>
      <p:pic>
        <p:nvPicPr>
          <p:cNvPr id="7" name="Picture 6"/>
          <p:cNvPicPr>
            <a:picLocks noChangeAspect="1"/>
          </p:cNvPicPr>
          <p:nvPr/>
        </p:nvPicPr>
        <p:blipFill>
          <a:blip r:embed="rId2"/>
          <a:stretch>
            <a:fillRect/>
          </a:stretch>
        </p:blipFill>
        <p:spPr>
          <a:xfrm>
            <a:off x="671225" y="2028825"/>
            <a:ext cx="7791450" cy="2771775"/>
          </a:xfrm>
          <a:prstGeom prst="rect">
            <a:avLst/>
          </a:prstGeom>
        </p:spPr>
      </p:pic>
    </p:spTree>
    <p:extLst>
      <p:ext uri="{BB962C8B-B14F-4D97-AF65-F5344CB8AC3E}">
        <p14:creationId xmlns:p14="http://schemas.microsoft.com/office/powerpoint/2010/main" val="840610675"/>
      </p:ext>
    </p:extLst>
  </p:cSld>
  <p:clrMapOvr>
    <a:masterClrMapping/>
  </p:clrMapOvr>
  <mc:AlternateContent xmlns:mc="http://schemas.openxmlformats.org/markup-compatibility/2006" xmlns:p14="http://schemas.microsoft.com/office/powerpoint/2010/main">
    <mc:Choice Requires="p14">
      <p:transition spd="slow" p14:dur="2000" advTm="787"/>
    </mc:Choice>
    <mc:Fallback xmlns="">
      <p:transition spd="slow" advTm="78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a:t>
            </a:r>
            <a:endParaRPr lang="en-US" dirty="0"/>
          </a:p>
        </p:txBody>
      </p:sp>
      <p:sp>
        <p:nvSpPr>
          <p:cNvPr id="3" name="Text Placeholder 2"/>
          <p:cNvSpPr>
            <a:spLocks noGrp="1"/>
          </p:cNvSpPr>
          <p:nvPr>
            <p:ph type="body" idx="1"/>
          </p:nvPr>
        </p:nvSpPr>
        <p:spPr>
          <a:xfrm>
            <a:off x="311700" y="2841171"/>
            <a:ext cx="8026055" cy="1727704"/>
          </a:xfrm>
        </p:spPr>
        <p:txBody>
          <a:bodyPr/>
          <a:lstStyle/>
          <a:p>
            <a:pPr marL="114300" lvl="0" indent="0">
              <a:buNone/>
            </a:pPr>
            <a:r>
              <a:rPr lang="en-US" b="1" dirty="0">
                <a:solidFill>
                  <a:srgbClr val="002060"/>
                </a:solidFill>
                <a:latin typeface="Times New Roman"/>
                <a:ea typeface="Times New Roman"/>
                <a:cs typeface="Times New Roman"/>
                <a:sym typeface="Times New Roman"/>
              </a:rPr>
              <a:t>Exploratory Data Analysis or EDA</a:t>
            </a:r>
            <a:r>
              <a:rPr lang="en-US" dirty="0">
                <a:solidFill>
                  <a:srgbClr val="002060"/>
                </a:solidFill>
                <a:latin typeface="Times New Roman"/>
                <a:ea typeface="Times New Roman"/>
                <a:cs typeface="Times New Roman"/>
                <a:sym typeface="Times New Roman"/>
              </a:rPr>
              <a:t> is used to take insights from the data. </a:t>
            </a:r>
          </a:p>
          <a:p>
            <a:pPr marL="114300" lvl="0" indent="0">
              <a:buNone/>
            </a:pPr>
            <a:r>
              <a:rPr lang="en-US" dirty="0">
                <a:solidFill>
                  <a:srgbClr val="002060"/>
                </a:solidFill>
                <a:latin typeface="Times New Roman"/>
                <a:ea typeface="Times New Roman"/>
                <a:cs typeface="Times New Roman"/>
                <a:sym typeface="Times New Roman"/>
              </a:rPr>
              <a:t>Data Scientists and Analysts try to find different patterns, relations, and anomalies in the data using some statistical graphs and other visualization </a:t>
            </a:r>
            <a:r>
              <a:rPr lang="en-US" dirty="0" smtClean="0">
                <a:solidFill>
                  <a:srgbClr val="002060"/>
                </a:solidFill>
                <a:latin typeface="Times New Roman"/>
                <a:ea typeface="Times New Roman"/>
                <a:cs typeface="Times New Roman"/>
                <a:sym typeface="Times New Roman"/>
              </a:rPr>
              <a:t>techniques.</a:t>
            </a:r>
            <a:endParaRPr lang="en-US" dirty="0">
              <a:solidFill>
                <a:srgbClr val="002060"/>
              </a:solidFill>
              <a:latin typeface="Times New Roman"/>
              <a:ea typeface="Times New Roman"/>
              <a:cs typeface="Times New Roman"/>
              <a:sym typeface="Times New Roman"/>
            </a:endParaRPr>
          </a:p>
          <a:p>
            <a:endParaRPr lang="en-US" dirty="0">
              <a:solidFill>
                <a:srgbClr val="002060"/>
              </a:solidFill>
            </a:endParaRPr>
          </a:p>
          <a:p>
            <a:endParaRPr lang="en-US" dirty="0">
              <a:solidFill>
                <a:srgbClr val="002060"/>
              </a:solidFill>
            </a:endParaRPr>
          </a:p>
        </p:txBody>
      </p:sp>
      <p:graphicFrame>
        <p:nvGraphicFramePr>
          <p:cNvPr id="14" name="Diagram 13"/>
          <p:cNvGraphicFramePr/>
          <p:nvPr>
            <p:extLst>
              <p:ext uri="{D42A27DB-BD31-4B8C-83A1-F6EECF244321}">
                <p14:modId xmlns:p14="http://schemas.microsoft.com/office/powerpoint/2010/main" val="3256641009"/>
              </p:ext>
            </p:extLst>
          </p:nvPr>
        </p:nvGraphicFramePr>
        <p:xfrm>
          <a:off x="1235130" y="1213368"/>
          <a:ext cx="6673739" cy="1807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5" name="Straight Connector 14"/>
          <p:cNvCxnSpPr/>
          <p:nvPr/>
        </p:nvCxnSpPr>
        <p:spPr>
          <a:xfrm flipV="1">
            <a:off x="-10391" y="228600"/>
            <a:ext cx="8582891" cy="20782"/>
          </a:xfrm>
          <a:prstGeom prst="line">
            <a:avLst/>
          </a:prstGeom>
        </p:spPr>
        <p:style>
          <a:lnRef idx="2">
            <a:schemeClr val="accent3"/>
          </a:lnRef>
          <a:fillRef idx="0">
            <a:schemeClr val="accent3"/>
          </a:fillRef>
          <a:effectRef idx="1">
            <a:schemeClr val="accent3"/>
          </a:effectRef>
          <a:fontRef idx="minor">
            <a:schemeClr val="tx1"/>
          </a:fontRef>
        </p:style>
      </p:cxnSp>
      <p:sp>
        <p:nvSpPr>
          <p:cNvPr id="4" name="Rectangle 3"/>
          <p:cNvSpPr/>
          <p:nvPr/>
        </p:nvSpPr>
        <p:spPr>
          <a:xfrm>
            <a:off x="311700" y="1059479"/>
            <a:ext cx="4572000" cy="323165"/>
          </a:xfrm>
          <a:prstGeom prst="rect">
            <a:avLst/>
          </a:prstGeom>
        </p:spPr>
        <p:txBody>
          <a:bodyPr>
            <a:spAutoFit/>
          </a:bodyPr>
          <a:lstStyle/>
          <a:p>
            <a:pPr marL="114300" lvl="0" indent="0">
              <a:buNone/>
            </a:pPr>
            <a:r>
              <a:rPr lang="en-US" sz="1500" dirty="0">
                <a:solidFill>
                  <a:srgbClr val="002060"/>
                </a:solidFill>
                <a:latin typeface="Times New Roman"/>
                <a:ea typeface="Times New Roman"/>
                <a:cs typeface="Times New Roman"/>
                <a:sym typeface="Times New Roman"/>
              </a:rPr>
              <a:t>W</a:t>
            </a:r>
            <a:r>
              <a:rPr lang="en-US" sz="1500" dirty="0" smtClean="0">
                <a:solidFill>
                  <a:srgbClr val="002060"/>
                </a:solidFill>
                <a:latin typeface="Times New Roman"/>
                <a:ea typeface="Times New Roman"/>
                <a:cs typeface="Times New Roman"/>
                <a:sym typeface="Times New Roman"/>
              </a:rPr>
              <a:t>e have divided our workflow into 3 steps as follows:</a:t>
            </a:r>
            <a:endParaRPr lang="en-US" sz="1500" dirty="0">
              <a:solidFill>
                <a:srgbClr val="002060"/>
              </a:solidFill>
            </a:endParaRPr>
          </a:p>
        </p:txBody>
      </p:sp>
    </p:spTree>
    <p:extLst>
      <p:ext uri="{BB962C8B-B14F-4D97-AF65-F5344CB8AC3E}">
        <p14:creationId xmlns:p14="http://schemas.microsoft.com/office/powerpoint/2010/main" val="3896212761"/>
      </p:ext>
    </p:extLst>
  </p:cSld>
  <p:clrMapOvr>
    <a:masterClrMapping/>
  </p:clrMapOvr>
  <mc:AlternateContent xmlns:mc="http://schemas.openxmlformats.org/markup-compatibility/2006" xmlns:p14="http://schemas.microsoft.com/office/powerpoint/2010/main">
    <mc:Choice Requires="p14">
      <p:transition spd="slow" p14:dur="2000" advTm="1643"/>
    </mc:Choice>
    <mc:Fallback xmlns="">
      <p:transition spd="slow" advTm="1643"/>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71874"/>
            <a:ext cx="8520600" cy="491146"/>
          </a:xfrm>
        </p:spPr>
        <p:txBody>
          <a:bodyPr/>
          <a:lstStyle/>
          <a:p>
            <a:r>
              <a:rPr lang="en-US" sz="2400" dirty="0" smtClean="0"/>
              <a:t>Steps involved in EDA:</a:t>
            </a:r>
            <a:endParaRPr lang="en-US" sz="2400" dirty="0"/>
          </a:p>
        </p:txBody>
      </p:sp>
      <p:sp>
        <p:nvSpPr>
          <p:cNvPr id="3" name="Text Placeholder 2"/>
          <p:cNvSpPr>
            <a:spLocks noGrp="1"/>
          </p:cNvSpPr>
          <p:nvPr>
            <p:ph type="body" idx="1"/>
          </p:nvPr>
        </p:nvSpPr>
        <p:spPr>
          <a:xfrm>
            <a:off x="311699" y="1343224"/>
            <a:ext cx="8353329" cy="1436915"/>
          </a:xfrm>
        </p:spPr>
        <p:txBody>
          <a:bodyPr/>
          <a:lstStyle/>
          <a:p>
            <a:pPr marL="342900">
              <a:lnSpc>
                <a:spcPct val="150000"/>
              </a:lnSpc>
              <a:buClr>
                <a:schemeClr val="dk1"/>
              </a:buClr>
              <a:buSzPct val="108000"/>
              <a:buFont typeface="Wingdings" panose="05000000000000000000" pitchFamily="2" charset="2"/>
              <a:buChar char="§"/>
            </a:pPr>
            <a:r>
              <a:rPr lang="en-US" sz="1400" b="1" dirty="0">
                <a:solidFill>
                  <a:srgbClr val="002060"/>
                </a:solidFill>
                <a:latin typeface="Times New Roman"/>
                <a:ea typeface="Times New Roman"/>
                <a:cs typeface="Times New Roman"/>
                <a:sym typeface="Times New Roman"/>
              </a:rPr>
              <a:t>Data </a:t>
            </a:r>
            <a:r>
              <a:rPr lang="en-US" sz="1400" b="1" dirty="0" smtClean="0">
                <a:solidFill>
                  <a:srgbClr val="002060"/>
                </a:solidFill>
                <a:latin typeface="Times New Roman"/>
                <a:ea typeface="Times New Roman"/>
                <a:cs typeface="Times New Roman"/>
                <a:sym typeface="Times New Roman"/>
              </a:rPr>
              <a:t>collection</a:t>
            </a:r>
            <a:r>
              <a:rPr lang="en-US" sz="1400" dirty="0">
                <a:solidFill>
                  <a:srgbClr val="002060"/>
                </a:solidFill>
                <a:latin typeface="Times New Roman"/>
                <a:ea typeface="Times New Roman"/>
                <a:cs typeface="Times New Roman"/>
                <a:sym typeface="Times New Roman"/>
              </a:rPr>
              <a:t> is the process of gathering and measuring information on variables of interest, in an established systematic fashion that enables one to answer stated research questions, test hypotheses, and evaluate outcomes for defining </a:t>
            </a:r>
            <a:r>
              <a:rPr lang="en-US" sz="1400" dirty="0" smtClean="0">
                <a:solidFill>
                  <a:srgbClr val="002060"/>
                </a:solidFill>
                <a:latin typeface="Times New Roman"/>
                <a:ea typeface="Times New Roman"/>
                <a:cs typeface="Times New Roman"/>
                <a:sym typeface="Times New Roman"/>
              </a:rPr>
              <a:t>data (</a:t>
            </a:r>
            <a:r>
              <a:rPr lang="en-US" sz="1400" dirty="0">
                <a:solidFill>
                  <a:srgbClr val="002060"/>
                </a:solidFill>
                <a:latin typeface="Times New Roman"/>
                <a:ea typeface="Times New Roman"/>
                <a:cs typeface="Times New Roman"/>
                <a:sym typeface="Times New Roman"/>
              </a:rPr>
              <a:t>quantitative, </a:t>
            </a:r>
            <a:r>
              <a:rPr lang="en-US" sz="1400" dirty="0" smtClean="0">
                <a:solidFill>
                  <a:srgbClr val="002060"/>
                </a:solidFill>
                <a:latin typeface="Times New Roman"/>
                <a:ea typeface="Times New Roman"/>
                <a:cs typeface="Times New Roman"/>
                <a:sym typeface="Times New Roman"/>
              </a:rPr>
              <a:t>qualitative).</a:t>
            </a:r>
          </a:p>
          <a:p>
            <a:pPr marL="342900">
              <a:lnSpc>
                <a:spcPct val="150000"/>
              </a:lnSpc>
              <a:buClr>
                <a:schemeClr val="dk1"/>
              </a:buClr>
              <a:buSzPct val="108000"/>
              <a:buFont typeface="Wingdings" panose="05000000000000000000" pitchFamily="2" charset="2"/>
              <a:buChar char="§"/>
            </a:pPr>
            <a:r>
              <a:rPr lang="en-US" sz="1400" b="1" dirty="0" smtClean="0">
                <a:solidFill>
                  <a:srgbClr val="002060"/>
                </a:solidFill>
                <a:latin typeface="Times New Roman"/>
                <a:ea typeface="Times New Roman"/>
                <a:cs typeface="Times New Roman"/>
                <a:sym typeface="Times New Roman"/>
              </a:rPr>
              <a:t>Data understanding</a:t>
            </a:r>
            <a:r>
              <a:rPr lang="en-US" sz="1400" dirty="0" smtClean="0">
                <a:solidFill>
                  <a:srgbClr val="002060"/>
                </a:solidFill>
                <a:latin typeface="Times New Roman"/>
                <a:ea typeface="Times New Roman"/>
                <a:cs typeface="Times New Roman"/>
                <a:sym typeface="Times New Roman"/>
              </a:rPr>
              <a:t> is the knowledge you have about data, the needs the data will satisfy.</a:t>
            </a:r>
          </a:p>
          <a:p>
            <a:pPr>
              <a:lnSpc>
                <a:spcPct val="150000"/>
              </a:lnSpc>
            </a:pPr>
            <a:endParaRPr lang="en-US" sz="1400" dirty="0"/>
          </a:p>
        </p:txBody>
      </p:sp>
      <p:cxnSp>
        <p:nvCxnSpPr>
          <p:cNvPr id="5" name="Straight Connector 4"/>
          <p:cNvCxnSpPr/>
          <p:nvPr/>
        </p:nvCxnSpPr>
        <p:spPr>
          <a:xfrm flipV="1">
            <a:off x="-10391" y="228600"/>
            <a:ext cx="8582891" cy="20782"/>
          </a:xfrm>
          <a:prstGeom prst="line">
            <a:avLst/>
          </a:prstGeom>
        </p:spPr>
        <p:style>
          <a:lnRef idx="2">
            <a:schemeClr val="accent3"/>
          </a:lnRef>
          <a:fillRef idx="0">
            <a:schemeClr val="accent3"/>
          </a:fillRef>
          <a:effectRef idx="1">
            <a:schemeClr val="accent3"/>
          </a:effectRef>
          <a:fontRef idx="minor">
            <a:schemeClr val="tx1"/>
          </a:fontRef>
        </p:style>
      </p:cxnSp>
      <p:sp>
        <p:nvSpPr>
          <p:cNvPr id="6" name="Title 1"/>
          <p:cNvSpPr txBox="1">
            <a:spLocks/>
          </p:cNvSpPr>
          <p:nvPr/>
        </p:nvSpPr>
        <p:spPr>
          <a:xfrm>
            <a:off x="311700" y="985512"/>
            <a:ext cx="8520600" cy="3425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lvl="0"/>
            <a:r>
              <a:rPr lang="en-US" sz="1800" dirty="0" smtClean="0">
                <a:solidFill>
                  <a:srgbClr val="C00000"/>
                </a:solidFill>
              </a:rPr>
              <a:t>1. Data </a:t>
            </a:r>
            <a:r>
              <a:rPr lang="en-US" sz="1800" dirty="0">
                <a:solidFill>
                  <a:srgbClr val="C00000"/>
                </a:solidFill>
              </a:rPr>
              <a:t>Collection &amp; Understanding</a:t>
            </a:r>
          </a:p>
        </p:txBody>
      </p:sp>
      <p:sp>
        <p:nvSpPr>
          <p:cNvPr id="8" name="Title 1"/>
          <p:cNvSpPr txBox="1">
            <a:spLocks/>
          </p:cNvSpPr>
          <p:nvPr/>
        </p:nvSpPr>
        <p:spPr>
          <a:xfrm>
            <a:off x="623400" y="2871168"/>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285750" indent="-285750">
              <a:buSzPct val="100000"/>
              <a:buFont typeface="Wingdings" panose="05000000000000000000" pitchFamily="2" charset="2"/>
              <a:buChar char="ü"/>
            </a:pPr>
            <a:r>
              <a:rPr lang="en-US" sz="1600" dirty="0" smtClean="0"/>
              <a:t>Data collection and understanding of the project…</a:t>
            </a:r>
            <a:endParaRPr lang="en-US" sz="1600" dirty="0"/>
          </a:p>
        </p:txBody>
      </p:sp>
      <p:sp>
        <p:nvSpPr>
          <p:cNvPr id="9" name="Rectangle 8"/>
          <p:cNvSpPr/>
          <p:nvPr/>
        </p:nvSpPr>
        <p:spPr>
          <a:xfrm>
            <a:off x="619308" y="3285873"/>
            <a:ext cx="7953192" cy="1646605"/>
          </a:xfrm>
          <a:prstGeom prst="rect">
            <a:avLst/>
          </a:prstGeom>
        </p:spPr>
        <p:txBody>
          <a:bodyPr wrap="square">
            <a:spAutoFit/>
          </a:bodyPr>
          <a:lstStyle/>
          <a:p>
            <a:pPr marL="114300" indent="0">
              <a:lnSpc>
                <a:spcPct val="150000"/>
              </a:lnSpc>
              <a:buNone/>
            </a:pPr>
            <a:r>
              <a:rPr lang="en-US" dirty="0">
                <a:solidFill>
                  <a:srgbClr val="002060"/>
                </a:solidFill>
                <a:latin typeface="Times New Roman"/>
                <a:ea typeface="Times New Roman"/>
                <a:cs typeface="Times New Roman"/>
                <a:sym typeface="Times New Roman"/>
              </a:rPr>
              <a:t>After collecting data it’s very important to understand it. </a:t>
            </a:r>
          </a:p>
          <a:p>
            <a:pPr marL="114300" indent="0">
              <a:lnSpc>
                <a:spcPct val="150000"/>
              </a:lnSpc>
              <a:buNone/>
            </a:pPr>
            <a:r>
              <a:rPr lang="en-US" dirty="0">
                <a:solidFill>
                  <a:srgbClr val="002060"/>
                </a:solidFill>
                <a:latin typeface="Times New Roman"/>
                <a:ea typeface="Times New Roman"/>
                <a:cs typeface="Times New Roman"/>
                <a:sym typeface="Times New Roman"/>
              </a:rPr>
              <a:t>The Hotel Booking Analysis data contained 119390 rows and 32 columns. Let’s take a quick glance at these 32 columns.</a:t>
            </a:r>
          </a:p>
          <a:p>
            <a:pPr lvl="1">
              <a:spcBef>
                <a:spcPts val="600"/>
              </a:spcBef>
              <a:buClr>
                <a:srgbClr val="002060"/>
              </a:buClr>
              <a:buSzPct val="80000"/>
              <a:buFont typeface="+mj-lt"/>
              <a:buAutoNum type="arabicPeriod"/>
            </a:pPr>
            <a:r>
              <a:rPr lang="en-US" b="1" dirty="0" smtClean="0">
                <a:solidFill>
                  <a:schemeClr val="tx1"/>
                </a:solidFill>
                <a:latin typeface="Times New Roman"/>
                <a:ea typeface="Times New Roman"/>
                <a:cs typeface="Times New Roman"/>
                <a:sym typeface="Times New Roman"/>
              </a:rPr>
              <a:t> </a:t>
            </a:r>
            <a:r>
              <a:rPr lang="en-US" sz="1300" b="1" dirty="0">
                <a:solidFill>
                  <a:schemeClr val="tx1"/>
                </a:solidFill>
                <a:latin typeface="Times New Roman"/>
                <a:ea typeface="Times New Roman"/>
                <a:cs typeface="Times New Roman"/>
                <a:sym typeface="Times New Roman"/>
              </a:rPr>
              <a:t>hotel</a:t>
            </a:r>
            <a:r>
              <a:rPr lang="en-US" dirty="0">
                <a:solidFill>
                  <a:srgbClr val="002060"/>
                </a:solidFill>
                <a:latin typeface="Times New Roman"/>
                <a:ea typeface="Times New Roman"/>
                <a:cs typeface="Times New Roman"/>
                <a:sym typeface="Times New Roman"/>
              </a:rPr>
              <a:t>: Resort Hotel or City </a:t>
            </a:r>
            <a:r>
              <a:rPr lang="en-US" dirty="0" smtClean="0">
                <a:solidFill>
                  <a:srgbClr val="002060"/>
                </a:solidFill>
                <a:latin typeface="Times New Roman"/>
                <a:ea typeface="Times New Roman"/>
                <a:cs typeface="Times New Roman"/>
                <a:sym typeface="Times New Roman"/>
              </a:rPr>
              <a:t>Hotel</a:t>
            </a:r>
          </a:p>
          <a:p>
            <a:pPr lvl="1">
              <a:spcBef>
                <a:spcPts val="600"/>
              </a:spcBef>
              <a:buClr>
                <a:srgbClr val="002060"/>
              </a:buClr>
              <a:buSzPct val="80000"/>
              <a:buFont typeface="+mj-lt"/>
              <a:buAutoNum type="arabicPeriod"/>
            </a:pPr>
            <a:r>
              <a:rPr lang="en-US" sz="1200" b="1" dirty="0">
                <a:solidFill>
                  <a:srgbClr val="002060"/>
                </a:solidFill>
                <a:latin typeface="Times New Roman"/>
                <a:ea typeface="Times New Roman"/>
                <a:cs typeface="Times New Roman"/>
                <a:sym typeface="Times New Roman"/>
              </a:rPr>
              <a:t> </a:t>
            </a:r>
            <a:r>
              <a:rPr lang="en-US" sz="1300" b="1" dirty="0" err="1" smtClean="0">
                <a:solidFill>
                  <a:schemeClr val="tx1"/>
                </a:solidFill>
                <a:latin typeface="Times New Roman"/>
                <a:ea typeface="Times New Roman"/>
                <a:cs typeface="Times New Roman"/>
                <a:sym typeface="Times New Roman"/>
              </a:rPr>
              <a:t>is_canceled</a:t>
            </a:r>
            <a:r>
              <a:rPr lang="en-US" dirty="0" smtClean="0">
                <a:solidFill>
                  <a:srgbClr val="002060"/>
                </a:solidFill>
                <a:latin typeface="Times New Roman"/>
                <a:ea typeface="Times New Roman"/>
                <a:cs typeface="Times New Roman"/>
                <a:sym typeface="Times New Roman"/>
              </a:rPr>
              <a:t> </a:t>
            </a:r>
            <a:r>
              <a:rPr lang="en-US" dirty="0">
                <a:solidFill>
                  <a:srgbClr val="002060"/>
                </a:solidFill>
                <a:latin typeface="Times New Roman"/>
                <a:ea typeface="Times New Roman"/>
                <a:cs typeface="Times New Roman"/>
                <a:sym typeface="Times New Roman"/>
              </a:rPr>
              <a:t>: Value indicating if the booking was canceled (1) or not (0</a:t>
            </a:r>
            <a:r>
              <a:rPr lang="en-US" dirty="0" smtClean="0">
                <a:solidFill>
                  <a:srgbClr val="002060"/>
                </a:solidFill>
                <a:latin typeface="Times New Roman"/>
                <a:ea typeface="Times New Roman"/>
                <a:cs typeface="Times New Roman"/>
                <a:sym typeface="Times New Roman"/>
              </a:rPr>
              <a:t>)</a:t>
            </a:r>
            <a:endParaRPr lang="en-US" dirty="0">
              <a:solidFill>
                <a:srgbClr val="00206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03468077"/>
      </p:ext>
    </p:extLst>
  </p:cSld>
  <p:clrMapOvr>
    <a:masterClrMapping/>
  </p:clrMapOvr>
  <mc:AlternateContent xmlns:mc="http://schemas.openxmlformats.org/markup-compatibility/2006" xmlns:p14="http://schemas.microsoft.com/office/powerpoint/2010/main">
    <mc:Choice Requires="p14">
      <p:transition spd="slow" p14:dur="2000" advTm="933"/>
    </mc:Choice>
    <mc:Fallback xmlns="">
      <p:transition spd="slow" advTm="933"/>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3210" y="249382"/>
            <a:ext cx="8520600" cy="4894118"/>
          </a:xfrm>
        </p:spPr>
        <p:txBody>
          <a:bodyPr/>
          <a:lstStyle/>
          <a:p>
            <a:pPr>
              <a:spcBef>
                <a:spcPts val="600"/>
              </a:spcBef>
              <a:buClr>
                <a:srgbClr val="002060"/>
              </a:buClr>
              <a:buSzPct val="80000"/>
              <a:buFont typeface="+mj-lt"/>
              <a:buAutoNum type="arabicPeriod" startAt="3"/>
            </a:pPr>
            <a:r>
              <a:rPr lang="en-US" sz="1200" b="1" dirty="0" err="1">
                <a:solidFill>
                  <a:schemeClr val="tx1"/>
                </a:solidFill>
                <a:latin typeface="Times New Roman"/>
                <a:ea typeface="Times New Roman"/>
                <a:cs typeface="Times New Roman"/>
                <a:sym typeface="Times New Roman"/>
              </a:rPr>
              <a:t>lead_time</a:t>
            </a:r>
            <a:r>
              <a:rPr lang="en-US" sz="1200" dirty="0">
                <a:solidFill>
                  <a:srgbClr val="002060"/>
                </a:solidFill>
                <a:latin typeface="Times New Roman"/>
                <a:ea typeface="Times New Roman"/>
                <a:cs typeface="Times New Roman"/>
                <a:sym typeface="Times New Roman"/>
              </a:rPr>
              <a:t> : Number of days that elapsed between the entering date of the booking and the arrival date</a:t>
            </a:r>
          </a:p>
          <a:p>
            <a:pPr>
              <a:spcBef>
                <a:spcPts val="600"/>
              </a:spcBef>
              <a:buClr>
                <a:srgbClr val="002060"/>
              </a:buClr>
              <a:buSzPct val="80000"/>
              <a:buFont typeface="+mj-lt"/>
              <a:buAutoNum type="arabicPeriod" startAt="3"/>
            </a:pPr>
            <a:r>
              <a:rPr lang="en-US" sz="1200" b="1" dirty="0" err="1">
                <a:solidFill>
                  <a:schemeClr val="tx1"/>
                </a:solidFill>
                <a:latin typeface="Times New Roman"/>
                <a:ea typeface="Times New Roman"/>
                <a:cs typeface="Times New Roman"/>
                <a:sym typeface="Times New Roman"/>
              </a:rPr>
              <a:t>arrival_date_year</a:t>
            </a:r>
            <a:r>
              <a:rPr lang="en-US" sz="1200" dirty="0">
                <a:solidFill>
                  <a:srgbClr val="002060"/>
                </a:solidFill>
                <a:latin typeface="Times New Roman"/>
                <a:ea typeface="Times New Roman"/>
                <a:cs typeface="Times New Roman"/>
                <a:sym typeface="Times New Roman"/>
              </a:rPr>
              <a:t> : Year of arrival date</a:t>
            </a:r>
          </a:p>
          <a:p>
            <a:pPr>
              <a:spcBef>
                <a:spcPts val="600"/>
              </a:spcBef>
              <a:buClr>
                <a:srgbClr val="002060"/>
              </a:buClr>
              <a:buSzPct val="80000"/>
              <a:buFont typeface="+mj-lt"/>
              <a:buAutoNum type="arabicPeriod" startAt="3"/>
            </a:pPr>
            <a:r>
              <a:rPr lang="en-US" sz="1200" b="1" dirty="0" err="1">
                <a:solidFill>
                  <a:schemeClr val="tx1"/>
                </a:solidFill>
                <a:latin typeface="Times New Roman"/>
                <a:ea typeface="Times New Roman"/>
                <a:cs typeface="Times New Roman"/>
                <a:sym typeface="Times New Roman"/>
              </a:rPr>
              <a:t>arrival_date_month</a:t>
            </a:r>
            <a:r>
              <a:rPr lang="en-US" sz="1200" dirty="0">
                <a:solidFill>
                  <a:srgbClr val="002060"/>
                </a:solidFill>
                <a:latin typeface="Times New Roman"/>
                <a:ea typeface="Times New Roman"/>
                <a:cs typeface="Times New Roman"/>
                <a:sym typeface="Times New Roman"/>
              </a:rPr>
              <a:t> : Month of arrival date </a:t>
            </a:r>
            <a:r>
              <a:rPr lang="en-US" sz="1200" dirty="0" smtClean="0">
                <a:solidFill>
                  <a:srgbClr val="002060"/>
                </a:solidFill>
                <a:latin typeface="Times New Roman"/>
                <a:ea typeface="Times New Roman"/>
                <a:cs typeface="Times New Roman"/>
                <a:sym typeface="Times New Roman"/>
              </a:rPr>
              <a:t> </a:t>
            </a:r>
            <a:endParaRPr lang="en-US" sz="1200" b="1" dirty="0">
              <a:solidFill>
                <a:schemeClr val="tx1"/>
              </a:solidFill>
              <a:latin typeface="Times New Roman"/>
              <a:ea typeface="Times New Roman"/>
              <a:cs typeface="Times New Roman"/>
              <a:sym typeface="Times New Roman"/>
            </a:endParaRPr>
          </a:p>
          <a:p>
            <a:pPr>
              <a:lnSpc>
                <a:spcPct val="100000"/>
              </a:lnSpc>
              <a:spcBef>
                <a:spcPts val="600"/>
              </a:spcBef>
              <a:buClr>
                <a:srgbClr val="002060"/>
              </a:buClr>
              <a:buSzPct val="80000"/>
              <a:buFont typeface="+mj-lt"/>
              <a:buAutoNum type="arabicPeriod" startAt="3"/>
            </a:pPr>
            <a:r>
              <a:rPr lang="en-US" sz="1200" b="1" dirty="0" err="1" smtClean="0">
                <a:solidFill>
                  <a:schemeClr val="tx1"/>
                </a:solidFill>
                <a:latin typeface="Times New Roman"/>
                <a:ea typeface="Times New Roman"/>
                <a:cs typeface="Times New Roman"/>
                <a:sym typeface="Times New Roman"/>
              </a:rPr>
              <a:t>arrival_date_week_number</a:t>
            </a:r>
            <a:r>
              <a:rPr lang="en-US" sz="1200" dirty="0" smtClean="0">
                <a:solidFill>
                  <a:srgbClr val="002060"/>
                </a:solidFill>
                <a:latin typeface="Times New Roman"/>
                <a:ea typeface="Times New Roman"/>
                <a:cs typeface="Times New Roman"/>
                <a:sym typeface="Times New Roman"/>
              </a:rPr>
              <a:t> </a:t>
            </a:r>
            <a:r>
              <a:rPr lang="en-US" sz="1200" dirty="0">
                <a:solidFill>
                  <a:srgbClr val="002060"/>
                </a:solidFill>
                <a:latin typeface="Times New Roman"/>
                <a:ea typeface="Times New Roman"/>
                <a:cs typeface="Times New Roman"/>
                <a:sym typeface="Times New Roman"/>
              </a:rPr>
              <a:t>: Week number of year for arrival date  </a:t>
            </a:r>
            <a:endParaRPr lang="en-US" sz="1200" dirty="0" smtClean="0">
              <a:solidFill>
                <a:srgbClr val="002060"/>
              </a:solidFill>
              <a:latin typeface="Times New Roman"/>
              <a:ea typeface="Times New Roman"/>
              <a:cs typeface="Times New Roman"/>
              <a:sym typeface="Times New Roman"/>
            </a:endParaRPr>
          </a:p>
          <a:p>
            <a:pPr>
              <a:lnSpc>
                <a:spcPct val="100000"/>
              </a:lnSpc>
              <a:spcBef>
                <a:spcPts val="600"/>
              </a:spcBef>
              <a:buClr>
                <a:srgbClr val="002060"/>
              </a:buClr>
              <a:buSzPct val="80000"/>
              <a:buFont typeface="+mj-lt"/>
              <a:buAutoNum type="arabicPeriod" startAt="3"/>
            </a:pPr>
            <a:r>
              <a:rPr lang="en-US" sz="1200" b="1" dirty="0" err="1" smtClean="0">
                <a:solidFill>
                  <a:schemeClr val="tx1"/>
                </a:solidFill>
                <a:latin typeface="Times New Roman"/>
                <a:ea typeface="Times New Roman"/>
                <a:cs typeface="Times New Roman"/>
                <a:sym typeface="Times New Roman"/>
              </a:rPr>
              <a:t>arrival_date_day_of_month</a:t>
            </a:r>
            <a:r>
              <a:rPr lang="en-US" sz="1200" dirty="0" smtClean="0">
                <a:solidFill>
                  <a:srgbClr val="002060"/>
                </a:solidFill>
                <a:latin typeface="Times New Roman"/>
                <a:ea typeface="Times New Roman"/>
                <a:cs typeface="Times New Roman"/>
                <a:sym typeface="Times New Roman"/>
              </a:rPr>
              <a:t> </a:t>
            </a:r>
            <a:r>
              <a:rPr lang="en-US" sz="1200" dirty="0">
                <a:solidFill>
                  <a:srgbClr val="002060"/>
                </a:solidFill>
                <a:latin typeface="Times New Roman"/>
                <a:ea typeface="Times New Roman"/>
                <a:cs typeface="Times New Roman"/>
                <a:sym typeface="Times New Roman"/>
              </a:rPr>
              <a:t>: Day of arrival date  </a:t>
            </a:r>
            <a:endParaRPr lang="en-US" sz="1200" dirty="0" smtClean="0">
              <a:solidFill>
                <a:srgbClr val="002060"/>
              </a:solidFill>
              <a:latin typeface="Times New Roman"/>
              <a:ea typeface="Times New Roman"/>
              <a:cs typeface="Times New Roman"/>
              <a:sym typeface="Times New Roman"/>
            </a:endParaRPr>
          </a:p>
          <a:p>
            <a:pPr>
              <a:lnSpc>
                <a:spcPct val="100000"/>
              </a:lnSpc>
              <a:spcBef>
                <a:spcPts val="600"/>
              </a:spcBef>
              <a:buClr>
                <a:srgbClr val="002060"/>
              </a:buClr>
              <a:buSzPct val="80000"/>
              <a:buFont typeface="+mj-lt"/>
              <a:buAutoNum type="arabicPeriod" startAt="3"/>
            </a:pPr>
            <a:r>
              <a:rPr lang="en-US" sz="1200" b="1" dirty="0" err="1" smtClean="0">
                <a:solidFill>
                  <a:schemeClr val="tx1"/>
                </a:solidFill>
                <a:latin typeface="Times New Roman"/>
                <a:ea typeface="Times New Roman"/>
                <a:cs typeface="Times New Roman"/>
                <a:sym typeface="Times New Roman"/>
              </a:rPr>
              <a:t>stays_in_weekend_nights</a:t>
            </a:r>
            <a:r>
              <a:rPr lang="en-US" sz="1200" dirty="0" smtClean="0">
                <a:solidFill>
                  <a:srgbClr val="002060"/>
                </a:solidFill>
                <a:latin typeface="Times New Roman"/>
                <a:ea typeface="Times New Roman"/>
                <a:cs typeface="Times New Roman"/>
                <a:sym typeface="Times New Roman"/>
              </a:rPr>
              <a:t> </a:t>
            </a:r>
            <a:r>
              <a:rPr lang="en-US" sz="1200" dirty="0">
                <a:solidFill>
                  <a:srgbClr val="002060"/>
                </a:solidFill>
                <a:latin typeface="Times New Roman"/>
                <a:ea typeface="Times New Roman"/>
                <a:cs typeface="Times New Roman"/>
                <a:sym typeface="Times New Roman"/>
              </a:rPr>
              <a:t>: Number of weekend nights  </a:t>
            </a:r>
            <a:endParaRPr lang="en-US" sz="1200" dirty="0" smtClean="0">
              <a:solidFill>
                <a:srgbClr val="002060"/>
              </a:solidFill>
              <a:latin typeface="Times New Roman"/>
              <a:ea typeface="Times New Roman"/>
              <a:cs typeface="Times New Roman"/>
              <a:sym typeface="Times New Roman"/>
            </a:endParaRPr>
          </a:p>
          <a:p>
            <a:pPr>
              <a:lnSpc>
                <a:spcPct val="100000"/>
              </a:lnSpc>
              <a:spcBef>
                <a:spcPts val="600"/>
              </a:spcBef>
              <a:buClr>
                <a:srgbClr val="002060"/>
              </a:buClr>
              <a:buSzPct val="80000"/>
              <a:buFont typeface="+mj-lt"/>
              <a:buAutoNum type="arabicPeriod" startAt="3"/>
            </a:pPr>
            <a:r>
              <a:rPr lang="en-US" sz="1200" b="1" dirty="0" err="1" smtClean="0">
                <a:solidFill>
                  <a:schemeClr val="tx1"/>
                </a:solidFill>
                <a:latin typeface="Times New Roman"/>
                <a:ea typeface="Times New Roman"/>
                <a:cs typeface="Times New Roman"/>
                <a:sym typeface="Times New Roman"/>
              </a:rPr>
              <a:t>stays_in_week_nights</a:t>
            </a:r>
            <a:r>
              <a:rPr lang="en-US" sz="1200" dirty="0" smtClean="0">
                <a:solidFill>
                  <a:srgbClr val="002060"/>
                </a:solidFill>
                <a:latin typeface="Times New Roman"/>
                <a:ea typeface="Times New Roman"/>
                <a:cs typeface="Times New Roman"/>
                <a:sym typeface="Times New Roman"/>
              </a:rPr>
              <a:t> </a:t>
            </a:r>
            <a:r>
              <a:rPr lang="en-US" sz="1200" dirty="0">
                <a:solidFill>
                  <a:srgbClr val="002060"/>
                </a:solidFill>
                <a:latin typeface="Times New Roman"/>
                <a:ea typeface="Times New Roman"/>
                <a:cs typeface="Times New Roman"/>
                <a:sym typeface="Times New Roman"/>
              </a:rPr>
              <a:t>: Number of week </a:t>
            </a:r>
            <a:r>
              <a:rPr lang="en-US" sz="1200" dirty="0" smtClean="0">
                <a:solidFill>
                  <a:srgbClr val="002060"/>
                </a:solidFill>
                <a:latin typeface="Times New Roman"/>
                <a:ea typeface="Times New Roman"/>
                <a:cs typeface="Times New Roman"/>
                <a:sym typeface="Times New Roman"/>
              </a:rPr>
              <a:t>nights.</a:t>
            </a:r>
          </a:p>
          <a:p>
            <a:pPr>
              <a:lnSpc>
                <a:spcPct val="100000"/>
              </a:lnSpc>
              <a:spcBef>
                <a:spcPts val="600"/>
              </a:spcBef>
              <a:buClr>
                <a:srgbClr val="002060"/>
              </a:buClr>
              <a:buSzPct val="80000"/>
              <a:buFont typeface="+mj-lt"/>
              <a:buAutoNum type="arabicPeriod" startAt="3"/>
            </a:pPr>
            <a:r>
              <a:rPr lang="en-US" sz="1200" b="1" dirty="0" smtClean="0">
                <a:solidFill>
                  <a:schemeClr val="tx1"/>
                </a:solidFill>
                <a:latin typeface="Times New Roman"/>
                <a:ea typeface="Times New Roman"/>
                <a:cs typeface="Times New Roman"/>
                <a:sym typeface="Times New Roman"/>
              </a:rPr>
              <a:t>adults</a:t>
            </a:r>
            <a:r>
              <a:rPr lang="en-US" sz="1200" dirty="0" smtClean="0">
                <a:solidFill>
                  <a:srgbClr val="002060"/>
                </a:solidFill>
                <a:latin typeface="Times New Roman"/>
                <a:ea typeface="Times New Roman"/>
                <a:cs typeface="Times New Roman"/>
                <a:sym typeface="Times New Roman"/>
              </a:rPr>
              <a:t> </a:t>
            </a:r>
            <a:r>
              <a:rPr lang="en-US" sz="1200" dirty="0">
                <a:solidFill>
                  <a:srgbClr val="002060"/>
                </a:solidFill>
                <a:latin typeface="Times New Roman"/>
                <a:ea typeface="Times New Roman"/>
                <a:cs typeface="Times New Roman"/>
                <a:sym typeface="Times New Roman"/>
              </a:rPr>
              <a:t>: Number of adults  </a:t>
            </a:r>
            <a:endParaRPr lang="en-US" sz="1200" dirty="0" smtClean="0">
              <a:solidFill>
                <a:srgbClr val="002060"/>
              </a:solidFill>
              <a:latin typeface="Times New Roman"/>
              <a:ea typeface="Times New Roman"/>
              <a:cs typeface="Times New Roman"/>
              <a:sym typeface="Times New Roman"/>
            </a:endParaRPr>
          </a:p>
          <a:p>
            <a:pPr>
              <a:lnSpc>
                <a:spcPct val="100000"/>
              </a:lnSpc>
              <a:spcBef>
                <a:spcPts val="600"/>
              </a:spcBef>
              <a:buClr>
                <a:srgbClr val="002060"/>
              </a:buClr>
              <a:buSzPct val="80000"/>
              <a:buFont typeface="+mj-lt"/>
              <a:buAutoNum type="arabicPeriod" startAt="3"/>
            </a:pPr>
            <a:r>
              <a:rPr lang="en-US" sz="1200" b="1" dirty="0" smtClean="0">
                <a:solidFill>
                  <a:schemeClr val="tx1"/>
                </a:solidFill>
                <a:latin typeface="Times New Roman"/>
                <a:ea typeface="Times New Roman"/>
                <a:cs typeface="Times New Roman"/>
                <a:sym typeface="Times New Roman"/>
              </a:rPr>
              <a:t>children</a:t>
            </a:r>
            <a:r>
              <a:rPr lang="en-US" sz="1200" dirty="0" smtClean="0">
                <a:solidFill>
                  <a:srgbClr val="002060"/>
                </a:solidFill>
                <a:latin typeface="Times New Roman"/>
                <a:ea typeface="Times New Roman"/>
                <a:cs typeface="Times New Roman"/>
                <a:sym typeface="Times New Roman"/>
              </a:rPr>
              <a:t> </a:t>
            </a:r>
            <a:r>
              <a:rPr lang="en-US" sz="1200" dirty="0">
                <a:solidFill>
                  <a:srgbClr val="002060"/>
                </a:solidFill>
                <a:latin typeface="Times New Roman"/>
                <a:ea typeface="Times New Roman"/>
                <a:cs typeface="Times New Roman"/>
                <a:sym typeface="Times New Roman"/>
              </a:rPr>
              <a:t>: Number of children  </a:t>
            </a:r>
            <a:endParaRPr lang="en-US" sz="1200" dirty="0" smtClean="0">
              <a:solidFill>
                <a:srgbClr val="002060"/>
              </a:solidFill>
              <a:latin typeface="Times New Roman"/>
              <a:ea typeface="Times New Roman"/>
              <a:cs typeface="Times New Roman"/>
              <a:sym typeface="Times New Roman"/>
            </a:endParaRPr>
          </a:p>
          <a:p>
            <a:pPr>
              <a:lnSpc>
                <a:spcPct val="100000"/>
              </a:lnSpc>
              <a:spcBef>
                <a:spcPts val="600"/>
              </a:spcBef>
              <a:buClr>
                <a:srgbClr val="002060"/>
              </a:buClr>
              <a:buSzPct val="80000"/>
              <a:buFont typeface="+mj-lt"/>
              <a:buAutoNum type="arabicPeriod" startAt="3"/>
            </a:pPr>
            <a:r>
              <a:rPr lang="en-US" sz="1200" b="1" dirty="0" smtClean="0">
                <a:solidFill>
                  <a:schemeClr val="tx1"/>
                </a:solidFill>
                <a:latin typeface="Times New Roman"/>
                <a:ea typeface="Times New Roman"/>
                <a:cs typeface="Times New Roman"/>
                <a:sym typeface="Times New Roman"/>
              </a:rPr>
              <a:t>babies</a:t>
            </a:r>
            <a:r>
              <a:rPr lang="en-US" sz="1200" dirty="0" smtClean="0">
                <a:solidFill>
                  <a:srgbClr val="002060"/>
                </a:solidFill>
                <a:latin typeface="Times New Roman"/>
                <a:ea typeface="Times New Roman"/>
                <a:cs typeface="Times New Roman"/>
                <a:sym typeface="Times New Roman"/>
              </a:rPr>
              <a:t> </a:t>
            </a:r>
            <a:r>
              <a:rPr lang="en-US" sz="1200" dirty="0">
                <a:solidFill>
                  <a:srgbClr val="002060"/>
                </a:solidFill>
                <a:latin typeface="Times New Roman"/>
                <a:ea typeface="Times New Roman"/>
                <a:cs typeface="Times New Roman"/>
                <a:sym typeface="Times New Roman"/>
              </a:rPr>
              <a:t>: Number of </a:t>
            </a:r>
            <a:r>
              <a:rPr lang="en-US" sz="1200" dirty="0" smtClean="0">
                <a:solidFill>
                  <a:srgbClr val="002060"/>
                </a:solidFill>
                <a:latin typeface="Times New Roman"/>
                <a:ea typeface="Times New Roman"/>
                <a:cs typeface="Times New Roman"/>
                <a:sym typeface="Times New Roman"/>
              </a:rPr>
              <a:t>babies</a:t>
            </a:r>
          </a:p>
          <a:p>
            <a:pPr>
              <a:lnSpc>
                <a:spcPct val="100000"/>
              </a:lnSpc>
              <a:spcBef>
                <a:spcPts val="600"/>
              </a:spcBef>
              <a:buClr>
                <a:srgbClr val="002060"/>
              </a:buClr>
              <a:buSzPct val="80000"/>
              <a:buFont typeface="+mj-lt"/>
              <a:buAutoNum type="arabicPeriod" startAt="3"/>
            </a:pPr>
            <a:r>
              <a:rPr lang="en-US" sz="1200" b="1" dirty="0" smtClean="0">
                <a:solidFill>
                  <a:schemeClr val="tx1"/>
                </a:solidFill>
                <a:latin typeface="Times New Roman"/>
                <a:ea typeface="Times New Roman"/>
                <a:cs typeface="Times New Roman"/>
                <a:sym typeface="Times New Roman"/>
              </a:rPr>
              <a:t>meal</a:t>
            </a:r>
            <a:r>
              <a:rPr lang="en-US" sz="1200" dirty="0" smtClean="0">
                <a:solidFill>
                  <a:srgbClr val="002060"/>
                </a:solidFill>
                <a:latin typeface="Times New Roman"/>
                <a:ea typeface="Times New Roman"/>
                <a:cs typeface="Times New Roman"/>
                <a:sym typeface="Times New Roman"/>
              </a:rPr>
              <a:t> </a:t>
            </a:r>
            <a:r>
              <a:rPr lang="en-US" sz="1200" dirty="0">
                <a:solidFill>
                  <a:srgbClr val="002060"/>
                </a:solidFill>
                <a:latin typeface="Times New Roman"/>
                <a:ea typeface="Times New Roman"/>
                <a:cs typeface="Times New Roman"/>
                <a:sym typeface="Times New Roman"/>
              </a:rPr>
              <a:t>: Type of meal booked</a:t>
            </a:r>
          </a:p>
          <a:p>
            <a:pPr>
              <a:lnSpc>
                <a:spcPct val="150000"/>
              </a:lnSpc>
              <a:buClr>
                <a:srgbClr val="002060"/>
              </a:buClr>
              <a:buSzPct val="80000"/>
              <a:buFont typeface="+mj-lt"/>
              <a:buAutoNum type="arabicPeriod" startAt="3"/>
            </a:pPr>
            <a:r>
              <a:rPr lang="en-US" sz="1200" b="1" dirty="0" smtClean="0">
                <a:solidFill>
                  <a:schemeClr val="tx1"/>
                </a:solidFill>
                <a:latin typeface="Times New Roman"/>
                <a:ea typeface="Times New Roman"/>
                <a:cs typeface="Times New Roman"/>
                <a:sym typeface="Times New Roman"/>
              </a:rPr>
              <a:t>country</a:t>
            </a:r>
            <a:r>
              <a:rPr lang="en-US" sz="1200" dirty="0" smtClean="0">
                <a:solidFill>
                  <a:srgbClr val="002060"/>
                </a:solidFill>
                <a:latin typeface="Times New Roman"/>
                <a:ea typeface="Times New Roman"/>
                <a:cs typeface="Times New Roman"/>
                <a:sym typeface="Times New Roman"/>
              </a:rPr>
              <a:t> </a:t>
            </a:r>
            <a:r>
              <a:rPr lang="en-US" sz="1200" dirty="0">
                <a:solidFill>
                  <a:srgbClr val="002060"/>
                </a:solidFill>
                <a:latin typeface="Times New Roman"/>
                <a:ea typeface="Times New Roman"/>
                <a:cs typeface="Times New Roman"/>
                <a:sym typeface="Times New Roman"/>
              </a:rPr>
              <a:t>: Country of </a:t>
            </a:r>
            <a:r>
              <a:rPr lang="en-US" sz="1200" dirty="0" smtClean="0">
                <a:solidFill>
                  <a:srgbClr val="002060"/>
                </a:solidFill>
                <a:latin typeface="Times New Roman"/>
                <a:ea typeface="Times New Roman"/>
                <a:cs typeface="Times New Roman"/>
                <a:sym typeface="Times New Roman"/>
              </a:rPr>
              <a:t>origin</a:t>
            </a:r>
          </a:p>
          <a:p>
            <a:pPr>
              <a:lnSpc>
                <a:spcPct val="150000"/>
              </a:lnSpc>
              <a:buClr>
                <a:srgbClr val="002060"/>
              </a:buClr>
              <a:buSzPct val="80000"/>
              <a:buFont typeface="+mj-lt"/>
              <a:buAutoNum type="arabicPeriod" startAt="3"/>
            </a:pPr>
            <a:r>
              <a:rPr lang="en-US" sz="1200" b="1" dirty="0" err="1" smtClean="0">
                <a:solidFill>
                  <a:schemeClr val="tx1"/>
                </a:solidFill>
                <a:latin typeface="Times New Roman"/>
                <a:ea typeface="Times New Roman"/>
                <a:cs typeface="Times New Roman"/>
                <a:sym typeface="Times New Roman"/>
              </a:rPr>
              <a:t>market_segment</a:t>
            </a:r>
            <a:r>
              <a:rPr lang="en-US" sz="1200" dirty="0" smtClean="0">
                <a:solidFill>
                  <a:srgbClr val="002060"/>
                </a:solidFill>
                <a:latin typeface="Times New Roman"/>
                <a:ea typeface="Times New Roman"/>
                <a:cs typeface="Times New Roman"/>
                <a:sym typeface="Times New Roman"/>
              </a:rPr>
              <a:t> </a:t>
            </a:r>
            <a:r>
              <a:rPr lang="en-US" sz="1200" dirty="0">
                <a:solidFill>
                  <a:srgbClr val="002060"/>
                </a:solidFill>
                <a:latin typeface="Times New Roman"/>
                <a:ea typeface="Times New Roman"/>
                <a:cs typeface="Times New Roman"/>
                <a:sym typeface="Times New Roman"/>
              </a:rPr>
              <a:t>: Market segment designation (TA/TO)  </a:t>
            </a:r>
            <a:endParaRPr lang="en-US" sz="1200" dirty="0" smtClean="0">
              <a:solidFill>
                <a:srgbClr val="002060"/>
              </a:solidFill>
              <a:latin typeface="Times New Roman"/>
              <a:ea typeface="Times New Roman"/>
              <a:cs typeface="Times New Roman"/>
              <a:sym typeface="Times New Roman"/>
            </a:endParaRPr>
          </a:p>
          <a:p>
            <a:pPr>
              <a:lnSpc>
                <a:spcPct val="150000"/>
              </a:lnSpc>
              <a:buClr>
                <a:srgbClr val="002060"/>
              </a:buClr>
              <a:buSzPct val="80000"/>
              <a:buFont typeface="+mj-lt"/>
              <a:buAutoNum type="arabicPeriod" startAt="3"/>
            </a:pPr>
            <a:r>
              <a:rPr lang="en-US" sz="1200" b="1" dirty="0" err="1" smtClean="0">
                <a:solidFill>
                  <a:schemeClr val="tx1"/>
                </a:solidFill>
                <a:latin typeface="Times New Roman"/>
                <a:ea typeface="Times New Roman"/>
                <a:cs typeface="Times New Roman"/>
                <a:sym typeface="Times New Roman"/>
              </a:rPr>
              <a:t>distribution_channel</a:t>
            </a:r>
            <a:r>
              <a:rPr lang="en-US" sz="1200" dirty="0" smtClean="0">
                <a:solidFill>
                  <a:srgbClr val="002060"/>
                </a:solidFill>
                <a:latin typeface="Times New Roman"/>
                <a:ea typeface="Times New Roman"/>
                <a:cs typeface="Times New Roman"/>
                <a:sym typeface="Times New Roman"/>
              </a:rPr>
              <a:t> </a:t>
            </a:r>
            <a:r>
              <a:rPr lang="en-US" sz="1200" dirty="0">
                <a:solidFill>
                  <a:srgbClr val="002060"/>
                </a:solidFill>
                <a:latin typeface="Times New Roman"/>
                <a:ea typeface="Times New Roman"/>
                <a:cs typeface="Times New Roman"/>
                <a:sym typeface="Times New Roman"/>
              </a:rPr>
              <a:t>: Booking distribution channel (T/A/TO)  </a:t>
            </a:r>
            <a:endParaRPr lang="en-US" sz="1200" dirty="0" smtClean="0">
              <a:solidFill>
                <a:srgbClr val="002060"/>
              </a:solidFill>
              <a:latin typeface="Times New Roman"/>
              <a:ea typeface="Times New Roman"/>
              <a:cs typeface="Times New Roman"/>
              <a:sym typeface="Times New Roman"/>
            </a:endParaRPr>
          </a:p>
          <a:p>
            <a:pPr>
              <a:lnSpc>
                <a:spcPct val="150000"/>
              </a:lnSpc>
              <a:buClr>
                <a:srgbClr val="002060"/>
              </a:buClr>
              <a:buSzPct val="80000"/>
              <a:buFont typeface="+mj-lt"/>
              <a:buAutoNum type="arabicPeriod" startAt="3"/>
            </a:pPr>
            <a:r>
              <a:rPr lang="en-US" sz="1200" b="1" dirty="0" err="1" smtClean="0">
                <a:solidFill>
                  <a:schemeClr val="tx1"/>
                </a:solidFill>
                <a:latin typeface="Times New Roman"/>
                <a:ea typeface="Times New Roman"/>
                <a:cs typeface="Times New Roman"/>
                <a:sym typeface="Times New Roman"/>
              </a:rPr>
              <a:t>is_repeated_guest</a:t>
            </a:r>
            <a:r>
              <a:rPr lang="en-US" sz="1200" dirty="0" smtClean="0">
                <a:solidFill>
                  <a:srgbClr val="002060"/>
                </a:solidFill>
                <a:latin typeface="Times New Roman"/>
                <a:ea typeface="Times New Roman"/>
                <a:cs typeface="Times New Roman"/>
                <a:sym typeface="Times New Roman"/>
              </a:rPr>
              <a:t> </a:t>
            </a:r>
            <a:r>
              <a:rPr lang="en-US" sz="1200" dirty="0">
                <a:solidFill>
                  <a:srgbClr val="002060"/>
                </a:solidFill>
                <a:latin typeface="Times New Roman"/>
                <a:ea typeface="Times New Roman"/>
                <a:cs typeface="Times New Roman"/>
                <a:sym typeface="Times New Roman"/>
              </a:rPr>
              <a:t>: is a repeated guest (1) or not (</a:t>
            </a:r>
            <a:r>
              <a:rPr lang="en-US" sz="1200" dirty="0" smtClean="0">
                <a:solidFill>
                  <a:srgbClr val="002060"/>
                </a:solidFill>
                <a:latin typeface="Times New Roman"/>
                <a:ea typeface="Times New Roman"/>
                <a:cs typeface="Times New Roman"/>
                <a:sym typeface="Times New Roman"/>
              </a:rPr>
              <a:t>0)</a:t>
            </a:r>
          </a:p>
          <a:p>
            <a:pPr>
              <a:lnSpc>
                <a:spcPct val="150000"/>
              </a:lnSpc>
              <a:buClr>
                <a:srgbClr val="002060"/>
              </a:buClr>
              <a:buSzPct val="80000"/>
              <a:buFont typeface="+mj-lt"/>
              <a:buAutoNum type="arabicPeriod" startAt="3"/>
            </a:pPr>
            <a:r>
              <a:rPr lang="en-US" sz="1200" b="1" dirty="0" err="1" smtClean="0">
                <a:solidFill>
                  <a:schemeClr val="tx1"/>
                </a:solidFill>
                <a:latin typeface="Times New Roman"/>
                <a:ea typeface="Times New Roman"/>
                <a:cs typeface="Times New Roman"/>
                <a:sym typeface="Times New Roman"/>
              </a:rPr>
              <a:t>previous_cancellations</a:t>
            </a:r>
            <a:r>
              <a:rPr lang="en-US" sz="1200" dirty="0" smtClean="0">
                <a:solidFill>
                  <a:srgbClr val="002060"/>
                </a:solidFill>
                <a:latin typeface="Times New Roman"/>
                <a:ea typeface="Times New Roman"/>
                <a:cs typeface="Times New Roman"/>
                <a:sym typeface="Times New Roman"/>
              </a:rPr>
              <a:t> </a:t>
            </a:r>
            <a:r>
              <a:rPr lang="en-US" sz="1200" dirty="0">
                <a:solidFill>
                  <a:srgbClr val="002060"/>
                </a:solidFill>
                <a:latin typeface="Times New Roman"/>
                <a:ea typeface="Times New Roman"/>
                <a:cs typeface="Times New Roman"/>
                <a:sym typeface="Times New Roman"/>
              </a:rPr>
              <a:t>: Number of previous bookings that were cancelled by the customer prior to the current  </a:t>
            </a:r>
            <a:r>
              <a:rPr lang="en-US" sz="1200" dirty="0" smtClean="0">
                <a:solidFill>
                  <a:srgbClr val="002060"/>
                </a:solidFill>
                <a:latin typeface="Times New Roman"/>
                <a:ea typeface="Times New Roman"/>
                <a:cs typeface="Times New Roman"/>
                <a:sym typeface="Times New Roman"/>
              </a:rPr>
              <a:t>booking</a:t>
            </a:r>
          </a:p>
          <a:p>
            <a:pPr>
              <a:lnSpc>
                <a:spcPct val="150000"/>
              </a:lnSpc>
              <a:buClr>
                <a:srgbClr val="002060"/>
              </a:buClr>
              <a:buSzPct val="80000"/>
              <a:buFont typeface="+mj-lt"/>
              <a:buAutoNum type="arabicPeriod" startAt="3"/>
            </a:pPr>
            <a:r>
              <a:rPr lang="en-US" sz="1200" b="1" dirty="0" err="1" smtClean="0">
                <a:solidFill>
                  <a:schemeClr val="tx1"/>
                </a:solidFill>
                <a:latin typeface="Times New Roman"/>
                <a:ea typeface="Times New Roman"/>
                <a:cs typeface="Times New Roman"/>
                <a:sym typeface="Times New Roman"/>
              </a:rPr>
              <a:t>previous_bookings_not_canceled</a:t>
            </a:r>
            <a:r>
              <a:rPr lang="en-US" sz="1200" dirty="0" smtClean="0">
                <a:solidFill>
                  <a:srgbClr val="002060"/>
                </a:solidFill>
                <a:latin typeface="Times New Roman"/>
                <a:ea typeface="Times New Roman"/>
                <a:cs typeface="Times New Roman"/>
                <a:sym typeface="Times New Roman"/>
              </a:rPr>
              <a:t> </a:t>
            </a:r>
            <a:r>
              <a:rPr lang="en-US" sz="1200" dirty="0">
                <a:solidFill>
                  <a:srgbClr val="002060"/>
                </a:solidFill>
                <a:latin typeface="Times New Roman"/>
                <a:ea typeface="Times New Roman"/>
                <a:cs typeface="Times New Roman"/>
                <a:sym typeface="Times New Roman"/>
              </a:rPr>
              <a:t>: Number of previous bookings not cancelled by the customer prior to the  current booking</a:t>
            </a:r>
          </a:p>
          <a:p>
            <a:pPr>
              <a:lnSpc>
                <a:spcPct val="150000"/>
              </a:lnSpc>
              <a:buClr>
                <a:srgbClr val="002060"/>
              </a:buClr>
              <a:buSzPct val="80000"/>
              <a:buFont typeface="+mj-lt"/>
              <a:buAutoNum type="arabicPeriod"/>
            </a:pPr>
            <a:endParaRPr lang="en-US" sz="1200" dirty="0">
              <a:solidFill>
                <a:srgbClr val="002060"/>
              </a:solidFill>
              <a:latin typeface="Times New Roman"/>
              <a:ea typeface="Times New Roman"/>
              <a:cs typeface="Times New Roman"/>
              <a:sym typeface="Times New Roman"/>
            </a:endParaRPr>
          </a:p>
          <a:p>
            <a:pPr>
              <a:lnSpc>
                <a:spcPct val="150000"/>
              </a:lnSpc>
              <a:buClr>
                <a:srgbClr val="002060"/>
              </a:buClr>
              <a:buSzPct val="80000"/>
              <a:buFont typeface="+mj-lt"/>
              <a:buAutoNum type="arabicPeriod"/>
            </a:pPr>
            <a:endParaRPr lang="en-US" sz="1200" dirty="0" smtClean="0">
              <a:solidFill>
                <a:srgbClr val="002060"/>
              </a:solidFill>
              <a:latin typeface="Times New Roman"/>
              <a:ea typeface="Times New Roman"/>
              <a:cs typeface="Times New Roman"/>
              <a:sym typeface="Times New Roman"/>
            </a:endParaRPr>
          </a:p>
          <a:p>
            <a:pPr>
              <a:lnSpc>
                <a:spcPct val="150000"/>
              </a:lnSpc>
              <a:buClr>
                <a:srgbClr val="002060"/>
              </a:buClr>
              <a:buSzPct val="80000"/>
              <a:buFont typeface="+mj-lt"/>
              <a:buAutoNum type="arabicPeriod"/>
            </a:pPr>
            <a:endParaRPr lang="en-US" sz="1200" dirty="0" smtClean="0">
              <a:solidFill>
                <a:srgbClr val="002060"/>
              </a:solidFill>
              <a:latin typeface="Times New Roman"/>
              <a:ea typeface="Times New Roman"/>
              <a:cs typeface="Times New Roman"/>
              <a:sym typeface="Times New Roman"/>
            </a:endParaRPr>
          </a:p>
          <a:p>
            <a:pPr marL="114300" indent="0">
              <a:lnSpc>
                <a:spcPct val="150000"/>
              </a:lnSpc>
              <a:buNone/>
            </a:pPr>
            <a:endParaRPr lang="en-US" b="1" dirty="0" smtClean="0">
              <a:solidFill>
                <a:srgbClr val="002060"/>
              </a:solidFill>
              <a:latin typeface="Times New Roman"/>
              <a:ea typeface="Times New Roman"/>
              <a:cs typeface="Times New Roman"/>
              <a:sym typeface="Times New Roman"/>
            </a:endParaRPr>
          </a:p>
          <a:p>
            <a:pPr marL="114300" indent="0">
              <a:lnSpc>
                <a:spcPct val="150000"/>
              </a:lnSpc>
              <a:buNone/>
            </a:pPr>
            <a:endParaRPr lang="en-US" sz="1600" dirty="0" smtClean="0">
              <a:solidFill>
                <a:srgbClr val="002060"/>
              </a:solidFill>
              <a:latin typeface="Times New Roman"/>
              <a:ea typeface="Times New Roman"/>
              <a:cs typeface="Times New Roman"/>
              <a:sym typeface="Times New Roman"/>
            </a:endParaRPr>
          </a:p>
          <a:p>
            <a:pPr marL="114300" indent="0">
              <a:lnSpc>
                <a:spcPct val="150000"/>
              </a:lnSpc>
              <a:buNone/>
            </a:pPr>
            <a:endParaRPr lang="en-US" sz="1600" dirty="0">
              <a:solidFill>
                <a:srgbClr val="002060"/>
              </a:solidFill>
            </a:endParaRPr>
          </a:p>
        </p:txBody>
      </p:sp>
      <p:cxnSp>
        <p:nvCxnSpPr>
          <p:cNvPr id="4" name="Straight Connector 3"/>
          <p:cNvCxnSpPr/>
          <p:nvPr/>
        </p:nvCxnSpPr>
        <p:spPr>
          <a:xfrm flipV="1">
            <a:off x="-10391" y="228600"/>
            <a:ext cx="8582891" cy="20782"/>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115123099"/>
      </p:ext>
    </p:extLst>
  </p:cSld>
  <p:clrMapOvr>
    <a:masterClrMapping/>
  </p:clrMapOvr>
  <mc:AlternateContent xmlns:mc="http://schemas.openxmlformats.org/markup-compatibility/2006" xmlns:p14="http://schemas.microsoft.com/office/powerpoint/2010/main">
    <mc:Choice Requires="p14">
      <p:transition spd="slow" p14:dur="2000" advTm="719"/>
    </mc:Choice>
    <mc:Fallback xmlns="">
      <p:transition spd="slow" advTm="719"/>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13" y="216230"/>
            <a:ext cx="8919387" cy="4927270"/>
          </a:xfrm>
        </p:spPr>
        <p:txBody>
          <a:bodyPr/>
          <a:lstStyle/>
          <a:p>
            <a:pPr>
              <a:lnSpc>
                <a:spcPct val="150000"/>
              </a:lnSpc>
              <a:buClr>
                <a:srgbClr val="002060"/>
              </a:buClr>
              <a:buSzPct val="80000"/>
              <a:buFont typeface="+mj-lt"/>
              <a:buAutoNum type="arabicPeriod" startAt="20"/>
            </a:pPr>
            <a:r>
              <a:rPr lang="en-US" sz="1200" b="1" dirty="0" err="1">
                <a:solidFill>
                  <a:schemeClr val="tx1"/>
                </a:solidFill>
                <a:latin typeface="Times New Roman"/>
                <a:ea typeface="Times New Roman"/>
                <a:cs typeface="Times New Roman"/>
                <a:sym typeface="Times New Roman"/>
              </a:rPr>
              <a:t>reserved_room_type</a:t>
            </a:r>
            <a:r>
              <a:rPr lang="en-US" sz="1200" b="1" dirty="0">
                <a:solidFill>
                  <a:schemeClr val="tx1"/>
                </a:solidFill>
                <a:latin typeface="Times New Roman"/>
                <a:ea typeface="Times New Roman"/>
                <a:cs typeface="Times New Roman"/>
                <a:sym typeface="Times New Roman"/>
              </a:rPr>
              <a:t> : </a:t>
            </a:r>
            <a:r>
              <a:rPr lang="en-US" sz="1200" dirty="0">
                <a:solidFill>
                  <a:srgbClr val="002060"/>
                </a:solidFill>
                <a:latin typeface="Times New Roman"/>
                <a:ea typeface="Times New Roman"/>
                <a:cs typeface="Times New Roman"/>
                <a:sym typeface="Times New Roman"/>
              </a:rPr>
              <a:t>Code of room type reserved  </a:t>
            </a:r>
          </a:p>
          <a:p>
            <a:pPr>
              <a:lnSpc>
                <a:spcPct val="150000"/>
              </a:lnSpc>
              <a:buClr>
                <a:srgbClr val="002060"/>
              </a:buClr>
              <a:buSzPct val="80000"/>
              <a:buFont typeface="+mj-lt"/>
              <a:buAutoNum type="arabicPeriod" startAt="20"/>
            </a:pPr>
            <a:r>
              <a:rPr lang="en-US" sz="1200" b="1" dirty="0" err="1">
                <a:solidFill>
                  <a:schemeClr val="tx1"/>
                </a:solidFill>
                <a:latin typeface="Times New Roman"/>
                <a:ea typeface="Times New Roman"/>
                <a:cs typeface="Times New Roman"/>
                <a:sym typeface="Times New Roman"/>
              </a:rPr>
              <a:t>assigned_room_type</a:t>
            </a:r>
            <a:r>
              <a:rPr lang="en-US" sz="1200" dirty="0">
                <a:solidFill>
                  <a:srgbClr val="002060"/>
                </a:solidFill>
                <a:latin typeface="Times New Roman"/>
                <a:ea typeface="Times New Roman"/>
                <a:cs typeface="Times New Roman"/>
                <a:sym typeface="Times New Roman"/>
              </a:rPr>
              <a:t> : Code for the type of room assigned to the booking</a:t>
            </a:r>
          </a:p>
          <a:p>
            <a:pPr lvl="0">
              <a:lnSpc>
                <a:spcPct val="150000"/>
              </a:lnSpc>
              <a:buClr>
                <a:srgbClr val="002060"/>
              </a:buClr>
              <a:buSzPct val="80000"/>
              <a:buFont typeface="+mj-lt"/>
              <a:buAutoNum type="arabicPeriod" startAt="20"/>
            </a:pPr>
            <a:r>
              <a:rPr lang="en-US" sz="1200" b="1" dirty="0" err="1">
                <a:solidFill>
                  <a:schemeClr val="tx1"/>
                </a:solidFill>
                <a:latin typeface="Times New Roman"/>
                <a:ea typeface="Times New Roman"/>
                <a:cs typeface="Times New Roman"/>
                <a:sym typeface="Times New Roman"/>
              </a:rPr>
              <a:t>booking_changes</a:t>
            </a:r>
            <a:r>
              <a:rPr lang="en-US" sz="1200" dirty="0">
                <a:solidFill>
                  <a:srgbClr val="002060"/>
                </a:solidFill>
                <a:latin typeface="Times New Roman"/>
                <a:ea typeface="Times New Roman"/>
                <a:cs typeface="Times New Roman"/>
                <a:sym typeface="Times New Roman"/>
              </a:rPr>
              <a:t> : Number of changes made to the booking from the moment of the booking until check-in or cancellation </a:t>
            </a:r>
          </a:p>
          <a:p>
            <a:pPr lvl="0">
              <a:lnSpc>
                <a:spcPct val="150000"/>
              </a:lnSpc>
              <a:buClr>
                <a:srgbClr val="002060"/>
              </a:buClr>
              <a:buSzPct val="80000"/>
              <a:buFont typeface="+mj-lt"/>
              <a:buAutoNum type="arabicPeriod" startAt="20"/>
            </a:pPr>
            <a:r>
              <a:rPr lang="en-US" sz="1200" b="1" dirty="0" err="1">
                <a:solidFill>
                  <a:schemeClr val="tx1"/>
                </a:solidFill>
                <a:latin typeface="Times New Roman"/>
                <a:ea typeface="Times New Roman"/>
                <a:cs typeface="Times New Roman"/>
                <a:sym typeface="Times New Roman"/>
              </a:rPr>
              <a:t>deposit_type</a:t>
            </a:r>
            <a:r>
              <a:rPr lang="en-US" sz="1200" dirty="0">
                <a:solidFill>
                  <a:srgbClr val="002060"/>
                </a:solidFill>
                <a:latin typeface="Times New Roman"/>
                <a:ea typeface="Times New Roman"/>
                <a:cs typeface="Times New Roman"/>
                <a:sym typeface="Times New Roman"/>
              </a:rPr>
              <a:t> : No Deposit, Non Refund, Refundable</a:t>
            </a:r>
          </a:p>
          <a:p>
            <a:pPr lvl="0">
              <a:lnSpc>
                <a:spcPct val="150000"/>
              </a:lnSpc>
              <a:buClr>
                <a:srgbClr val="002060"/>
              </a:buClr>
              <a:buSzPct val="80000"/>
              <a:buFont typeface="+mj-lt"/>
              <a:buAutoNum type="arabicPeriod" startAt="20"/>
            </a:pPr>
            <a:r>
              <a:rPr lang="en-US" sz="1200" b="1" dirty="0">
                <a:solidFill>
                  <a:schemeClr val="tx1"/>
                </a:solidFill>
                <a:latin typeface="Times New Roman"/>
                <a:ea typeface="Times New Roman"/>
                <a:cs typeface="Times New Roman"/>
                <a:sym typeface="Times New Roman"/>
              </a:rPr>
              <a:t>agent</a:t>
            </a:r>
            <a:r>
              <a:rPr lang="en-US" sz="1200" dirty="0">
                <a:solidFill>
                  <a:srgbClr val="002060"/>
                </a:solidFill>
                <a:latin typeface="Times New Roman"/>
                <a:ea typeface="Times New Roman"/>
                <a:cs typeface="Times New Roman"/>
                <a:sym typeface="Times New Roman"/>
              </a:rPr>
              <a:t> : ID of the travel agency that made the booking  </a:t>
            </a:r>
          </a:p>
          <a:p>
            <a:pPr lvl="0">
              <a:lnSpc>
                <a:spcPct val="150000"/>
              </a:lnSpc>
              <a:buClr>
                <a:srgbClr val="002060"/>
              </a:buClr>
              <a:buSzPct val="80000"/>
              <a:buFont typeface="+mj-lt"/>
              <a:buAutoNum type="arabicPeriod" startAt="20"/>
            </a:pPr>
            <a:r>
              <a:rPr lang="en-US" sz="1200" b="1" dirty="0">
                <a:solidFill>
                  <a:schemeClr val="tx1"/>
                </a:solidFill>
                <a:latin typeface="Times New Roman"/>
                <a:ea typeface="Times New Roman"/>
                <a:cs typeface="Times New Roman"/>
                <a:sym typeface="Times New Roman"/>
              </a:rPr>
              <a:t>company</a:t>
            </a:r>
            <a:r>
              <a:rPr lang="en-US" sz="1200" dirty="0">
                <a:solidFill>
                  <a:srgbClr val="002060"/>
                </a:solidFill>
                <a:latin typeface="Times New Roman"/>
                <a:ea typeface="Times New Roman"/>
                <a:cs typeface="Times New Roman"/>
                <a:sym typeface="Times New Roman"/>
              </a:rPr>
              <a:t> : ID of the company/entity that made the booking </a:t>
            </a:r>
          </a:p>
          <a:p>
            <a:pPr lvl="0">
              <a:lnSpc>
                <a:spcPct val="150000"/>
              </a:lnSpc>
              <a:buClr>
                <a:srgbClr val="002060"/>
              </a:buClr>
              <a:buSzPct val="80000"/>
              <a:buFont typeface="+mj-lt"/>
              <a:buAutoNum type="arabicPeriod" startAt="20"/>
            </a:pPr>
            <a:r>
              <a:rPr lang="en-US" sz="1200" b="1" dirty="0" err="1">
                <a:solidFill>
                  <a:schemeClr val="tx1"/>
                </a:solidFill>
                <a:latin typeface="Times New Roman"/>
                <a:ea typeface="Times New Roman"/>
                <a:cs typeface="Times New Roman"/>
                <a:sym typeface="Times New Roman"/>
              </a:rPr>
              <a:t>days_in_waiting_list</a:t>
            </a:r>
            <a:r>
              <a:rPr lang="en-US" sz="1200" dirty="0">
                <a:solidFill>
                  <a:srgbClr val="002060"/>
                </a:solidFill>
                <a:latin typeface="Times New Roman"/>
                <a:ea typeface="Times New Roman"/>
                <a:cs typeface="Times New Roman"/>
                <a:sym typeface="Times New Roman"/>
              </a:rPr>
              <a:t> : Number of days the booking was in the waiting list before it was confirmed to the customer</a:t>
            </a:r>
          </a:p>
          <a:p>
            <a:pPr lvl="0">
              <a:lnSpc>
                <a:spcPct val="150000"/>
              </a:lnSpc>
              <a:buClr>
                <a:srgbClr val="002060"/>
              </a:buClr>
              <a:buSzPct val="80000"/>
              <a:buFont typeface="+mj-lt"/>
              <a:buAutoNum type="arabicPeriod" startAt="20"/>
            </a:pPr>
            <a:r>
              <a:rPr lang="en-US" sz="1200" b="1" dirty="0" err="1">
                <a:solidFill>
                  <a:schemeClr val="tx1"/>
                </a:solidFill>
                <a:latin typeface="Times New Roman"/>
                <a:ea typeface="Times New Roman"/>
                <a:cs typeface="Times New Roman"/>
                <a:sym typeface="Times New Roman"/>
              </a:rPr>
              <a:t>customer_type</a:t>
            </a:r>
            <a:r>
              <a:rPr lang="en-US" sz="1200" dirty="0">
                <a:solidFill>
                  <a:srgbClr val="002060"/>
                </a:solidFill>
                <a:latin typeface="Times New Roman"/>
                <a:ea typeface="Times New Roman"/>
                <a:cs typeface="Times New Roman"/>
                <a:sym typeface="Times New Roman"/>
              </a:rPr>
              <a:t> : type of customer- contract, group, transient, transient party</a:t>
            </a:r>
          </a:p>
          <a:p>
            <a:pPr lvl="0">
              <a:lnSpc>
                <a:spcPct val="150000"/>
              </a:lnSpc>
              <a:buClr>
                <a:srgbClr val="002060"/>
              </a:buClr>
              <a:buSzPct val="80000"/>
              <a:buFont typeface="+mj-lt"/>
              <a:buAutoNum type="arabicPeriod" startAt="20"/>
            </a:pPr>
            <a:r>
              <a:rPr lang="en-US" sz="1200" b="1" dirty="0" err="1">
                <a:solidFill>
                  <a:schemeClr val="tx1"/>
                </a:solidFill>
                <a:latin typeface="Times New Roman"/>
                <a:ea typeface="Times New Roman"/>
                <a:cs typeface="Times New Roman"/>
                <a:sym typeface="Times New Roman"/>
              </a:rPr>
              <a:t>adr</a:t>
            </a:r>
            <a:r>
              <a:rPr lang="en-US" sz="1200" dirty="0">
                <a:solidFill>
                  <a:srgbClr val="002060"/>
                </a:solidFill>
                <a:latin typeface="Times New Roman"/>
                <a:ea typeface="Times New Roman"/>
                <a:cs typeface="Times New Roman"/>
                <a:sym typeface="Times New Roman"/>
              </a:rPr>
              <a:t> : Average Daily Rate as defined by dividing the sum of all lodging transactions by the total number of staying  nights</a:t>
            </a:r>
          </a:p>
          <a:p>
            <a:pPr lvl="0">
              <a:lnSpc>
                <a:spcPct val="150000"/>
              </a:lnSpc>
              <a:buClr>
                <a:srgbClr val="002060"/>
              </a:buClr>
              <a:buSzPct val="80000"/>
              <a:buFont typeface="+mj-lt"/>
              <a:buAutoNum type="arabicPeriod" startAt="20"/>
            </a:pPr>
            <a:r>
              <a:rPr lang="en-US" sz="1200" b="1" dirty="0" err="1">
                <a:solidFill>
                  <a:schemeClr val="tx1"/>
                </a:solidFill>
                <a:latin typeface="Times New Roman"/>
                <a:ea typeface="Times New Roman"/>
                <a:cs typeface="Times New Roman"/>
                <a:sym typeface="Times New Roman"/>
              </a:rPr>
              <a:t>required_car_parking_spaces</a:t>
            </a:r>
            <a:r>
              <a:rPr lang="en-US" sz="1200" dirty="0">
                <a:solidFill>
                  <a:srgbClr val="002060"/>
                </a:solidFill>
                <a:latin typeface="Times New Roman"/>
                <a:ea typeface="Times New Roman"/>
                <a:cs typeface="Times New Roman"/>
                <a:sym typeface="Times New Roman"/>
              </a:rPr>
              <a:t> : Number of car parking spaces required by the customer </a:t>
            </a:r>
          </a:p>
          <a:p>
            <a:pPr lvl="0">
              <a:lnSpc>
                <a:spcPct val="150000"/>
              </a:lnSpc>
              <a:buClr>
                <a:srgbClr val="002060"/>
              </a:buClr>
              <a:buSzPct val="80000"/>
              <a:buFont typeface="+mj-lt"/>
              <a:buAutoNum type="arabicPeriod" startAt="20"/>
            </a:pPr>
            <a:r>
              <a:rPr lang="en-US" sz="1200" b="1" dirty="0" err="1">
                <a:solidFill>
                  <a:schemeClr val="tx1"/>
                </a:solidFill>
                <a:latin typeface="Times New Roman"/>
                <a:ea typeface="Times New Roman"/>
                <a:cs typeface="Times New Roman"/>
                <a:sym typeface="Times New Roman"/>
              </a:rPr>
              <a:t>Total_of_special_requests</a:t>
            </a:r>
            <a:r>
              <a:rPr lang="en-US" sz="1200" dirty="0">
                <a:solidFill>
                  <a:srgbClr val="002060"/>
                </a:solidFill>
                <a:latin typeface="Times New Roman"/>
                <a:ea typeface="Times New Roman"/>
                <a:cs typeface="Times New Roman"/>
                <a:sym typeface="Times New Roman"/>
              </a:rPr>
              <a:t> : Number of special requests made by the customer (e.g. twin bed or high floor) </a:t>
            </a:r>
          </a:p>
          <a:p>
            <a:pPr lvl="0">
              <a:lnSpc>
                <a:spcPct val="150000"/>
              </a:lnSpc>
              <a:buClr>
                <a:srgbClr val="002060"/>
              </a:buClr>
              <a:buSzPct val="80000"/>
              <a:buFont typeface="+mj-lt"/>
              <a:buAutoNum type="arabicPeriod" startAt="20"/>
            </a:pPr>
            <a:r>
              <a:rPr lang="en-US" sz="1200" b="1" dirty="0" err="1">
                <a:solidFill>
                  <a:schemeClr val="tx1"/>
                </a:solidFill>
                <a:latin typeface="Times New Roman"/>
                <a:ea typeface="Times New Roman"/>
                <a:cs typeface="Times New Roman"/>
                <a:sym typeface="Times New Roman"/>
              </a:rPr>
              <a:t>reservation_status</a:t>
            </a:r>
            <a:r>
              <a:rPr lang="en-US" sz="1200" dirty="0">
                <a:solidFill>
                  <a:srgbClr val="002060"/>
                </a:solidFill>
                <a:latin typeface="Times New Roman"/>
                <a:ea typeface="Times New Roman"/>
                <a:cs typeface="Times New Roman"/>
                <a:sym typeface="Times New Roman"/>
              </a:rPr>
              <a:t> : Reservation last status</a:t>
            </a:r>
          </a:p>
          <a:p>
            <a:pPr lvl="0">
              <a:lnSpc>
                <a:spcPct val="150000"/>
              </a:lnSpc>
              <a:buClr>
                <a:srgbClr val="002060"/>
              </a:buClr>
              <a:buSzPct val="80000"/>
              <a:buFont typeface="+mj-lt"/>
              <a:buAutoNum type="arabicPeriod" startAt="20"/>
            </a:pPr>
            <a:r>
              <a:rPr lang="en-US" sz="1200" b="1" dirty="0" err="1">
                <a:solidFill>
                  <a:schemeClr val="tx1"/>
                </a:solidFill>
                <a:latin typeface="Times New Roman"/>
                <a:ea typeface="Times New Roman"/>
                <a:cs typeface="Times New Roman"/>
              </a:rPr>
              <a:t>reservation_status_date</a:t>
            </a:r>
            <a:r>
              <a:rPr lang="en-US" sz="1200" dirty="0">
                <a:solidFill>
                  <a:srgbClr val="002060"/>
                </a:solidFill>
                <a:latin typeface="Times New Roman"/>
                <a:ea typeface="Times New Roman"/>
                <a:cs typeface="Times New Roman"/>
              </a:rPr>
              <a:t> : Date at which the last status was made/updated.</a:t>
            </a:r>
            <a:endParaRPr lang="en-US" sz="1200" dirty="0">
              <a:solidFill>
                <a:srgbClr val="002060"/>
              </a:solidFill>
              <a:latin typeface="Times New Roman"/>
              <a:ea typeface="Times New Roman"/>
              <a:cs typeface="Times New Roman"/>
              <a:sym typeface="Times New Roman"/>
            </a:endParaRPr>
          </a:p>
          <a:p>
            <a:pPr marL="0" lvl="0" indent="0">
              <a:lnSpc>
                <a:spcPct val="100000"/>
              </a:lnSpc>
              <a:spcBef>
                <a:spcPts val="600"/>
              </a:spcBef>
              <a:buClr>
                <a:srgbClr val="002060"/>
              </a:buClr>
              <a:buSzPct val="100000"/>
              <a:buNone/>
            </a:pPr>
            <a:endParaRPr lang="en-US" sz="1200" dirty="0">
              <a:solidFill>
                <a:srgbClr val="002060"/>
              </a:solidFill>
              <a:latin typeface="Times New Roman"/>
              <a:ea typeface="Times New Roman"/>
              <a:cs typeface="Times New Roman"/>
              <a:sym typeface="Times New Roman"/>
            </a:endParaRPr>
          </a:p>
          <a:p>
            <a:pPr marL="0">
              <a:lnSpc>
                <a:spcPct val="100000"/>
              </a:lnSpc>
              <a:spcBef>
                <a:spcPts val="600"/>
              </a:spcBef>
            </a:pPr>
            <a:endParaRPr lang="en-US" sz="1200" dirty="0"/>
          </a:p>
        </p:txBody>
      </p:sp>
      <p:cxnSp>
        <p:nvCxnSpPr>
          <p:cNvPr id="4" name="Straight Connector 3"/>
          <p:cNvCxnSpPr/>
          <p:nvPr/>
        </p:nvCxnSpPr>
        <p:spPr>
          <a:xfrm flipV="1">
            <a:off x="0" y="195448"/>
            <a:ext cx="8582891" cy="20782"/>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223073963"/>
      </p:ext>
    </p:extLst>
  </p:cSld>
  <p:clrMapOvr>
    <a:masterClrMapping/>
  </p:clrMapOvr>
  <mc:AlternateContent xmlns:mc="http://schemas.openxmlformats.org/markup-compatibility/2006" xmlns:p14="http://schemas.microsoft.com/office/powerpoint/2010/main">
    <mc:Choice Requires="p14">
      <p:transition spd="slow" p14:dur="2000" advTm="719"/>
    </mc:Choice>
    <mc:Fallback xmlns="">
      <p:transition spd="slow" advTm="71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10391" y="228600"/>
            <a:ext cx="8582891" cy="20782"/>
          </a:xfrm>
          <a:prstGeom prst="line">
            <a:avLst/>
          </a:prstGeom>
        </p:spPr>
        <p:style>
          <a:lnRef idx="2">
            <a:schemeClr val="accent3"/>
          </a:lnRef>
          <a:fillRef idx="0">
            <a:schemeClr val="accent3"/>
          </a:fillRef>
          <a:effectRef idx="1">
            <a:schemeClr val="accent3"/>
          </a:effectRef>
          <a:fontRef idx="minor">
            <a:schemeClr val="tx1"/>
          </a:fontRef>
        </p:style>
      </p:cxnSp>
      <p:sp>
        <p:nvSpPr>
          <p:cNvPr id="7" name="Title 1"/>
          <p:cNvSpPr txBox="1">
            <a:spLocks/>
          </p:cNvSpPr>
          <p:nvPr/>
        </p:nvSpPr>
        <p:spPr>
          <a:xfrm>
            <a:off x="311700" y="419455"/>
            <a:ext cx="8520600" cy="4008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800" dirty="0" smtClean="0"/>
              <a:t>2. Data Cleaning and Manipulation:</a:t>
            </a:r>
            <a:endParaRPr lang="en-US" sz="1800" dirty="0"/>
          </a:p>
        </p:txBody>
      </p:sp>
      <p:sp>
        <p:nvSpPr>
          <p:cNvPr id="4" name="Rectangle 3"/>
          <p:cNvSpPr/>
          <p:nvPr/>
        </p:nvSpPr>
        <p:spPr>
          <a:xfrm>
            <a:off x="311700" y="835507"/>
            <a:ext cx="8353329" cy="4016484"/>
          </a:xfrm>
          <a:prstGeom prst="rect">
            <a:avLst/>
          </a:prstGeom>
        </p:spPr>
        <p:txBody>
          <a:bodyPr wrap="square">
            <a:spAutoFit/>
          </a:bodyPr>
          <a:lstStyle/>
          <a:p>
            <a:pPr marL="285750" lvl="0" indent="-285750">
              <a:lnSpc>
                <a:spcPct val="150000"/>
              </a:lnSpc>
              <a:buClr>
                <a:schemeClr val="dk1"/>
              </a:buClr>
              <a:buSzPct val="108000"/>
              <a:buFont typeface="Wingdings" panose="05000000000000000000" pitchFamily="2" charset="2"/>
              <a:buChar char="§"/>
            </a:pPr>
            <a:r>
              <a:rPr lang="en-US" b="1" dirty="0">
                <a:solidFill>
                  <a:srgbClr val="002060"/>
                </a:solidFill>
                <a:latin typeface="Times New Roman"/>
                <a:ea typeface="Times New Roman"/>
                <a:cs typeface="Times New Roman"/>
                <a:sym typeface="Times New Roman"/>
              </a:rPr>
              <a:t>Data cleaning </a:t>
            </a:r>
            <a:r>
              <a:rPr lang="en-US" dirty="0">
                <a:solidFill>
                  <a:srgbClr val="002060"/>
                </a:solidFill>
                <a:latin typeface="Times New Roman"/>
                <a:ea typeface="Times New Roman"/>
                <a:cs typeface="Times New Roman"/>
                <a:sym typeface="Times New Roman"/>
              </a:rPr>
              <a:t>is the process of fixing or removing incorrect, corrupted, incorrectly formatted, duplicate, or incomplete data within a dataset. </a:t>
            </a:r>
          </a:p>
          <a:p>
            <a:pPr marL="285750" lvl="0" indent="-285750">
              <a:lnSpc>
                <a:spcPct val="150000"/>
              </a:lnSpc>
              <a:buClr>
                <a:schemeClr val="dk1"/>
              </a:buClr>
              <a:buSzPct val="108000"/>
              <a:buFont typeface="Wingdings" panose="05000000000000000000" pitchFamily="2" charset="2"/>
              <a:buChar char="§"/>
            </a:pPr>
            <a:r>
              <a:rPr lang="en-US" dirty="0">
                <a:solidFill>
                  <a:srgbClr val="002060"/>
                </a:solidFill>
                <a:latin typeface="Times New Roman"/>
                <a:ea typeface="Times New Roman"/>
                <a:cs typeface="Times New Roman"/>
                <a:sym typeface="Times New Roman"/>
              </a:rPr>
              <a:t>When combining multiple data sources, there are many opportunities for data to be duplicated or mislabeled. If data is incorrect, outcomes and algorithms are unreliable, even though they may look correct</a:t>
            </a:r>
            <a:r>
              <a:rPr lang="en-US" dirty="0" smtClean="0">
                <a:solidFill>
                  <a:srgbClr val="002060"/>
                </a:solidFill>
                <a:latin typeface="Times New Roman"/>
                <a:ea typeface="Times New Roman"/>
                <a:cs typeface="Times New Roman"/>
                <a:sym typeface="Times New Roman"/>
              </a:rPr>
              <a:t>.</a:t>
            </a:r>
          </a:p>
          <a:p>
            <a:pPr marL="285750" lvl="0" indent="-285750">
              <a:lnSpc>
                <a:spcPct val="150000"/>
              </a:lnSpc>
              <a:buClr>
                <a:schemeClr val="dk1"/>
              </a:buClr>
              <a:buSzPct val="108000"/>
              <a:buFont typeface="Wingdings" panose="05000000000000000000" pitchFamily="2" charset="2"/>
              <a:buChar char="§"/>
            </a:pPr>
            <a:endParaRPr lang="en-US" dirty="0">
              <a:solidFill>
                <a:srgbClr val="002060"/>
              </a:solidFill>
              <a:latin typeface="Times New Roman"/>
              <a:ea typeface="Times New Roman"/>
              <a:cs typeface="Times New Roman"/>
              <a:sym typeface="Times New Roman"/>
            </a:endParaRPr>
          </a:p>
          <a:p>
            <a:pPr marL="0" lvl="0" indent="0">
              <a:lnSpc>
                <a:spcPct val="150000"/>
              </a:lnSpc>
              <a:buClr>
                <a:schemeClr val="dk1"/>
              </a:buClr>
              <a:buSzPct val="108000"/>
              <a:buNone/>
            </a:pPr>
            <a:r>
              <a:rPr lang="en-US" dirty="0">
                <a:solidFill>
                  <a:srgbClr val="002060"/>
                </a:solidFill>
                <a:latin typeface="Times New Roman"/>
                <a:ea typeface="Times New Roman"/>
                <a:cs typeface="Times New Roman"/>
                <a:sym typeface="Times New Roman"/>
              </a:rPr>
              <a:t>The steps involved in data cleaning are as follows:</a:t>
            </a:r>
          </a:p>
          <a:p>
            <a:pPr marL="0" lvl="0" indent="0">
              <a:lnSpc>
                <a:spcPct val="150000"/>
              </a:lnSpc>
              <a:buClr>
                <a:schemeClr val="dk1"/>
              </a:buClr>
              <a:buSzPct val="108000"/>
              <a:buNone/>
            </a:pPr>
            <a:r>
              <a:rPr lang="en-US" b="1" u="sng" dirty="0">
                <a:solidFill>
                  <a:srgbClr val="002060"/>
                </a:solidFill>
                <a:latin typeface="Times New Roman"/>
                <a:ea typeface="Times New Roman"/>
                <a:cs typeface="Times New Roman"/>
                <a:sym typeface="Times New Roman"/>
              </a:rPr>
              <a:t>Step 1</a:t>
            </a:r>
            <a:r>
              <a:rPr lang="en-US" b="1" dirty="0">
                <a:solidFill>
                  <a:srgbClr val="002060"/>
                </a:solidFill>
                <a:latin typeface="Times New Roman"/>
                <a:ea typeface="Times New Roman"/>
                <a:cs typeface="Times New Roman"/>
                <a:sym typeface="Times New Roman"/>
              </a:rPr>
              <a:t>:</a:t>
            </a:r>
            <a:r>
              <a:rPr lang="en-US" b="1" i="1" dirty="0">
                <a:solidFill>
                  <a:srgbClr val="002060"/>
                </a:solidFill>
                <a:latin typeface="Times New Roman"/>
                <a:ea typeface="Times New Roman"/>
                <a:cs typeface="Times New Roman"/>
                <a:sym typeface="Times New Roman"/>
              </a:rPr>
              <a:t> </a:t>
            </a:r>
            <a:r>
              <a:rPr lang="en-US" b="1" dirty="0">
                <a:solidFill>
                  <a:srgbClr val="002060"/>
                </a:solidFill>
                <a:latin typeface="Times New Roman"/>
                <a:ea typeface="Times New Roman"/>
                <a:cs typeface="Times New Roman"/>
                <a:sym typeface="Times New Roman"/>
              </a:rPr>
              <a:t>Remove duplicate or irrelevant observations</a:t>
            </a:r>
          </a:p>
          <a:p>
            <a:pPr marL="285750" indent="-285750">
              <a:lnSpc>
                <a:spcPct val="150000"/>
              </a:lnSpc>
              <a:buClr>
                <a:schemeClr val="dk1"/>
              </a:buClr>
              <a:buSzPct val="100000"/>
              <a:buFont typeface="Wingdings" panose="05000000000000000000" pitchFamily="2" charset="2"/>
              <a:buChar char="§"/>
            </a:pPr>
            <a:r>
              <a:rPr lang="en-US" dirty="0">
                <a:solidFill>
                  <a:srgbClr val="002060"/>
                </a:solidFill>
                <a:latin typeface="Times New Roman"/>
                <a:ea typeface="Times New Roman"/>
                <a:cs typeface="Times New Roman"/>
                <a:sym typeface="Times New Roman"/>
              </a:rPr>
              <a:t>In this step, all the null and duplicate values are removed,</a:t>
            </a:r>
          </a:p>
          <a:p>
            <a:pPr marL="285750" indent="-285750">
              <a:lnSpc>
                <a:spcPct val="150000"/>
              </a:lnSpc>
              <a:buClr>
                <a:schemeClr val="dk1"/>
              </a:buClr>
              <a:buSzPct val="100000"/>
              <a:buFont typeface="Wingdings" panose="05000000000000000000" pitchFamily="2" charset="2"/>
              <a:buChar char="§"/>
            </a:pPr>
            <a:r>
              <a:rPr lang="en-US" dirty="0">
                <a:solidFill>
                  <a:srgbClr val="002060"/>
                </a:solidFill>
                <a:latin typeface="Times New Roman"/>
                <a:ea typeface="Times New Roman"/>
                <a:cs typeface="Times New Roman"/>
                <a:sym typeface="Times New Roman"/>
              </a:rPr>
              <a:t>The irrelevant null values are replaced with relevant data.</a:t>
            </a:r>
          </a:p>
          <a:p>
            <a:pPr marL="0" indent="0">
              <a:lnSpc>
                <a:spcPct val="150000"/>
              </a:lnSpc>
              <a:buClr>
                <a:schemeClr val="dk1"/>
              </a:buClr>
              <a:buSzPct val="100000"/>
              <a:buNone/>
            </a:pPr>
            <a:endParaRPr lang="en-US" sz="800" dirty="0">
              <a:solidFill>
                <a:srgbClr val="002060"/>
              </a:solidFill>
              <a:latin typeface="Times New Roman"/>
              <a:ea typeface="Times New Roman"/>
              <a:cs typeface="Times New Roman"/>
              <a:sym typeface="Times New Roman"/>
            </a:endParaRPr>
          </a:p>
          <a:p>
            <a:pPr marL="0" lvl="0" indent="0">
              <a:lnSpc>
                <a:spcPct val="150000"/>
              </a:lnSpc>
              <a:buClr>
                <a:schemeClr val="dk1"/>
              </a:buClr>
              <a:buNone/>
            </a:pPr>
            <a:r>
              <a:rPr lang="en-US" dirty="0">
                <a:solidFill>
                  <a:srgbClr val="002060"/>
                </a:solidFill>
                <a:latin typeface="Times New Roman"/>
                <a:ea typeface="Times New Roman"/>
                <a:cs typeface="Times New Roman"/>
                <a:sym typeface="Times New Roman"/>
              </a:rPr>
              <a:t> </a:t>
            </a:r>
            <a:r>
              <a:rPr lang="en-US" b="1" u="sng" dirty="0">
                <a:solidFill>
                  <a:srgbClr val="002060"/>
                </a:solidFill>
                <a:latin typeface="Times New Roman"/>
                <a:ea typeface="Times New Roman"/>
                <a:cs typeface="Times New Roman"/>
                <a:sym typeface="Times New Roman"/>
              </a:rPr>
              <a:t>Step 2</a:t>
            </a:r>
            <a:r>
              <a:rPr lang="en-US" b="1" dirty="0">
                <a:solidFill>
                  <a:srgbClr val="002060"/>
                </a:solidFill>
                <a:latin typeface="Times New Roman"/>
                <a:ea typeface="Times New Roman"/>
                <a:cs typeface="Times New Roman"/>
                <a:sym typeface="Times New Roman"/>
              </a:rPr>
              <a:t>: Fix structural errors</a:t>
            </a:r>
          </a:p>
          <a:p>
            <a:pPr marL="285750" lvl="0" indent="-285750">
              <a:lnSpc>
                <a:spcPct val="150000"/>
              </a:lnSpc>
              <a:buClr>
                <a:schemeClr val="dk1"/>
              </a:buClr>
              <a:buSzPct val="100000"/>
              <a:buFont typeface="Wingdings" panose="05000000000000000000" pitchFamily="2" charset="2"/>
              <a:buChar char="§"/>
            </a:pPr>
            <a:r>
              <a:rPr lang="en-US" dirty="0">
                <a:solidFill>
                  <a:srgbClr val="002060"/>
                </a:solidFill>
                <a:latin typeface="Times New Roman"/>
                <a:ea typeface="Times New Roman"/>
                <a:cs typeface="Times New Roman"/>
                <a:sym typeface="Times New Roman"/>
              </a:rPr>
              <a:t>The names of the columns are changed to fix structural errors.</a:t>
            </a:r>
          </a:p>
          <a:p>
            <a:pPr marL="0" lvl="0" indent="0">
              <a:lnSpc>
                <a:spcPct val="150000"/>
              </a:lnSpc>
              <a:buClr>
                <a:schemeClr val="dk1"/>
              </a:buClr>
              <a:buNone/>
            </a:pPr>
            <a:endParaRPr lang="en-US" sz="800" dirty="0">
              <a:solidFill>
                <a:srgbClr val="00206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30364146"/>
      </p:ext>
    </p:extLst>
  </p:cSld>
  <p:clrMapOvr>
    <a:masterClrMapping/>
  </p:clrMapOvr>
  <mc:AlternateContent xmlns:mc="http://schemas.openxmlformats.org/markup-compatibility/2006" xmlns:p14="http://schemas.microsoft.com/office/powerpoint/2010/main">
    <mc:Choice Requires="p14">
      <p:transition spd="slow" p14:dur="2000" advTm="933"/>
    </mc:Choice>
    <mc:Fallback xmlns="">
      <p:transition spd="slow" advTm="933"/>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08286" y="330036"/>
            <a:ext cx="8364214" cy="4736275"/>
          </a:xfrm>
        </p:spPr>
        <p:txBody>
          <a:bodyPr/>
          <a:lstStyle/>
          <a:p>
            <a:pPr marL="0" lvl="0" indent="0">
              <a:lnSpc>
                <a:spcPct val="150000"/>
              </a:lnSpc>
              <a:buClr>
                <a:schemeClr val="dk1"/>
              </a:buClr>
              <a:buNone/>
            </a:pPr>
            <a:r>
              <a:rPr lang="en-US" sz="1400" b="1" u="sng" dirty="0">
                <a:solidFill>
                  <a:srgbClr val="002060"/>
                </a:solidFill>
                <a:latin typeface="Times New Roman"/>
                <a:ea typeface="Times New Roman"/>
                <a:cs typeface="Times New Roman"/>
                <a:sym typeface="Times New Roman"/>
              </a:rPr>
              <a:t>Step 3</a:t>
            </a:r>
            <a:r>
              <a:rPr lang="en-US" sz="1400" b="1" dirty="0">
                <a:solidFill>
                  <a:srgbClr val="002060"/>
                </a:solidFill>
                <a:latin typeface="Times New Roman"/>
                <a:ea typeface="Times New Roman"/>
                <a:cs typeface="Times New Roman"/>
                <a:sym typeface="Times New Roman"/>
              </a:rPr>
              <a:t>: Round off integer values in data frame</a:t>
            </a:r>
          </a:p>
          <a:p>
            <a:pPr marL="285750" indent="-285750">
              <a:lnSpc>
                <a:spcPct val="150000"/>
              </a:lnSpc>
              <a:buClr>
                <a:schemeClr val="dk1"/>
              </a:buClr>
              <a:buSzPct val="100000"/>
              <a:buFont typeface="Wingdings" panose="05000000000000000000" pitchFamily="2" charset="2"/>
              <a:buChar char="§"/>
            </a:pPr>
            <a:r>
              <a:rPr lang="en-US" sz="1400" dirty="0">
                <a:solidFill>
                  <a:srgbClr val="002060"/>
                </a:solidFill>
                <a:latin typeface="Times New Roman"/>
                <a:ea typeface="Times New Roman"/>
                <a:cs typeface="Times New Roman"/>
                <a:sym typeface="Times New Roman"/>
              </a:rPr>
              <a:t>For easier calculation of numeric data, we have rounded off the float dataset in various columns.</a:t>
            </a:r>
          </a:p>
          <a:p>
            <a:pPr marL="0" lvl="0" indent="0">
              <a:lnSpc>
                <a:spcPct val="150000"/>
              </a:lnSpc>
              <a:buClr>
                <a:schemeClr val="dk1"/>
              </a:buClr>
              <a:buNone/>
            </a:pPr>
            <a:endParaRPr lang="en-US" sz="500" dirty="0">
              <a:solidFill>
                <a:srgbClr val="002060"/>
              </a:solidFill>
              <a:latin typeface="Times New Roman"/>
              <a:ea typeface="Times New Roman"/>
              <a:cs typeface="Times New Roman"/>
              <a:sym typeface="Times New Roman"/>
            </a:endParaRPr>
          </a:p>
          <a:p>
            <a:pPr marL="0" lvl="0" indent="0">
              <a:lnSpc>
                <a:spcPct val="150000"/>
              </a:lnSpc>
              <a:buClr>
                <a:schemeClr val="dk1"/>
              </a:buClr>
              <a:buNone/>
            </a:pPr>
            <a:r>
              <a:rPr lang="en-US" sz="1400" b="1" u="sng" dirty="0">
                <a:solidFill>
                  <a:srgbClr val="002060"/>
                </a:solidFill>
                <a:latin typeface="Times New Roman"/>
                <a:ea typeface="Times New Roman"/>
                <a:cs typeface="Times New Roman"/>
                <a:sym typeface="Times New Roman"/>
              </a:rPr>
              <a:t>Step 4</a:t>
            </a:r>
            <a:r>
              <a:rPr lang="en-US" sz="1400" b="1" dirty="0">
                <a:solidFill>
                  <a:srgbClr val="002060"/>
                </a:solidFill>
                <a:latin typeface="Times New Roman"/>
                <a:ea typeface="Times New Roman"/>
                <a:cs typeface="Times New Roman"/>
                <a:sym typeface="Times New Roman"/>
              </a:rPr>
              <a:t>: Change data type as per requirement</a:t>
            </a:r>
          </a:p>
          <a:p>
            <a:pPr marL="285750" lvl="0" indent="-285750">
              <a:lnSpc>
                <a:spcPct val="150000"/>
              </a:lnSpc>
              <a:buClr>
                <a:schemeClr val="dk1"/>
              </a:buClr>
              <a:buSzPct val="100000"/>
              <a:buFont typeface="Wingdings" panose="05000000000000000000" pitchFamily="2" charset="2"/>
              <a:buChar char="§"/>
            </a:pPr>
            <a:r>
              <a:rPr lang="en-US" sz="1400" dirty="0">
                <a:solidFill>
                  <a:srgbClr val="002060"/>
                </a:solidFill>
                <a:latin typeface="Times New Roman"/>
                <a:ea typeface="Times New Roman"/>
                <a:cs typeface="Times New Roman"/>
                <a:sym typeface="Times New Roman"/>
              </a:rPr>
              <a:t>The data type is changed for the sake of easier calculations and presentation</a:t>
            </a:r>
            <a:r>
              <a:rPr lang="en-US" sz="1400" dirty="0" smtClean="0">
                <a:solidFill>
                  <a:srgbClr val="002060"/>
                </a:solidFill>
                <a:latin typeface="Times New Roman"/>
                <a:ea typeface="Times New Roman"/>
                <a:cs typeface="Times New Roman"/>
                <a:sym typeface="Times New Roman"/>
              </a:rPr>
              <a:t>. </a:t>
            </a:r>
            <a:endParaRPr lang="en-US" sz="800" dirty="0">
              <a:solidFill>
                <a:srgbClr val="002060"/>
              </a:solidFill>
              <a:latin typeface="Times New Roman"/>
              <a:ea typeface="Times New Roman"/>
              <a:cs typeface="Times New Roman"/>
              <a:sym typeface="Times New Roman"/>
            </a:endParaRPr>
          </a:p>
          <a:p>
            <a:pPr marL="0" lvl="0" indent="0">
              <a:lnSpc>
                <a:spcPct val="150000"/>
              </a:lnSpc>
              <a:buClr>
                <a:schemeClr val="dk1"/>
              </a:buClr>
              <a:buNone/>
            </a:pPr>
            <a:endParaRPr lang="en-US" sz="500" b="1" u="sng" dirty="0" smtClean="0">
              <a:solidFill>
                <a:srgbClr val="002060"/>
              </a:solidFill>
              <a:latin typeface="Times New Roman"/>
              <a:ea typeface="Times New Roman"/>
              <a:cs typeface="Times New Roman"/>
              <a:sym typeface="Times New Roman"/>
            </a:endParaRPr>
          </a:p>
          <a:p>
            <a:pPr marL="0" lvl="0" indent="0">
              <a:lnSpc>
                <a:spcPct val="150000"/>
              </a:lnSpc>
              <a:buClr>
                <a:schemeClr val="dk1"/>
              </a:buClr>
              <a:buNone/>
            </a:pPr>
            <a:r>
              <a:rPr lang="en-US" sz="1400" b="1" u="sng" dirty="0" smtClean="0">
                <a:solidFill>
                  <a:srgbClr val="002060"/>
                </a:solidFill>
                <a:latin typeface="Times New Roman"/>
                <a:ea typeface="Times New Roman"/>
                <a:cs typeface="Times New Roman"/>
                <a:sym typeface="Times New Roman"/>
              </a:rPr>
              <a:t>Step </a:t>
            </a:r>
            <a:r>
              <a:rPr lang="en-US" sz="1400" b="1" u="sng" dirty="0">
                <a:solidFill>
                  <a:srgbClr val="002060"/>
                </a:solidFill>
                <a:latin typeface="Times New Roman"/>
                <a:ea typeface="Times New Roman"/>
                <a:cs typeface="Times New Roman"/>
                <a:sym typeface="Times New Roman"/>
              </a:rPr>
              <a:t>5</a:t>
            </a:r>
            <a:r>
              <a:rPr lang="en-US" sz="1400" b="1" dirty="0">
                <a:solidFill>
                  <a:srgbClr val="002060"/>
                </a:solidFill>
                <a:latin typeface="Times New Roman"/>
                <a:ea typeface="Times New Roman"/>
                <a:cs typeface="Times New Roman"/>
                <a:sym typeface="Times New Roman"/>
              </a:rPr>
              <a:t>: Adding new columns as per requirement</a:t>
            </a:r>
          </a:p>
          <a:p>
            <a:pPr marL="285750" indent="-285750">
              <a:lnSpc>
                <a:spcPct val="150000"/>
              </a:lnSpc>
              <a:buClr>
                <a:schemeClr val="dk1"/>
              </a:buClr>
              <a:buSzPct val="100000"/>
              <a:buFont typeface="Wingdings" panose="05000000000000000000" pitchFamily="2" charset="2"/>
              <a:buChar char="§"/>
            </a:pPr>
            <a:r>
              <a:rPr lang="en-US" sz="1400" dirty="0">
                <a:solidFill>
                  <a:srgbClr val="002060"/>
                </a:solidFill>
                <a:latin typeface="Times New Roman"/>
                <a:ea typeface="Times New Roman"/>
                <a:cs typeface="Times New Roman"/>
                <a:sym typeface="Times New Roman"/>
              </a:rPr>
              <a:t>New columns are added as per our requirement using the existing columns</a:t>
            </a:r>
            <a:r>
              <a:rPr lang="en-US" sz="1400" dirty="0" smtClean="0">
                <a:solidFill>
                  <a:srgbClr val="002060"/>
                </a:solidFill>
                <a:latin typeface="Times New Roman"/>
                <a:ea typeface="Times New Roman"/>
                <a:cs typeface="Times New Roman"/>
                <a:sym typeface="Times New Roman"/>
              </a:rPr>
              <a:t>.</a:t>
            </a:r>
          </a:p>
          <a:p>
            <a:pPr marL="0" indent="0">
              <a:lnSpc>
                <a:spcPct val="150000"/>
              </a:lnSpc>
              <a:buClr>
                <a:schemeClr val="dk1"/>
              </a:buClr>
              <a:buSzPct val="100000"/>
              <a:buNone/>
            </a:pPr>
            <a:endParaRPr lang="en-US" sz="1100" dirty="0">
              <a:solidFill>
                <a:srgbClr val="002060"/>
              </a:solidFill>
              <a:latin typeface="Times New Roman"/>
              <a:ea typeface="Times New Roman"/>
              <a:cs typeface="Times New Roman"/>
              <a:sym typeface="Times New Roman"/>
            </a:endParaRPr>
          </a:p>
          <a:p>
            <a:pPr marL="0" indent="0">
              <a:lnSpc>
                <a:spcPct val="150000"/>
              </a:lnSpc>
              <a:buClr>
                <a:schemeClr val="dk1"/>
              </a:buClr>
              <a:buSzPct val="108000"/>
              <a:buNone/>
            </a:pPr>
            <a:r>
              <a:rPr lang="en-US" sz="1500" b="1" dirty="0">
                <a:solidFill>
                  <a:srgbClr val="002060"/>
                </a:solidFill>
                <a:latin typeface="Times New Roman"/>
                <a:ea typeface="Times New Roman"/>
                <a:cs typeface="Times New Roman"/>
                <a:sym typeface="Times New Roman"/>
              </a:rPr>
              <a:t>Benefits of data </a:t>
            </a:r>
            <a:r>
              <a:rPr lang="en-US" sz="1500" b="1" dirty="0" smtClean="0">
                <a:solidFill>
                  <a:srgbClr val="002060"/>
                </a:solidFill>
                <a:latin typeface="Times New Roman"/>
                <a:ea typeface="Times New Roman"/>
                <a:cs typeface="Times New Roman"/>
                <a:sym typeface="Times New Roman"/>
              </a:rPr>
              <a:t>cleaning</a:t>
            </a:r>
          </a:p>
          <a:p>
            <a:pPr marL="0" indent="0">
              <a:lnSpc>
                <a:spcPct val="150000"/>
              </a:lnSpc>
              <a:buClr>
                <a:schemeClr val="dk1"/>
              </a:buClr>
              <a:buSzPct val="108000"/>
              <a:buNone/>
            </a:pPr>
            <a:endParaRPr lang="en-US" sz="400" b="1" dirty="0">
              <a:solidFill>
                <a:srgbClr val="002060"/>
              </a:solidFill>
              <a:latin typeface="Times New Roman"/>
              <a:ea typeface="Times New Roman"/>
              <a:cs typeface="Times New Roman"/>
              <a:sym typeface="Times New Roman"/>
            </a:endParaRPr>
          </a:p>
          <a:p>
            <a:pPr marL="0" indent="0">
              <a:lnSpc>
                <a:spcPct val="100000"/>
              </a:lnSpc>
              <a:buClr>
                <a:schemeClr val="dk1"/>
              </a:buClr>
              <a:buSzPct val="108000"/>
              <a:buNone/>
            </a:pPr>
            <a:r>
              <a:rPr lang="en-US" sz="1400" dirty="0">
                <a:solidFill>
                  <a:srgbClr val="002060"/>
                </a:solidFill>
                <a:latin typeface="Times New Roman"/>
                <a:ea typeface="Times New Roman"/>
                <a:cs typeface="Times New Roman"/>
                <a:sym typeface="Times New Roman"/>
              </a:rPr>
              <a:t>Having clean data will ultimately increase overall productivity and allow for the highest quality information in your decision-making. </a:t>
            </a:r>
            <a:r>
              <a:rPr lang="en-US" sz="1400" dirty="0" smtClean="0">
                <a:solidFill>
                  <a:srgbClr val="002060"/>
                </a:solidFill>
                <a:latin typeface="Times New Roman"/>
                <a:ea typeface="Times New Roman"/>
                <a:cs typeface="Times New Roman"/>
                <a:sym typeface="Times New Roman"/>
              </a:rPr>
              <a:t>Benefits </a:t>
            </a:r>
            <a:r>
              <a:rPr lang="en-US" sz="1400" dirty="0">
                <a:solidFill>
                  <a:srgbClr val="002060"/>
                </a:solidFill>
                <a:latin typeface="Times New Roman"/>
                <a:ea typeface="Times New Roman"/>
                <a:cs typeface="Times New Roman"/>
                <a:sym typeface="Times New Roman"/>
              </a:rPr>
              <a:t>include:</a:t>
            </a:r>
          </a:p>
          <a:p>
            <a:pPr marL="285750" indent="-285750">
              <a:lnSpc>
                <a:spcPct val="150000"/>
              </a:lnSpc>
              <a:buClr>
                <a:schemeClr val="dk1"/>
              </a:buClr>
              <a:buSzPct val="108000"/>
              <a:buFont typeface="Symbol" panose="05050102010706020507" pitchFamily="18" charset="2"/>
              <a:buChar char=""/>
            </a:pPr>
            <a:r>
              <a:rPr lang="en-US" sz="1400" dirty="0">
                <a:solidFill>
                  <a:srgbClr val="002060"/>
                </a:solidFill>
                <a:latin typeface="Times New Roman"/>
                <a:ea typeface="Times New Roman"/>
                <a:cs typeface="Times New Roman"/>
                <a:sym typeface="Times New Roman"/>
              </a:rPr>
              <a:t>Removal of errors when multiple sources of data are at play.</a:t>
            </a:r>
          </a:p>
          <a:p>
            <a:pPr marL="285750" indent="-285750">
              <a:lnSpc>
                <a:spcPct val="150000"/>
              </a:lnSpc>
              <a:buClr>
                <a:schemeClr val="dk1"/>
              </a:buClr>
              <a:buSzPct val="108000"/>
              <a:buFont typeface="Symbol" panose="05050102010706020507" pitchFamily="18" charset="2"/>
              <a:buChar char=""/>
            </a:pPr>
            <a:r>
              <a:rPr lang="en-US" sz="1400" dirty="0">
                <a:solidFill>
                  <a:srgbClr val="002060"/>
                </a:solidFill>
                <a:latin typeface="Times New Roman"/>
                <a:ea typeface="Times New Roman"/>
                <a:cs typeface="Times New Roman"/>
                <a:sym typeface="Times New Roman"/>
              </a:rPr>
              <a:t>Ability to map the different functions and what your data is intended to do.</a:t>
            </a:r>
          </a:p>
          <a:p>
            <a:pPr marL="285750" indent="-285750">
              <a:lnSpc>
                <a:spcPct val="100000"/>
              </a:lnSpc>
              <a:buClr>
                <a:schemeClr val="dk1"/>
              </a:buClr>
              <a:buSzPct val="108000"/>
              <a:buFont typeface="Symbol" panose="05050102010706020507" pitchFamily="18" charset="2"/>
              <a:buChar char=""/>
            </a:pPr>
            <a:r>
              <a:rPr lang="en-US" sz="1400" dirty="0">
                <a:solidFill>
                  <a:srgbClr val="002060"/>
                </a:solidFill>
                <a:latin typeface="Times New Roman"/>
                <a:ea typeface="Times New Roman"/>
                <a:cs typeface="Times New Roman"/>
                <a:sym typeface="Times New Roman"/>
              </a:rPr>
              <a:t>Monitoring errors and better reporting to see where errors are coming from, making it easier to fix incorrect or corrupt data for future applications.</a:t>
            </a:r>
          </a:p>
          <a:p>
            <a:endParaRPr lang="en-US" sz="1400" dirty="0"/>
          </a:p>
          <a:p>
            <a:pPr marL="285750" indent="-285750">
              <a:lnSpc>
                <a:spcPct val="150000"/>
              </a:lnSpc>
              <a:buClr>
                <a:schemeClr val="dk1"/>
              </a:buClr>
              <a:buSzPct val="100000"/>
              <a:buFont typeface="Wingdings" panose="05000000000000000000" pitchFamily="2" charset="2"/>
              <a:buChar char="§"/>
            </a:pPr>
            <a:endParaRPr lang="en-US" sz="1400" dirty="0">
              <a:solidFill>
                <a:srgbClr val="002060"/>
              </a:solidFill>
              <a:latin typeface="Times New Roman"/>
              <a:ea typeface="Times New Roman"/>
              <a:cs typeface="Times New Roman"/>
              <a:sym typeface="Times New Roman"/>
            </a:endParaRPr>
          </a:p>
          <a:p>
            <a:endParaRPr lang="en-US" sz="1400" dirty="0"/>
          </a:p>
          <a:p>
            <a:pPr marL="0" lvl="0" indent="0">
              <a:lnSpc>
                <a:spcPct val="150000"/>
              </a:lnSpc>
              <a:buClr>
                <a:schemeClr val="dk1"/>
              </a:buClr>
              <a:buSzPct val="108000"/>
              <a:buNone/>
            </a:pPr>
            <a:endParaRPr lang="en-US" sz="1400" dirty="0">
              <a:solidFill>
                <a:srgbClr val="002060"/>
              </a:solidFill>
              <a:latin typeface="Times New Roman"/>
              <a:ea typeface="Times New Roman"/>
              <a:cs typeface="Times New Roman"/>
              <a:sym typeface="Times New Roman"/>
            </a:endParaRPr>
          </a:p>
        </p:txBody>
      </p:sp>
      <p:cxnSp>
        <p:nvCxnSpPr>
          <p:cNvPr id="4" name="Straight Connector 3"/>
          <p:cNvCxnSpPr/>
          <p:nvPr/>
        </p:nvCxnSpPr>
        <p:spPr>
          <a:xfrm flipV="1">
            <a:off x="-10391" y="228600"/>
            <a:ext cx="8582891" cy="20782"/>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517658137"/>
      </p:ext>
    </p:extLst>
  </p:cSld>
  <p:clrMapOvr>
    <a:masterClrMapping/>
  </p:clrMapOvr>
  <mc:AlternateContent xmlns:mc="http://schemas.openxmlformats.org/markup-compatibility/2006" xmlns:p14="http://schemas.microsoft.com/office/powerpoint/2010/main">
    <mc:Choice Requires="p14">
      <p:transition spd="slow" p14:dur="2000" advTm="797"/>
    </mc:Choice>
    <mc:Fallback xmlns="">
      <p:transition spd="slow" advTm="79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buSzPct val="100000"/>
              <a:buFont typeface="Wingdings" panose="05000000000000000000" pitchFamily="2" charset="2"/>
              <a:buChar char="ü"/>
            </a:pPr>
            <a:r>
              <a:rPr lang="en-US" sz="2000" dirty="0" smtClean="0"/>
              <a:t>Data cleaning and </a:t>
            </a:r>
            <a:r>
              <a:rPr lang="en-US" sz="2000" dirty="0"/>
              <a:t>m</a:t>
            </a:r>
            <a:r>
              <a:rPr lang="en-US" sz="2000" dirty="0" smtClean="0"/>
              <a:t>anipulation in our project:</a:t>
            </a:r>
            <a:endParaRPr lang="en-US" sz="2000" dirty="0"/>
          </a:p>
        </p:txBody>
      </p:sp>
      <p:sp>
        <p:nvSpPr>
          <p:cNvPr id="3" name="Text Placeholder 2"/>
          <p:cNvSpPr>
            <a:spLocks noGrp="1"/>
          </p:cNvSpPr>
          <p:nvPr>
            <p:ph type="body" idx="1"/>
          </p:nvPr>
        </p:nvSpPr>
        <p:spPr/>
        <p:txBody>
          <a:bodyPr/>
          <a:lstStyle/>
          <a:p>
            <a:pPr marL="114300" indent="0">
              <a:buNone/>
            </a:pPr>
            <a:r>
              <a:rPr lang="en-US" sz="1500" dirty="0">
                <a:solidFill>
                  <a:srgbClr val="002060"/>
                </a:solidFill>
                <a:latin typeface="Times New Roman"/>
                <a:ea typeface="Times New Roman"/>
                <a:cs typeface="Times New Roman"/>
                <a:sym typeface="Times New Roman"/>
              </a:rPr>
              <a:t>There were 4 columns </a:t>
            </a:r>
            <a:r>
              <a:rPr lang="en-US" sz="1500" dirty="0" smtClean="0">
                <a:solidFill>
                  <a:srgbClr val="002060"/>
                </a:solidFill>
                <a:latin typeface="Times New Roman"/>
                <a:ea typeface="Times New Roman"/>
                <a:cs typeface="Times New Roman"/>
                <a:sym typeface="Times New Roman"/>
              </a:rPr>
              <a:t>with missing values, viz. company</a:t>
            </a:r>
            <a:r>
              <a:rPr lang="en-US" sz="1500" dirty="0">
                <a:solidFill>
                  <a:srgbClr val="002060"/>
                </a:solidFill>
                <a:latin typeface="Times New Roman"/>
                <a:ea typeface="Times New Roman"/>
                <a:cs typeface="Times New Roman"/>
                <a:sym typeface="Times New Roman"/>
              </a:rPr>
              <a:t>, agent, country and </a:t>
            </a:r>
            <a:r>
              <a:rPr lang="en-US" sz="1500" dirty="0" smtClean="0">
                <a:solidFill>
                  <a:srgbClr val="002060"/>
                </a:solidFill>
                <a:latin typeface="Times New Roman"/>
                <a:ea typeface="Times New Roman"/>
                <a:cs typeface="Times New Roman"/>
                <a:sym typeface="Times New Roman"/>
              </a:rPr>
              <a:t>children</a:t>
            </a:r>
          </a:p>
          <a:p>
            <a:pPr marL="114300" indent="0">
              <a:buNone/>
            </a:pPr>
            <a:endParaRPr lang="en-US" sz="1500" dirty="0">
              <a:solidFill>
                <a:srgbClr val="002060"/>
              </a:solidFill>
              <a:latin typeface="Times New Roman"/>
              <a:cs typeface="Times New Roman"/>
              <a:sym typeface="Times New Roman"/>
            </a:endParaRPr>
          </a:p>
          <a:p>
            <a:pPr marL="114300" indent="0">
              <a:buNone/>
            </a:pPr>
            <a:endParaRPr lang="en-US" sz="1500" dirty="0">
              <a:solidFill>
                <a:srgbClr val="002060"/>
              </a:solidFill>
            </a:endParaRPr>
          </a:p>
        </p:txBody>
      </p:sp>
      <p:sp>
        <p:nvSpPr>
          <p:cNvPr id="4" name="Google Shape;143;p11"/>
          <p:cNvSpPr/>
          <p:nvPr/>
        </p:nvSpPr>
        <p:spPr>
          <a:xfrm>
            <a:off x="311700" y="1916778"/>
            <a:ext cx="3810000" cy="2438400"/>
          </a:xfrm>
          <a:prstGeom prst="rect">
            <a:avLst/>
          </a:prstGeom>
          <a:blipFill rotWithShape="1">
            <a:blip r:embed="rId2">
              <a:alphaModFix/>
            </a:blip>
            <a:stretch>
              <a:fillRect/>
            </a:stretch>
          </a:blipFill>
          <a:ln w="3175">
            <a:solidFill>
              <a:schemeClr val="bg2">
                <a:lumMod val="90000"/>
              </a:schemeClr>
            </a:solid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 name="Google Shape;138;p11"/>
          <p:cNvSpPr/>
          <p:nvPr/>
        </p:nvSpPr>
        <p:spPr>
          <a:xfrm>
            <a:off x="4848270" y="1854022"/>
            <a:ext cx="4196441" cy="2563911"/>
          </a:xfrm>
          <a:prstGeom prst="rect">
            <a:avLst/>
          </a:prstGeom>
          <a:blipFill rotWithShape="1">
            <a:blip r:embed="rId3">
              <a:alphaModFix/>
            </a:blip>
            <a:stretch>
              <a:fillRect/>
            </a:stretch>
          </a:blipFill>
          <a:ln>
            <a:solidFill>
              <a:schemeClr val="bg2">
                <a:lumMod val="90000"/>
              </a:schemeClr>
            </a:solid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 name="Google Shape;144;p11"/>
          <p:cNvGrpSpPr/>
          <p:nvPr/>
        </p:nvGrpSpPr>
        <p:grpSpPr>
          <a:xfrm>
            <a:off x="4191492" y="2761277"/>
            <a:ext cx="627281" cy="198796"/>
            <a:chOff x="3236086" y="1511553"/>
            <a:chExt cx="755015" cy="241300"/>
          </a:xfrm>
        </p:grpSpPr>
        <p:sp>
          <p:nvSpPr>
            <p:cNvPr id="7" name="Google Shape;145;p11"/>
            <p:cNvSpPr/>
            <p:nvPr/>
          </p:nvSpPr>
          <p:spPr>
            <a:xfrm>
              <a:off x="3236086" y="1511553"/>
              <a:ext cx="755015" cy="241300"/>
            </a:xfrm>
            <a:custGeom>
              <a:avLst/>
              <a:gdLst/>
              <a:ahLst/>
              <a:cxnLst/>
              <a:rect l="l" t="t" r="r" b="b"/>
              <a:pathLst>
                <a:path w="755014" h="241300" extrusionOk="0">
                  <a:moveTo>
                    <a:pt x="634364" y="0"/>
                  </a:moveTo>
                  <a:lnTo>
                    <a:pt x="634364" y="60325"/>
                  </a:lnTo>
                  <a:lnTo>
                    <a:pt x="0" y="60325"/>
                  </a:lnTo>
                  <a:lnTo>
                    <a:pt x="0" y="180848"/>
                  </a:lnTo>
                  <a:lnTo>
                    <a:pt x="634364" y="180848"/>
                  </a:lnTo>
                  <a:lnTo>
                    <a:pt x="634364" y="241046"/>
                  </a:lnTo>
                  <a:lnTo>
                    <a:pt x="754888" y="120523"/>
                  </a:lnTo>
                  <a:lnTo>
                    <a:pt x="634364" y="0"/>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146;p11"/>
            <p:cNvSpPr/>
            <p:nvPr/>
          </p:nvSpPr>
          <p:spPr>
            <a:xfrm>
              <a:off x="3236086" y="1511553"/>
              <a:ext cx="755015" cy="241300"/>
            </a:xfrm>
            <a:custGeom>
              <a:avLst/>
              <a:gdLst/>
              <a:ahLst/>
              <a:cxnLst/>
              <a:rect l="l" t="t" r="r" b="b"/>
              <a:pathLst>
                <a:path w="755014" h="241300" extrusionOk="0">
                  <a:moveTo>
                    <a:pt x="0" y="60325"/>
                  </a:moveTo>
                  <a:lnTo>
                    <a:pt x="634364" y="60325"/>
                  </a:lnTo>
                  <a:lnTo>
                    <a:pt x="634364" y="0"/>
                  </a:lnTo>
                  <a:lnTo>
                    <a:pt x="754888" y="120523"/>
                  </a:lnTo>
                  <a:lnTo>
                    <a:pt x="634364" y="241046"/>
                  </a:lnTo>
                  <a:lnTo>
                    <a:pt x="634364" y="180848"/>
                  </a:lnTo>
                  <a:lnTo>
                    <a:pt x="0" y="180848"/>
                  </a:lnTo>
                  <a:lnTo>
                    <a:pt x="0" y="60325"/>
                  </a:lnTo>
                  <a:close/>
                </a:path>
              </a:pathLst>
            </a:custGeom>
            <a:noFill/>
            <a:ln w="25400" cap="flat" cmpd="sng">
              <a:solidFill>
                <a:srgbClr val="20202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cxnSp>
        <p:nvCxnSpPr>
          <p:cNvPr id="9" name="Straight Connector 8"/>
          <p:cNvCxnSpPr/>
          <p:nvPr/>
        </p:nvCxnSpPr>
        <p:spPr>
          <a:xfrm flipV="1">
            <a:off x="-10391" y="228600"/>
            <a:ext cx="8582891" cy="20782"/>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64468377"/>
      </p:ext>
    </p:extLst>
  </p:cSld>
  <p:clrMapOvr>
    <a:masterClrMapping/>
  </p:clrMapOvr>
  <mc:AlternateContent xmlns:mc="http://schemas.openxmlformats.org/markup-compatibility/2006" xmlns:p14="http://schemas.microsoft.com/office/powerpoint/2010/main">
    <mc:Choice Requires="p14">
      <p:transition spd="slow" p14:dur="2000" advTm="748"/>
    </mc:Choice>
    <mc:Fallback xmlns="">
      <p:transition spd="slow" advTm="748"/>
    </mc:Fallback>
  </mc:AlternateContent>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822</TotalTime>
  <Words>2184</Words>
  <Application>Microsoft Office PowerPoint</Application>
  <PresentationFormat>On-screen Show (16:9)</PresentationFormat>
  <Paragraphs>209</Paragraphs>
  <Slides>25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Symbol</vt:lpstr>
      <vt:lpstr>Bell MT</vt:lpstr>
      <vt:lpstr>Calibri</vt:lpstr>
      <vt:lpstr>Wingdings</vt:lpstr>
      <vt:lpstr>Montserrat</vt:lpstr>
      <vt:lpstr>Noto Sans Symbols</vt:lpstr>
      <vt:lpstr>Verdana</vt:lpstr>
      <vt:lpstr>Arial</vt:lpstr>
      <vt:lpstr>Times New Roman</vt:lpstr>
      <vt:lpstr>Simple Light</vt:lpstr>
      <vt:lpstr>Capstone Project 1  EDA on Hotel Booking Analysis   </vt:lpstr>
      <vt:lpstr>Problem Statement: </vt:lpstr>
      <vt:lpstr>Work Flow:</vt:lpstr>
      <vt:lpstr>Steps involved in EDA:</vt:lpstr>
      <vt:lpstr>PowerPoint Presentation</vt:lpstr>
      <vt:lpstr>PowerPoint Presentation</vt:lpstr>
      <vt:lpstr>PowerPoint Presentation</vt:lpstr>
      <vt:lpstr>PowerPoint Presentation</vt:lpstr>
      <vt:lpstr>Data cleaning and manipulation in our project:</vt:lpstr>
      <vt:lpstr>PowerPoint Presentation</vt:lpstr>
      <vt:lpstr>3. Exploratory Data Analysis</vt:lpstr>
      <vt:lpstr>Data Visualization:</vt:lpstr>
      <vt:lpstr>Exploratory Data Analysis:</vt:lpstr>
      <vt:lpstr>Exploratory Data Analysis:</vt:lpstr>
      <vt:lpstr>Exploratory Data Analysis:</vt:lpstr>
      <vt:lpstr>Exploratory Data Analysis:</vt:lpstr>
      <vt:lpstr>Exploratory Data Analysis:</vt:lpstr>
      <vt:lpstr>Exploratory Data Analysis:</vt:lpstr>
      <vt:lpstr>PowerPoint Presentation</vt:lpstr>
      <vt:lpstr>Exploratory Data Analysis:</vt:lpstr>
      <vt:lpstr>Exploratory Data Analysis:</vt:lpstr>
      <vt:lpstr>Exploratory Data Analysis:</vt:lpstr>
      <vt:lpstr>Conclusions: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EDA on Hotel Booking Analysis</dc:title>
  <dc:creator>HP02</dc:creator>
  <cp:lastModifiedBy>Microsoft</cp:lastModifiedBy>
  <cp:revision>70</cp:revision>
  <dcterms:modified xsi:type="dcterms:W3CDTF">2022-11-09T14:59:57Z</dcterms:modified>
</cp:coreProperties>
</file>