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76" r:id="rId4"/>
    <p:sldId id="263" r:id="rId5"/>
    <p:sldId id="280" r:id="rId6"/>
    <p:sldId id="260" r:id="rId7"/>
    <p:sldId id="283" r:id="rId8"/>
    <p:sldId id="292" r:id="rId9"/>
    <p:sldId id="266" r:id="rId10"/>
    <p:sldId id="284" r:id="rId11"/>
    <p:sldId id="281" r:id="rId12"/>
    <p:sldId id="293" r:id="rId13"/>
    <p:sldId id="278" r:id="rId14"/>
    <p:sldId id="285" r:id="rId15"/>
    <p:sldId id="286" r:id="rId16"/>
    <p:sldId id="287" r:id="rId17"/>
    <p:sldId id="288" r:id="rId18"/>
    <p:sldId id="289" r:id="rId19"/>
    <p:sldId id="29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0" d="100"/>
          <a:sy n="80" d="100"/>
        </p:scale>
        <p:origin x="2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17DC2CE-2A4B-41EE-A115-43FC2201FEB1}" type="datetimeFigureOut">
              <a:rPr lang="en-IN" smtClean="0"/>
              <a:t>10-08-2020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88195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DC2CE-2A4B-41EE-A115-43FC2201FEB1}"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1202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17DC2CE-2A4B-41EE-A115-43FC2201FEB1}" type="datetimeFigureOut">
              <a:rPr lang="en-IN" smtClean="0"/>
              <a:t>10-08-2020</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326868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DC2CE-2A4B-41EE-A115-43FC2201FEB1}" type="datetimeFigureOut">
              <a:rPr lang="en-IN" smtClean="0"/>
              <a:t>10-08-2020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35553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17DC2CE-2A4B-41EE-A115-43FC2201FEB1}" type="datetimeFigureOut">
              <a:rPr lang="en-IN" smtClean="0"/>
              <a:t>10-08-2020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67144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17DC2CE-2A4B-41EE-A115-43FC2201FEB1}" type="datetimeFigureOut">
              <a:rPr lang="en-IN" smtClean="0"/>
              <a:t>10-08-2020</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393250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17DC2CE-2A4B-41EE-A115-43FC2201FEB1}" type="datetimeFigureOut">
              <a:rPr lang="en-IN" smtClean="0"/>
              <a:t>10-08-2020</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51169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7DC2CE-2A4B-41EE-A115-43FC2201FEB1}" type="datetimeFigureOut">
              <a:rPr lang="en-IN" smtClean="0"/>
              <a:t>10-08-2020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80016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17DC2CE-2A4B-41EE-A115-43FC2201FEB1}" type="datetimeFigureOut">
              <a:rPr lang="en-IN" smtClean="0"/>
              <a:t>10-08-2020</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98502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7DC2CE-2A4B-41EE-A115-43FC2201FEB1}" type="datetimeFigureOut">
              <a:rPr lang="en-IN" smtClean="0"/>
              <a:t>10-08-2020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146235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17DC2CE-2A4B-41EE-A115-43FC2201FEB1}" type="datetimeFigureOut">
              <a:rPr lang="en-IN" smtClean="0"/>
              <a:t>10-08-2020</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C8C5F2D8-830D-4AE8-80BD-D64D161CB086}" type="slidenum">
              <a:rPr lang="en-IN" smtClean="0"/>
              <a:t>‹#›</a:t>
            </a:fld>
            <a:endParaRPr lang="en-IN"/>
          </a:p>
        </p:txBody>
      </p:sp>
    </p:spTree>
    <p:extLst>
      <p:ext uri="{BB962C8B-B14F-4D97-AF65-F5344CB8AC3E}">
        <p14:creationId xmlns:p14="http://schemas.microsoft.com/office/powerpoint/2010/main" val="312494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17DC2CE-2A4B-41EE-A115-43FC2201FEB1}" type="datetimeFigureOut">
              <a:rPr lang="en-IN" smtClean="0"/>
              <a:t>10-08-2020</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8C5F2D8-830D-4AE8-80BD-D64D161CB086}" type="slidenum">
              <a:rPr lang="en-IN" smtClean="0"/>
              <a:t>‹#›</a:t>
            </a:fld>
            <a:endParaRPr lang="en-IN"/>
          </a:p>
        </p:txBody>
      </p:sp>
    </p:spTree>
    <p:extLst>
      <p:ext uri="{BB962C8B-B14F-4D97-AF65-F5344CB8AC3E}">
        <p14:creationId xmlns:p14="http://schemas.microsoft.com/office/powerpoint/2010/main" val="150531169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Sentimental Extraction</a:t>
            </a:r>
            <a:br>
              <a:rPr lang="en-IN" dirty="0" smtClean="0"/>
            </a:br>
            <a:endParaRPr lang="en-IN" dirty="0"/>
          </a:p>
        </p:txBody>
      </p:sp>
      <p:sp>
        <p:nvSpPr>
          <p:cNvPr id="3" name="Subtitle 2"/>
          <p:cNvSpPr>
            <a:spLocks noGrp="1"/>
          </p:cNvSpPr>
          <p:nvPr>
            <p:ph type="subTitle" idx="1"/>
          </p:nvPr>
        </p:nvSpPr>
        <p:spPr/>
        <p:txBody>
          <a:bodyPr/>
          <a:lstStyle/>
          <a:p>
            <a:r>
              <a:rPr lang="en-IN" dirty="0"/>
              <a:t>Using ML based approach to </a:t>
            </a:r>
            <a:r>
              <a:rPr lang="en-IN" dirty="0" smtClean="0"/>
              <a:t>extract the sentiment out of a Tweet/Review/Feedback .</a:t>
            </a:r>
            <a:endParaRPr lang="en-IN" dirty="0"/>
          </a:p>
        </p:txBody>
      </p:sp>
    </p:spTree>
    <p:extLst>
      <p:ext uri="{BB962C8B-B14F-4D97-AF65-F5344CB8AC3E}">
        <p14:creationId xmlns:p14="http://schemas.microsoft.com/office/powerpoint/2010/main" val="2407622677"/>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a:t>
            </a:r>
            <a:endParaRPr lang="en-IN" dirty="0"/>
          </a:p>
        </p:txBody>
      </p:sp>
      <p:sp>
        <p:nvSpPr>
          <p:cNvPr id="6" name="Rectangle 5"/>
          <p:cNvSpPr/>
          <p:nvPr/>
        </p:nvSpPr>
        <p:spPr>
          <a:xfrm>
            <a:off x="4678878" y="1"/>
            <a:ext cx="7398328"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 robustly optimized method for </a:t>
            </a:r>
            <a:r>
              <a:rPr lang="en-IN" dirty="0" err="1">
                <a:solidFill>
                  <a:schemeClr val="tx1"/>
                </a:solidFill>
                <a:latin typeface="Times New Roman" panose="02020603050405020304" pitchFamily="18" charset="0"/>
                <a:cs typeface="Times New Roman" panose="02020603050405020304" pitchFamily="18" charset="0"/>
              </a:rPr>
              <a:t>pretraining</a:t>
            </a:r>
            <a:r>
              <a:rPr lang="en-IN" dirty="0">
                <a:solidFill>
                  <a:schemeClr val="tx1"/>
                </a:solidFill>
                <a:latin typeface="Times New Roman" panose="02020603050405020304" pitchFamily="18" charset="0"/>
                <a:cs typeface="Times New Roman" panose="02020603050405020304" pitchFamily="18" charset="0"/>
              </a:rPr>
              <a:t> natural language processing (NLP) systems that improves on Bidirectional Encoder Representations from Transformers, or BERT, the self-supervised method released by Google in 2018. </a:t>
            </a:r>
            <a:endParaRPr lang="en-IN" dirty="0" smtClean="0">
              <a:solidFill>
                <a:schemeClr val="tx1"/>
              </a:solidFill>
              <a:latin typeface="Times New Roman" panose="02020603050405020304" pitchFamily="18" charset="0"/>
              <a:cs typeface="Times New Roman" panose="02020603050405020304" pitchFamily="18" charset="0"/>
            </a:endParaRPr>
          </a:p>
          <a:p>
            <a:endParaRPr lang="en-IN"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smtClean="0">
                <a:solidFill>
                  <a:schemeClr val="tx1"/>
                </a:solidFill>
                <a:latin typeface="Times New Roman" panose="02020603050405020304" pitchFamily="18" charset="0"/>
                <a:cs typeface="Times New Roman" panose="02020603050405020304" pitchFamily="18" charset="0"/>
              </a:rPr>
              <a:t>BERT </a:t>
            </a:r>
            <a:r>
              <a:rPr lang="en-IN" dirty="0">
                <a:solidFill>
                  <a:schemeClr val="tx1"/>
                </a:solidFill>
                <a:latin typeface="Times New Roman" panose="02020603050405020304" pitchFamily="18" charset="0"/>
                <a:cs typeface="Times New Roman" panose="02020603050405020304" pitchFamily="18" charset="0"/>
              </a:rPr>
              <a:t>is a revolutionary technique that achieved state-of-the-art results on a range of NLP tasks while relying on unannotated text drawn from the web, as opposed to a language corpus that’s been </a:t>
            </a:r>
            <a:r>
              <a:rPr lang="en-IN" dirty="0" err="1">
                <a:solidFill>
                  <a:schemeClr val="tx1"/>
                </a:solidFill>
                <a:latin typeface="Times New Roman" panose="02020603050405020304" pitchFamily="18" charset="0"/>
                <a:cs typeface="Times New Roman" panose="02020603050405020304" pitchFamily="18" charset="0"/>
              </a:rPr>
              <a:t>labeled</a:t>
            </a:r>
            <a:r>
              <a:rPr lang="en-IN" dirty="0">
                <a:solidFill>
                  <a:schemeClr val="tx1"/>
                </a:solidFill>
                <a:latin typeface="Times New Roman" panose="02020603050405020304" pitchFamily="18" charset="0"/>
                <a:cs typeface="Times New Roman" panose="02020603050405020304" pitchFamily="18" charset="0"/>
              </a:rPr>
              <a:t> specifically for a given task. The technique has since become popular both as an NLP research baseline and as a final task architecture. </a:t>
            </a:r>
            <a:endParaRPr lang="en-IN"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smtClean="0">
                <a:solidFill>
                  <a:schemeClr val="tx1"/>
                </a:solidFill>
                <a:latin typeface="Times New Roman" panose="02020603050405020304" pitchFamily="18" charset="0"/>
                <a:cs typeface="Times New Roman" panose="02020603050405020304" pitchFamily="18" charset="0"/>
              </a:rPr>
              <a:t>RoBERTa</a:t>
            </a:r>
            <a:r>
              <a:rPr lang="en-IN" dirty="0">
                <a:solidFill>
                  <a:schemeClr val="tx1"/>
                </a:solidFill>
                <a:latin typeface="Times New Roman" panose="02020603050405020304" pitchFamily="18" charset="0"/>
                <a:cs typeface="Times New Roman" panose="02020603050405020304" pitchFamily="18" charset="0"/>
              </a:rPr>
              <a:t>, produces state-of-the-art results on the widely used NLP benchmark, General Language Understanding Evaluation (GLUE).</a:t>
            </a:r>
          </a:p>
        </p:txBody>
      </p:sp>
    </p:spTree>
    <p:extLst>
      <p:ext uri="{BB962C8B-B14F-4D97-AF65-F5344CB8AC3E}">
        <p14:creationId xmlns:p14="http://schemas.microsoft.com/office/powerpoint/2010/main" val="358285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Architecture</a:t>
            </a:r>
            <a:endParaRPr lang="en-IN" dirty="0"/>
          </a:p>
        </p:txBody>
      </p:sp>
      <p:pic>
        <p:nvPicPr>
          <p:cNvPr id="4" name="Picture 2" descr="https://lh5.googleusercontent.com/ric4eB-rIav8jxZPAGOwuC2I1QCyb8xQJsl8J_O_kyleVTXWIF9wwj_3UrnKuYS9n4JLpy96OILT0FBRbACEeFnummJLYrllxY7yF7jPcPBkFkw__dasCHPFE9k5P_R2zbWNU1e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837" y="116171"/>
            <a:ext cx="5023717" cy="6741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57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cs typeface="Times New Roman" panose="02020603050405020304" pitchFamily="18" charset="0"/>
              </a:rPr>
              <a:t>Predicting Model </a:t>
            </a:r>
            <a:endParaRPr lang="en-IN" dirty="0"/>
          </a:p>
        </p:txBody>
      </p:sp>
      <p:sp>
        <p:nvSpPr>
          <p:cNvPr id="3" name="Content Placeholder 2"/>
          <p:cNvSpPr>
            <a:spLocks noGrp="1"/>
          </p:cNvSpPr>
          <p:nvPr>
            <p:ph idx="1"/>
          </p:nvPr>
        </p:nvSpPr>
        <p:spPr/>
        <p:txBody>
          <a:bodyPr/>
          <a:lstStyle/>
          <a:p>
            <a:pPr fontAlgn="base"/>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consists of a feature extractor that is a </a:t>
            </a:r>
            <a:r>
              <a:rPr lang="en-IN" dirty="0" err="1">
                <a:latin typeface="Times New Roman" panose="02020603050405020304" pitchFamily="18" charset="0"/>
                <a:cs typeface="Times New Roman" panose="02020603050405020304" pitchFamily="18" charset="0"/>
              </a:rPr>
              <a:t>pretrained</a:t>
            </a:r>
            <a:r>
              <a:rPr lang="en-IN" dirty="0">
                <a:latin typeface="Times New Roman" panose="02020603050405020304" pitchFamily="18" charset="0"/>
                <a:cs typeface="Times New Roman" panose="02020603050405020304" pitchFamily="18" charset="0"/>
              </a:rPr>
              <a:t> model Roberta .</a:t>
            </a:r>
          </a:p>
          <a:p>
            <a:pPr fontAlgn="base"/>
            <a:r>
              <a:rPr lang="en-IN" dirty="0">
                <a:latin typeface="Times New Roman" panose="02020603050405020304" pitchFamily="18" charset="0"/>
                <a:cs typeface="Times New Roman" panose="02020603050405020304" pitchFamily="18" charset="0"/>
              </a:rPr>
              <a:t>Roberta base is a 12-layer, 768-hidden, 12-heads, 125M parameters deep learning Transformer model .</a:t>
            </a:r>
          </a:p>
          <a:p>
            <a:pPr fontAlgn="base"/>
            <a:r>
              <a:rPr lang="en-IN" dirty="0">
                <a:latin typeface="Times New Roman" panose="02020603050405020304" pitchFamily="18" charset="0"/>
                <a:cs typeface="Times New Roman" panose="02020603050405020304" pitchFamily="18" charset="0"/>
              </a:rPr>
              <a:t>A head is attached to the base model so that it can predict the starting and the ending of the extracted text .</a:t>
            </a:r>
          </a:p>
          <a:p>
            <a:pPr fontAlgn="base"/>
            <a:r>
              <a:rPr lang="en-IN" dirty="0">
                <a:latin typeface="Times New Roman" panose="02020603050405020304" pitchFamily="18" charset="0"/>
                <a:cs typeface="Times New Roman" panose="02020603050405020304" pitchFamily="18" charset="0"/>
              </a:rPr>
              <a:t>the model predicts a 2 vector of words length one for starting and other for ending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28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2281E9-6F54-4DAA-9A85-D68445B09E9C}"/>
              </a:ext>
            </a:extLst>
          </p:cNvPr>
          <p:cNvSpPr>
            <a:spLocks noGrp="1"/>
          </p:cNvSpPr>
          <p:nvPr>
            <p:ph type="title"/>
          </p:nvPr>
        </p:nvSpPr>
        <p:spPr/>
        <p:txBody>
          <a:bodyPr/>
          <a:lstStyle/>
          <a:p>
            <a:r>
              <a:rPr lang="en-US" dirty="0" smtClean="0"/>
              <a:t>Pre-processing</a:t>
            </a:r>
            <a:endParaRPr lang="en-US" dirty="0"/>
          </a:p>
        </p:txBody>
      </p:sp>
      <p:sp>
        <p:nvSpPr>
          <p:cNvPr id="3" name="Content Placeholder 2">
            <a:extLst>
              <a:ext uri="{FF2B5EF4-FFF2-40B4-BE49-F238E27FC236}">
                <a16:creationId xmlns="" xmlns:a16="http://schemas.microsoft.com/office/drawing/2014/main" id="{CE57C970-9F55-4DC9-B116-DD70EF37961D}"/>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Tokenization</a:t>
            </a:r>
            <a:r>
              <a:rPr lang="en-IN" dirty="0">
                <a:latin typeface="Times New Roman" panose="02020603050405020304" pitchFamily="18" charset="0"/>
                <a:cs typeface="Times New Roman" panose="02020603050405020304" pitchFamily="18" charset="0"/>
              </a:rPr>
              <a:t> :  byte-level Byte-Pair-Encoding.</a:t>
            </a:r>
          </a:p>
          <a:p>
            <a:r>
              <a:rPr lang="en-IN" dirty="0">
                <a:latin typeface="Times New Roman" panose="02020603050405020304" pitchFamily="18" charset="0"/>
                <a:cs typeface="Times New Roman" panose="02020603050405020304" pitchFamily="18" charset="0"/>
              </a:rPr>
              <a:t>This </a:t>
            </a:r>
            <a:r>
              <a:rPr lang="en-IN" dirty="0" err="1">
                <a:latin typeface="Times New Roman" panose="02020603050405020304" pitchFamily="18" charset="0"/>
                <a:cs typeface="Times New Roman" panose="02020603050405020304" pitchFamily="18" charset="0"/>
              </a:rPr>
              <a:t>tokenizer</a:t>
            </a:r>
            <a:r>
              <a:rPr lang="en-IN" dirty="0">
                <a:latin typeface="Times New Roman" panose="02020603050405020304" pitchFamily="18" charset="0"/>
                <a:cs typeface="Times New Roman" panose="02020603050405020304" pitchFamily="18" charset="0"/>
              </a:rPr>
              <a:t> has been trained to treat spaces like parts of the tokens (a bit like </a:t>
            </a:r>
            <a:r>
              <a:rPr lang="en-IN" dirty="0" err="1">
                <a:latin typeface="Times New Roman" panose="02020603050405020304" pitchFamily="18" charset="0"/>
                <a:cs typeface="Times New Roman" panose="02020603050405020304" pitchFamily="18" charset="0"/>
              </a:rPr>
              <a:t>sentencepiece</a:t>
            </a:r>
            <a:r>
              <a:rPr lang="en-IN" dirty="0">
                <a:latin typeface="Times New Roman" panose="02020603050405020304" pitchFamily="18" charset="0"/>
                <a:cs typeface="Times New Roman" panose="02020603050405020304" pitchFamily="18" charset="0"/>
              </a:rPr>
              <a:t>) so a word will be encoded differently whether it is at the beginning of the sentence (without space) or not.</a:t>
            </a:r>
          </a:p>
          <a:p>
            <a:r>
              <a:rPr lang="en-IN" dirty="0">
                <a:latin typeface="Times New Roman" panose="02020603050405020304" pitchFamily="18" charset="0"/>
                <a:cs typeface="Times New Roman" panose="02020603050405020304" pitchFamily="18" charset="0"/>
              </a:rPr>
              <a:t>It returns </a:t>
            </a:r>
            <a:r>
              <a:rPr lang="en-IN" dirty="0" err="1">
                <a:latin typeface="Times New Roman" panose="02020603050405020304" pitchFamily="18" charset="0"/>
                <a:cs typeface="Times New Roman" panose="02020603050405020304" pitchFamily="18" charset="0"/>
              </a:rPr>
              <a:t>input_ids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attention_mask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token_type_ids</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86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Fine-Tuning</a:t>
            </a:r>
            <a:endParaRPr lang="en-IN" dirty="0"/>
          </a:p>
        </p:txBody>
      </p:sp>
      <p:sp>
        <p:nvSpPr>
          <p:cNvPr id="3" name="Content Placeholder 2"/>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Fine Tuning</a:t>
            </a:r>
            <a:r>
              <a:rPr lang="en-IN" dirty="0">
                <a:latin typeface="Times New Roman" panose="02020603050405020304" pitchFamily="18" charset="0"/>
                <a:cs typeface="Times New Roman" panose="02020603050405020304" pitchFamily="18" charset="0"/>
              </a:rPr>
              <a:t> : The process of training a pre-trained model on a downstream task is called fine tuning .</a:t>
            </a:r>
          </a:p>
          <a:p>
            <a:r>
              <a:rPr lang="en-IN" dirty="0">
                <a:latin typeface="Times New Roman" panose="02020603050405020304" pitchFamily="18" charset="0"/>
                <a:cs typeface="Times New Roman" panose="02020603050405020304" pitchFamily="18" charset="0"/>
              </a:rPr>
              <a:t>here we are using Roberta model which is </a:t>
            </a:r>
            <a:r>
              <a:rPr lang="en-IN" dirty="0" err="1">
                <a:latin typeface="Times New Roman" panose="02020603050405020304" pitchFamily="18" charset="0"/>
                <a:cs typeface="Times New Roman" panose="02020603050405020304" pitchFamily="18" charset="0"/>
              </a:rPr>
              <a:t>pretrained</a:t>
            </a:r>
            <a:r>
              <a:rPr lang="en-IN" dirty="0">
                <a:latin typeface="Times New Roman" panose="02020603050405020304" pitchFamily="18" charset="0"/>
                <a:cs typeface="Times New Roman" panose="02020603050405020304" pitchFamily="18" charset="0"/>
              </a:rPr>
              <a:t> on huge text data in a unsupervised way (masked language model).</a:t>
            </a:r>
          </a:p>
          <a:p>
            <a:r>
              <a:rPr lang="en-IN" dirty="0">
                <a:latin typeface="Times New Roman" panose="02020603050405020304" pitchFamily="18" charset="0"/>
                <a:cs typeface="Times New Roman" panose="02020603050405020304" pitchFamily="18" charset="0"/>
              </a:rPr>
              <a:t>To fine tune it to the extraction task a head is added to the base model and the weights are adjusted during the training .</a:t>
            </a:r>
          </a:p>
          <a:p>
            <a:r>
              <a:rPr lang="en-IN" dirty="0">
                <a:latin typeface="Times New Roman" panose="02020603050405020304" pitchFamily="18" charset="0"/>
                <a:cs typeface="Times New Roman" panose="02020603050405020304" pitchFamily="18" charset="0"/>
              </a:rPr>
              <a:t>It took 2 epochs of the training data to achieve a good accuracy of 70.5% .</a:t>
            </a: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542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4.googleusercontent.com/y9Gg-CfirVg0uySOyDTYu7OAou9Dn32Imu4mYYpptKuglFpi8HS4xbwarjWQFSGgzMb7jyc8MmsBDZnpmyRS-SIWMdGsjGjGWFeVnBXJtkQWz2jxz4nS8yllAqdgq4PBQ2ui7Q1J"/>
          <p:cNvPicPr>
            <a:picLocks noChangeAspect="1" noChangeArrowheads="1"/>
          </p:cNvPicPr>
          <p:nvPr/>
        </p:nvPicPr>
        <p:blipFill rotWithShape="1">
          <a:blip r:embed="rId2">
            <a:extLst>
              <a:ext uri="{28A0092B-C50C-407E-A947-70E740481C1C}">
                <a14:useLocalDpi xmlns:a14="http://schemas.microsoft.com/office/drawing/2010/main" val="0"/>
              </a:ext>
            </a:extLst>
          </a:blip>
          <a:srcRect l="29541" t="21756" r="23584"/>
          <a:stretch/>
        </p:blipFill>
        <p:spPr bwMode="auto">
          <a:xfrm>
            <a:off x="4556166" y="19212"/>
            <a:ext cx="7635834" cy="683878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IN" dirty="0" smtClean="0"/>
              <a:t>Training Snap</a:t>
            </a:r>
            <a:endParaRPr lang="en-IN" dirty="0"/>
          </a:p>
        </p:txBody>
      </p:sp>
    </p:spTree>
    <p:extLst>
      <p:ext uri="{BB962C8B-B14F-4D97-AF65-F5344CB8AC3E}">
        <p14:creationId xmlns:p14="http://schemas.microsoft.com/office/powerpoint/2010/main" val="2166712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Predictions</a:t>
            </a:r>
            <a:endParaRPr lang="en-IN" dirty="0"/>
          </a:p>
        </p:txBody>
      </p:sp>
      <p:sp>
        <p:nvSpPr>
          <p:cNvPr id="3" name="Content Placeholder 2"/>
          <p:cNvSpPr>
            <a:spLocks noGrp="1"/>
          </p:cNvSpPr>
          <p:nvPr>
            <p:ph idx="1"/>
          </p:nvPr>
        </p:nvSpPr>
        <p:spPr/>
        <p:txBody>
          <a:bodyPr>
            <a:normAutofit/>
          </a:bodyPr>
          <a:lstStyle/>
          <a:p>
            <a:r>
              <a:rPr lang="en-IN" dirty="0" smtClean="0"/>
              <a:t>For a new  </a:t>
            </a:r>
            <a:r>
              <a:rPr lang="en-IN" dirty="0" err="1" smtClean="0"/>
              <a:t>Youtube</a:t>
            </a:r>
            <a:r>
              <a:rPr lang="en-IN" dirty="0" smtClean="0"/>
              <a:t> video </a:t>
            </a:r>
            <a:endParaRPr lang="en-IN" dirty="0"/>
          </a:p>
        </p:txBody>
      </p:sp>
      <p:pic>
        <p:nvPicPr>
          <p:cNvPr id="6146" name="Picture 2" descr="https://lh3.googleusercontent.com/a5o16pvN3fhQGNMoHA2JKTsqnJsXm2IsWMLUjfjPF34VYkgKgudfu5jI-xqTLgXG-eNBRaYc5K9qqpjjEJUuP235QLz3L1NAGlHM5TG7UoKw4yPDOjpRqTAt_wvAWhcFy65QYy-7"/>
          <p:cNvPicPr>
            <a:picLocks noChangeAspect="1" noChangeArrowheads="1"/>
          </p:cNvPicPr>
          <p:nvPr/>
        </p:nvPicPr>
        <p:blipFill rotWithShape="1">
          <a:blip r:embed="rId2">
            <a:extLst>
              <a:ext uri="{28A0092B-C50C-407E-A947-70E740481C1C}">
                <a14:useLocalDpi xmlns:a14="http://schemas.microsoft.com/office/drawing/2010/main" val="0"/>
              </a:ext>
            </a:extLst>
          </a:blip>
          <a:srcRect l="16547" t="54329" r="37373" b="24074"/>
          <a:stretch/>
        </p:blipFill>
        <p:spPr bwMode="auto">
          <a:xfrm>
            <a:off x="4947772" y="408094"/>
            <a:ext cx="6623221" cy="174230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4.googleusercontent.com/7iHHg7E4PejUeFezBrrYfqw-_bmhf2nq-zFNgYhfYqDl6I43XyzwNWtOf2uHuSZAnVCz5z8W6CzQnXrMLd2s76fdfTKThNhQQMhj0wg7Nqaa8vYnixRrKOiZIkNQKE2Yzk6eZe3s"/>
          <p:cNvPicPr>
            <a:picLocks noChangeAspect="1" noChangeArrowheads="1"/>
          </p:cNvPicPr>
          <p:nvPr/>
        </p:nvPicPr>
        <p:blipFill rotWithShape="1">
          <a:blip r:embed="rId3">
            <a:extLst>
              <a:ext uri="{28A0092B-C50C-407E-A947-70E740481C1C}">
                <a14:useLocalDpi xmlns:a14="http://schemas.microsoft.com/office/drawing/2010/main" val="0"/>
              </a:ext>
            </a:extLst>
          </a:blip>
          <a:srcRect l="16965" t="58957" r="41664" b="24318"/>
          <a:stretch/>
        </p:blipFill>
        <p:spPr bwMode="auto">
          <a:xfrm>
            <a:off x="5028090" y="2529142"/>
            <a:ext cx="6462584" cy="147045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h6.googleusercontent.com/iz7NJMEewpASYY65Ysjc3lwghJYW1kesET4iX4IALnjpdnU1cXCB61PUKbHJUX0dmUQxVMf7yh4gsR0itfUA4R5WH24eFxloB_SmfsmyqV5fH9CEn5siEa_1x4yE7JgTNqNXiugo"/>
          <p:cNvPicPr>
            <a:picLocks noChangeAspect="1" noChangeArrowheads="1"/>
          </p:cNvPicPr>
          <p:nvPr/>
        </p:nvPicPr>
        <p:blipFill rotWithShape="1">
          <a:blip r:embed="rId4">
            <a:extLst>
              <a:ext uri="{28A0092B-C50C-407E-A947-70E740481C1C}">
                <a14:useLocalDpi xmlns:a14="http://schemas.microsoft.com/office/drawing/2010/main" val="0"/>
              </a:ext>
            </a:extLst>
          </a:blip>
          <a:srcRect l="16922" t="54864" r="31555" b="23656"/>
          <a:stretch/>
        </p:blipFill>
        <p:spPr bwMode="auto">
          <a:xfrm>
            <a:off x="5028090" y="4353636"/>
            <a:ext cx="6462584" cy="190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33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API</a:t>
            </a:r>
            <a:endParaRPr lang="en-IN" dirty="0"/>
          </a:p>
        </p:txBody>
      </p:sp>
      <p:pic>
        <p:nvPicPr>
          <p:cNvPr id="7170" name="Picture 2" descr="https://lh4.googleusercontent.com/PGLJmcqTrXk4S3-NiroQrh1gYMqmBZxKseCvsVgO4eSb4v84eDD-NgKcG-g3AUjy4rnOR39-yU7YMA_9SpONVPa-hxGR8e6VA2FYnXm1hc0vOjNeh1G2I-jibbnwNW36tmp_Bw9W"/>
          <p:cNvPicPr>
            <a:picLocks noChangeAspect="1" noChangeArrowheads="1"/>
          </p:cNvPicPr>
          <p:nvPr/>
        </p:nvPicPr>
        <p:blipFill rotWithShape="1">
          <a:blip r:embed="rId2">
            <a:extLst>
              <a:ext uri="{28A0092B-C50C-407E-A947-70E740481C1C}">
                <a14:useLocalDpi xmlns:a14="http://schemas.microsoft.com/office/drawing/2010/main" val="0"/>
              </a:ext>
            </a:extLst>
          </a:blip>
          <a:srcRect l="3213" r="32209" b="27382"/>
          <a:stretch/>
        </p:blipFill>
        <p:spPr bwMode="auto">
          <a:xfrm>
            <a:off x="4318659" y="0"/>
            <a:ext cx="787334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373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Kaggle</a:t>
            </a:r>
            <a:r>
              <a:rPr lang="en-IN" dirty="0">
                <a:latin typeface="Times New Roman" panose="02020603050405020304" pitchFamily="18" charset="0"/>
                <a:cs typeface="Times New Roman" panose="02020603050405020304" pitchFamily="18" charset="0"/>
              </a:rPr>
              <a:t> challenge is over now and I have got a 70.8 </a:t>
            </a:r>
            <a:r>
              <a:rPr lang="en-IN" dirty="0" err="1">
                <a:latin typeface="Times New Roman" panose="02020603050405020304" pitchFamily="18" charset="0"/>
                <a:cs typeface="Times New Roman" panose="02020603050405020304" pitchFamily="18" charset="0"/>
              </a:rPr>
              <a:t>Jaccard</a:t>
            </a:r>
            <a:r>
              <a:rPr lang="en-IN" dirty="0">
                <a:latin typeface="Times New Roman" panose="02020603050405020304" pitchFamily="18" charset="0"/>
                <a:cs typeface="Times New Roman" panose="02020603050405020304" pitchFamily="18" charset="0"/>
              </a:rPr>
              <a:t> score which makes my rank around 1468 using 5-Folds Roberta on the test dataset out of 2227.</a:t>
            </a:r>
          </a:p>
          <a:p>
            <a:r>
              <a:rPr lang="en-IN" dirty="0">
                <a:latin typeface="Times New Roman" panose="02020603050405020304" pitchFamily="18" charset="0"/>
                <a:cs typeface="Times New Roman" panose="02020603050405020304" pitchFamily="18" charset="0"/>
              </a:rPr>
              <a:t>The winning score is 73.6 which consists of more than 30 models and a character wise approach .</a:t>
            </a:r>
          </a:p>
          <a:p>
            <a:r>
              <a:rPr lang="en-IN" dirty="0">
                <a:latin typeface="Times New Roman" panose="02020603050405020304" pitchFamily="18" charset="0"/>
                <a:cs typeface="Times New Roman" panose="02020603050405020304" pitchFamily="18" charset="0"/>
              </a:rPr>
              <a:t>The model is served on a flask </a:t>
            </a:r>
            <a:r>
              <a:rPr lang="en-IN" dirty="0" smtClean="0">
                <a:latin typeface="Times New Roman" panose="02020603050405020304" pitchFamily="18" charset="0"/>
                <a:cs typeface="Times New Roman" panose="02020603050405020304" pitchFamily="18" charset="0"/>
              </a:rPr>
              <a:t>API and </a:t>
            </a:r>
            <a:r>
              <a:rPr lang="en-IN" dirty="0">
                <a:latin typeface="Times New Roman" panose="02020603050405020304" pitchFamily="18" charset="0"/>
                <a:cs typeface="Times New Roman" panose="02020603050405020304" pitchFamily="18" charset="0"/>
              </a:rPr>
              <a:t>can be integrated to a website. </a:t>
            </a:r>
          </a:p>
        </p:txBody>
      </p:sp>
    </p:spTree>
    <p:extLst>
      <p:ext uri="{BB962C8B-B14F-4D97-AF65-F5344CB8AC3E}">
        <p14:creationId xmlns:p14="http://schemas.microsoft.com/office/powerpoint/2010/main" val="410668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2281E9-6F54-4DAA-9A85-D68445B09E9C}"/>
              </a:ext>
            </a:extLst>
          </p:cNvPr>
          <p:cNvSpPr>
            <a:spLocks noGrp="1"/>
          </p:cNvSpPr>
          <p:nvPr>
            <p:ph type="title"/>
          </p:nvPr>
        </p:nvSpPr>
        <p:spPr/>
        <p:txBody>
          <a:bodyPr/>
          <a:lstStyle/>
          <a:p>
            <a:r>
              <a:rPr lang="en-US" dirty="0" smtClean="0"/>
              <a:t>FUTURE SCOPE</a:t>
            </a:r>
            <a:endParaRPr lang="en-US" dirty="0"/>
          </a:p>
        </p:txBody>
      </p:sp>
      <p:sp>
        <p:nvSpPr>
          <p:cNvPr id="3" name="Content Placeholder 2">
            <a:extLst>
              <a:ext uri="{FF2B5EF4-FFF2-40B4-BE49-F238E27FC236}">
                <a16:creationId xmlns="" xmlns:a16="http://schemas.microsoft.com/office/drawing/2014/main" id="{CE57C970-9F55-4DC9-B116-DD70EF37961D}"/>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For future scope after training certain things are to be learnt to implement few features. For implementing on a large scale skills like big data , </a:t>
            </a:r>
            <a:r>
              <a:rPr lang="en-IN" dirty="0" err="1">
                <a:latin typeface="Times New Roman" panose="02020603050405020304" pitchFamily="18" charset="0"/>
                <a:cs typeface="Times New Roman" panose="02020603050405020304" pitchFamily="18" charset="0"/>
              </a:rPr>
              <a:t>kubernetes</a:t>
            </a:r>
            <a:r>
              <a:rPr lang="en-IN" dirty="0">
                <a:latin typeface="Times New Roman" panose="02020603050405020304" pitchFamily="18" charset="0"/>
                <a:cs typeface="Times New Roman" panose="02020603050405020304" pitchFamily="18" charset="0"/>
              </a:rPr>
              <a:t> , cloud computing services like AWS / GCP are needed .</a:t>
            </a:r>
          </a:p>
          <a:p>
            <a:r>
              <a:rPr lang="en-IN" dirty="0">
                <a:latin typeface="Times New Roman" panose="02020603050405020304" pitchFamily="18" charset="0"/>
                <a:cs typeface="Times New Roman" panose="02020603050405020304" pitchFamily="18" charset="0"/>
              </a:rPr>
              <a:t>Before actually implementing features, knowledge is to be gained to implement these features accurately so that they are effectively accommodated with the existing application without causing any issue and will increase the features of this application. With prior knowledge , this procedure is easily done rather than directly implementing these features into the application which can lead to various issues.</a:t>
            </a:r>
          </a:p>
          <a:p>
            <a:r>
              <a:rPr lang="en-IN" dirty="0">
                <a:latin typeface="Times New Roman" panose="02020603050405020304" pitchFamily="18" charset="0"/>
                <a:cs typeface="Times New Roman" panose="02020603050405020304" pitchFamily="18" charset="0"/>
              </a:rPr>
              <a:t>The response time of the model should be less in order to have a good </a:t>
            </a:r>
            <a:r>
              <a:rPr lang="en-IN" dirty="0" err="1">
                <a:latin typeface="Times New Roman" panose="02020603050405020304" pitchFamily="18" charset="0"/>
                <a:cs typeface="Times New Roman" panose="02020603050405020304" pitchFamily="18" charset="0"/>
              </a:rPr>
              <a:t>api</a:t>
            </a:r>
            <a:r>
              <a:rPr lang="en-IN" dirty="0">
                <a:latin typeface="Times New Roman" panose="02020603050405020304" pitchFamily="18" charset="0"/>
                <a:cs typeface="Times New Roman" panose="02020603050405020304" pitchFamily="18" charset="0"/>
              </a:rPr>
              <a:t> so pruning or other methods should be explored.</a:t>
            </a:r>
          </a:p>
          <a:p>
            <a:pPr marL="0" indent="0">
              <a:buNone/>
            </a:pP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11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Problem</a:t>
            </a:r>
            <a:br>
              <a:rPr lang="en-IN" b="1" dirty="0" smtClean="0">
                <a:effectLst>
                  <a:outerShdw blurRad="38100" dist="38100" dir="2700000" algn="tl">
                    <a:srgbClr val="000000">
                      <a:alpha val="43137"/>
                    </a:srgbClr>
                  </a:outerShdw>
                </a:effectLst>
              </a:rPr>
            </a:br>
            <a:r>
              <a:rPr lang="en-IN" b="1" dirty="0" smtClean="0">
                <a:effectLst>
                  <a:outerShdw blurRad="38100" dist="38100" dir="2700000" algn="tl">
                    <a:srgbClr val="000000">
                      <a:alpha val="43137"/>
                    </a:srgbClr>
                  </a:outerShdw>
                </a:effectLst>
              </a:rPr>
              <a:t>Statement</a:t>
            </a:r>
            <a:endParaRPr lang="en-IN" dirty="0"/>
          </a:p>
        </p:txBody>
      </p:sp>
      <p:sp>
        <p:nvSpPr>
          <p:cNvPr id="3" name="Content Placeholder 2"/>
          <p:cNvSpPr>
            <a:spLocks noGrp="1"/>
          </p:cNvSpPr>
          <p:nvPr>
            <p:ph idx="1"/>
          </p:nvPr>
        </p:nvSpPr>
        <p:spPr/>
        <p:txBody>
          <a:bodyPr>
            <a:normAutofit/>
          </a:bodyPr>
          <a:lstStyle/>
          <a:p>
            <a:pPr marL="0" lvl="0" indent="0">
              <a:buNone/>
            </a:pPr>
            <a:r>
              <a:rPr lang="en-IN" dirty="0">
                <a:latin typeface="Times New Roman" panose="02020603050405020304" pitchFamily="18" charset="0"/>
                <a:cs typeface="Times New Roman" panose="02020603050405020304" pitchFamily="18" charset="0"/>
              </a:rPr>
              <a:t>With the large amount of feedback available across different products on online platforms let it be </a:t>
            </a:r>
            <a:r>
              <a:rPr lang="en-IN" dirty="0" err="1">
                <a:latin typeface="Times New Roman" panose="02020603050405020304" pitchFamily="18" charset="0"/>
                <a:cs typeface="Times New Roman" panose="02020603050405020304" pitchFamily="18" charset="0"/>
              </a:rPr>
              <a:t>Playstore</a:t>
            </a:r>
            <a:r>
              <a:rPr lang="en-IN" dirty="0">
                <a:latin typeface="Times New Roman" panose="02020603050405020304" pitchFamily="18" charset="0"/>
                <a:cs typeface="Times New Roman" panose="02020603050405020304" pitchFamily="18" charset="0"/>
              </a:rPr>
              <a:t> ,Wikipedia ,Google . Sentimental Analysis of these feedback are possible now with the upcoming NLP  classification techniques but the extraction of these sentimental words is still a tough task.</a:t>
            </a:r>
          </a:p>
        </p:txBody>
      </p:sp>
    </p:spTree>
    <p:extLst>
      <p:ext uri="{BB962C8B-B14F-4D97-AF65-F5344CB8AC3E}">
        <p14:creationId xmlns:p14="http://schemas.microsoft.com/office/powerpoint/2010/main" val="96855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C64E17-9EC1-4589-A3D7-5CF9CB6DBFD9}"/>
              </a:ext>
            </a:extLst>
          </p:cNvPr>
          <p:cNvSpPr>
            <a:spLocks noGrp="1"/>
          </p:cNvSpPr>
          <p:nvPr>
            <p:ph type="title"/>
          </p:nvPr>
        </p:nvSpPr>
        <p:spPr/>
        <p:txBody>
          <a:bodyPr/>
          <a:lstStyle/>
          <a:p>
            <a:r>
              <a:rPr lang="en-US" dirty="0"/>
              <a:t>Idea behind the project</a:t>
            </a:r>
          </a:p>
        </p:txBody>
      </p:sp>
      <p:sp>
        <p:nvSpPr>
          <p:cNvPr id="3" name="Content Placeholder 2">
            <a:extLst>
              <a:ext uri="{FF2B5EF4-FFF2-40B4-BE49-F238E27FC236}">
                <a16:creationId xmlns="" xmlns:a16="http://schemas.microsoft.com/office/drawing/2014/main" id="{F6179017-D3C7-4740-946B-ECD3E07B0367}"/>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Currently this system is done manually if needed , skilled labourers are used to extract the important portion out of the text to store it efficiently .</a:t>
            </a:r>
          </a:p>
          <a:p>
            <a:r>
              <a:rPr lang="en-IN" dirty="0">
                <a:latin typeface="Times New Roman" panose="02020603050405020304" pitchFamily="18" charset="0"/>
                <a:cs typeface="Times New Roman" panose="02020603050405020304" pitchFamily="18" charset="0"/>
              </a:rPr>
              <a:t>There are also some ML techniques which are currently being used like extracting good / bad words out of a sentence using a window around the words to capture the context of the sentiment .Although the ML solutions are proved to be not as accurate as Deep Learning solutions but are a good option.</a:t>
            </a:r>
          </a:p>
          <a:p>
            <a:r>
              <a:rPr lang="en-IN" dirty="0">
                <a:latin typeface="Times New Roman" panose="02020603050405020304" pitchFamily="18" charset="0"/>
                <a:cs typeface="Times New Roman" panose="02020603050405020304" pitchFamily="18" charset="0"/>
              </a:rPr>
              <a:t>The above solutions are not accurate and/or cheap to provide an efficient way to store the data .</a:t>
            </a:r>
          </a:p>
          <a:p>
            <a:r>
              <a:rPr lang="en-IN" dirty="0">
                <a:latin typeface="Times New Roman" panose="02020603050405020304" pitchFamily="18" charset="0"/>
                <a:cs typeface="Times New Roman" panose="02020603050405020304" pitchFamily="18" charset="0"/>
              </a:rPr>
              <a:t>I have used a Deep Learning Model to solve the problem.</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83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Key points</a:t>
            </a:r>
            <a:endParaRPr lang="en-IN" dirty="0"/>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Using an AI based approach to extract the sentimental part out of a sentence.</a:t>
            </a:r>
          </a:p>
          <a:p>
            <a:r>
              <a:rPr lang="en-IN" dirty="0">
                <a:latin typeface="Times New Roman" panose="02020603050405020304" pitchFamily="18" charset="0"/>
                <a:cs typeface="Times New Roman" panose="02020603050405020304" pitchFamily="18" charset="0"/>
              </a:rPr>
              <a:t>Our model will receive a chunk of text form the website feedback , then our model will try to extract the sentimental portion out of the sentence using the context of the sentence hence understanding the sarcasm as well.</a:t>
            </a:r>
          </a:p>
          <a:p>
            <a:r>
              <a:rPr lang="en-IN" dirty="0">
                <a:latin typeface="Times New Roman" panose="02020603050405020304" pitchFamily="18" charset="0"/>
                <a:cs typeface="Times New Roman" panose="02020603050405020304" pitchFamily="18" charset="0"/>
              </a:rPr>
              <a:t>Our model will be trained the Tweet Sentimental Extraction dataset as provided by the </a:t>
            </a:r>
            <a:r>
              <a:rPr lang="en-IN" dirty="0" err="1">
                <a:latin typeface="Times New Roman" panose="02020603050405020304" pitchFamily="18" charset="0"/>
                <a:cs typeface="Times New Roman" panose="02020603050405020304" pitchFamily="18" charset="0"/>
              </a:rPr>
              <a:t>Kaggle</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Challenge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We’ll be </a:t>
            </a:r>
            <a:r>
              <a:rPr lang="en-IN" dirty="0" smtClean="0">
                <a:latin typeface="Times New Roman" panose="02020603050405020304" pitchFamily="18" charset="0"/>
                <a:cs typeface="Times New Roman" panose="02020603050405020304" pitchFamily="18" charset="0"/>
              </a:rPr>
              <a:t>trying </a:t>
            </a:r>
            <a:r>
              <a:rPr lang="en-IN" dirty="0">
                <a:latin typeface="Times New Roman" panose="02020603050405020304" pitchFamily="18" charset="0"/>
                <a:cs typeface="Times New Roman" panose="02020603050405020304" pitchFamily="18" charset="0"/>
              </a:rPr>
              <a:t>to use a State of the Art Model Called Roberta.</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01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Approach</a:t>
            </a:r>
            <a:endParaRPr lang="en-IN" dirty="0"/>
          </a:p>
        </p:txBody>
      </p:sp>
      <p:sp>
        <p:nvSpPr>
          <p:cNvPr id="3" name="Content Placeholder 2"/>
          <p:cNvSpPr>
            <a:spLocks noGrp="1"/>
          </p:cNvSpPr>
          <p:nvPr>
            <p:ph idx="1"/>
          </p:nvPr>
        </p:nvSpPr>
        <p:spPr>
          <a:xfrm>
            <a:off x="5118447" y="1593668"/>
            <a:ext cx="6281873" cy="4458139"/>
          </a:xfrm>
        </p:spPr>
        <p:txBody>
          <a:bodyPr>
            <a:normAutofit/>
          </a:bodyPr>
          <a:lstStyle/>
          <a:p>
            <a:pPr lvl="0"/>
            <a:r>
              <a:rPr lang="en-IN" dirty="0" smtClean="0">
                <a:latin typeface="Times New Roman" panose="02020603050405020304" pitchFamily="18" charset="0"/>
                <a:cs typeface="Times New Roman" panose="02020603050405020304" pitchFamily="18" charset="0"/>
              </a:rPr>
              <a:t>Data : Dataset is the part of the ongoing(then) competition Sentimental Extraction on </a:t>
            </a:r>
            <a:r>
              <a:rPr lang="en-IN" dirty="0" err="1" smtClean="0">
                <a:latin typeface="Times New Roman" panose="02020603050405020304" pitchFamily="18" charset="0"/>
                <a:cs typeface="Times New Roman" panose="02020603050405020304" pitchFamily="18" charset="0"/>
              </a:rPr>
              <a:t>Kaggle</a:t>
            </a:r>
            <a:r>
              <a:rPr lang="en-IN" dirty="0" smtClean="0">
                <a:latin typeface="Times New Roman" panose="02020603050405020304" pitchFamily="18" charset="0"/>
                <a:cs typeface="Times New Roman" panose="02020603050405020304" pitchFamily="18" charset="0"/>
              </a:rPr>
              <a:t>.</a:t>
            </a:r>
          </a:p>
          <a:p>
            <a:pPr lvl="0"/>
            <a:r>
              <a:rPr lang="en-IN" dirty="0" smtClean="0">
                <a:latin typeface="Times New Roman" panose="02020603050405020304" pitchFamily="18" charset="0"/>
                <a:cs typeface="Times New Roman" panose="02020603050405020304" pitchFamily="18" charset="0"/>
              </a:rPr>
              <a:t>EDA: Understanding the dataset.</a:t>
            </a:r>
          </a:p>
          <a:p>
            <a:pPr lvl="0"/>
            <a:r>
              <a:rPr lang="en-IN" dirty="0" smtClean="0">
                <a:latin typeface="Times New Roman" panose="02020603050405020304" pitchFamily="18" charset="0"/>
                <a:cs typeface="Times New Roman" panose="02020603050405020304" pitchFamily="18" charset="0"/>
              </a:rPr>
              <a:t>Pre Processing: Converting text into a input form for the model. </a:t>
            </a:r>
          </a:p>
          <a:p>
            <a:pPr lvl="0"/>
            <a:r>
              <a:rPr lang="en-IN" dirty="0" smtClean="0">
                <a:latin typeface="Times New Roman" panose="02020603050405020304" pitchFamily="18" charset="0"/>
                <a:cs typeface="Times New Roman" panose="02020603050405020304" pitchFamily="18" charset="0"/>
              </a:rPr>
              <a:t>Fine tuning: Training the pre-trained model on our dataset for few epochs only.</a:t>
            </a:r>
          </a:p>
          <a:p>
            <a:pPr lvl="0"/>
            <a:r>
              <a:rPr lang="en-IN" dirty="0" smtClean="0">
                <a:latin typeface="Times New Roman" panose="02020603050405020304" pitchFamily="18" charset="0"/>
                <a:cs typeface="Times New Roman" panose="02020603050405020304" pitchFamily="18" charset="0"/>
              </a:rPr>
              <a:t>Prediction: Testing our model on the Test dataset.</a:t>
            </a:r>
          </a:p>
          <a:p>
            <a:pPr lvl="0"/>
            <a:endParaRPr lang="en-IN" dirty="0" smtClean="0">
              <a:latin typeface="Times New Roman" panose="02020603050405020304" pitchFamily="18" charset="0"/>
              <a:cs typeface="Times New Roman" panose="02020603050405020304" pitchFamily="18" charset="0"/>
            </a:endParaRPr>
          </a:p>
          <a:p>
            <a:pPr lvl="0"/>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85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a:t>
            </a:r>
            <a:endParaRPr lang="en-IN" dirty="0"/>
          </a:p>
        </p:txBody>
      </p:sp>
      <p:sp>
        <p:nvSpPr>
          <p:cNvPr id="3" name="Content Placeholder 2"/>
          <p:cNvSpPr>
            <a:spLocks noGrp="1"/>
          </p:cNvSpPr>
          <p:nvPr>
            <p:ph idx="1"/>
          </p:nvPr>
        </p:nvSpPr>
        <p:spPr/>
        <p:txBody>
          <a:bodyPr>
            <a:normAutofit fontScale="85000" lnSpcReduction="10000"/>
          </a:bodyPr>
          <a:lstStyle/>
          <a:p>
            <a:endParaRPr lang="en-IN" dirty="0"/>
          </a:p>
          <a:p>
            <a:r>
              <a:rPr lang="en-IN" dirty="0"/>
              <a:t>The Dataset consists of two parts, one a training data and other is the testing dataset on which the model will be evaluated by the </a:t>
            </a:r>
            <a:r>
              <a:rPr lang="en-IN" dirty="0" err="1"/>
              <a:t>Kaggle</a:t>
            </a:r>
            <a:r>
              <a:rPr lang="en-IN" dirty="0"/>
              <a:t> Submission in the backend.</a:t>
            </a:r>
          </a:p>
          <a:p>
            <a:r>
              <a:rPr lang="en-IN" dirty="0" smtClean="0"/>
              <a:t>The </a:t>
            </a:r>
            <a:r>
              <a:rPr lang="en-IN" dirty="0"/>
              <a:t>Training Dataset consists of three columns as (</a:t>
            </a:r>
            <a:r>
              <a:rPr lang="en-IN" dirty="0" smtClean="0"/>
              <a:t>Tweet ID, Tweet, Extraction, Sentiment</a:t>
            </a:r>
            <a:r>
              <a:rPr lang="en-IN" dirty="0"/>
              <a:t>) </a:t>
            </a:r>
            <a:r>
              <a:rPr lang="en-IN" dirty="0" smtClean="0"/>
              <a:t>.Tweet ID </a:t>
            </a:r>
            <a:r>
              <a:rPr lang="en-IN" dirty="0"/>
              <a:t>is a number assigned to the Tweets for easy manageability ,Tweet is the text chunk which users have tweeted </a:t>
            </a:r>
            <a:r>
              <a:rPr lang="en-IN" dirty="0" smtClean="0"/>
              <a:t>.</a:t>
            </a:r>
            <a:r>
              <a:rPr lang="en-IN" dirty="0"/>
              <a:t>Extraction is the selected sentimental portion out of a text .Sentiment is the nature of the tweet.</a:t>
            </a:r>
          </a:p>
          <a:p>
            <a:r>
              <a:rPr lang="en-IN" dirty="0" smtClean="0"/>
              <a:t>In </a:t>
            </a:r>
            <a:r>
              <a:rPr lang="en-IN" dirty="0"/>
              <a:t>Testing data the Extraction column is missing.</a:t>
            </a:r>
          </a:p>
          <a:p>
            <a:pPr fontAlgn="base"/>
            <a:r>
              <a:rPr lang="en-IN" dirty="0"/>
              <a:t>Total training data is (27481,4) , that is 27481 data points for training are available for the model .</a:t>
            </a:r>
          </a:p>
          <a:p>
            <a:pPr fontAlgn="base"/>
            <a:r>
              <a:rPr lang="en-IN" dirty="0"/>
              <a:t>and testing will be done on (3534,3) data points which will be evaluated with </a:t>
            </a:r>
            <a:r>
              <a:rPr lang="en-IN" dirty="0" err="1"/>
              <a:t>Jaccard</a:t>
            </a:r>
            <a:r>
              <a:rPr lang="en-IN" dirty="0"/>
              <a:t> Score in the </a:t>
            </a:r>
            <a:r>
              <a:rPr lang="en-IN" dirty="0" err="1"/>
              <a:t>kaggle</a:t>
            </a:r>
            <a:r>
              <a:rPr lang="en-IN" dirty="0"/>
              <a:t> backend</a:t>
            </a:r>
          </a:p>
          <a:p>
            <a:pPr marL="0" indent="0">
              <a:buNone/>
            </a:pPr>
            <a:r>
              <a:rPr lang="en-IN" dirty="0"/>
              <a:t/>
            </a:r>
            <a:br>
              <a:rPr lang="en-IN" dirty="0"/>
            </a:br>
            <a:endParaRPr lang="en-IN" dirty="0"/>
          </a:p>
        </p:txBody>
      </p:sp>
    </p:spTree>
    <p:extLst>
      <p:ext uri="{BB962C8B-B14F-4D97-AF65-F5344CB8AC3E}">
        <p14:creationId xmlns:p14="http://schemas.microsoft.com/office/powerpoint/2010/main" val="142715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12035"/>
            <a:ext cx="10150430" cy="940904"/>
          </a:xfrm>
        </p:spPr>
        <p:txBody>
          <a:bodyPr>
            <a:normAutofit fontScale="90000"/>
          </a:bodyPr>
          <a:lstStyle/>
          <a:p>
            <a:pPr algn="ctr"/>
            <a:r>
              <a:rPr lang="en-IN" dirty="0" smtClean="0">
                <a:solidFill>
                  <a:srgbClr val="FF0000"/>
                </a:solidFill>
              </a:rPr>
              <a:t>DATA EXTRACTION CODE</a:t>
            </a:r>
            <a:endParaRPr lang="en-IN" dirty="0"/>
          </a:p>
        </p:txBody>
      </p:sp>
      <p:sp>
        <p:nvSpPr>
          <p:cNvPr id="4" name="Rectangle 3"/>
          <p:cNvSpPr/>
          <p:nvPr/>
        </p:nvSpPr>
        <p:spPr>
          <a:xfrm>
            <a:off x="1258784" y="2850078"/>
            <a:ext cx="2755075" cy="1223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latin typeface="Times New Roman" panose="02020603050405020304" pitchFamily="18" charset="0"/>
                <a:cs typeface="Times New Roman" panose="02020603050405020304" pitchFamily="18" charset="0"/>
              </a:rPr>
              <a:t>EDA</a:t>
            </a:r>
            <a:endParaRPr lang="en-IN" sz="4000" dirty="0">
              <a:latin typeface="Times New Roman" panose="02020603050405020304" pitchFamily="18" charset="0"/>
              <a:cs typeface="Times New Roman" panose="02020603050405020304" pitchFamily="18" charset="0"/>
            </a:endParaRPr>
          </a:p>
        </p:txBody>
      </p:sp>
      <p:pic>
        <p:nvPicPr>
          <p:cNvPr id="1026" name="Picture 2" descr="https://lh5.googleusercontent.com/MBFFgsIHen0rqp-YFYJ_99LxnTAo22iT759ZcVT_N7t8XIVmL7A87z_MRhxaCFvk4qyyav-2810RS1TQB95sADke5D6MeIcZ-d_NYhQ_vnhCLR39W7eW1r_mtz4wu9NgUAoxLcQ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241" y="1238063"/>
            <a:ext cx="7268277" cy="467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6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8961" y="617517"/>
            <a:ext cx="4251375" cy="4472389"/>
          </a:xfrm>
        </p:spPr>
        <p:txBody>
          <a:bodyPr>
            <a:normAutofit/>
          </a:bodyPr>
          <a:lstStyle/>
          <a:p>
            <a:endParaRPr lang="en-IN" dirty="0" smtClean="0">
              <a:latin typeface="Times New Roman" panose="02020603050405020304" pitchFamily="18" charset="0"/>
              <a:cs typeface="Times New Roman" panose="02020603050405020304" pitchFamily="18" charset="0"/>
            </a:endParaRPr>
          </a:p>
          <a:p>
            <a:pPr marL="0" indent="0" algn="ctr">
              <a:buNone/>
            </a:pPr>
            <a:r>
              <a:rPr lang="en-IN" u="sng" dirty="0" smtClean="0">
                <a:latin typeface="Times New Roman" panose="02020603050405020304" pitchFamily="18" charset="0"/>
                <a:cs typeface="Times New Roman" panose="02020603050405020304" pitchFamily="18" charset="0"/>
              </a:rPr>
              <a:t>Observations</a:t>
            </a:r>
          </a:p>
          <a:p>
            <a:pPr fontAlgn="base"/>
            <a:r>
              <a:rPr lang="en-IN" dirty="0" smtClean="0">
                <a:latin typeface="Times New Roman" panose="02020603050405020304" pitchFamily="18" charset="0"/>
                <a:cs typeface="Times New Roman" panose="02020603050405020304" pitchFamily="18" charset="0"/>
              </a:rPr>
              <a:t>Average length of word in selected text is around 7 which seems bit high. This says we need to predict more words per tweet</a:t>
            </a:r>
          </a:p>
          <a:p>
            <a:pPr fontAlgn="base"/>
            <a:r>
              <a:rPr lang="en-IN" dirty="0" smtClean="0">
                <a:latin typeface="Times New Roman" panose="02020603050405020304" pitchFamily="18" charset="0"/>
                <a:cs typeface="Times New Roman" panose="02020603050405020304" pitchFamily="18" charset="0"/>
              </a:rPr>
              <a:t>Most </a:t>
            </a:r>
            <a:r>
              <a:rPr lang="en-IN" dirty="0">
                <a:latin typeface="Times New Roman" panose="02020603050405020304" pitchFamily="18" charset="0"/>
                <a:cs typeface="Times New Roman" panose="02020603050405020304" pitchFamily="18" charset="0"/>
              </a:rPr>
              <a:t>of positive and negative tweets have selected text length less than 5.This is good significance as we can add exclude conditions for predicting words.</a:t>
            </a:r>
          </a:p>
          <a:p>
            <a:pPr fontAlgn="base"/>
            <a:r>
              <a:rPr lang="en-IN" dirty="0">
                <a:latin typeface="Times New Roman" panose="02020603050405020304" pitchFamily="18" charset="0"/>
                <a:cs typeface="Times New Roman" panose="02020603050405020304" pitchFamily="18" charset="0"/>
              </a:rPr>
              <a:t>Neutral sentiments are distributed across all lengths.</a:t>
            </a:r>
          </a:p>
          <a:p>
            <a:endParaRPr lang="en-IN" dirty="0">
              <a:latin typeface="Times New Roman" panose="02020603050405020304" pitchFamily="18" charset="0"/>
              <a:cs typeface="Times New Roman" panose="02020603050405020304" pitchFamily="18" charset="0"/>
            </a:endParaRPr>
          </a:p>
        </p:txBody>
      </p:sp>
      <p:pic>
        <p:nvPicPr>
          <p:cNvPr id="2050" name="Picture 2" descr="https://lh5.googleusercontent.com/nqDwAPlS4E7cQG42TFg8ayJir23-VVlvZo-VFOoZ6KYepW4OrCkyBkRJPGd9nKIvsv3rYuvCjGIaZvnyNbKCNfreTndB5-hxDsUrK8nBRsecalHg7GwliMf_sM31Q8xl3G8eXn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42"/>
            <a:ext cx="7700508" cy="641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65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Metric</a:t>
            </a:r>
            <a:endParaRPr lang="en-IN" dirty="0"/>
          </a:p>
        </p:txBody>
      </p:sp>
      <p:sp>
        <p:nvSpPr>
          <p:cNvPr id="3" name="Content Placeholder 2"/>
          <p:cNvSpPr>
            <a:spLocks noGrp="1"/>
          </p:cNvSpPr>
          <p:nvPr>
            <p:ph idx="1"/>
          </p:nvPr>
        </p:nvSpPr>
        <p:spPr>
          <a:xfrm>
            <a:off x="4797631" y="0"/>
            <a:ext cx="7394369" cy="6858000"/>
          </a:xfrm>
        </p:spPr>
        <p:txBody>
          <a:bodyPr>
            <a:normAutofit fontScale="85000" lnSpcReduction="10000"/>
          </a:bodyPr>
          <a:lstStyle/>
          <a:p>
            <a:pPr marL="0" indent="0">
              <a:buNone/>
            </a:pPr>
            <a:r>
              <a:rPr lang="en-IN" b="1" dirty="0" err="1"/>
              <a:t>Jaccard</a:t>
            </a:r>
            <a:r>
              <a:rPr lang="en-IN" b="1" dirty="0"/>
              <a:t> Score</a:t>
            </a:r>
          </a:p>
          <a:p>
            <a:pPr marL="0" indent="0">
              <a:buNone/>
            </a:pPr>
            <a:r>
              <a:rPr lang="en-IN" dirty="0"/>
              <a:t>The metric in this competition is the </a:t>
            </a:r>
            <a:r>
              <a:rPr lang="en-IN" dirty="0" smtClean="0"/>
              <a:t>word level </a:t>
            </a:r>
            <a:r>
              <a:rPr lang="en-IN" dirty="0" err="1" smtClean="0"/>
              <a:t>Jaccard</a:t>
            </a:r>
            <a:r>
              <a:rPr lang="en-IN" dirty="0" smtClean="0"/>
              <a:t> score</a:t>
            </a:r>
            <a:endParaRPr lang="en-IN" dirty="0"/>
          </a:p>
          <a:p>
            <a:pPr marL="0" indent="0">
              <a:buNone/>
            </a:pPr>
            <a:r>
              <a:rPr lang="en-IN" dirty="0"/>
              <a:t>A Python implementation based on the links above, and matched with the output of the C# implementation on the back end, is provided below.</a:t>
            </a:r>
          </a:p>
          <a:p>
            <a:pPr marL="0" indent="0">
              <a:buNone/>
            </a:pPr>
            <a:r>
              <a:rPr lang="en-IN" dirty="0" err="1"/>
              <a:t>def</a:t>
            </a:r>
            <a:r>
              <a:rPr lang="en-IN" dirty="0"/>
              <a:t> </a:t>
            </a:r>
            <a:r>
              <a:rPr lang="en-IN" dirty="0" err="1"/>
              <a:t>jaccard</a:t>
            </a:r>
            <a:r>
              <a:rPr lang="en-IN" dirty="0"/>
              <a:t>(str1, str2): </a:t>
            </a:r>
          </a:p>
          <a:p>
            <a:pPr marL="0" indent="0">
              <a:buNone/>
            </a:pPr>
            <a:r>
              <a:rPr lang="en-IN" dirty="0"/>
              <a:t>    a = set(str1.lower().split()) </a:t>
            </a:r>
          </a:p>
          <a:p>
            <a:pPr marL="0" indent="0">
              <a:buNone/>
            </a:pPr>
            <a:r>
              <a:rPr lang="en-IN" dirty="0"/>
              <a:t>    b = set(str2.lower().split())</a:t>
            </a:r>
          </a:p>
          <a:p>
            <a:pPr marL="0" indent="0">
              <a:buNone/>
            </a:pPr>
            <a:r>
              <a:rPr lang="en-IN" dirty="0"/>
              <a:t>    c = </a:t>
            </a:r>
            <a:r>
              <a:rPr lang="en-IN" dirty="0" err="1"/>
              <a:t>a.intersection</a:t>
            </a:r>
            <a:r>
              <a:rPr lang="en-IN" dirty="0"/>
              <a:t>(b)</a:t>
            </a:r>
          </a:p>
          <a:p>
            <a:pPr marL="0" indent="0">
              <a:buNone/>
            </a:pPr>
            <a:r>
              <a:rPr lang="en-IN" dirty="0"/>
              <a:t>    return float(</a:t>
            </a:r>
            <a:r>
              <a:rPr lang="en-IN" dirty="0" err="1"/>
              <a:t>len</a:t>
            </a:r>
            <a:r>
              <a:rPr lang="en-IN" dirty="0"/>
              <a:t>(c)) / (</a:t>
            </a:r>
            <a:r>
              <a:rPr lang="en-IN" dirty="0" err="1"/>
              <a:t>len</a:t>
            </a:r>
            <a:r>
              <a:rPr lang="en-IN" dirty="0"/>
              <a:t>(a) + </a:t>
            </a:r>
            <a:r>
              <a:rPr lang="en-IN" dirty="0" err="1"/>
              <a:t>len</a:t>
            </a:r>
            <a:r>
              <a:rPr lang="en-IN" dirty="0"/>
              <a:t>(b) - </a:t>
            </a:r>
            <a:r>
              <a:rPr lang="en-IN" dirty="0" err="1"/>
              <a:t>len</a:t>
            </a:r>
            <a:r>
              <a:rPr lang="en-IN" dirty="0"/>
              <a:t>(c))</a:t>
            </a:r>
          </a:p>
          <a:p>
            <a:pPr marL="0" indent="0">
              <a:buNone/>
            </a:pPr>
            <a:r>
              <a:rPr lang="en-IN" dirty="0"/>
              <a:t/>
            </a:r>
            <a:br>
              <a:rPr lang="en-IN" dirty="0"/>
            </a:br>
            <a:r>
              <a:rPr lang="en-IN" dirty="0"/>
              <a:t>The formula for the overall metric, then, is:</a:t>
            </a:r>
          </a:p>
          <a:p>
            <a:pPr marL="0" indent="0">
              <a:buNone/>
            </a:pPr>
            <a:r>
              <a:rPr lang="en-IN" dirty="0"/>
              <a:t>score=∑</a:t>
            </a:r>
            <a:r>
              <a:rPr lang="en-IN" baseline="30000" dirty="0" err="1"/>
              <a:t>n</a:t>
            </a:r>
            <a:r>
              <a:rPr lang="en-IN" baseline="-25000" dirty="0" err="1"/>
              <a:t>i</a:t>
            </a:r>
            <a:r>
              <a:rPr lang="en-IN" baseline="-25000" dirty="0"/>
              <a:t>=1 </a:t>
            </a:r>
            <a:r>
              <a:rPr lang="en-IN" dirty="0"/>
              <a:t> </a:t>
            </a:r>
            <a:r>
              <a:rPr lang="en-IN" dirty="0" err="1"/>
              <a:t>jaccard</a:t>
            </a:r>
            <a:r>
              <a:rPr lang="en-IN" dirty="0"/>
              <a:t>(</a:t>
            </a:r>
            <a:r>
              <a:rPr lang="en-IN" dirty="0" err="1"/>
              <a:t>gt</a:t>
            </a:r>
            <a:r>
              <a:rPr lang="en-IN" baseline="-25000" dirty="0" err="1"/>
              <a:t>i</a:t>
            </a:r>
            <a:r>
              <a:rPr lang="en-IN" dirty="0" err="1"/>
              <a:t>,dt</a:t>
            </a:r>
            <a:r>
              <a:rPr lang="en-IN" baseline="-25000" dirty="0" err="1"/>
              <a:t>i</a:t>
            </a:r>
            <a:r>
              <a:rPr lang="en-IN" dirty="0"/>
              <a:t>)</a:t>
            </a:r>
          </a:p>
          <a:p>
            <a:pPr marL="0" indent="0">
              <a:buNone/>
            </a:pPr>
            <a:r>
              <a:rPr lang="en-IN" dirty="0"/>
              <a:t>where:</a:t>
            </a:r>
          </a:p>
          <a:p>
            <a:pPr marL="0" indent="0">
              <a:buNone/>
            </a:pPr>
            <a:r>
              <a:rPr lang="en-IN" dirty="0"/>
              <a:t>n=number of documents</a:t>
            </a:r>
          </a:p>
          <a:p>
            <a:pPr marL="0" indent="0">
              <a:buNone/>
            </a:pPr>
            <a:r>
              <a:rPr lang="en-IN" dirty="0" err="1"/>
              <a:t>jaccard</a:t>
            </a:r>
            <a:r>
              <a:rPr lang="en-IN" dirty="0"/>
              <a:t>=the function provided above</a:t>
            </a:r>
          </a:p>
          <a:p>
            <a:pPr marL="0" indent="0">
              <a:buNone/>
            </a:pPr>
            <a:r>
              <a:rPr lang="en-IN" dirty="0" err="1" smtClean="0"/>
              <a:t>gti</a:t>
            </a:r>
            <a:r>
              <a:rPr lang="en-IN" dirty="0" smtClean="0"/>
              <a:t>.=</a:t>
            </a:r>
            <a:r>
              <a:rPr lang="en-IN" dirty="0"/>
              <a:t>the </a:t>
            </a:r>
            <a:r>
              <a:rPr lang="en-IN" dirty="0" err="1"/>
              <a:t>ith</a:t>
            </a:r>
            <a:r>
              <a:rPr lang="en-IN" dirty="0"/>
              <a:t> ground truth</a:t>
            </a:r>
          </a:p>
          <a:p>
            <a:pPr marL="0" indent="0">
              <a:buNone/>
            </a:pPr>
            <a:r>
              <a:rPr lang="en-IN" dirty="0" err="1"/>
              <a:t>dti</a:t>
            </a:r>
            <a:r>
              <a:rPr lang="en-IN" dirty="0"/>
              <a:t>=the </a:t>
            </a:r>
            <a:r>
              <a:rPr lang="en-IN" dirty="0" err="1"/>
              <a:t>ith</a:t>
            </a:r>
            <a:r>
              <a:rPr lang="en-IN" dirty="0"/>
              <a:t> prediction</a:t>
            </a:r>
          </a:p>
          <a:p>
            <a:pPr marL="0" indent="0">
              <a:buNone/>
            </a:pPr>
            <a:r>
              <a:rPr lang="en-IN" dirty="0"/>
              <a:t/>
            </a:r>
            <a:br>
              <a:rPr lang="en-IN" dirty="0"/>
            </a:br>
            <a:endParaRPr lang="en-IN" dirty="0"/>
          </a:p>
        </p:txBody>
      </p:sp>
    </p:spTree>
    <p:extLst>
      <p:ext uri="{BB962C8B-B14F-4D97-AF65-F5344CB8AC3E}">
        <p14:creationId xmlns:p14="http://schemas.microsoft.com/office/powerpoint/2010/main" val="306533462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2245</TotalTime>
  <Words>1035</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 Light</vt:lpstr>
      <vt:lpstr>Rockwell</vt:lpstr>
      <vt:lpstr>Times New Roman</vt:lpstr>
      <vt:lpstr>Wingdings</vt:lpstr>
      <vt:lpstr>Atlas</vt:lpstr>
      <vt:lpstr>Sentimental Extraction </vt:lpstr>
      <vt:lpstr>Problem Statement</vt:lpstr>
      <vt:lpstr>Idea behind the project</vt:lpstr>
      <vt:lpstr> Key points</vt:lpstr>
      <vt:lpstr>Approach</vt:lpstr>
      <vt:lpstr>DATA</vt:lpstr>
      <vt:lpstr>DATA EXTRACTION CODE</vt:lpstr>
      <vt:lpstr>PowerPoint Presentation</vt:lpstr>
      <vt:lpstr>Metric</vt:lpstr>
      <vt:lpstr>Model</vt:lpstr>
      <vt:lpstr>Architecture</vt:lpstr>
      <vt:lpstr>Predicting Model </vt:lpstr>
      <vt:lpstr>Pre-processing</vt:lpstr>
      <vt:lpstr>Fine-Tuning</vt:lpstr>
      <vt:lpstr>Training Snap</vt:lpstr>
      <vt:lpstr>Predictions</vt:lpstr>
      <vt:lpstr>API</vt:lpstr>
      <vt:lpstr>Result</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Illegal Parking Detection Project</dc:title>
  <dc:creator>Jaskaran</dc:creator>
  <cp:lastModifiedBy>Jaskaran</cp:lastModifiedBy>
  <cp:revision>50</cp:revision>
  <dcterms:created xsi:type="dcterms:W3CDTF">2019-07-24T09:10:45Z</dcterms:created>
  <dcterms:modified xsi:type="dcterms:W3CDTF">2020-08-10T19:37:45Z</dcterms:modified>
</cp:coreProperties>
</file>