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48"/>
  </p:notesMasterIdLst>
  <p:sldIdLst>
    <p:sldId id="256" r:id="rId3"/>
    <p:sldId id="293" r:id="rId4"/>
    <p:sldId id="344" r:id="rId5"/>
    <p:sldId id="351" r:id="rId6"/>
    <p:sldId id="345" r:id="rId7"/>
    <p:sldId id="347" r:id="rId8"/>
    <p:sldId id="348"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346" r:id="rId22"/>
    <p:sldId id="270" r:id="rId23"/>
    <p:sldId id="271" r:id="rId24"/>
    <p:sldId id="272" r:id="rId25"/>
    <p:sldId id="349" r:id="rId26"/>
    <p:sldId id="273" r:id="rId27"/>
    <p:sldId id="287" r:id="rId28"/>
    <p:sldId id="274" r:id="rId29"/>
    <p:sldId id="275" r:id="rId30"/>
    <p:sldId id="276" r:id="rId31"/>
    <p:sldId id="277" r:id="rId32"/>
    <p:sldId id="350" r:id="rId33"/>
    <p:sldId id="278" r:id="rId34"/>
    <p:sldId id="288" r:id="rId35"/>
    <p:sldId id="279" r:id="rId36"/>
    <p:sldId id="289" r:id="rId37"/>
    <p:sldId id="280" r:id="rId38"/>
    <p:sldId id="290" r:id="rId39"/>
    <p:sldId id="281" r:id="rId40"/>
    <p:sldId id="291" r:id="rId41"/>
    <p:sldId id="282" r:id="rId42"/>
    <p:sldId id="283" r:id="rId43"/>
    <p:sldId id="284" r:id="rId44"/>
    <p:sldId id="285" r:id="rId45"/>
    <p:sldId id="292" r:id="rId46"/>
    <p:sldId id="286" r:id="rId4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9962"/>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7"/>
  </p:normalViewPr>
  <p:slideViewPr>
    <p:cSldViewPr>
      <p:cViewPr varScale="1">
        <p:scale>
          <a:sx n="103" d="100"/>
          <a:sy n="103" d="100"/>
        </p:scale>
        <p:origin x="896"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A1B95A0-E9C4-498A-9485-7D322E756709}" type="datetimeFigureOut">
              <a:rPr lang="en-CA" smtClean="0"/>
              <a:t>2023-07-26</a:t>
            </a:fld>
            <a:endParaRPr lang="en-CA"/>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93DE631-1FED-4E77-B074-750E599282E6}" type="slidenum">
              <a:rPr lang="en-CA" smtClean="0"/>
              <a:t>‹#›</a:t>
            </a:fld>
            <a:endParaRPr lang="en-CA"/>
          </a:p>
        </p:txBody>
      </p:sp>
    </p:spTree>
    <p:extLst>
      <p:ext uri="{BB962C8B-B14F-4D97-AF65-F5344CB8AC3E}">
        <p14:creationId xmlns:p14="http://schemas.microsoft.com/office/powerpoint/2010/main" val="1694741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bm.com/downloads/cas/OJDVQGR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Cost of a Data Breach Report 2021 (ibm.com)</a:t>
            </a:r>
            <a:endParaRPr lang="en-CA" dirty="0"/>
          </a:p>
        </p:txBody>
      </p:sp>
      <p:sp>
        <p:nvSpPr>
          <p:cNvPr id="4" name="Slide Number Placeholder 3"/>
          <p:cNvSpPr>
            <a:spLocks noGrp="1"/>
          </p:cNvSpPr>
          <p:nvPr>
            <p:ph type="sldNum" sz="quarter" idx="5"/>
          </p:nvPr>
        </p:nvSpPr>
        <p:spPr/>
        <p:txBody>
          <a:bodyPr/>
          <a:lstStyle/>
          <a:p>
            <a:fld id="{593DE631-1FED-4E77-B074-750E599282E6}" type="slidenum">
              <a:rPr lang="en-CA" smtClean="0"/>
              <a:t>3</a:t>
            </a:fld>
            <a:endParaRPr lang="en-CA"/>
          </a:p>
        </p:txBody>
      </p:sp>
    </p:spTree>
    <p:extLst>
      <p:ext uri="{BB962C8B-B14F-4D97-AF65-F5344CB8AC3E}">
        <p14:creationId xmlns:p14="http://schemas.microsoft.com/office/powerpoint/2010/main" val="3338958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7/26/23</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40F88DF-E9CA-45CB-AC40-A0AC40F07306}" type="datetime1">
              <a:rPr lang="en-CA" smtClean="0"/>
              <a:t>2023-07-26</a:t>
            </a:fld>
            <a:endParaRPr lang="en-CA" dirty="0"/>
          </a:p>
        </p:txBody>
      </p:sp>
      <p:sp>
        <p:nvSpPr>
          <p:cNvPr id="8" name="Footer Placeholder 7"/>
          <p:cNvSpPr>
            <a:spLocks noGrp="1"/>
          </p:cNvSpPr>
          <p:nvPr>
            <p:ph type="ftr" sz="quarter" idx="11"/>
          </p:nvPr>
        </p:nvSpPr>
        <p:spPr/>
        <p:txBody>
          <a:bodyPr/>
          <a:lstStyle/>
          <a:p>
            <a:r>
              <a:rPr lang="en-CA" dirty="0"/>
              <a:t>Prof. Name</a:t>
            </a:r>
          </a:p>
        </p:txBody>
      </p:sp>
      <p:sp>
        <p:nvSpPr>
          <p:cNvPr id="9" name="Slide Number Placeholder 8"/>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46924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830D1F4-870A-4006-9A5B-A549A487169D}" type="datetime1">
              <a:rPr lang="en-CA" smtClean="0"/>
              <a:t>2023-07-26</a:t>
            </a:fld>
            <a:endParaRPr lang="en-CA" dirty="0"/>
          </a:p>
        </p:txBody>
      </p:sp>
      <p:sp>
        <p:nvSpPr>
          <p:cNvPr id="4" name="Footer Placeholder 3"/>
          <p:cNvSpPr>
            <a:spLocks noGrp="1"/>
          </p:cNvSpPr>
          <p:nvPr>
            <p:ph type="ftr" sz="quarter" idx="11"/>
          </p:nvPr>
        </p:nvSpPr>
        <p:spPr/>
        <p:txBody>
          <a:bodyPr/>
          <a:lstStyle/>
          <a:p>
            <a:r>
              <a:rPr lang="en-CA" dirty="0"/>
              <a:t>Prof. Name</a:t>
            </a:r>
          </a:p>
        </p:txBody>
      </p:sp>
      <p:sp>
        <p:nvSpPr>
          <p:cNvPr id="5" name="Slide Number Placeholder 4"/>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4236761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E12D47-2E1C-4920-8DE6-368501F35F7C}" type="datetime1">
              <a:rPr lang="en-CA" smtClean="0"/>
              <a:t>2023-07-26</a:t>
            </a:fld>
            <a:endParaRPr lang="en-CA" dirty="0"/>
          </a:p>
        </p:txBody>
      </p:sp>
      <p:sp>
        <p:nvSpPr>
          <p:cNvPr id="3" name="Footer Placeholder 2"/>
          <p:cNvSpPr>
            <a:spLocks noGrp="1"/>
          </p:cNvSpPr>
          <p:nvPr>
            <p:ph type="ftr" sz="quarter" idx="11"/>
          </p:nvPr>
        </p:nvSpPr>
        <p:spPr/>
        <p:txBody>
          <a:bodyPr/>
          <a:lstStyle/>
          <a:p>
            <a:r>
              <a:rPr lang="en-CA" dirty="0"/>
              <a:t>Prof. Name</a:t>
            </a:r>
          </a:p>
        </p:txBody>
      </p:sp>
      <p:sp>
        <p:nvSpPr>
          <p:cNvPr id="4" name="Slide Number Placeholder 3"/>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253699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0CB1B5D-9409-4DFB-B134-D521B49196DB}" type="datetime1">
              <a:rPr lang="en-CA" smtClean="0"/>
              <a:t>2023-07-26</a:t>
            </a:fld>
            <a:endParaRPr lang="en-CA" dirty="0"/>
          </a:p>
        </p:txBody>
      </p:sp>
      <p:sp>
        <p:nvSpPr>
          <p:cNvPr id="6" name="Footer Placeholder 5"/>
          <p:cNvSpPr>
            <a:spLocks noGrp="1"/>
          </p:cNvSpPr>
          <p:nvPr>
            <p:ph type="ftr" sz="quarter" idx="11"/>
          </p:nvPr>
        </p:nvSpPr>
        <p:spPr/>
        <p:txBody>
          <a:bodyPr/>
          <a:lstStyle/>
          <a:p>
            <a:r>
              <a:rPr lang="en-CA" dirty="0"/>
              <a:t>Prof. Name</a:t>
            </a:r>
          </a:p>
        </p:txBody>
      </p:sp>
      <p:sp>
        <p:nvSpPr>
          <p:cNvPr id="7" name="Slide Number Placeholder 6"/>
          <p:cNvSpPr>
            <a:spLocks noGrp="1"/>
          </p:cNvSpPr>
          <p:nvPr>
            <p:ph type="sldNum" sz="quarter" idx="12"/>
          </p:nvPr>
        </p:nvSpPr>
        <p:spPr/>
        <p:txBody>
          <a:bodyPr/>
          <a:lstStyle/>
          <a:p>
            <a:fld id="{7BAE8EB9-66BB-41AC-AC43-D6139A5E9D03}" type="slidenum">
              <a:rPr lang="en-CA" smtClean="0"/>
              <a:pPr/>
              <a:t>‹#›</a:t>
            </a:fld>
            <a:endParaRPr lang="en-CA" dirty="0"/>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Tree>
    <p:extLst>
      <p:ext uri="{BB962C8B-B14F-4D97-AF65-F5344CB8AC3E}">
        <p14:creationId xmlns:p14="http://schemas.microsoft.com/office/powerpoint/2010/main" val="113292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dirty="0"/>
              <a:t>Click icon to add picture</a:t>
            </a:r>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9C84310E-0A52-4F32-ABCD-1CB0277903A8}" type="datetime1">
              <a:rPr lang="en-CA" smtClean="0"/>
              <a:t>2023-07-26</a:t>
            </a:fld>
            <a:endParaRPr lang="en-CA" dirty="0"/>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r>
              <a:rPr lang="en-CA" dirty="0"/>
              <a:t>Prof. Name</a:t>
            </a:r>
          </a:p>
        </p:txBody>
      </p:sp>
      <p:sp>
        <p:nvSpPr>
          <p:cNvPr id="7" name="Slide Number Placeholder 6"/>
          <p:cNvSpPr>
            <a:spLocks noGrp="1"/>
          </p:cNvSpPr>
          <p:nvPr>
            <p:ph type="sldNum" sz="quarter" idx="12"/>
          </p:nvPr>
        </p:nvSpPr>
        <p:spPr>
          <a:xfrm>
            <a:off x="11119104" y="1170432"/>
            <a:ext cx="978485" cy="201168"/>
          </a:xfrm>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34241293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C900EA-58DE-48F3-90BB-0BFC8EBCF9A7}" type="datetime1">
              <a:rPr lang="en-CA" smtClean="0"/>
              <a:t>2023-07-26</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2288624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98ABC92-99A6-4F68-A812-75A7DBC3FF10}" type="datetime1">
              <a:rPr lang="en-CA" smtClean="0"/>
              <a:t>2023-07-26</a:t>
            </a:fld>
            <a:endParaRPr lang="en-CA" dirty="0"/>
          </a:p>
        </p:txBody>
      </p:sp>
      <p:sp>
        <p:nvSpPr>
          <p:cNvPr id="5" name="Footer Placeholder 4"/>
          <p:cNvSpPr>
            <a:spLocks noGrp="1"/>
          </p:cNvSpPr>
          <p:nvPr>
            <p:ph type="ftr" sz="quarter" idx="11"/>
          </p:nvPr>
        </p:nvSpPr>
        <p:spPr>
          <a:xfrm>
            <a:off x="3520796" y="6377460"/>
            <a:ext cx="5115205" cy="365125"/>
          </a:xfrm>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46258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7/26/23</a:t>
            </a:fld>
            <a:endParaRPr lang="en-US"/>
          </a:p>
        </p:txBody>
      </p:sp>
      <p:sp>
        <p:nvSpPr>
          <p:cNvPr id="6" name="Holder 6"/>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7/26/23</a:t>
            </a:fld>
            <a:endParaRPr lang="en-US"/>
          </a:p>
        </p:txBody>
      </p:sp>
      <p:sp>
        <p:nvSpPr>
          <p:cNvPr id="7" name="Holder 7"/>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7/26/23</a:t>
            </a:fld>
            <a:endParaRPr lang="en-US"/>
          </a:p>
        </p:txBody>
      </p:sp>
      <p:sp>
        <p:nvSpPr>
          <p:cNvPr id="5" name="Holder 5"/>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7/26/23</a:t>
            </a:fld>
            <a:endParaRPr lang="en-US"/>
          </a:p>
        </p:txBody>
      </p:sp>
      <p:sp>
        <p:nvSpPr>
          <p:cNvPr id="4" name="Holder 4"/>
          <p:cNvSpPr>
            <a:spLocks noGrp="1"/>
          </p:cNvSpPr>
          <p:nvPr>
            <p:ph type="sldNum" sz="quarter" idx="7"/>
          </p:nvPr>
        </p:nvSpPr>
        <p:spPr/>
        <p:txBody>
          <a:bodyPr lIns="0" tIns="0" rIns="0" bIns="0"/>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baseline="0">
                <a:solidFill>
                  <a:srgbClr val="C19E67"/>
                </a:solidFill>
              </a:defRPr>
            </a:lvl1pPr>
            <a:extLst/>
          </a:lstStyle>
          <a:p>
            <a:r>
              <a:rPr kumimoji="0" lang="en-US" dirty="0"/>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7CFC8FED-4BFD-4263-AFB3-C838C17DF8F4}" type="datetime1">
              <a:rPr lang="en-CA" smtClean="0"/>
              <a:t>2023-07-26</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pic>
        <p:nvPicPr>
          <p:cNvPr id="11" name="Picture 2" descr="http://donorreport.conestogacommunity.ca/_images/ConestogaLogo.gif"/>
          <p:cNvPicPr>
            <a:picLocks noChangeAspect="1" noChangeArrowheads="1"/>
          </p:cNvPicPr>
          <p:nvPr userDrawn="1"/>
        </p:nvPicPr>
        <p:blipFill>
          <a:blip r:embed="rId2" cstate="print"/>
          <a:srcRect/>
          <a:stretch>
            <a:fillRect/>
          </a:stretch>
        </p:blipFill>
        <p:spPr bwMode="auto">
          <a:xfrm>
            <a:off x="7496472" y="147079"/>
            <a:ext cx="4648200" cy="1390651"/>
          </a:xfrm>
          <a:prstGeom prst="rect">
            <a:avLst/>
          </a:prstGeom>
          <a:noFill/>
        </p:spPr>
      </p:pic>
    </p:spTree>
    <p:extLst>
      <p:ext uri="{BB962C8B-B14F-4D97-AF65-F5344CB8AC3E}">
        <p14:creationId xmlns:p14="http://schemas.microsoft.com/office/powerpoint/2010/main" val="245156150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lvl1pPr>
              <a:defRPr baseline="0">
                <a:solidFill>
                  <a:srgbClr val="C19E67"/>
                </a:solidFill>
              </a:defRPr>
            </a:lvl1pPr>
            <a:extLst/>
          </a:lstStyle>
          <a:p>
            <a:r>
              <a:rPr kumimoji="0" lang="en-US" dirty="0"/>
              <a:t>Click to edit Master title style</a:t>
            </a:r>
          </a:p>
        </p:txBody>
      </p:sp>
      <p:sp>
        <p:nvSpPr>
          <p:cNvPr id="3" name="Content Placeholder 2"/>
          <p:cNvSpPr>
            <a:spLocks noGrp="1"/>
          </p:cNvSpPr>
          <p:nvPr>
            <p:ph idx="1"/>
          </p:nvPr>
        </p:nvSpPr>
        <p:spPr/>
        <p:txBody>
          <a:bodyPr/>
          <a:lstStyle>
            <a:lvl1pPr>
              <a:buClr>
                <a:srgbClr val="C19E67"/>
              </a:buClr>
              <a:defRPr/>
            </a:lvl1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E7A1E51F-5A07-41AA-A87B-04D451DE8831}" type="datetime1">
              <a:rPr lang="en-CA" smtClean="0"/>
              <a:t>2023-07-26</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a:xfrm>
            <a:off x="10896533" y="6476999"/>
            <a:ext cx="1021147" cy="274320"/>
          </a:xfrm>
        </p:spPr>
        <p:txBody>
          <a:bodyPr/>
          <a:lstStyle/>
          <a:p>
            <a:fld id="{7BAE8EB9-66BB-41AC-AC43-D6139A5E9D03}" type="slidenum">
              <a:rPr lang="en-CA" smtClean="0"/>
              <a:pPr/>
              <a:t>‹#›</a:t>
            </a:fld>
            <a:r>
              <a:rPr lang="en-CA" dirty="0"/>
              <a:t> of 49</a:t>
            </a:r>
          </a:p>
        </p:txBody>
      </p:sp>
      <p:pic>
        <p:nvPicPr>
          <p:cNvPr id="7" name="Picture 1"/>
          <p:cNvPicPr>
            <a:picLocks noChangeAspect="1" noChangeArrowheads="1"/>
          </p:cNvPicPr>
          <p:nvPr userDrawn="1"/>
        </p:nvPicPr>
        <p:blipFill>
          <a:blip r:embed="rId2" cstate="print"/>
          <a:srcRect/>
          <a:stretch>
            <a:fillRect/>
          </a:stretch>
        </p:blipFill>
        <p:spPr bwMode="auto">
          <a:xfrm>
            <a:off x="10896533" y="17526"/>
            <a:ext cx="1219200" cy="1390650"/>
          </a:xfrm>
          <a:prstGeom prst="rect">
            <a:avLst/>
          </a:prstGeom>
          <a:noFill/>
          <a:ln w="9525">
            <a:noFill/>
            <a:miter lim="800000"/>
            <a:headEnd/>
            <a:tailEnd/>
          </a:ln>
        </p:spPr>
      </p:pic>
    </p:spTree>
    <p:extLst>
      <p:ext uri="{BB962C8B-B14F-4D97-AF65-F5344CB8AC3E}">
        <p14:creationId xmlns:p14="http://schemas.microsoft.com/office/powerpoint/2010/main" val="13855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solidFill>
                  <a:srgbClr val="C19E67"/>
                </a:solidFill>
              </a:defRPr>
            </a:lvl1pPr>
            <a:extLst/>
          </a:lstStyle>
          <a:p>
            <a:r>
              <a:rPr kumimoji="0" lang="en-US" dirty="0"/>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E379BDC-E460-4ACE-A877-79F2DF7FBBB8}" type="datetime1">
              <a:rPr lang="en-CA" smtClean="0"/>
              <a:t>2023-07-26</a:t>
            </a:fld>
            <a:endParaRPr lang="en-CA" dirty="0"/>
          </a:p>
        </p:txBody>
      </p:sp>
      <p:sp>
        <p:nvSpPr>
          <p:cNvPr id="5" name="Footer Placeholder 4"/>
          <p:cNvSpPr>
            <a:spLocks noGrp="1"/>
          </p:cNvSpPr>
          <p:nvPr>
            <p:ph type="ftr" sz="quarter" idx="11"/>
          </p:nvPr>
        </p:nvSpPr>
        <p:spPr/>
        <p:txBody>
          <a:bodyPr/>
          <a:lstStyle/>
          <a:p>
            <a:r>
              <a:rPr lang="en-CA" dirty="0"/>
              <a:t>Prof. Name</a:t>
            </a:r>
          </a:p>
        </p:txBody>
      </p:sp>
      <p:sp>
        <p:nvSpPr>
          <p:cNvPr id="6" name="Slide Number Placeholder 5"/>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486913697"/>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C19E67"/>
                </a:solidFill>
              </a:defRPr>
            </a:lvl1pPr>
            <a:extLst/>
          </a:lstStyle>
          <a:p>
            <a:r>
              <a:rPr kumimoji="0" lang="en-US" dirty="0"/>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E3B57F-7A34-4E31-B693-0727C7440550}" type="datetime1">
              <a:rPr lang="en-CA" smtClean="0"/>
              <a:t>2023-07-26</a:t>
            </a:fld>
            <a:endParaRPr lang="en-CA" dirty="0"/>
          </a:p>
        </p:txBody>
      </p:sp>
      <p:sp>
        <p:nvSpPr>
          <p:cNvPr id="6" name="Footer Placeholder 5"/>
          <p:cNvSpPr>
            <a:spLocks noGrp="1"/>
          </p:cNvSpPr>
          <p:nvPr>
            <p:ph type="ftr" sz="quarter" idx="11"/>
          </p:nvPr>
        </p:nvSpPr>
        <p:spPr/>
        <p:txBody>
          <a:bodyPr/>
          <a:lstStyle/>
          <a:p>
            <a:r>
              <a:rPr lang="en-CA" dirty="0"/>
              <a:t>Prof. Name</a:t>
            </a:r>
          </a:p>
        </p:txBody>
      </p:sp>
      <p:sp>
        <p:nvSpPr>
          <p:cNvPr id="7" name="Slide Number Placeholder 6"/>
          <p:cNvSpPr>
            <a:spLocks noGrp="1"/>
          </p:cNvSpPr>
          <p:nvPr>
            <p:ph type="sldNum" sz="quarter" idx="12"/>
          </p:nvPr>
        </p:nvSpPr>
        <p:spPr/>
        <p:txBody>
          <a:bodyPr/>
          <a:lstStyle/>
          <a:p>
            <a:fld id="{7BAE8EB9-66BB-41AC-AC43-D6139A5E9D03}" type="slidenum">
              <a:rPr lang="en-CA" smtClean="0"/>
              <a:pPr/>
              <a:t>‹#›</a:t>
            </a:fld>
            <a:endParaRPr lang="en-CA" dirty="0"/>
          </a:p>
        </p:txBody>
      </p:sp>
    </p:spTree>
    <p:extLst>
      <p:ext uri="{BB962C8B-B14F-4D97-AF65-F5344CB8AC3E}">
        <p14:creationId xmlns:p14="http://schemas.microsoft.com/office/powerpoint/2010/main" val="157532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1412747"/>
            <a:ext cx="12192000" cy="112775"/>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1435608"/>
            <a:ext cx="12192000" cy="45720"/>
          </a:xfrm>
          <a:custGeom>
            <a:avLst/>
            <a:gdLst/>
            <a:ahLst/>
            <a:cxnLst/>
            <a:rect l="l" t="t" r="r" b="b"/>
            <a:pathLst>
              <a:path w="12192000" h="45719">
                <a:moveTo>
                  <a:pt x="0" y="45720"/>
                </a:moveTo>
                <a:lnTo>
                  <a:pt x="12192000" y="45720"/>
                </a:lnTo>
                <a:lnTo>
                  <a:pt x="12192000" y="0"/>
                </a:lnTo>
                <a:lnTo>
                  <a:pt x="0" y="0"/>
                </a:lnTo>
                <a:lnTo>
                  <a:pt x="0" y="45720"/>
                </a:lnTo>
                <a:close/>
              </a:path>
            </a:pathLst>
          </a:custGeom>
          <a:solidFill>
            <a:srgbClr val="FFFFFF"/>
          </a:solidFill>
        </p:spPr>
        <p:txBody>
          <a:bodyPr wrap="square" lIns="0" tIns="0" rIns="0" bIns="0" rtlCol="0"/>
          <a:lstStyle/>
          <a:p>
            <a:endParaRPr/>
          </a:p>
        </p:txBody>
      </p:sp>
      <p:sp>
        <p:nvSpPr>
          <p:cNvPr id="18" name="bk object 18"/>
          <p:cNvSpPr/>
          <p:nvPr/>
        </p:nvSpPr>
        <p:spPr>
          <a:xfrm>
            <a:off x="0" y="0"/>
            <a:ext cx="12192000" cy="1434465"/>
          </a:xfrm>
          <a:custGeom>
            <a:avLst/>
            <a:gdLst/>
            <a:ahLst/>
            <a:cxnLst/>
            <a:rect l="l" t="t" r="r" b="b"/>
            <a:pathLst>
              <a:path w="12192000" h="1434465">
                <a:moveTo>
                  <a:pt x="0" y="1434084"/>
                </a:moveTo>
                <a:lnTo>
                  <a:pt x="12192000" y="1434084"/>
                </a:lnTo>
                <a:lnTo>
                  <a:pt x="12192000" y="0"/>
                </a:lnTo>
                <a:lnTo>
                  <a:pt x="0" y="0"/>
                </a:lnTo>
                <a:lnTo>
                  <a:pt x="0" y="1434084"/>
                </a:lnTo>
                <a:close/>
              </a:path>
            </a:pathLst>
          </a:custGeom>
          <a:solidFill>
            <a:srgbClr val="000000"/>
          </a:solidFill>
        </p:spPr>
        <p:txBody>
          <a:bodyPr wrap="square" lIns="0" tIns="0" rIns="0" bIns="0" rtlCol="0"/>
          <a:lstStyle/>
          <a:p>
            <a:endParaRPr/>
          </a:p>
        </p:txBody>
      </p:sp>
      <p:sp>
        <p:nvSpPr>
          <p:cNvPr id="19" name="bk object 19"/>
          <p:cNvSpPr/>
          <p:nvPr/>
        </p:nvSpPr>
        <p:spPr>
          <a:xfrm>
            <a:off x="10896600" y="18288"/>
            <a:ext cx="1219200" cy="1389887"/>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609600" y="274320"/>
            <a:ext cx="10972800" cy="10972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7/26/23</a:t>
            </a:fld>
            <a:endParaRPr lang="en-US"/>
          </a:p>
        </p:txBody>
      </p:sp>
      <p:sp>
        <p:nvSpPr>
          <p:cNvPr id="6" name="Holder 6"/>
          <p:cNvSpPr>
            <a:spLocks noGrp="1"/>
          </p:cNvSpPr>
          <p:nvPr>
            <p:ph type="sldNum" sz="quarter" idx="7"/>
          </p:nvPr>
        </p:nvSpPr>
        <p:spPr>
          <a:xfrm>
            <a:off x="11317731" y="6586882"/>
            <a:ext cx="523240" cy="177800"/>
          </a:xfrm>
          <a:prstGeom prst="rect">
            <a:avLst/>
          </a:prstGeom>
        </p:spPr>
        <p:txBody>
          <a:bodyPr wrap="square" lIns="0" tIns="0" rIns="0" bIns="0">
            <a:spAutoFit/>
          </a:bodyPr>
          <a:lstStyle>
            <a:lvl1pPr>
              <a:defRPr sz="1200" b="0" i="0">
                <a:solidFill>
                  <a:srgbClr val="3E3E3E"/>
                </a:solidFill>
                <a:latin typeface="Corbel"/>
                <a:cs typeface="Corbel"/>
              </a:defRPr>
            </a:lvl1pPr>
          </a:lstStyle>
          <a:p>
            <a:pPr marL="25400">
              <a:lnSpc>
                <a:spcPts val="1230"/>
              </a:lnSpc>
            </a:pPr>
            <a:fld id="{81D60167-4931-47E6-BA6A-407CBD079E47}" type="slidenum">
              <a:rPr dirty="0"/>
              <a:t>‹#›</a:t>
            </a:fld>
            <a:r>
              <a:rPr dirty="0"/>
              <a:t> </a:t>
            </a:r>
            <a:r>
              <a:rPr spc="-5" dirty="0"/>
              <a:t>of</a:t>
            </a:r>
            <a:r>
              <a:rPr spc="-80" dirty="0"/>
              <a:t> </a:t>
            </a:r>
            <a:r>
              <a:rPr spc="-5" dirty="0"/>
              <a:t>31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7F15CC5D-494D-4BA2-9971-57BEF54477B9}" type="datetime1">
              <a:rPr lang="en-CA" smtClean="0"/>
              <a:t>2023-07-26</a:t>
            </a:fld>
            <a:endParaRPr lang="en-CA" dirty="0"/>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CA" dirty="0"/>
              <a:t>Prof. Name</a:t>
            </a:r>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BAE8EB9-66BB-41AC-AC43-D6139A5E9D03}" type="slidenum">
              <a:rPr lang="en-CA" smtClean="0"/>
              <a:pPr/>
              <a:t>‹#›</a:t>
            </a:fld>
            <a:endParaRPr lang="en-CA" dirty="0"/>
          </a:p>
        </p:txBody>
      </p:sp>
    </p:spTree>
    <p:extLst>
      <p:ext uri="{BB962C8B-B14F-4D97-AF65-F5344CB8AC3E}">
        <p14:creationId xmlns:p14="http://schemas.microsoft.com/office/powerpoint/2010/main" val="50354036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ftr="0" dt="0"/>
  <p:txStyles>
    <p:titleStyle>
      <a:lvl1pPr algn="l" rtl="0" eaLnBrk="1" latinLnBrk="0" hangingPunct="1">
        <a:spcBef>
          <a:spcPct val="0"/>
        </a:spcBef>
        <a:buNone/>
        <a:defRPr kumimoji="0" sz="4500" b="1" kern="1200" baseline="0">
          <a:solidFill>
            <a:srgbClr val="C19E67"/>
          </a:solidFill>
          <a:effectLst/>
          <a:latin typeface="+mj-lt"/>
          <a:ea typeface="+mj-ea"/>
          <a:cs typeface="+mj-cs"/>
        </a:defRPr>
      </a:lvl1pPr>
      <a:extLst/>
    </p:titleStyle>
    <p:bodyStyle>
      <a:lvl1pPr marL="438912" indent="-320040" algn="l" rtl="0" eaLnBrk="1" latinLnBrk="0" hangingPunct="1">
        <a:spcBef>
          <a:spcPts val="0"/>
        </a:spcBef>
        <a:buClr>
          <a:srgbClr val="C19E67"/>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hyperlink" Target="mailto:bbilkhu@conestogac.on.ca"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23.jp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quest-eb-com.conestoga.idm.oclc.org/search/135_856000/1/135_856000/cite" TargetMode="External"/><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digitalattackmap.com/#anim=1&amp;color=0&amp;country=ALL&amp;list=0&amp;time=18377&amp;view=ma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asdaq.com/articles/data-breaches-in-2021-already-top-all-of-last-year-2021-10-21"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hyperlink" Target="https://www.pcwdld.com/cyber-attacks"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12192000" cy="5135880"/>
          </a:xfrm>
          <a:custGeom>
            <a:avLst/>
            <a:gdLst/>
            <a:ahLst/>
            <a:cxnLst/>
            <a:rect l="l" t="t" r="r" b="b"/>
            <a:pathLst>
              <a:path w="12192000" h="5135880">
                <a:moveTo>
                  <a:pt x="0" y="5135880"/>
                </a:moveTo>
                <a:lnTo>
                  <a:pt x="12192000" y="5135880"/>
                </a:lnTo>
                <a:lnTo>
                  <a:pt x="12192000" y="0"/>
                </a:lnTo>
                <a:lnTo>
                  <a:pt x="0" y="0"/>
                </a:lnTo>
                <a:lnTo>
                  <a:pt x="0" y="5135880"/>
                </a:lnTo>
                <a:close/>
              </a:path>
            </a:pathLst>
          </a:custGeom>
          <a:solidFill>
            <a:srgbClr val="000000"/>
          </a:solidFill>
        </p:spPr>
        <p:txBody>
          <a:bodyPr wrap="square" lIns="0" tIns="0" rIns="0" bIns="0" rtlCol="0"/>
          <a:lstStyle/>
          <a:p>
            <a:endParaRPr/>
          </a:p>
        </p:txBody>
      </p:sp>
      <p:sp>
        <p:nvSpPr>
          <p:cNvPr id="4" name="object 4"/>
          <p:cNvSpPr/>
          <p:nvPr/>
        </p:nvSpPr>
        <p:spPr>
          <a:xfrm>
            <a:off x="0" y="5105400"/>
            <a:ext cx="12192000" cy="11277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0" y="5151120"/>
            <a:ext cx="12192000" cy="0"/>
          </a:xfrm>
          <a:custGeom>
            <a:avLst/>
            <a:gdLst/>
            <a:ahLst/>
            <a:cxnLst/>
            <a:rect l="l" t="t" r="r" b="b"/>
            <a:pathLst>
              <a:path w="12192000">
                <a:moveTo>
                  <a:pt x="0" y="0"/>
                </a:moveTo>
                <a:lnTo>
                  <a:pt x="12192000" y="0"/>
                </a:lnTo>
              </a:path>
            </a:pathLst>
          </a:custGeom>
          <a:ln w="45719">
            <a:solidFill>
              <a:srgbClr val="FFFFFF"/>
            </a:solidFill>
          </a:ln>
        </p:spPr>
        <p:txBody>
          <a:bodyPr wrap="square" lIns="0" tIns="0" rIns="0" bIns="0" rtlCol="0"/>
          <a:lstStyle/>
          <a:p>
            <a:endParaRPr/>
          </a:p>
        </p:txBody>
      </p:sp>
      <p:sp>
        <p:nvSpPr>
          <p:cNvPr id="6" name="object 6"/>
          <p:cNvSpPr/>
          <p:nvPr/>
        </p:nvSpPr>
        <p:spPr>
          <a:xfrm>
            <a:off x="7496556" y="147828"/>
            <a:ext cx="4648200" cy="1389888"/>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1069114" y="3472993"/>
            <a:ext cx="6286500" cy="1289303"/>
          </a:xfrm>
          <a:prstGeom prst="rect">
            <a:avLst/>
          </a:prstGeom>
          <a:blipFill>
            <a:blip r:embed="rId5" cstate="print"/>
            <a:stretch>
              <a:fillRect/>
            </a:stretch>
          </a:blipFill>
        </p:spPr>
        <p:txBody>
          <a:bodyPr wrap="square" lIns="0" tIns="0" rIns="0" bIns="0" rtlCol="0"/>
          <a:lstStyle/>
          <a:p>
            <a:endParaRPr dirty="0"/>
          </a:p>
        </p:txBody>
      </p:sp>
      <p:sp>
        <p:nvSpPr>
          <p:cNvPr id="8" name="object 8"/>
          <p:cNvSpPr txBox="1"/>
          <p:nvPr/>
        </p:nvSpPr>
        <p:spPr>
          <a:xfrm>
            <a:off x="8124088" y="5561279"/>
            <a:ext cx="3686912" cy="628377"/>
          </a:xfrm>
          <a:prstGeom prst="rect">
            <a:avLst/>
          </a:prstGeom>
        </p:spPr>
        <p:txBody>
          <a:bodyPr vert="horz" wrap="square" lIns="0" tIns="12700" rIns="0" bIns="0" rtlCol="0">
            <a:spAutoFit/>
          </a:bodyPr>
          <a:lstStyle/>
          <a:p>
            <a:pPr marL="12700" marR="5080">
              <a:lnSpc>
                <a:spcPct val="100000"/>
              </a:lnSpc>
              <a:spcBef>
                <a:spcPts val="100"/>
              </a:spcBef>
            </a:pPr>
            <a:r>
              <a:rPr sz="2000" b="1" spc="-5" dirty="0">
                <a:solidFill>
                  <a:schemeClr val="accent5"/>
                </a:solidFill>
                <a:latin typeface="Corbel"/>
                <a:cs typeface="Corbel"/>
              </a:rPr>
              <a:t>Baljeet </a:t>
            </a:r>
            <a:r>
              <a:rPr sz="2000" b="1" dirty="0">
                <a:solidFill>
                  <a:schemeClr val="accent5"/>
                </a:solidFill>
                <a:latin typeface="Corbel"/>
                <a:cs typeface="Corbel"/>
              </a:rPr>
              <a:t>S. </a:t>
            </a:r>
            <a:r>
              <a:rPr sz="2000" b="1" spc="-5" dirty="0">
                <a:solidFill>
                  <a:schemeClr val="accent5"/>
                </a:solidFill>
                <a:latin typeface="Corbel"/>
                <a:cs typeface="Corbel"/>
              </a:rPr>
              <a:t>Bilkhu</a:t>
            </a:r>
            <a:r>
              <a:rPr lang="en-US" sz="2000" b="1" spc="-5" dirty="0">
                <a:solidFill>
                  <a:schemeClr val="accent5"/>
                </a:solidFill>
                <a:latin typeface="Corbel"/>
                <a:cs typeface="Corbel"/>
              </a:rPr>
              <a:t>, </a:t>
            </a:r>
            <a:r>
              <a:rPr lang="en-US" sz="2000" b="1" i="1" spc="-5" dirty="0">
                <a:solidFill>
                  <a:schemeClr val="accent5"/>
                </a:solidFill>
                <a:latin typeface="Corbel"/>
                <a:cs typeface="Corbel"/>
              </a:rPr>
              <a:t>BASc., </a:t>
            </a:r>
            <a:r>
              <a:rPr lang="en-US" sz="2000" b="1" i="1" spc="-5" dirty="0" err="1">
                <a:solidFill>
                  <a:schemeClr val="accent5"/>
                </a:solidFill>
                <a:latin typeface="Corbel"/>
                <a:cs typeface="Corbel"/>
              </a:rPr>
              <a:t>MScIS</a:t>
            </a:r>
            <a:r>
              <a:rPr sz="2000" b="1" i="1" spc="-5" dirty="0">
                <a:solidFill>
                  <a:schemeClr val="accent5"/>
                </a:solidFill>
                <a:latin typeface="Corbel"/>
                <a:cs typeface="Corbel"/>
              </a:rPr>
              <a:t>  </a:t>
            </a:r>
            <a:r>
              <a:rPr sz="2000" b="1" dirty="0">
                <a:solidFill>
                  <a:schemeClr val="accent5"/>
                </a:solidFill>
                <a:latin typeface="Corbel"/>
                <a:cs typeface="Corbel"/>
                <a:hlinkClick r:id="rId6">
                  <a:extLst>
                    <a:ext uri="{A12FA001-AC4F-418D-AE19-62706E023703}">
                      <ahyp:hlinkClr xmlns:ahyp="http://schemas.microsoft.com/office/drawing/2018/hyperlinkcolor" val="tx"/>
                    </a:ext>
                  </a:extLst>
                </a:hlinkClick>
              </a:rPr>
              <a:t>bbilkhu@conestogac.on.ca</a:t>
            </a:r>
            <a:endParaRPr sz="2000" b="1" dirty="0">
              <a:solidFill>
                <a:schemeClr val="accent5"/>
              </a:solidFill>
              <a:latin typeface="Corbel"/>
              <a:cs typeface="Corbel"/>
            </a:endParaRPr>
          </a:p>
        </p:txBody>
      </p:sp>
      <p:sp>
        <p:nvSpPr>
          <p:cNvPr id="9" name="object 9"/>
          <p:cNvSpPr txBox="1"/>
          <p:nvPr/>
        </p:nvSpPr>
        <p:spPr>
          <a:xfrm>
            <a:off x="1069114" y="1706879"/>
            <a:ext cx="4567784" cy="321242"/>
          </a:xfrm>
          <a:prstGeom prst="rect">
            <a:avLst/>
          </a:prstGeom>
        </p:spPr>
        <p:txBody>
          <a:bodyPr vert="horz" wrap="square" lIns="0" tIns="13335" rIns="0" bIns="0" rtlCol="0">
            <a:spAutoFit/>
          </a:bodyPr>
          <a:lstStyle/>
          <a:p>
            <a:pPr marL="12700" marR="5080">
              <a:lnSpc>
                <a:spcPct val="100000"/>
              </a:lnSpc>
            </a:pPr>
            <a:r>
              <a:rPr sz="2000" b="1" spc="-5" dirty="0">
                <a:solidFill>
                  <a:srgbClr val="FFFFFF"/>
                </a:solidFill>
                <a:latin typeface="Corbel"/>
                <a:cs typeface="Corbel"/>
              </a:rPr>
              <a:t>Computer </a:t>
            </a:r>
            <a:r>
              <a:rPr sz="2000" b="1" dirty="0">
                <a:solidFill>
                  <a:srgbClr val="FFFFFF"/>
                </a:solidFill>
                <a:latin typeface="Corbel"/>
                <a:cs typeface="Corbel"/>
              </a:rPr>
              <a:t>and </a:t>
            </a:r>
            <a:r>
              <a:rPr sz="2000" b="1" spc="-5" dirty="0">
                <a:solidFill>
                  <a:srgbClr val="FFFFFF"/>
                </a:solidFill>
                <a:latin typeface="Corbel"/>
                <a:cs typeface="Corbel"/>
              </a:rPr>
              <a:t>Application</a:t>
            </a:r>
            <a:r>
              <a:rPr sz="2000" b="1" spc="-215" dirty="0">
                <a:solidFill>
                  <a:srgbClr val="FFFFFF"/>
                </a:solidFill>
                <a:latin typeface="Corbel"/>
                <a:cs typeface="Corbel"/>
              </a:rPr>
              <a:t> </a:t>
            </a:r>
            <a:r>
              <a:rPr sz="2000" b="1" dirty="0">
                <a:solidFill>
                  <a:srgbClr val="FFFFFF"/>
                </a:solidFill>
                <a:latin typeface="Corbel"/>
                <a:cs typeface="Corbel"/>
              </a:rPr>
              <a:t>Security  </a:t>
            </a:r>
            <a:endParaRPr lang="en-US" sz="2000" b="1" dirty="0">
              <a:solidFill>
                <a:srgbClr val="FFFFFF"/>
              </a:solidFill>
              <a:latin typeface="Corbel"/>
              <a:cs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2563" y="565404"/>
            <a:ext cx="6783324"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9224010" cy="3506729"/>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Security is a very </a:t>
            </a:r>
            <a:r>
              <a:rPr sz="3200" spc="-5" dirty="0">
                <a:latin typeface="Corbel"/>
                <a:cs typeface="Corbel"/>
              </a:rPr>
              <a:t>complex, </a:t>
            </a:r>
            <a:r>
              <a:rPr sz="3200" dirty="0">
                <a:latin typeface="Corbel"/>
                <a:cs typeface="Corbel"/>
              </a:rPr>
              <a:t>detailed and difficult</a:t>
            </a:r>
            <a:r>
              <a:rPr sz="3200" spc="-130" dirty="0">
                <a:latin typeface="Corbel"/>
                <a:cs typeface="Corbel"/>
              </a:rPr>
              <a:t> </a:t>
            </a:r>
            <a:r>
              <a:rPr sz="3200" spc="-5" dirty="0">
                <a:latin typeface="Corbel"/>
                <a:cs typeface="Corbel"/>
              </a:rPr>
              <a:t>topic</a:t>
            </a:r>
            <a:endParaRPr sz="3200" dirty="0">
              <a:latin typeface="Corbel"/>
              <a:cs typeface="Corbel"/>
            </a:endParaRPr>
          </a:p>
          <a:p>
            <a:pPr>
              <a:lnSpc>
                <a:spcPct val="100000"/>
              </a:lnSpc>
              <a:spcBef>
                <a:spcPts val="40"/>
              </a:spcBef>
              <a:buClr>
                <a:srgbClr val="C19E67"/>
              </a:buClr>
              <a:buFont typeface="Wingdings 2"/>
              <a:buChar char=""/>
            </a:pPr>
            <a:endParaRPr sz="3300" dirty="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dirty="0">
                <a:latin typeface="Corbel"/>
                <a:cs typeface="Corbel"/>
              </a:rPr>
              <a:t>Many </a:t>
            </a:r>
            <a:r>
              <a:rPr sz="3200" spc="-5" dirty="0">
                <a:latin typeface="Corbel"/>
                <a:cs typeface="Corbel"/>
              </a:rPr>
              <a:t>concepts </a:t>
            </a:r>
            <a:r>
              <a:rPr sz="3200" dirty="0">
                <a:latin typeface="Corbel"/>
                <a:cs typeface="Corbel"/>
              </a:rPr>
              <a:t>fall under</a:t>
            </a:r>
            <a:r>
              <a:rPr sz="3200" spc="-50" dirty="0">
                <a:latin typeface="Corbel"/>
                <a:cs typeface="Corbel"/>
              </a:rPr>
              <a:t> </a:t>
            </a:r>
            <a:r>
              <a:rPr sz="3200" spc="-5" dirty="0">
                <a:latin typeface="Corbel"/>
                <a:cs typeface="Corbel"/>
              </a:rPr>
              <a:t>"security"</a:t>
            </a:r>
            <a:endParaRPr sz="3200" dirty="0">
              <a:latin typeface="Corbel"/>
              <a:cs typeface="Corbel"/>
            </a:endParaRPr>
          </a:p>
          <a:p>
            <a:pPr>
              <a:lnSpc>
                <a:spcPct val="100000"/>
              </a:lnSpc>
              <a:spcBef>
                <a:spcPts val="45"/>
              </a:spcBef>
              <a:buClr>
                <a:srgbClr val="C19E67"/>
              </a:buClr>
              <a:buFont typeface="Wingdings 2"/>
              <a:buChar char=""/>
            </a:pPr>
            <a:endParaRPr sz="330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5" dirty="0">
                <a:latin typeface="Corbel"/>
                <a:cs typeface="Corbel"/>
              </a:rPr>
              <a:t>There </a:t>
            </a:r>
            <a:r>
              <a:rPr sz="3200" dirty="0">
                <a:latin typeface="Corbel"/>
                <a:cs typeface="Corbel"/>
              </a:rPr>
              <a:t>is </a:t>
            </a:r>
            <a:r>
              <a:rPr sz="3200" spc="-5" dirty="0">
                <a:latin typeface="Corbel"/>
                <a:cs typeface="Corbel"/>
              </a:rPr>
              <a:t>no</a:t>
            </a:r>
            <a:r>
              <a:rPr sz="3200" spc="-25" dirty="0">
                <a:latin typeface="Corbel"/>
                <a:cs typeface="Corbel"/>
              </a:rPr>
              <a:t> </a:t>
            </a:r>
            <a:r>
              <a:rPr lang="en-US" sz="3200" spc="-25" dirty="0">
                <a:latin typeface="Corbel"/>
                <a:cs typeface="Corbel"/>
              </a:rPr>
              <a:t>one </a:t>
            </a:r>
            <a:r>
              <a:rPr sz="3200" spc="-5" dirty="0">
                <a:latin typeface="Corbel"/>
                <a:cs typeface="Corbel"/>
              </a:rPr>
              <a:t>solution</a:t>
            </a:r>
            <a:endParaRPr sz="3200" dirty="0">
              <a:latin typeface="Corbel"/>
              <a:cs typeface="Corbel"/>
            </a:endParaRPr>
          </a:p>
          <a:p>
            <a:pPr>
              <a:lnSpc>
                <a:spcPct val="100000"/>
              </a:lnSpc>
              <a:spcBef>
                <a:spcPts val="45"/>
              </a:spcBef>
              <a:buClr>
                <a:srgbClr val="C19E67"/>
              </a:buClr>
              <a:buFont typeface="Wingdings 2"/>
              <a:buChar char=""/>
            </a:pPr>
            <a:endParaRPr sz="330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Instead, we </a:t>
            </a:r>
            <a:r>
              <a:rPr sz="3200" spc="-5" dirty="0">
                <a:latin typeface="Corbel"/>
                <a:cs typeface="Corbel"/>
              </a:rPr>
              <a:t>have</a:t>
            </a:r>
            <a:r>
              <a:rPr sz="3200" spc="-70" dirty="0">
                <a:latin typeface="Corbel"/>
                <a:cs typeface="Corbel"/>
              </a:rPr>
              <a:t> </a:t>
            </a:r>
            <a:r>
              <a:rPr sz="3200" dirty="0">
                <a:latin typeface="Corbel"/>
                <a:cs typeface="Corbel"/>
              </a:rPr>
              <a:t>principles</a:t>
            </a:r>
          </a:p>
        </p:txBody>
      </p:sp>
      <p:sp>
        <p:nvSpPr>
          <p:cNvPr id="4" name="object 4"/>
          <p:cNvSpPr/>
          <p:nvPr/>
        </p:nvSpPr>
        <p:spPr>
          <a:xfrm>
            <a:off x="8400288" y="3449235"/>
            <a:ext cx="3136619" cy="265235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7080504"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27954"/>
            <a:ext cx="6548755" cy="3546475"/>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"Security is a </a:t>
            </a:r>
            <a:r>
              <a:rPr sz="3200" spc="-5" dirty="0">
                <a:latin typeface="Corbel"/>
                <a:cs typeface="Corbel"/>
              </a:rPr>
              <a:t>process, not </a:t>
            </a:r>
            <a:r>
              <a:rPr sz="3200" dirty="0">
                <a:latin typeface="Corbel"/>
                <a:cs typeface="Corbel"/>
              </a:rPr>
              <a:t>a</a:t>
            </a:r>
            <a:r>
              <a:rPr sz="3200" spc="-60" dirty="0">
                <a:latin typeface="Corbel"/>
                <a:cs typeface="Corbel"/>
              </a:rPr>
              <a:t> </a:t>
            </a:r>
            <a:r>
              <a:rPr sz="3200" dirty="0">
                <a:latin typeface="Corbel"/>
                <a:cs typeface="Corbel"/>
              </a:rPr>
              <a:t>product."</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It is </a:t>
            </a:r>
            <a:r>
              <a:rPr sz="2800" spc="-10" dirty="0">
                <a:latin typeface="Corbel"/>
                <a:cs typeface="Corbel"/>
              </a:rPr>
              <a:t>not </a:t>
            </a:r>
            <a:r>
              <a:rPr sz="2800" spc="-5" dirty="0">
                <a:latin typeface="Corbel"/>
                <a:cs typeface="Corbel"/>
              </a:rPr>
              <a:t>available on </a:t>
            </a:r>
            <a:r>
              <a:rPr sz="2800" spc="-10" dirty="0">
                <a:latin typeface="Corbel"/>
                <a:cs typeface="Corbel"/>
              </a:rPr>
              <a:t>the</a:t>
            </a:r>
            <a:r>
              <a:rPr sz="2800" spc="30" dirty="0">
                <a:latin typeface="Corbel"/>
                <a:cs typeface="Corbel"/>
              </a:rPr>
              <a:t> </a:t>
            </a:r>
            <a:r>
              <a:rPr sz="2800" spc="-10" dirty="0">
                <a:latin typeface="Corbel"/>
                <a:cs typeface="Corbel"/>
              </a:rPr>
              <a:t>shelf</a:t>
            </a:r>
            <a:endParaRPr sz="280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10" dirty="0">
                <a:latin typeface="Corbel"/>
                <a:cs typeface="Corbel"/>
              </a:rPr>
              <a:t>Continual</a:t>
            </a:r>
            <a:r>
              <a:rPr sz="2800" spc="0" dirty="0">
                <a:latin typeface="Corbel"/>
                <a:cs typeface="Corbel"/>
              </a:rPr>
              <a:t> </a:t>
            </a:r>
            <a:r>
              <a:rPr sz="2800" spc="-5" dirty="0">
                <a:latin typeface="Corbel"/>
                <a:cs typeface="Corbel"/>
              </a:rPr>
              <a:t>effort</a:t>
            </a:r>
            <a:endParaRPr sz="2800">
              <a:latin typeface="Corbel"/>
              <a:cs typeface="Corbel"/>
            </a:endParaRPr>
          </a:p>
          <a:p>
            <a:pPr marL="625475" lvl="1" indent="-274320">
              <a:lnSpc>
                <a:spcPct val="100000"/>
              </a:lnSpc>
              <a:spcBef>
                <a:spcPts val="675"/>
              </a:spcBef>
              <a:buClr>
                <a:srgbClr val="5FB5CC"/>
              </a:buClr>
              <a:buSzPct val="89285"/>
              <a:buFont typeface="Wingdings"/>
              <a:buChar char=""/>
              <a:tabLst>
                <a:tab pos="625475" algn="l"/>
                <a:tab pos="626110" algn="l"/>
              </a:tabLst>
            </a:pPr>
            <a:r>
              <a:rPr sz="2800" spc="-5" dirty="0">
                <a:latin typeface="Corbel"/>
                <a:cs typeface="Corbel"/>
              </a:rPr>
              <a:t>Set of</a:t>
            </a:r>
            <a:r>
              <a:rPr sz="2800" dirty="0">
                <a:latin typeface="Corbel"/>
                <a:cs typeface="Corbel"/>
              </a:rPr>
              <a:t> </a:t>
            </a:r>
            <a:r>
              <a:rPr sz="2800" spc="-5" dirty="0">
                <a:latin typeface="Corbel"/>
                <a:cs typeface="Corbel"/>
              </a:rPr>
              <a:t>processes</a:t>
            </a:r>
            <a:endParaRPr sz="280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rPr>
              <a:t>Defined set of </a:t>
            </a:r>
            <a:r>
              <a:rPr sz="2400" dirty="0">
                <a:latin typeface="Corbel"/>
                <a:cs typeface="Corbel"/>
              </a:rPr>
              <a:t>approved</a:t>
            </a:r>
            <a:r>
              <a:rPr sz="2400" spc="0" dirty="0">
                <a:latin typeface="Corbel"/>
                <a:cs typeface="Corbel"/>
              </a:rPr>
              <a:t> </a:t>
            </a:r>
            <a:r>
              <a:rPr sz="2400" spc="-5" dirty="0">
                <a:latin typeface="Corbel"/>
                <a:cs typeface="Corbel"/>
              </a:rPr>
              <a:t>steps</a:t>
            </a:r>
            <a:endParaRPr sz="2400">
              <a:latin typeface="Corbel"/>
              <a:cs typeface="Corbel"/>
            </a:endParaRPr>
          </a:p>
          <a:p>
            <a:pPr marL="625475" lvl="1" indent="-274320">
              <a:lnSpc>
                <a:spcPct val="100000"/>
              </a:lnSpc>
              <a:spcBef>
                <a:spcPts val="645"/>
              </a:spcBef>
              <a:buClr>
                <a:srgbClr val="5FB5CC"/>
              </a:buClr>
              <a:buSzPct val="89285"/>
              <a:buFont typeface="Wingdings"/>
              <a:buChar char=""/>
              <a:tabLst>
                <a:tab pos="625475" algn="l"/>
                <a:tab pos="626110" algn="l"/>
              </a:tabLst>
            </a:pPr>
            <a:r>
              <a:rPr sz="2800" spc="-5" dirty="0">
                <a:latin typeface="Corbel"/>
                <a:cs typeface="Corbel"/>
              </a:rPr>
              <a:t>Set of</a:t>
            </a:r>
            <a:r>
              <a:rPr sz="2800" dirty="0">
                <a:latin typeface="Corbel"/>
                <a:cs typeface="Corbel"/>
              </a:rPr>
              <a:t> </a:t>
            </a:r>
            <a:r>
              <a:rPr sz="2800" spc="-5" dirty="0">
                <a:latin typeface="Corbel"/>
                <a:cs typeface="Corbel"/>
              </a:rPr>
              <a:t>policies</a:t>
            </a:r>
            <a:endParaRPr sz="2800">
              <a:latin typeface="Corbel"/>
              <a:cs typeface="Corbel"/>
            </a:endParaRPr>
          </a:p>
          <a:p>
            <a:pPr marL="890269" lvl="2" indent="-228600">
              <a:lnSpc>
                <a:spcPct val="100000"/>
              </a:lnSpc>
              <a:spcBef>
                <a:spcPts val="600"/>
              </a:spcBef>
              <a:buClr>
                <a:srgbClr val="E66C7C"/>
              </a:buClr>
              <a:buFont typeface="Arial"/>
              <a:buChar char="▪"/>
              <a:tabLst>
                <a:tab pos="890905" algn="l"/>
              </a:tabLst>
            </a:pPr>
            <a:r>
              <a:rPr sz="2400" spc="-5" dirty="0">
                <a:latin typeface="Corbel"/>
                <a:cs typeface="Corbel"/>
              </a:rPr>
              <a:t>Behavioural</a:t>
            </a:r>
            <a:r>
              <a:rPr sz="2400" spc="-10" dirty="0">
                <a:latin typeface="Corbel"/>
                <a:cs typeface="Corbel"/>
              </a:rPr>
              <a:t> </a:t>
            </a:r>
            <a:r>
              <a:rPr sz="2400" dirty="0">
                <a:latin typeface="Corbel"/>
                <a:cs typeface="Corbel"/>
              </a:rPr>
              <a:t>rules</a:t>
            </a:r>
            <a:endParaRPr sz="2400">
              <a:latin typeface="Corbel"/>
              <a:cs typeface="Corbel"/>
            </a:endParaRPr>
          </a:p>
        </p:txBody>
      </p:sp>
      <p:sp>
        <p:nvSpPr>
          <p:cNvPr id="4" name="object 4"/>
          <p:cNvSpPr/>
          <p:nvPr/>
        </p:nvSpPr>
        <p:spPr>
          <a:xfrm>
            <a:off x="8297158" y="3474587"/>
            <a:ext cx="3066995" cy="235296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7080504"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27954"/>
            <a:ext cx="8075930" cy="3912870"/>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spc="-5" dirty="0">
                <a:latin typeface="Corbel"/>
                <a:cs typeface="Corbel"/>
              </a:rPr>
              <a:t>Computer </a:t>
            </a:r>
            <a:r>
              <a:rPr sz="3200" dirty="0">
                <a:latin typeface="Corbel"/>
                <a:cs typeface="Corbel"/>
              </a:rPr>
              <a:t>Security is </a:t>
            </a:r>
            <a:r>
              <a:rPr sz="3200" spc="-5" dirty="0">
                <a:latin typeface="Corbel"/>
                <a:cs typeface="Corbel"/>
              </a:rPr>
              <a:t>not </a:t>
            </a:r>
            <a:r>
              <a:rPr sz="3200" dirty="0">
                <a:latin typeface="Corbel"/>
                <a:cs typeface="Corbel"/>
              </a:rPr>
              <a:t>limited </a:t>
            </a:r>
            <a:r>
              <a:rPr sz="3200" spc="-5" dirty="0">
                <a:latin typeface="Corbel"/>
                <a:cs typeface="Corbel"/>
              </a:rPr>
              <a:t>to</a:t>
            </a:r>
            <a:r>
              <a:rPr sz="3200" spc="-130" dirty="0">
                <a:latin typeface="Corbel"/>
                <a:cs typeface="Corbel"/>
              </a:rPr>
              <a:t> </a:t>
            </a:r>
            <a:r>
              <a:rPr sz="3200" spc="-5" dirty="0">
                <a:latin typeface="Corbel"/>
                <a:cs typeface="Corbel"/>
              </a:rPr>
              <a:t>computers</a:t>
            </a:r>
            <a:endParaRPr sz="3200" dirty="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25" dirty="0">
                <a:latin typeface="Corbel"/>
                <a:cs typeface="Corbel"/>
              </a:rPr>
              <a:t>Technology</a:t>
            </a:r>
            <a:endParaRPr sz="2800" dirty="0">
              <a:latin typeface="Corbel"/>
              <a:cs typeface="Corbel"/>
            </a:endParaRPr>
          </a:p>
          <a:p>
            <a:pPr marL="890269" lvl="2" indent="-228600">
              <a:lnSpc>
                <a:spcPct val="100000"/>
              </a:lnSpc>
              <a:spcBef>
                <a:spcPts val="600"/>
              </a:spcBef>
              <a:buClr>
                <a:srgbClr val="E66C7C"/>
              </a:buClr>
              <a:buFont typeface="Arial"/>
              <a:buChar char="▪"/>
              <a:tabLst>
                <a:tab pos="890905" algn="l"/>
              </a:tabLst>
            </a:pPr>
            <a:r>
              <a:rPr sz="2400" spc="-5" dirty="0">
                <a:latin typeface="Corbel"/>
                <a:cs typeface="Corbel"/>
              </a:rPr>
              <a:t>Hardware </a:t>
            </a:r>
            <a:r>
              <a:rPr sz="2400" dirty="0">
                <a:latin typeface="Corbel"/>
                <a:cs typeface="Corbel"/>
              </a:rPr>
              <a:t>and</a:t>
            </a:r>
            <a:r>
              <a:rPr sz="2400" spc="-20" dirty="0">
                <a:latin typeface="Corbel"/>
                <a:cs typeface="Corbel"/>
              </a:rPr>
              <a:t> </a:t>
            </a:r>
            <a:r>
              <a:rPr sz="2400" spc="-5" dirty="0">
                <a:latin typeface="Corbel"/>
                <a:cs typeface="Corbel"/>
              </a:rPr>
              <a:t>software</a:t>
            </a:r>
            <a:endParaRPr sz="2400" dirty="0">
              <a:latin typeface="Corbel"/>
              <a:cs typeface="Corbel"/>
            </a:endParaRPr>
          </a:p>
          <a:p>
            <a:pPr marL="625475" lvl="1" indent="-274320">
              <a:lnSpc>
                <a:spcPct val="100000"/>
              </a:lnSpc>
              <a:spcBef>
                <a:spcPts val="650"/>
              </a:spcBef>
              <a:buClr>
                <a:srgbClr val="5FB5CC"/>
              </a:buClr>
              <a:buSzPct val="89285"/>
              <a:buFont typeface="Wingdings"/>
              <a:buChar char=""/>
              <a:tabLst>
                <a:tab pos="625475" algn="l"/>
                <a:tab pos="626110" algn="l"/>
              </a:tabLst>
            </a:pPr>
            <a:r>
              <a:rPr sz="2800" spc="-25" dirty="0">
                <a:latin typeface="Corbel"/>
                <a:cs typeface="Corbel"/>
              </a:rPr>
              <a:t>People</a:t>
            </a:r>
            <a:endParaRPr sz="2800" dirty="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rPr>
              <a:t>Insiders </a:t>
            </a:r>
            <a:r>
              <a:rPr sz="2400" dirty="0">
                <a:latin typeface="Corbel"/>
                <a:cs typeface="Corbel"/>
              </a:rPr>
              <a:t>and </a:t>
            </a:r>
            <a:r>
              <a:rPr sz="2400" spc="-5" dirty="0">
                <a:latin typeface="Corbel"/>
                <a:cs typeface="Corbel"/>
              </a:rPr>
              <a:t>outsiders</a:t>
            </a:r>
            <a:endParaRPr sz="2400" dirty="0">
              <a:latin typeface="Corbel"/>
              <a:cs typeface="Corbel"/>
            </a:endParaRPr>
          </a:p>
          <a:p>
            <a:pPr marL="890269" lvl="2" indent="-228600">
              <a:lnSpc>
                <a:spcPct val="100000"/>
              </a:lnSpc>
              <a:spcBef>
                <a:spcPts val="575"/>
              </a:spcBef>
              <a:buClr>
                <a:srgbClr val="E66C7C"/>
              </a:buClr>
              <a:buFont typeface="Arial"/>
              <a:buChar char="▪"/>
              <a:tabLst>
                <a:tab pos="890905" algn="l"/>
              </a:tabLst>
            </a:pPr>
            <a:r>
              <a:rPr sz="2400" spc="-5" dirty="0">
                <a:latin typeface="Corbel"/>
                <a:cs typeface="Corbel"/>
              </a:rPr>
              <a:t>Legitimate </a:t>
            </a:r>
            <a:r>
              <a:rPr sz="2400" dirty="0">
                <a:latin typeface="Corbel"/>
                <a:cs typeface="Corbel"/>
              </a:rPr>
              <a:t>and</a:t>
            </a:r>
            <a:r>
              <a:rPr sz="2400" spc="25" dirty="0">
                <a:latin typeface="Corbel"/>
                <a:cs typeface="Corbel"/>
              </a:rPr>
              <a:t> </a:t>
            </a:r>
            <a:r>
              <a:rPr sz="2400" spc="-5" dirty="0">
                <a:latin typeface="Corbel"/>
                <a:cs typeface="Corbel"/>
              </a:rPr>
              <a:t>illegitimate</a:t>
            </a:r>
            <a:endParaRPr sz="2400" dirty="0">
              <a:latin typeface="Corbel"/>
              <a:cs typeface="Corbel"/>
            </a:endParaRPr>
          </a:p>
          <a:p>
            <a:pPr marL="625475" lvl="1" indent="-274320">
              <a:lnSpc>
                <a:spcPct val="100000"/>
              </a:lnSpc>
              <a:spcBef>
                <a:spcPts val="645"/>
              </a:spcBef>
              <a:buClr>
                <a:srgbClr val="5FB5CC"/>
              </a:buClr>
              <a:buSzPct val="89285"/>
              <a:buFont typeface="Wingdings"/>
              <a:buChar char=""/>
              <a:tabLst>
                <a:tab pos="625475" algn="l"/>
                <a:tab pos="626110" algn="l"/>
              </a:tabLst>
            </a:pPr>
            <a:r>
              <a:rPr sz="2800" spc="-10" dirty="0">
                <a:latin typeface="Corbel"/>
                <a:cs typeface="Corbel"/>
              </a:rPr>
              <a:t>Environment</a:t>
            </a:r>
            <a:endParaRPr sz="2800" dirty="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10" dirty="0">
                <a:latin typeface="Corbel"/>
                <a:cs typeface="Corbel"/>
              </a:rPr>
              <a:t>Rooms, </a:t>
            </a:r>
            <a:r>
              <a:rPr sz="2400" spc="-5" dirty="0">
                <a:latin typeface="Corbel"/>
                <a:cs typeface="Corbel"/>
              </a:rPr>
              <a:t>buildings,</a:t>
            </a:r>
            <a:r>
              <a:rPr sz="2400" spc="25" dirty="0">
                <a:latin typeface="Corbel"/>
                <a:cs typeface="Corbel"/>
              </a:rPr>
              <a:t> </a:t>
            </a:r>
            <a:r>
              <a:rPr sz="2400" spc="-5" dirty="0">
                <a:latin typeface="Corbel"/>
                <a:cs typeface="Corbel"/>
              </a:rPr>
              <a:t>proximity</a:t>
            </a:r>
            <a:endParaRPr sz="2400" dirty="0">
              <a:latin typeface="Corbel"/>
              <a:cs typeface="Corbel"/>
            </a:endParaRPr>
          </a:p>
        </p:txBody>
      </p:sp>
      <p:sp>
        <p:nvSpPr>
          <p:cNvPr id="4" name="object 4"/>
          <p:cNvSpPr/>
          <p:nvPr/>
        </p:nvSpPr>
        <p:spPr>
          <a:xfrm>
            <a:off x="7501216" y="3645409"/>
            <a:ext cx="1649912" cy="153735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374590" y="5454764"/>
            <a:ext cx="30480" cy="69215"/>
          </a:xfrm>
          <a:custGeom>
            <a:avLst/>
            <a:gdLst/>
            <a:ahLst/>
            <a:cxnLst/>
            <a:rect l="l" t="t" r="r" b="b"/>
            <a:pathLst>
              <a:path w="30479" h="69214">
                <a:moveTo>
                  <a:pt x="29902" y="0"/>
                </a:moveTo>
                <a:lnTo>
                  <a:pt x="0" y="0"/>
                </a:lnTo>
                <a:lnTo>
                  <a:pt x="0" y="69015"/>
                </a:lnTo>
                <a:lnTo>
                  <a:pt x="7101" y="67822"/>
                </a:lnTo>
                <a:lnTo>
                  <a:pt x="29902" y="67822"/>
                </a:lnTo>
                <a:lnTo>
                  <a:pt x="29902" y="0"/>
                </a:lnTo>
                <a:close/>
              </a:path>
            </a:pathLst>
          </a:custGeom>
          <a:solidFill>
            <a:srgbClr val="000000"/>
          </a:solidFill>
        </p:spPr>
        <p:txBody>
          <a:bodyPr wrap="square" lIns="0" tIns="0" rIns="0" bIns="0" rtlCol="0"/>
          <a:lstStyle/>
          <a:p>
            <a:endParaRPr/>
          </a:p>
        </p:txBody>
      </p:sp>
      <p:sp>
        <p:nvSpPr>
          <p:cNvPr id="6" name="object 6"/>
          <p:cNvSpPr/>
          <p:nvPr/>
        </p:nvSpPr>
        <p:spPr>
          <a:xfrm>
            <a:off x="7682589" y="5373654"/>
            <a:ext cx="1189355" cy="1167765"/>
          </a:xfrm>
          <a:custGeom>
            <a:avLst/>
            <a:gdLst/>
            <a:ahLst/>
            <a:cxnLst/>
            <a:rect l="l" t="t" r="r" b="b"/>
            <a:pathLst>
              <a:path w="1189354" h="1167765">
                <a:moveTo>
                  <a:pt x="99668" y="590449"/>
                </a:moveTo>
                <a:lnTo>
                  <a:pt x="0" y="590449"/>
                </a:lnTo>
                <a:lnTo>
                  <a:pt x="2847" y="739211"/>
                </a:lnTo>
                <a:lnTo>
                  <a:pt x="9966" y="885588"/>
                </a:lnTo>
                <a:lnTo>
                  <a:pt x="18509" y="1028400"/>
                </a:lnTo>
                <a:lnTo>
                  <a:pt x="28477" y="1167637"/>
                </a:lnTo>
                <a:lnTo>
                  <a:pt x="44138" y="1165257"/>
                </a:lnTo>
                <a:lnTo>
                  <a:pt x="59802" y="1161686"/>
                </a:lnTo>
                <a:lnTo>
                  <a:pt x="91125" y="1156926"/>
                </a:lnTo>
                <a:lnTo>
                  <a:pt x="108213" y="1153356"/>
                </a:lnTo>
                <a:lnTo>
                  <a:pt x="123874" y="1150976"/>
                </a:lnTo>
                <a:lnTo>
                  <a:pt x="139536" y="1147406"/>
                </a:lnTo>
                <a:lnTo>
                  <a:pt x="155197" y="1145026"/>
                </a:lnTo>
                <a:lnTo>
                  <a:pt x="172285" y="1141455"/>
                </a:lnTo>
                <a:lnTo>
                  <a:pt x="187946" y="1139075"/>
                </a:lnTo>
                <a:lnTo>
                  <a:pt x="203608" y="1135505"/>
                </a:lnTo>
                <a:lnTo>
                  <a:pt x="220695" y="1131935"/>
                </a:lnTo>
                <a:lnTo>
                  <a:pt x="236357" y="1129555"/>
                </a:lnTo>
                <a:lnTo>
                  <a:pt x="253444" y="1125985"/>
                </a:lnTo>
                <a:lnTo>
                  <a:pt x="269106" y="1123605"/>
                </a:lnTo>
                <a:lnTo>
                  <a:pt x="286193" y="1120035"/>
                </a:lnTo>
                <a:lnTo>
                  <a:pt x="313244" y="1114083"/>
                </a:lnTo>
                <a:lnTo>
                  <a:pt x="338862" y="1109323"/>
                </a:lnTo>
                <a:lnTo>
                  <a:pt x="365918" y="1103373"/>
                </a:lnTo>
                <a:lnTo>
                  <a:pt x="391566" y="1098613"/>
                </a:lnTo>
                <a:lnTo>
                  <a:pt x="418622" y="1092663"/>
                </a:lnTo>
                <a:lnTo>
                  <a:pt x="444240" y="1087903"/>
                </a:lnTo>
                <a:lnTo>
                  <a:pt x="469858" y="1081953"/>
                </a:lnTo>
                <a:lnTo>
                  <a:pt x="495506" y="1077193"/>
                </a:lnTo>
                <a:lnTo>
                  <a:pt x="1171821" y="1077193"/>
                </a:lnTo>
                <a:lnTo>
                  <a:pt x="1176027" y="1012928"/>
                </a:lnTo>
                <a:lnTo>
                  <a:pt x="736135" y="1012928"/>
                </a:lnTo>
                <a:lnTo>
                  <a:pt x="720465" y="1011738"/>
                </a:lnTo>
                <a:lnTo>
                  <a:pt x="654967" y="1011738"/>
                </a:lnTo>
                <a:lnTo>
                  <a:pt x="639296" y="1010548"/>
                </a:lnTo>
                <a:lnTo>
                  <a:pt x="607985" y="1010548"/>
                </a:lnTo>
                <a:lnTo>
                  <a:pt x="590906" y="1009358"/>
                </a:lnTo>
                <a:lnTo>
                  <a:pt x="575236" y="1009358"/>
                </a:lnTo>
                <a:lnTo>
                  <a:pt x="569543" y="907003"/>
                </a:lnTo>
                <a:lnTo>
                  <a:pt x="565259" y="799903"/>
                </a:lnTo>
                <a:lnTo>
                  <a:pt x="562928" y="620211"/>
                </a:lnTo>
                <a:lnTo>
                  <a:pt x="140959" y="620211"/>
                </a:lnTo>
                <a:lnTo>
                  <a:pt x="125298" y="617826"/>
                </a:lnTo>
                <a:lnTo>
                  <a:pt x="113906" y="611888"/>
                </a:lnTo>
                <a:lnTo>
                  <a:pt x="103940" y="602349"/>
                </a:lnTo>
                <a:lnTo>
                  <a:pt x="99668" y="590449"/>
                </a:lnTo>
                <a:close/>
              </a:path>
              <a:path w="1189354" h="1167765">
                <a:moveTo>
                  <a:pt x="982457" y="1079573"/>
                </a:moveTo>
                <a:lnTo>
                  <a:pt x="684869" y="1079573"/>
                </a:lnTo>
                <a:lnTo>
                  <a:pt x="706232" y="1080763"/>
                </a:lnTo>
                <a:lnTo>
                  <a:pt x="962532" y="1080763"/>
                </a:lnTo>
                <a:lnTo>
                  <a:pt x="982457" y="1079573"/>
                </a:lnTo>
                <a:close/>
              </a:path>
              <a:path w="1189354" h="1167765">
                <a:moveTo>
                  <a:pt x="1087806" y="1078383"/>
                </a:moveTo>
                <a:lnTo>
                  <a:pt x="579491" y="1078383"/>
                </a:lnTo>
                <a:lnTo>
                  <a:pt x="600854" y="1079573"/>
                </a:lnTo>
                <a:lnTo>
                  <a:pt x="1067881" y="1079573"/>
                </a:lnTo>
                <a:lnTo>
                  <a:pt x="1087806" y="1078383"/>
                </a:lnTo>
                <a:close/>
              </a:path>
              <a:path w="1189354" h="1167765">
                <a:moveTo>
                  <a:pt x="1150458" y="1077193"/>
                </a:moveTo>
                <a:lnTo>
                  <a:pt x="516869" y="1077193"/>
                </a:lnTo>
                <a:lnTo>
                  <a:pt x="536794" y="1078383"/>
                </a:lnTo>
                <a:lnTo>
                  <a:pt x="1130532" y="1078383"/>
                </a:lnTo>
                <a:lnTo>
                  <a:pt x="1150458" y="1077193"/>
                </a:lnTo>
                <a:close/>
              </a:path>
              <a:path w="1189354" h="1167765">
                <a:moveTo>
                  <a:pt x="1188352" y="530949"/>
                </a:moveTo>
                <a:lnTo>
                  <a:pt x="916959" y="530949"/>
                </a:lnTo>
                <a:lnTo>
                  <a:pt x="1009513" y="607119"/>
                </a:lnTo>
                <a:lnTo>
                  <a:pt x="1000974" y="626149"/>
                </a:lnTo>
                <a:lnTo>
                  <a:pt x="995281" y="646396"/>
                </a:lnTo>
                <a:lnTo>
                  <a:pt x="990997" y="669003"/>
                </a:lnTo>
                <a:lnTo>
                  <a:pt x="989559" y="692803"/>
                </a:lnTo>
                <a:lnTo>
                  <a:pt x="992405" y="723734"/>
                </a:lnTo>
                <a:lnTo>
                  <a:pt x="1008076" y="778488"/>
                </a:lnTo>
                <a:lnTo>
                  <a:pt x="1037978" y="821319"/>
                </a:lnTo>
                <a:lnTo>
                  <a:pt x="1077858" y="845119"/>
                </a:lnTo>
                <a:lnTo>
                  <a:pt x="1100630" y="849888"/>
                </a:lnTo>
                <a:lnTo>
                  <a:pt x="1099221" y="891550"/>
                </a:lnTo>
                <a:lnTo>
                  <a:pt x="1097783" y="932003"/>
                </a:lnTo>
                <a:lnTo>
                  <a:pt x="1094937" y="971276"/>
                </a:lnTo>
                <a:lnTo>
                  <a:pt x="1093499" y="1009358"/>
                </a:lnTo>
                <a:lnTo>
                  <a:pt x="1077858" y="1009358"/>
                </a:lnTo>
                <a:lnTo>
                  <a:pt x="1060750" y="1010548"/>
                </a:lnTo>
                <a:lnTo>
                  <a:pt x="1029439" y="1010548"/>
                </a:lnTo>
                <a:lnTo>
                  <a:pt x="1012360" y="1011738"/>
                </a:lnTo>
                <a:lnTo>
                  <a:pt x="948270" y="1011738"/>
                </a:lnTo>
                <a:lnTo>
                  <a:pt x="932629" y="1012928"/>
                </a:lnTo>
                <a:lnTo>
                  <a:pt x="1176027" y="1012928"/>
                </a:lnTo>
                <a:lnTo>
                  <a:pt x="1180360" y="945096"/>
                </a:lnTo>
                <a:lnTo>
                  <a:pt x="1186053" y="809419"/>
                </a:lnTo>
                <a:lnTo>
                  <a:pt x="1186053" y="773719"/>
                </a:lnTo>
                <a:lnTo>
                  <a:pt x="1187398" y="739211"/>
                </a:lnTo>
                <a:lnTo>
                  <a:pt x="1187491" y="689226"/>
                </a:lnTo>
                <a:lnTo>
                  <a:pt x="1188900" y="663041"/>
                </a:lnTo>
                <a:lnTo>
                  <a:pt x="1188782" y="570226"/>
                </a:lnTo>
                <a:lnTo>
                  <a:pt x="1188352" y="530949"/>
                </a:lnTo>
                <a:close/>
              </a:path>
              <a:path w="1189354" h="1167765">
                <a:moveTo>
                  <a:pt x="562834" y="548811"/>
                </a:moveTo>
                <a:lnTo>
                  <a:pt x="140959" y="548811"/>
                </a:lnTo>
                <a:lnTo>
                  <a:pt x="158047" y="551196"/>
                </a:lnTo>
                <a:lnTo>
                  <a:pt x="165166" y="554749"/>
                </a:lnTo>
                <a:lnTo>
                  <a:pt x="172285" y="559519"/>
                </a:lnTo>
                <a:lnTo>
                  <a:pt x="177981" y="564264"/>
                </a:lnTo>
                <a:lnTo>
                  <a:pt x="182250" y="570226"/>
                </a:lnTo>
                <a:lnTo>
                  <a:pt x="185100" y="584511"/>
                </a:lnTo>
                <a:lnTo>
                  <a:pt x="182250" y="598796"/>
                </a:lnTo>
                <a:lnTo>
                  <a:pt x="140959" y="620211"/>
                </a:lnTo>
                <a:lnTo>
                  <a:pt x="562928" y="620211"/>
                </a:lnTo>
                <a:lnTo>
                  <a:pt x="562537" y="590449"/>
                </a:lnTo>
                <a:lnTo>
                  <a:pt x="562631" y="564264"/>
                </a:lnTo>
                <a:lnTo>
                  <a:pt x="562834" y="548811"/>
                </a:lnTo>
                <a:close/>
              </a:path>
              <a:path w="1189354" h="1167765">
                <a:moveTo>
                  <a:pt x="58408" y="0"/>
                </a:moveTo>
                <a:lnTo>
                  <a:pt x="26773" y="0"/>
                </a:lnTo>
                <a:lnTo>
                  <a:pt x="18509" y="134671"/>
                </a:lnTo>
                <a:lnTo>
                  <a:pt x="9966" y="277471"/>
                </a:lnTo>
                <a:lnTo>
                  <a:pt x="2847" y="423849"/>
                </a:lnTo>
                <a:lnTo>
                  <a:pt x="0" y="573803"/>
                </a:lnTo>
                <a:lnTo>
                  <a:pt x="101094" y="573803"/>
                </a:lnTo>
                <a:lnTo>
                  <a:pt x="106787" y="564264"/>
                </a:lnTo>
                <a:lnTo>
                  <a:pt x="116755" y="555941"/>
                </a:lnTo>
                <a:lnTo>
                  <a:pt x="128144" y="551196"/>
                </a:lnTo>
                <a:lnTo>
                  <a:pt x="140959" y="548811"/>
                </a:lnTo>
                <a:lnTo>
                  <a:pt x="562834" y="548811"/>
                </a:lnTo>
                <a:lnTo>
                  <a:pt x="565259" y="360771"/>
                </a:lnTo>
                <a:lnTo>
                  <a:pt x="569543" y="253671"/>
                </a:lnTo>
                <a:lnTo>
                  <a:pt x="575236" y="151317"/>
                </a:lnTo>
                <a:lnTo>
                  <a:pt x="617933" y="151317"/>
                </a:lnTo>
                <a:lnTo>
                  <a:pt x="633603" y="150124"/>
                </a:lnTo>
                <a:lnTo>
                  <a:pt x="692000" y="150124"/>
                </a:lnTo>
                <a:lnTo>
                  <a:pt x="692000" y="83494"/>
                </a:lnTo>
                <a:lnTo>
                  <a:pt x="495506" y="83494"/>
                </a:lnTo>
                <a:lnTo>
                  <a:pt x="469858" y="77532"/>
                </a:lnTo>
                <a:lnTo>
                  <a:pt x="444240" y="72787"/>
                </a:lnTo>
                <a:lnTo>
                  <a:pt x="418622" y="66824"/>
                </a:lnTo>
                <a:lnTo>
                  <a:pt x="391566" y="62079"/>
                </a:lnTo>
                <a:lnTo>
                  <a:pt x="365918" y="56117"/>
                </a:lnTo>
                <a:lnTo>
                  <a:pt x="338862" y="51347"/>
                </a:lnTo>
                <a:lnTo>
                  <a:pt x="313244" y="45409"/>
                </a:lnTo>
                <a:lnTo>
                  <a:pt x="286193" y="40640"/>
                </a:lnTo>
                <a:lnTo>
                  <a:pt x="269106" y="37087"/>
                </a:lnTo>
                <a:lnTo>
                  <a:pt x="253444" y="34702"/>
                </a:lnTo>
                <a:lnTo>
                  <a:pt x="236357" y="31124"/>
                </a:lnTo>
                <a:lnTo>
                  <a:pt x="220695" y="28740"/>
                </a:lnTo>
                <a:lnTo>
                  <a:pt x="203608" y="25187"/>
                </a:lnTo>
                <a:lnTo>
                  <a:pt x="187946" y="22802"/>
                </a:lnTo>
                <a:lnTo>
                  <a:pt x="172285" y="19224"/>
                </a:lnTo>
                <a:lnTo>
                  <a:pt x="155197" y="16840"/>
                </a:lnTo>
                <a:lnTo>
                  <a:pt x="139536" y="14455"/>
                </a:lnTo>
                <a:lnTo>
                  <a:pt x="123874" y="10902"/>
                </a:lnTo>
                <a:lnTo>
                  <a:pt x="106787" y="8517"/>
                </a:lnTo>
                <a:lnTo>
                  <a:pt x="91125" y="6132"/>
                </a:lnTo>
                <a:lnTo>
                  <a:pt x="75464" y="2555"/>
                </a:lnTo>
                <a:lnTo>
                  <a:pt x="59802" y="194"/>
                </a:lnTo>
                <a:lnTo>
                  <a:pt x="58408" y="0"/>
                </a:lnTo>
                <a:close/>
              </a:path>
              <a:path w="1189354" h="1167765">
                <a:moveTo>
                  <a:pt x="989559" y="267956"/>
                </a:moveTo>
                <a:lnTo>
                  <a:pt x="929783" y="278664"/>
                </a:lnTo>
                <a:lnTo>
                  <a:pt x="878517" y="307234"/>
                </a:lnTo>
                <a:lnTo>
                  <a:pt x="842922" y="351256"/>
                </a:lnTo>
                <a:lnTo>
                  <a:pt x="831536" y="402434"/>
                </a:lnTo>
                <a:lnTo>
                  <a:pt x="834382" y="428619"/>
                </a:lnTo>
                <a:lnTo>
                  <a:pt x="842922" y="453611"/>
                </a:lnTo>
                <a:lnTo>
                  <a:pt x="858592" y="476219"/>
                </a:lnTo>
                <a:lnTo>
                  <a:pt x="878517" y="497634"/>
                </a:lnTo>
                <a:lnTo>
                  <a:pt x="884210" y="502403"/>
                </a:lnTo>
                <a:lnTo>
                  <a:pt x="874233" y="510726"/>
                </a:lnTo>
                <a:lnTo>
                  <a:pt x="871386" y="514303"/>
                </a:lnTo>
                <a:lnTo>
                  <a:pt x="867131" y="519049"/>
                </a:lnTo>
                <a:lnTo>
                  <a:pt x="897034" y="545234"/>
                </a:lnTo>
                <a:lnTo>
                  <a:pt x="902727" y="541656"/>
                </a:lnTo>
                <a:lnTo>
                  <a:pt x="906982" y="539296"/>
                </a:lnTo>
                <a:lnTo>
                  <a:pt x="916959" y="530949"/>
                </a:lnTo>
                <a:lnTo>
                  <a:pt x="1188352" y="530949"/>
                </a:lnTo>
                <a:lnTo>
                  <a:pt x="1187491" y="452419"/>
                </a:lnTo>
                <a:lnTo>
                  <a:pt x="1184645" y="326264"/>
                </a:lnTo>
                <a:lnTo>
                  <a:pt x="1183605" y="303656"/>
                </a:lnTo>
                <a:lnTo>
                  <a:pt x="1100630" y="303656"/>
                </a:lnTo>
                <a:lnTo>
                  <a:pt x="1075012" y="288179"/>
                </a:lnTo>
                <a:lnTo>
                  <a:pt x="1047955" y="276279"/>
                </a:lnTo>
                <a:lnTo>
                  <a:pt x="1019461" y="270341"/>
                </a:lnTo>
                <a:lnTo>
                  <a:pt x="989559" y="267956"/>
                </a:lnTo>
                <a:close/>
              </a:path>
              <a:path w="1189354" h="1167765">
                <a:moveTo>
                  <a:pt x="1067881" y="81109"/>
                </a:moveTo>
                <a:lnTo>
                  <a:pt x="721903" y="81109"/>
                </a:lnTo>
                <a:lnTo>
                  <a:pt x="721903" y="148932"/>
                </a:lnTo>
                <a:lnTo>
                  <a:pt x="948270" y="148932"/>
                </a:lnTo>
                <a:lnTo>
                  <a:pt x="963941" y="150124"/>
                </a:lnTo>
                <a:lnTo>
                  <a:pt x="1045109" y="150124"/>
                </a:lnTo>
                <a:lnTo>
                  <a:pt x="1060750" y="151317"/>
                </a:lnTo>
                <a:lnTo>
                  <a:pt x="1093499" y="151317"/>
                </a:lnTo>
                <a:lnTo>
                  <a:pt x="1094937" y="188209"/>
                </a:lnTo>
                <a:lnTo>
                  <a:pt x="1097783" y="226294"/>
                </a:lnTo>
                <a:lnTo>
                  <a:pt x="1100630" y="303656"/>
                </a:lnTo>
                <a:lnTo>
                  <a:pt x="1183605" y="303656"/>
                </a:lnTo>
                <a:lnTo>
                  <a:pt x="1178952" y="202494"/>
                </a:lnTo>
                <a:lnTo>
                  <a:pt x="1171821" y="83494"/>
                </a:lnTo>
                <a:lnTo>
                  <a:pt x="1150458" y="83494"/>
                </a:lnTo>
                <a:lnTo>
                  <a:pt x="1130532" y="82302"/>
                </a:lnTo>
                <a:lnTo>
                  <a:pt x="1087806" y="82302"/>
                </a:lnTo>
                <a:lnTo>
                  <a:pt x="1067881" y="81109"/>
                </a:lnTo>
                <a:close/>
              </a:path>
              <a:path w="1189354" h="1167765">
                <a:moveTo>
                  <a:pt x="692000" y="81109"/>
                </a:moveTo>
                <a:lnTo>
                  <a:pt x="617933" y="81109"/>
                </a:lnTo>
                <a:lnTo>
                  <a:pt x="593753" y="82302"/>
                </a:lnTo>
                <a:lnTo>
                  <a:pt x="545334" y="82302"/>
                </a:lnTo>
                <a:lnTo>
                  <a:pt x="519715" y="83494"/>
                </a:lnTo>
                <a:lnTo>
                  <a:pt x="692000" y="83494"/>
                </a:lnTo>
                <a:lnTo>
                  <a:pt x="692000" y="81109"/>
                </a:lnTo>
                <a:close/>
              </a:path>
              <a:path w="1189354" h="1167765">
                <a:moveTo>
                  <a:pt x="962532" y="79917"/>
                </a:moveTo>
                <a:lnTo>
                  <a:pt x="750367" y="79917"/>
                </a:lnTo>
                <a:lnTo>
                  <a:pt x="736135" y="81109"/>
                </a:lnTo>
                <a:lnTo>
                  <a:pt x="982457" y="81109"/>
                </a:lnTo>
                <a:lnTo>
                  <a:pt x="962532" y="79917"/>
                </a:lnTo>
                <a:close/>
              </a:path>
            </a:pathLst>
          </a:custGeom>
          <a:solidFill>
            <a:srgbClr val="000000"/>
          </a:solidFill>
        </p:spPr>
        <p:txBody>
          <a:bodyPr wrap="square" lIns="0" tIns="0" rIns="0" bIns="0" rtlCol="0"/>
          <a:lstStyle/>
          <a:p>
            <a:endParaRPr/>
          </a:p>
        </p:txBody>
      </p:sp>
      <p:sp>
        <p:nvSpPr>
          <p:cNvPr id="7" name="object 7"/>
          <p:cNvSpPr/>
          <p:nvPr/>
        </p:nvSpPr>
        <p:spPr>
          <a:xfrm>
            <a:off x="7681166" y="5947459"/>
            <a:ext cx="102870" cy="17145"/>
          </a:xfrm>
          <a:custGeom>
            <a:avLst/>
            <a:gdLst/>
            <a:ahLst/>
            <a:cxnLst/>
            <a:rect l="l" t="t" r="r" b="b"/>
            <a:pathLst>
              <a:path w="102870" h="17145">
                <a:moveTo>
                  <a:pt x="102518" y="0"/>
                </a:moveTo>
                <a:lnTo>
                  <a:pt x="1423" y="0"/>
                </a:lnTo>
                <a:lnTo>
                  <a:pt x="0" y="3552"/>
                </a:lnTo>
                <a:lnTo>
                  <a:pt x="0" y="11900"/>
                </a:lnTo>
                <a:lnTo>
                  <a:pt x="1423" y="16645"/>
                </a:lnTo>
                <a:lnTo>
                  <a:pt x="101092" y="16645"/>
                </a:lnTo>
                <a:lnTo>
                  <a:pt x="99668" y="11900"/>
                </a:lnTo>
                <a:lnTo>
                  <a:pt x="99668" y="8322"/>
                </a:lnTo>
                <a:lnTo>
                  <a:pt x="101092" y="3552"/>
                </a:lnTo>
                <a:lnTo>
                  <a:pt x="102518" y="0"/>
                </a:lnTo>
                <a:close/>
              </a:path>
            </a:pathLst>
          </a:custGeom>
          <a:solidFill>
            <a:srgbClr val="000000"/>
          </a:solidFill>
        </p:spPr>
        <p:txBody>
          <a:bodyPr wrap="square" lIns="0" tIns="0" rIns="0" bIns="0" rtlCol="0"/>
          <a:lstStyle/>
          <a:p>
            <a:endParaRPr/>
          </a:p>
        </p:txBody>
      </p:sp>
      <p:sp>
        <p:nvSpPr>
          <p:cNvPr id="8" name="object 8"/>
          <p:cNvSpPr/>
          <p:nvPr/>
        </p:nvSpPr>
        <p:spPr>
          <a:xfrm>
            <a:off x="8650815" y="5755842"/>
            <a:ext cx="71755" cy="59690"/>
          </a:xfrm>
          <a:custGeom>
            <a:avLst/>
            <a:gdLst/>
            <a:ahLst/>
            <a:cxnLst/>
            <a:rect l="l" t="t" r="r" b="b"/>
            <a:pathLst>
              <a:path w="71754" h="59689">
                <a:moveTo>
                  <a:pt x="35595" y="0"/>
                </a:moveTo>
                <a:lnTo>
                  <a:pt x="21333" y="2384"/>
                </a:lnTo>
                <a:lnTo>
                  <a:pt x="9947" y="9539"/>
                </a:lnTo>
                <a:lnTo>
                  <a:pt x="1408" y="19054"/>
                </a:lnTo>
                <a:lnTo>
                  <a:pt x="0" y="29762"/>
                </a:lnTo>
                <a:lnTo>
                  <a:pt x="1408" y="41662"/>
                </a:lnTo>
                <a:lnTo>
                  <a:pt x="9947" y="51177"/>
                </a:lnTo>
                <a:lnTo>
                  <a:pt x="21333" y="58331"/>
                </a:lnTo>
                <a:lnTo>
                  <a:pt x="28464" y="59500"/>
                </a:lnTo>
                <a:lnTo>
                  <a:pt x="41288" y="59500"/>
                </a:lnTo>
                <a:lnTo>
                  <a:pt x="48389" y="58331"/>
                </a:lnTo>
                <a:lnTo>
                  <a:pt x="59775" y="51177"/>
                </a:lnTo>
                <a:lnTo>
                  <a:pt x="68344" y="41662"/>
                </a:lnTo>
                <a:lnTo>
                  <a:pt x="71191" y="29762"/>
                </a:lnTo>
                <a:lnTo>
                  <a:pt x="68344" y="19054"/>
                </a:lnTo>
                <a:lnTo>
                  <a:pt x="59775" y="9539"/>
                </a:lnTo>
                <a:lnTo>
                  <a:pt x="48389" y="2384"/>
                </a:lnTo>
                <a:lnTo>
                  <a:pt x="41288" y="1192"/>
                </a:lnTo>
                <a:lnTo>
                  <a:pt x="35595" y="0"/>
                </a:lnTo>
                <a:close/>
              </a:path>
            </a:pathLst>
          </a:custGeom>
          <a:solidFill>
            <a:srgbClr val="FFFFFF"/>
          </a:solidFill>
        </p:spPr>
        <p:txBody>
          <a:bodyPr wrap="square" lIns="0" tIns="0" rIns="0" bIns="0" rtlCol="0"/>
          <a:lstStyle/>
          <a:p>
            <a:endParaRPr/>
          </a:p>
        </p:txBody>
      </p:sp>
      <p:sp>
        <p:nvSpPr>
          <p:cNvPr id="9" name="object 9"/>
          <p:cNvSpPr/>
          <p:nvPr/>
        </p:nvSpPr>
        <p:spPr>
          <a:xfrm>
            <a:off x="7607807" y="2559722"/>
            <a:ext cx="1485900" cy="992721"/>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7080504"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27954"/>
            <a:ext cx="9199880" cy="2153285"/>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Security and convenience are inversely</a:t>
            </a:r>
            <a:r>
              <a:rPr sz="3200" spc="-120" dirty="0">
                <a:latin typeface="Corbel"/>
                <a:cs typeface="Corbel"/>
              </a:rPr>
              <a:t> </a:t>
            </a:r>
            <a:r>
              <a:rPr sz="3200" dirty="0">
                <a:latin typeface="Corbel"/>
                <a:cs typeface="Corbel"/>
              </a:rPr>
              <a:t>proportional</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25" dirty="0">
                <a:latin typeface="Corbel"/>
                <a:cs typeface="Corbel"/>
              </a:rPr>
              <a:t>People </a:t>
            </a:r>
            <a:r>
              <a:rPr sz="2800" spc="-10" dirty="0">
                <a:latin typeface="Corbel"/>
                <a:cs typeface="Corbel"/>
              </a:rPr>
              <a:t>want </a:t>
            </a:r>
            <a:r>
              <a:rPr sz="2800" spc="-20" dirty="0">
                <a:latin typeface="Corbel"/>
                <a:cs typeface="Corbel"/>
              </a:rPr>
              <a:t>security, </a:t>
            </a:r>
            <a:r>
              <a:rPr sz="2800" spc="-5" dirty="0">
                <a:latin typeface="Corbel"/>
                <a:cs typeface="Corbel"/>
              </a:rPr>
              <a:t>but </a:t>
            </a:r>
            <a:r>
              <a:rPr sz="2800" spc="-10" dirty="0">
                <a:latin typeface="Corbel"/>
                <a:cs typeface="Corbel"/>
              </a:rPr>
              <a:t>they </a:t>
            </a:r>
            <a:r>
              <a:rPr sz="2800" spc="-5" dirty="0">
                <a:latin typeface="Corbel"/>
                <a:cs typeface="Corbel"/>
              </a:rPr>
              <a:t>don’t want to </a:t>
            </a:r>
            <a:r>
              <a:rPr sz="2800" spc="-10" dirty="0">
                <a:latin typeface="Corbel"/>
                <a:cs typeface="Corbel"/>
              </a:rPr>
              <a:t>see </a:t>
            </a:r>
            <a:r>
              <a:rPr sz="2800" spc="-5" dirty="0">
                <a:latin typeface="Corbel"/>
                <a:cs typeface="Corbel"/>
              </a:rPr>
              <a:t>it</a:t>
            </a:r>
            <a:r>
              <a:rPr sz="2800" spc="180" dirty="0">
                <a:latin typeface="Corbel"/>
                <a:cs typeface="Corbel"/>
              </a:rPr>
              <a:t> </a:t>
            </a:r>
            <a:r>
              <a:rPr sz="2800" spc="-5" dirty="0">
                <a:latin typeface="Corbel"/>
                <a:cs typeface="Corbel"/>
              </a:rPr>
              <a:t>working</a:t>
            </a:r>
            <a:endParaRPr sz="280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5" dirty="0">
                <a:latin typeface="Corbel"/>
                <a:cs typeface="Corbel"/>
              </a:rPr>
              <a:t>Must find a</a:t>
            </a:r>
            <a:r>
              <a:rPr sz="2800" spc="25" dirty="0">
                <a:latin typeface="Corbel"/>
                <a:cs typeface="Corbel"/>
              </a:rPr>
              <a:t> </a:t>
            </a:r>
            <a:r>
              <a:rPr sz="2800" spc="-5" dirty="0">
                <a:latin typeface="Corbel"/>
                <a:cs typeface="Corbel"/>
              </a:rPr>
              <a:t>balance</a:t>
            </a:r>
            <a:endParaRPr sz="2800">
              <a:latin typeface="Corbel"/>
              <a:cs typeface="Corbel"/>
            </a:endParaRPr>
          </a:p>
          <a:p>
            <a:pPr marL="625475" lvl="1" indent="-274320">
              <a:lnSpc>
                <a:spcPct val="100000"/>
              </a:lnSpc>
              <a:spcBef>
                <a:spcPts val="675"/>
              </a:spcBef>
              <a:buClr>
                <a:srgbClr val="5FB5CC"/>
              </a:buClr>
              <a:buSzPct val="89285"/>
              <a:buFont typeface="Wingdings"/>
              <a:buChar char=""/>
              <a:tabLst>
                <a:tab pos="625475" algn="l"/>
                <a:tab pos="626110" algn="l"/>
              </a:tabLst>
            </a:pPr>
            <a:r>
              <a:rPr sz="2800" spc="-10" dirty="0">
                <a:latin typeface="Corbel"/>
                <a:cs typeface="Corbel"/>
              </a:rPr>
              <a:t>E.g. </a:t>
            </a:r>
            <a:r>
              <a:rPr sz="2800" spc="-5" dirty="0">
                <a:latin typeface="Corbel"/>
                <a:cs typeface="Corbel"/>
              </a:rPr>
              <a:t>Windows Vista</a:t>
            </a:r>
            <a:r>
              <a:rPr sz="2800" spc="-385" dirty="0">
                <a:latin typeface="Corbel"/>
                <a:cs typeface="Corbel"/>
              </a:rPr>
              <a:t> </a:t>
            </a:r>
            <a:r>
              <a:rPr sz="2800" spc="-15" dirty="0">
                <a:latin typeface="Corbel"/>
                <a:cs typeface="Corbel"/>
              </a:rPr>
              <a:t>UAC</a:t>
            </a:r>
            <a:endParaRPr sz="2800">
              <a:latin typeface="Corbel"/>
              <a:cs typeface="Corbel"/>
            </a:endParaRPr>
          </a:p>
        </p:txBody>
      </p:sp>
      <p:sp>
        <p:nvSpPr>
          <p:cNvPr id="4" name="object 4"/>
          <p:cNvSpPr/>
          <p:nvPr/>
        </p:nvSpPr>
        <p:spPr>
          <a:xfrm>
            <a:off x="585216" y="5157215"/>
            <a:ext cx="7022592" cy="946403"/>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8292083" y="3429000"/>
            <a:ext cx="3337560" cy="2670048"/>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7080504"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7728584" cy="3001645"/>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Security is </a:t>
            </a:r>
            <a:r>
              <a:rPr sz="3200" spc="-5" dirty="0">
                <a:latin typeface="Corbel"/>
                <a:cs typeface="Corbel"/>
              </a:rPr>
              <a:t>only </a:t>
            </a:r>
            <a:r>
              <a:rPr sz="3200" dirty="0">
                <a:latin typeface="Corbel"/>
                <a:cs typeface="Corbel"/>
              </a:rPr>
              <a:t>as strong as </a:t>
            </a:r>
            <a:r>
              <a:rPr sz="3200" spc="-5" dirty="0">
                <a:latin typeface="Corbel"/>
                <a:cs typeface="Corbel"/>
              </a:rPr>
              <a:t>the </a:t>
            </a:r>
            <a:r>
              <a:rPr sz="3200" spc="-10" dirty="0">
                <a:latin typeface="Corbel"/>
                <a:cs typeface="Corbel"/>
              </a:rPr>
              <a:t>weakest</a:t>
            </a:r>
            <a:r>
              <a:rPr sz="3200" spc="-50" dirty="0">
                <a:latin typeface="Corbel"/>
                <a:cs typeface="Corbel"/>
              </a:rPr>
              <a:t> </a:t>
            </a:r>
            <a:r>
              <a:rPr sz="3200" dirty="0">
                <a:latin typeface="Corbel"/>
                <a:cs typeface="Corbel"/>
              </a:rPr>
              <a:t>link</a:t>
            </a:r>
            <a:endParaRPr sz="3200">
              <a:latin typeface="Corbel"/>
              <a:cs typeface="Corbel"/>
            </a:endParaRPr>
          </a:p>
          <a:p>
            <a:pPr>
              <a:lnSpc>
                <a:spcPct val="100000"/>
              </a:lnSpc>
              <a:spcBef>
                <a:spcPts val="40"/>
              </a:spcBef>
              <a:buClr>
                <a:srgbClr val="C19E67"/>
              </a:buClr>
              <a:buFont typeface="Wingdings 2"/>
              <a:buChar char=""/>
            </a:pPr>
            <a:endParaRPr sz="330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spc="-5" dirty="0">
                <a:latin typeface="Corbel"/>
                <a:cs typeface="Corbel"/>
              </a:rPr>
              <a:t>All </a:t>
            </a:r>
            <a:r>
              <a:rPr sz="3200" dirty="0">
                <a:latin typeface="Corbel"/>
                <a:cs typeface="Corbel"/>
              </a:rPr>
              <a:t>aspects must be </a:t>
            </a:r>
            <a:r>
              <a:rPr sz="3200" spc="-5" dirty="0">
                <a:latin typeface="Corbel"/>
                <a:cs typeface="Corbel"/>
              </a:rPr>
              <a:t>treated</a:t>
            </a:r>
            <a:r>
              <a:rPr sz="3200" spc="-75" dirty="0">
                <a:latin typeface="Corbel"/>
                <a:cs typeface="Corbel"/>
              </a:rPr>
              <a:t> </a:t>
            </a:r>
            <a:r>
              <a:rPr sz="3200" dirty="0">
                <a:latin typeface="Corbel"/>
                <a:cs typeface="Corbel"/>
              </a:rPr>
              <a:t>equally</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30" dirty="0">
                <a:latin typeface="Corbel"/>
                <a:cs typeface="Corbel"/>
              </a:rPr>
              <a:t>Technology, </a:t>
            </a:r>
            <a:r>
              <a:rPr sz="2800" spc="-5" dirty="0">
                <a:latin typeface="Corbel"/>
                <a:cs typeface="Corbel"/>
              </a:rPr>
              <a:t>people,</a:t>
            </a:r>
            <a:r>
              <a:rPr sz="2800" spc="5" dirty="0">
                <a:latin typeface="Corbel"/>
                <a:cs typeface="Corbel"/>
              </a:rPr>
              <a:t> </a:t>
            </a:r>
            <a:r>
              <a:rPr sz="2800" spc="-5" dirty="0">
                <a:latin typeface="Corbel"/>
                <a:cs typeface="Corbel"/>
              </a:rPr>
              <a:t>environment</a:t>
            </a:r>
            <a:endParaRPr sz="2800">
              <a:latin typeface="Corbel"/>
              <a:cs typeface="Corbel"/>
            </a:endParaRPr>
          </a:p>
          <a:p>
            <a:pPr lvl="1">
              <a:lnSpc>
                <a:spcPct val="100000"/>
              </a:lnSpc>
              <a:spcBef>
                <a:spcPts val="45"/>
              </a:spcBef>
              <a:buClr>
                <a:srgbClr val="5FB5CC"/>
              </a:buClr>
              <a:buFont typeface="Wingdings"/>
              <a:buChar char=""/>
            </a:pPr>
            <a:endParaRPr sz="345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dirty="0">
                <a:latin typeface="Corbel"/>
                <a:cs typeface="Corbel"/>
              </a:rPr>
              <a:t>Must remain</a:t>
            </a:r>
            <a:r>
              <a:rPr sz="3200" spc="-15" dirty="0">
                <a:latin typeface="Corbel"/>
                <a:cs typeface="Corbel"/>
              </a:rPr>
              <a:t> </a:t>
            </a:r>
            <a:r>
              <a:rPr sz="3200" spc="-5" dirty="0">
                <a:latin typeface="Corbel"/>
                <a:cs typeface="Corbel"/>
              </a:rPr>
              <a:t>current</a:t>
            </a:r>
            <a:endParaRPr sz="3200">
              <a:latin typeface="Corbel"/>
              <a:cs typeface="Corbel"/>
            </a:endParaRPr>
          </a:p>
        </p:txBody>
      </p:sp>
      <p:sp>
        <p:nvSpPr>
          <p:cNvPr id="4" name="object 4"/>
          <p:cNvSpPr/>
          <p:nvPr/>
        </p:nvSpPr>
        <p:spPr>
          <a:xfrm>
            <a:off x="7857218" y="3221040"/>
            <a:ext cx="3534150" cy="2862374"/>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7080504"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27954"/>
            <a:ext cx="9211564" cy="3248965"/>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Multiple layers </a:t>
            </a:r>
            <a:r>
              <a:rPr sz="3200" spc="-5" dirty="0">
                <a:latin typeface="Corbel"/>
                <a:cs typeface="Corbel"/>
              </a:rPr>
              <a:t>of</a:t>
            </a:r>
            <a:r>
              <a:rPr sz="3200" spc="-100" dirty="0">
                <a:latin typeface="Corbel"/>
                <a:cs typeface="Corbel"/>
              </a:rPr>
              <a:t> </a:t>
            </a:r>
            <a:r>
              <a:rPr sz="3200" dirty="0">
                <a:latin typeface="Corbel"/>
                <a:cs typeface="Corbel"/>
              </a:rPr>
              <a:t>defence</a:t>
            </a:r>
          </a:p>
          <a:p>
            <a:pPr marL="625475" lvl="1" indent="-274320">
              <a:lnSpc>
                <a:spcPct val="100000"/>
              </a:lnSpc>
              <a:spcBef>
                <a:spcPts val="690"/>
              </a:spcBef>
              <a:buClr>
                <a:srgbClr val="5FB5CC"/>
              </a:buClr>
              <a:buSzPct val="89285"/>
              <a:buFont typeface="Wingdings"/>
              <a:buChar char=""/>
              <a:tabLst>
                <a:tab pos="625475" algn="l"/>
                <a:tab pos="626110" algn="l"/>
              </a:tabLst>
            </a:pPr>
            <a:r>
              <a:rPr sz="2800" spc="-15" dirty="0">
                <a:latin typeface="Corbel"/>
                <a:cs typeface="Corbel"/>
              </a:rPr>
              <a:t>Routers, </a:t>
            </a:r>
            <a:r>
              <a:rPr sz="2800" spc="-5" dirty="0">
                <a:latin typeface="Corbel"/>
                <a:cs typeface="Corbel"/>
              </a:rPr>
              <a:t>firewalls,</a:t>
            </a:r>
            <a:r>
              <a:rPr sz="2800" spc="10" dirty="0">
                <a:latin typeface="Corbel"/>
                <a:cs typeface="Corbel"/>
              </a:rPr>
              <a:t> </a:t>
            </a:r>
            <a:r>
              <a:rPr sz="2800" spc="-5" dirty="0">
                <a:latin typeface="Corbel"/>
                <a:cs typeface="Corbel"/>
              </a:rPr>
              <a:t>etc.</a:t>
            </a:r>
            <a:endParaRPr sz="2800" dirty="0">
              <a:latin typeface="Corbel"/>
              <a:cs typeface="Corbel"/>
            </a:endParaRPr>
          </a:p>
          <a:p>
            <a:pPr lvl="1">
              <a:lnSpc>
                <a:spcPct val="100000"/>
              </a:lnSpc>
              <a:spcBef>
                <a:spcPts val="45"/>
              </a:spcBef>
              <a:buClr>
                <a:srgbClr val="5FB5CC"/>
              </a:buClr>
              <a:buFont typeface="Wingdings"/>
              <a:buChar char=""/>
            </a:pPr>
            <a:endParaRPr sz="4050" dirty="0">
              <a:latin typeface="Times New Roman"/>
              <a:cs typeface="Times New Roman"/>
            </a:endParaRPr>
          </a:p>
          <a:p>
            <a:pPr marL="625475" lvl="1" indent="-274320">
              <a:lnSpc>
                <a:spcPct val="100000"/>
              </a:lnSpc>
              <a:buClr>
                <a:srgbClr val="5FB5CC"/>
              </a:buClr>
              <a:buSzPct val="89285"/>
              <a:buFont typeface="Wingdings"/>
              <a:buChar char=""/>
              <a:tabLst>
                <a:tab pos="625475" algn="l"/>
                <a:tab pos="626110" algn="l"/>
              </a:tabLst>
            </a:pPr>
            <a:r>
              <a:rPr sz="2800" spc="-5" dirty="0">
                <a:latin typeface="Corbel"/>
                <a:cs typeface="Corbel"/>
              </a:rPr>
              <a:t>Multifactor</a:t>
            </a:r>
            <a:r>
              <a:rPr sz="2800" spc="0" dirty="0">
                <a:latin typeface="Corbel"/>
                <a:cs typeface="Corbel"/>
              </a:rPr>
              <a:t> </a:t>
            </a:r>
            <a:r>
              <a:rPr sz="2800" spc="-5" dirty="0">
                <a:latin typeface="Corbel"/>
                <a:cs typeface="Corbel"/>
              </a:rPr>
              <a:t>authentication</a:t>
            </a:r>
            <a:endParaRPr sz="2800" dirty="0">
              <a:latin typeface="Corbel"/>
              <a:cs typeface="Corbel"/>
            </a:endParaRPr>
          </a:p>
          <a:p>
            <a:pPr lvl="1">
              <a:lnSpc>
                <a:spcPct val="100000"/>
              </a:lnSpc>
              <a:spcBef>
                <a:spcPts val="50"/>
              </a:spcBef>
              <a:buClr>
                <a:srgbClr val="5FB5CC"/>
              </a:buClr>
              <a:buFont typeface="Wingdings"/>
              <a:buChar char=""/>
            </a:pPr>
            <a:endParaRPr sz="4050" dirty="0">
              <a:latin typeface="Times New Roman"/>
              <a:cs typeface="Times New Roman"/>
            </a:endParaRPr>
          </a:p>
          <a:p>
            <a:pPr marL="625475" lvl="1" indent="-274320">
              <a:lnSpc>
                <a:spcPct val="100000"/>
              </a:lnSpc>
              <a:buClr>
                <a:srgbClr val="5FB5CC"/>
              </a:buClr>
              <a:buSzPct val="89285"/>
              <a:buFont typeface="Wingdings"/>
              <a:buChar char=""/>
              <a:tabLst>
                <a:tab pos="625475" algn="l"/>
                <a:tab pos="626110" algn="l"/>
              </a:tabLst>
            </a:pPr>
            <a:r>
              <a:rPr sz="2800" spc="-10" dirty="0">
                <a:latin typeface="Corbel"/>
                <a:cs typeface="Corbel"/>
              </a:rPr>
              <a:t>Backup </a:t>
            </a:r>
            <a:r>
              <a:rPr sz="2800" spc="-25" dirty="0">
                <a:latin typeface="Corbel"/>
                <a:cs typeface="Corbel"/>
              </a:rPr>
              <a:t>power,</a:t>
            </a:r>
            <a:r>
              <a:rPr sz="2800" spc="-70" dirty="0">
                <a:latin typeface="Corbel"/>
                <a:cs typeface="Corbel"/>
              </a:rPr>
              <a:t> </a:t>
            </a:r>
            <a:r>
              <a:rPr sz="2800" spc="-5" dirty="0">
                <a:latin typeface="Corbel"/>
                <a:cs typeface="Corbel"/>
              </a:rPr>
              <a:t>UPS</a:t>
            </a:r>
            <a:endParaRPr sz="2800" dirty="0">
              <a:latin typeface="Corbel"/>
              <a:cs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7080504"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27954"/>
            <a:ext cx="7421880" cy="4351655"/>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spc="-5" dirty="0">
                <a:latin typeface="Corbel"/>
                <a:cs typeface="Corbel"/>
              </a:rPr>
              <a:t>Focus on the </a:t>
            </a:r>
            <a:r>
              <a:rPr sz="3200" dirty="0">
                <a:latin typeface="Corbel"/>
                <a:cs typeface="Corbel"/>
              </a:rPr>
              <a:t>most </a:t>
            </a:r>
            <a:r>
              <a:rPr sz="3200" spc="-10" dirty="0">
                <a:latin typeface="Corbel"/>
                <a:cs typeface="Corbel"/>
              </a:rPr>
              <a:t>likely </a:t>
            </a:r>
            <a:r>
              <a:rPr sz="3200" spc="-5" dirty="0">
                <a:latin typeface="Corbel"/>
                <a:cs typeface="Corbel"/>
              </a:rPr>
              <a:t>threats</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It is impossible to </a:t>
            </a:r>
            <a:r>
              <a:rPr sz="2800" spc="-10" dirty="0">
                <a:latin typeface="Corbel"/>
                <a:cs typeface="Corbel"/>
              </a:rPr>
              <a:t>solve every</a:t>
            </a:r>
            <a:r>
              <a:rPr sz="2800" spc="40" dirty="0">
                <a:latin typeface="Corbel"/>
                <a:cs typeface="Corbel"/>
              </a:rPr>
              <a:t> </a:t>
            </a:r>
            <a:r>
              <a:rPr sz="2800" spc="-5" dirty="0">
                <a:latin typeface="Corbel"/>
                <a:cs typeface="Corbel"/>
              </a:rPr>
              <a:t>problem</a:t>
            </a:r>
            <a:endParaRPr sz="280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5" dirty="0">
                <a:latin typeface="Corbel"/>
                <a:cs typeface="Corbel"/>
              </a:rPr>
              <a:t>Solve </a:t>
            </a:r>
            <a:r>
              <a:rPr sz="2800" spc="-10" dirty="0">
                <a:latin typeface="Corbel"/>
                <a:cs typeface="Corbel"/>
              </a:rPr>
              <a:t>the </a:t>
            </a:r>
            <a:r>
              <a:rPr sz="2800" spc="-5" dirty="0">
                <a:latin typeface="Corbel"/>
                <a:cs typeface="Corbel"/>
              </a:rPr>
              <a:t>most </a:t>
            </a:r>
            <a:r>
              <a:rPr sz="2800" spc="-15" dirty="0">
                <a:latin typeface="Corbel"/>
                <a:cs typeface="Corbel"/>
              </a:rPr>
              <a:t>likely </a:t>
            </a:r>
            <a:r>
              <a:rPr sz="2800" spc="-5" dirty="0">
                <a:latin typeface="Corbel"/>
                <a:cs typeface="Corbel"/>
              </a:rPr>
              <a:t>first, </a:t>
            </a:r>
            <a:r>
              <a:rPr sz="2800" spc="-10" dirty="0">
                <a:latin typeface="Corbel"/>
                <a:cs typeface="Corbel"/>
              </a:rPr>
              <a:t>then </a:t>
            </a:r>
            <a:r>
              <a:rPr sz="2800" spc="-5" dirty="0">
                <a:latin typeface="Corbel"/>
                <a:cs typeface="Corbel"/>
              </a:rPr>
              <a:t>work on</a:t>
            </a:r>
            <a:r>
              <a:rPr sz="2800" spc="90" dirty="0">
                <a:latin typeface="Corbel"/>
                <a:cs typeface="Corbel"/>
              </a:rPr>
              <a:t> </a:t>
            </a:r>
            <a:r>
              <a:rPr sz="2800" spc="-10" dirty="0">
                <a:latin typeface="Corbel"/>
                <a:cs typeface="Corbel"/>
              </a:rPr>
              <a:t>others</a:t>
            </a:r>
            <a:endParaRPr sz="2800">
              <a:latin typeface="Corbel"/>
              <a:cs typeface="Corbel"/>
            </a:endParaRPr>
          </a:p>
          <a:p>
            <a:pPr marL="625475" lvl="1" indent="-274320">
              <a:lnSpc>
                <a:spcPct val="100000"/>
              </a:lnSpc>
              <a:spcBef>
                <a:spcPts val="675"/>
              </a:spcBef>
              <a:buClr>
                <a:srgbClr val="5FB5CC"/>
              </a:buClr>
              <a:buSzPct val="89285"/>
              <a:buFont typeface="Wingdings"/>
              <a:buChar char=""/>
              <a:tabLst>
                <a:tab pos="625475" algn="l"/>
                <a:tab pos="626110" algn="l"/>
              </a:tabLst>
            </a:pPr>
            <a:r>
              <a:rPr sz="2800" spc="-5" dirty="0">
                <a:latin typeface="Corbel"/>
                <a:cs typeface="Corbel"/>
              </a:rPr>
              <a:t>Dependant on </a:t>
            </a:r>
            <a:r>
              <a:rPr sz="2800" spc="-10" dirty="0">
                <a:latin typeface="Corbel"/>
                <a:cs typeface="Corbel"/>
              </a:rPr>
              <a:t>the</a:t>
            </a:r>
            <a:r>
              <a:rPr sz="2800" spc="-5" dirty="0">
                <a:latin typeface="Corbel"/>
                <a:cs typeface="Corbel"/>
              </a:rPr>
              <a:t> domain</a:t>
            </a:r>
            <a:endParaRPr sz="280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rPr>
              <a:t>Size </a:t>
            </a:r>
            <a:r>
              <a:rPr sz="2400" dirty="0">
                <a:latin typeface="Corbel"/>
                <a:cs typeface="Corbel"/>
              </a:rPr>
              <a:t>of</a:t>
            </a:r>
            <a:r>
              <a:rPr sz="2400" spc="-15" dirty="0">
                <a:latin typeface="Corbel"/>
                <a:cs typeface="Corbel"/>
              </a:rPr>
              <a:t> </a:t>
            </a:r>
            <a:r>
              <a:rPr sz="2400" dirty="0">
                <a:latin typeface="Corbel"/>
                <a:cs typeface="Corbel"/>
              </a:rPr>
              <a:t>business</a:t>
            </a:r>
            <a:endParaRPr sz="2400">
              <a:latin typeface="Corbel"/>
              <a:cs typeface="Corbel"/>
            </a:endParaRPr>
          </a:p>
          <a:p>
            <a:pPr marL="890269" lvl="2" indent="-228600">
              <a:lnSpc>
                <a:spcPct val="100000"/>
              </a:lnSpc>
              <a:spcBef>
                <a:spcPts val="575"/>
              </a:spcBef>
              <a:buClr>
                <a:srgbClr val="E66C7C"/>
              </a:buClr>
              <a:buFont typeface="Arial"/>
              <a:buChar char="▪"/>
              <a:tabLst>
                <a:tab pos="890905" algn="l"/>
              </a:tabLst>
            </a:pPr>
            <a:r>
              <a:rPr sz="2400" spc="-40" dirty="0">
                <a:latin typeface="Corbel"/>
                <a:cs typeface="Corbel"/>
              </a:rPr>
              <a:t>Type </a:t>
            </a:r>
            <a:r>
              <a:rPr sz="2400" spc="-5" dirty="0">
                <a:latin typeface="Corbel"/>
                <a:cs typeface="Corbel"/>
              </a:rPr>
              <a:t>of</a:t>
            </a:r>
            <a:r>
              <a:rPr sz="2400" spc="25" dirty="0">
                <a:latin typeface="Corbel"/>
                <a:cs typeface="Corbel"/>
              </a:rPr>
              <a:t> </a:t>
            </a:r>
            <a:r>
              <a:rPr sz="2400" dirty="0">
                <a:latin typeface="Corbel"/>
                <a:cs typeface="Corbel"/>
              </a:rPr>
              <a:t>business</a:t>
            </a:r>
            <a:endParaRPr sz="2400">
              <a:latin typeface="Corbel"/>
              <a:cs typeface="Corbel"/>
            </a:endParaRPr>
          </a:p>
          <a:p>
            <a:pPr marL="890269" lvl="2" indent="-228600">
              <a:lnSpc>
                <a:spcPct val="100000"/>
              </a:lnSpc>
              <a:spcBef>
                <a:spcPts val="575"/>
              </a:spcBef>
              <a:buClr>
                <a:srgbClr val="E66C7C"/>
              </a:buClr>
              <a:buFont typeface="Arial"/>
              <a:buChar char="▪"/>
              <a:tabLst>
                <a:tab pos="890905" algn="l"/>
              </a:tabLst>
            </a:pPr>
            <a:r>
              <a:rPr sz="2400" spc="-5" dirty="0">
                <a:latin typeface="Corbel"/>
                <a:cs typeface="Corbel"/>
              </a:rPr>
              <a:t>Competition</a:t>
            </a:r>
            <a:endParaRPr sz="2400">
              <a:latin typeface="Corbel"/>
              <a:cs typeface="Corbel"/>
            </a:endParaRPr>
          </a:p>
          <a:p>
            <a:pPr marL="890269" lvl="2" indent="-228600">
              <a:lnSpc>
                <a:spcPct val="100000"/>
              </a:lnSpc>
              <a:spcBef>
                <a:spcPts val="580"/>
              </a:spcBef>
              <a:buClr>
                <a:srgbClr val="E66C7C"/>
              </a:buClr>
              <a:buFont typeface="Arial"/>
              <a:buChar char="▪"/>
              <a:tabLst>
                <a:tab pos="890905" algn="l"/>
              </a:tabLst>
            </a:pPr>
            <a:r>
              <a:rPr sz="2400" dirty="0">
                <a:latin typeface="Corbel"/>
                <a:cs typeface="Corbel"/>
              </a:rPr>
              <a:t>Location</a:t>
            </a:r>
            <a:endParaRPr sz="2400">
              <a:latin typeface="Corbel"/>
              <a:cs typeface="Corbel"/>
            </a:endParaRPr>
          </a:p>
          <a:p>
            <a:pPr marL="890269" lvl="2" indent="-228600">
              <a:lnSpc>
                <a:spcPct val="100000"/>
              </a:lnSpc>
              <a:spcBef>
                <a:spcPts val="575"/>
              </a:spcBef>
              <a:buClr>
                <a:srgbClr val="E66C7C"/>
              </a:buClr>
              <a:buFont typeface="Arial"/>
              <a:buChar char="▪"/>
              <a:tabLst>
                <a:tab pos="890905" algn="l"/>
              </a:tabLst>
            </a:pPr>
            <a:r>
              <a:rPr sz="2400" spc="-10" dirty="0">
                <a:latin typeface="Corbel"/>
                <a:cs typeface="Corbel"/>
              </a:rPr>
              <a:t>Etc.</a:t>
            </a:r>
            <a:endParaRPr sz="2400">
              <a:latin typeface="Corbel"/>
              <a:cs typeface="Corbel"/>
            </a:endParaRPr>
          </a:p>
        </p:txBody>
      </p:sp>
      <p:sp>
        <p:nvSpPr>
          <p:cNvPr id="4" name="object 4"/>
          <p:cNvSpPr/>
          <p:nvPr/>
        </p:nvSpPr>
        <p:spPr>
          <a:xfrm>
            <a:off x="9345266" y="3520771"/>
            <a:ext cx="749300" cy="598805"/>
          </a:xfrm>
          <a:custGeom>
            <a:avLst/>
            <a:gdLst/>
            <a:ahLst/>
            <a:cxnLst/>
            <a:rect l="l" t="t" r="r" b="b"/>
            <a:pathLst>
              <a:path w="749300" h="598804">
                <a:moveTo>
                  <a:pt x="374739" y="0"/>
                </a:moveTo>
                <a:lnTo>
                  <a:pt x="0" y="598345"/>
                </a:lnTo>
                <a:lnTo>
                  <a:pt x="749289" y="598345"/>
                </a:lnTo>
                <a:lnTo>
                  <a:pt x="374739" y="0"/>
                </a:lnTo>
                <a:close/>
              </a:path>
            </a:pathLst>
          </a:custGeom>
          <a:solidFill>
            <a:srgbClr val="D7EBB3"/>
          </a:solidFill>
        </p:spPr>
        <p:txBody>
          <a:bodyPr wrap="square" lIns="0" tIns="0" rIns="0" bIns="0" rtlCol="0"/>
          <a:lstStyle/>
          <a:p>
            <a:endParaRPr/>
          </a:p>
        </p:txBody>
      </p:sp>
      <p:sp>
        <p:nvSpPr>
          <p:cNvPr id="5" name="object 5"/>
          <p:cNvSpPr/>
          <p:nvPr/>
        </p:nvSpPr>
        <p:spPr>
          <a:xfrm>
            <a:off x="9345267" y="3520771"/>
            <a:ext cx="749300" cy="598805"/>
          </a:xfrm>
          <a:custGeom>
            <a:avLst/>
            <a:gdLst/>
            <a:ahLst/>
            <a:cxnLst/>
            <a:rect l="l" t="t" r="r" b="b"/>
            <a:pathLst>
              <a:path w="749300" h="598804">
                <a:moveTo>
                  <a:pt x="374739" y="0"/>
                </a:moveTo>
                <a:lnTo>
                  <a:pt x="749289" y="598345"/>
                </a:lnTo>
                <a:lnTo>
                  <a:pt x="0" y="598345"/>
                </a:lnTo>
                <a:lnTo>
                  <a:pt x="374739" y="0"/>
                </a:lnTo>
                <a:close/>
              </a:path>
            </a:pathLst>
          </a:custGeom>
          <a:ln w="4611">
            <a:solidFill>
              <a:srgbClr val="000000"/>
            </a:solidFill>
          </a:ln>
        </p:spPr>
        <p:txBody>
          <a:bodyPr wrap="square" lIns="0" tIns="0" rIns="0" bIns="0" rtlCol="0"/>
          <a:lstStyle/>
          <a:p>
            <a:endParaRPr/>
          </a:p>
        </p:txBody>
      </p:sp>
      <p:sp>
        <p:nvSpPr>
          <p:cNvPr id="6" name="object 6"/>
          <p:cNvSpPr/>
          <p:nvPr/>
        </p:nvSpPr>
        <p:spPr>
          <a:xfrm>
            <a:off x="8913192" y="4119116"/>
            <a:ext cx="1609090" cy="701675"/>
          </a:xfrm>
          <a:custGeom>
            <a:avLst/>
            <a:gdLst/>
            <a:ahLst/>
            <a:cxnLst/>
            <a:rect l="l" t="t" r="r" b="b"/>
            <a:pathLst>
              <a:path w="1609090" h="701675">
                <a:moveTo>
                  <a:pt x="1176542" y="0"/>
                </a:moveTo>
                <a:lnTo>
                  <a:pt x="432074" y="0"/>
                </a:lnTo>
                <a:lnTo>
                  <a:pt x="0" y="701636"/>
                </a:lnTo>
                <a:lnTo>
                  <a:pt x="1608854" y="701636"/>
                </a:lnTo>
                <a:lnTo>
                  <a:pt x="1176542" y="0"/>
                </a:lnTo>
                <a:close/>
              </a:path>
            </a:pathLst>
          </a:custGeom>
          <a:solidFill>
            <a:srgbClr val="CCCCFF"/>
          </a:solidFill>
        </p:spPr>
        <p:txBody>
          <a:bodyPr wrap="square" lIns="0" tIns="0" rIns="0" bIns="0" rtlCol="0"/>
          <a:lstStyle/>
          <a:p>
            <a:endParaRPr/>
          </a:p>
        </p:txBody>
      </p:sp>
      <p:sp>
        <p:nvSpPr>
          <p:cNvPr id="7" name="object 7"/>
          <p:cNvSpPr/>
          <p:nvPr/>
        </p:nvSpPr>
        <p:spPr>
          <a:xfrm>
            <a:off x="8913192" y="4119116"/>
            <a:ext cx="1609090" cy="701675"/>
          </a:xfrm>
          <a:custGeom>
            <a:avLst/>
            <a:gdLst/>
            <a:ahLst/>
            <a:cxnLst/>
            <a:rect l="l" t="t" r="r" b="b"/>
            <a:pathLst>
              <a:path w="1609090" h="701675">
                <a:moveTo>
                  <a:pt x="432074" y="0"/>
                </a:moveTo>
                <a:lnTo>
                  <a:pt x="1176542" y="0"/>
                </a:lnTo>
                <a:lnTo>
                  <a:pt x="1608854" y="701636"/>
                </a:lnTo>
                <a:lnTo>
                  <a:pt x="0" y="701636"/>
                </a:lnTo>
                <a:lnTo>
                  <a:pt x="432074" y="0"/>
                </a:lnTo>
                <a:close/>
              </a:path>
            </a:pathLst>
          </a:custGeom>
          <a:ln w="4540">
            <a:solidFill>
              <a:srgbClr val="000000"/>
            </a:solidFill>
          </a:ln>
        </p:spPr>
        <p:txBody>
          <a:bodyPr wrap="square" lIns="0" tIns="0" rIns="0" bIns="0" rtlCol="0"/>
          <a:lstStyle/>
          <a:p>
            <a:endParaRPr/>
          </a:p>
        </p:txBody>
      </p:sp>
      <p:sp>
        <p:nvSpPr>
          <p:cNvPr id="8" name="object 8"/>
          <p:cNvSpPr/>
          <p:nvPr/>
        </p:nvSpPr>
        <p:spPr>
          <a:xfrm>
            <a:off x="8480852" y="4820752"/>
            <a:ext cx="2473325" cy="701675"/>
          </a:xfrm>
          <a:custGeom>
            <a:avLst/>
            <a:gdLst/>
            <a:ahLst/>
            <a:cxnLst/>
            <a:rect l="l" t="t" r="r" b="b"/>
            <a:pathLst>
              <a:path w="2473325" h="701675">
                <a:moveTo>
                  <a:pt x="2041193" y="0"/>
                </a:moveTo>
                <a:lnTo>
                  <a:pt x="432339" y="0"/>
                </a:lnTo>
                <a:lnTo>
                  <a:pt x="0" y="701609"/>
                </a:lnTo>
                <a:lnTo>
                  <a:pt x="2473315" y="701609"/>
                </a:lnTo>
                <a:lnTo>
                  <a:pt x="2041193" y="0"/>
                </a:lnTo>
                <a:close/>
              </a:path>
            </a:pathLst>
          </a:custGeom>
          <a:solidFill>
            <a:srgbClr val="FFBD7C"/>
          </a:solidFill>
        </p:spPr>
        <p:txBody>
          <a:bodyPr wrap="square" lIns="0" tIns="0" rIns="0" bIns="0" rtlCol="0"/>
          <a:lstStyle/>
          <a:p>
            <a:endParaRPr/>
          </a:p>
        </p:txBody>
      </p:sp>
      <p:sp>
        <p:nvSpPr>
          <p:cNvPr id="9" name="object 9"/>
          <p:cNvSpPr/>
          <p:nvPr/>
        </p:nvSpPr>
        <p:spPr>
          <a:xfrm>
            <a:off x="8480852" y="4820752"/>
            <a:ext cx="2473325" cy="701675"/>
          </a:xfrm>
          <a:custGeom>
            <a:avLst/>
            <a:gdLst/>
            <a:ahLst/>
            <a:cxnLst/>
            <a:rect l="l" t="t" r="r" b="b"/>
            <a:pathLst>
              <a:path w="2473325" h="701675">
                <a:moveTo>
                  <a:pt x="432339" y="0"/>
                </a:moveTo>
                <a:lnTo>
                  <a:pt x="2041193" y="0"/>
                </a:lnTo>
                <a:lnTo>
                  <a:pt x="2473316" y="701609"/>
                </a:lnTo>
                <a:lnTo>
                  <a:pt x="0" y="701609"/>
                </a:lnTo>
                <a:lnTo>
                  <a:pt x="432339" y="0"/>
                </a:lnTo>
                <a:close/>
              </a:path>
            </a:pathLst>
          </a:custGeom>
          <a:ln w="4514">
            <a:solidFill>
              <a:srgbClr val="000000"/>
            </a:solidFill>
          </a:ln>
        </p:spPr>
        <p:txBody>
          <a:bodyPr wrap="square" lIns="0" tIns="0" rIns="0" bIns="0" rtlCol="0"/>
          <a:lstStyle/>
          <a:p>
            <a:endParaRPr/>
          </a:p>
        </p:txBody>
      </p:sp>
      <p:sp>
        <p:nvSpPr>
          <p:cNvPr id="10" name="object 10"/>
          <p:cNvSpPr/>
          <p:nvPr/>
        </p:nvSpPr>
        <p:spPr>
          <a:xfrm>
            <a:off x="8043940" y="5517878"/>
            <a:ext cx="3342640" cy="701675"/>
          </a:xfrm>
          <a:custGeom>
            <a:avLst/>
            <a:gdLst/>
            <a:ahLst/>
            <a:cxnLst/>
            <a:rect l="l" t="t" r="r" b="b"/>
            <a:pathLst>
              <a:path w="3342640" h="701675">
                <a:moveTo>
                  <a:pt x="2910227" y="0"/>
                </a:moveTo>
                <a:lnTo>
                  <a:pt x="432108" y="0"/>
                </a:lnTo>
                <a:lnTo>
                  <a:pt x="0" y="701613"/>
                </a:lnTo>
                <a:lnTo>
                  <a:pt x="3342538" y="701613"/>
                </a:lnTo>
                <a:lnTo>
                  <a:pt x="2910227" y="0"/>
                </a:lnTo>
                <a:close/>
              </a:path>
            </a:pathLst>
          </a:custGeom>
          <a:solidFill>
            <a:srgbClr val="FFFFCC"/>
          </a:solidFill>
        </p:spPr>
        <p:txBody>
          <a:bodyPr wrap="square" lIns="0" tIns="0" rIns="0" bIns="0" rtlCol="0"/>
          <a:lstStyle/>
          <a:p>
            <a:endParaRPr/>
          </a:p>
        </p:txBody>
      </p:sp>
      <p:sp>
        <p:nvSpPr>
          <p:cNvPr id="11" name="object 11"/>
          <p:cNvSpPr/>
          <p:nvPr/>
        </p:nvSpPr>
        <p:spPr>
          <a:xfrm>
            <a:off x="8043940" y="5517878"/>
            <a:ext cx="3342640" cy="701675"/>
          </a:xfrm>
          <a:custGeom>
            <a:avLst/>
            <a:gdLst/>
            <a:ahLst/>
            <a:cxnLst/>
            <a:rect l="l" t="t" r="r" b="b"/>
            <a:pathLst>
              <a:path w="3342640" h="701675">
                <a:moveTo>
                  <a:pt x="432108" y="0"/>
                </a:moveTo>
                <a:lnTo>
                  <a:pt x="2910227" y="0"/>
                </a:lnTo>
                <a:lnTo>
                  <a:pt x="3342538" y="701613"/>
                </a:lnTo>
                <a:lnTo>
                  <a:pt x="0" y="701613"/>
                </a:lnTo>
                <a:lnTo>
                  <a:pt x="432108" y="0"/>
                </a:lnTo>
                <a:close/>
              </a:path>
            </a:pathLst>
          </a:custGeom>
          <a:ln w="4504">
            <a:solidFill>
              <a:srgbClr val="000000"/>
            </a:solidFill>
          </a:ln>
        </p:spPr>
        <p:txBody>
          <a:bodyPr wrap="square" lIns="0" tIns="0" rIns="0" bIns="0" rtlCol="0"/>
          <a:lstStyle/>
          <a:p>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7080504"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27954"/>
            <a:ext cx="5541010" cy="4303100"/>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Obscurity </a:t>
            </a:r>
            <a:r>
              <a:rPr sz="3200" spc="-5" dirty="0">
                <a:latin typeface="Corbel"/>
                <a:cs typeface="Corbel"/>
              </a:rPr>
              <a:t>helps</a:t>
            </a:r>
            <a:r>
              <a:rPr sz="3200" spc="-15" dirty="0">
                <a:latin typeface="Corbel"/>
                <a:cs typeface="Corbel"/>
              </a:rPr>
              <a:t> </a:t>
            </a:r>
            <a:r>
              <a:rPr sz="3200" spc="-5" dirty="0">
                <a:latin typeface="Corbel"/>
                <a:cs typeface="Corbel"/>
              </a:rPr>
              <a:t>security</a:t>
            </a:r>
            <a:endParaRPr sz="3200" dirty="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15" dirty="0">
                <a:latin typeface="Corbel"/>
                <a:cs typeface="Corbel"/>
              </a:rPr>
              <a:t>Keeping </a:t>
            </a:r>
            <a:r>
              <a:rPr sz="2800" spc="-5" dirty="0">
                <a:latin typeface="Corbel"/>
                <a:cs typeface="Corbel"/>
              </a:rPr>
              <a:t>a low profile </a:t>
            </a:r>
            <a:r>
              <a:rPr sz="2800" spc="-10" dirty="0">
                <a:latin typeface="Corbel"/>
                <a:cs typeface="Corbel"/>
              </a:rPr>
              <a:t>online</a:t>
            </a:r>
            <a:r>
              <a:rPr sz="2800" spc="30" dirty="0">
                <a:latin typeface="Corbel"/>
                <a:cs typeface="Corbel"/>
              </a:rPr>
              <a:t> </a:t>
            </a:r>
            <a:r>
              <a:rPr sz="2800" spc="-5" dirty="0">
                <a:latin typeface="Corbel"/>
                <a:cs typeface="Corbel"/>
              </a:rPr>
              <a:t>helps</a:t>
            </a:r>
            <a:endParaRPr sz="2800" dirty="0">
              <a:latin typeface="Corbel"/>
              <a:cs typeface="Corbel"/>
            </a:endParaRPr>
          </a:p>
          <a:p>
            <a:pPr lvl="1">
              <a:lnSpc>
                <a:spcPct val="100000"/>
              </a:lnSpc>
              <a:spcBef>
                <a:spcPts val="45"/>
              </a:spcBef>
              <a:buClr>
                <a:srgbClr val="5FB5CC"/>
              </a:buClr>
              <a:buFont typeface="Wingdings"/>
              <a:buChar char=""/>
            </a:pPr>
            <a:endParaRPr sz="4050" dirty="0">
              <a:latin typeface="Times New Roman"/>
              <a:cs typeface="Times New Roman"/>
            </a:endParaRPr>
          </a:p>
          <a:p>
            <a:pPr marL="625475" lvl="1" indent="-274320">
              <a:lnSpc>
                <a:spcPct val="100000"/>
              </a:lnSpc>
              <a:buClr>
                <a:srgbClr val="5FB5CC"/>
              </a:buClr>
              <a:buSzPct val="89285"/>
              <a:buFont typeface="Wingdings"/>
              <a:buChar char=""/>
              <a:tabLst>
                <a:tab pos="625475" algn="l"/>
                <a:tab pos="626110" algn="l"/>
              </a:tabLst>
            </a:pPr>
            <a:r>
              <a:rPr sz="2800" spc="-10" dirty="0">
                <a:latin typeface="Corbel"/>
                <a:cs typeface="Corbel"/>
              </a:rPr>
              <a:t>Not </a:t>
            </a:r>
            <a:r>
              <a:rPr sz="2800" spc="-5" dirty="0">
                <a:latin typeface="Corbel"/>
                <a:cs typeface="Corbel"/>
              </a:rPr>
              <a:t>always</a:t>
            </a:r>
            <a:r>
              <a:rPr sz="2800" spc="15" dirty="0">
                <a:latin typeface="Corbel"/>
                <a:cs typeface="Corbel"/>
              </a:rPr>
              <a:t> </a:t>
            </a:r>
            <a:r>
              <a:rPr sz="2800" spc="-5" dirty="0">
                <a:latin typeface="Corbel"/>
                <a:cs typeface="Corbel"/>
              </a:rPr>
              <a:t>possible</a:t>
            </a:r>
            <a:endParaRPr sz="2800" dirty="0">
              <a:latin typeface="Corbel"/>
              <a:cs typeface="Corbel"/>
            </a:endParaRPr>
          </a:p>
          <a:p>
            <a:pPr lvl="1">
              <a:lnSpc>
                <a:spcPct val="100000"/>
              </a:lnSpc>
              <a:spcBef>
                <a:spcPts val="50"/>
              </a:spcBef>
              <a:buClr>
                <a:srgbClr val="5FB5CC"/>
              </a:buClr>
              <a:buFont typeface="Wingdings"/>
              <a:buChar char=""/>
            </a:pPr>
            <a:endParaRPr sz="4050" dirty="0">
              <a:latin typeface="Times New Roman"/>
              <a:cs typeface="Times New Roman"/>
            </a:endParaRPr>
          </a:p>
          <a:p>
            <a:pPr marL="625475" lvl="1" indent="-274320">
              <a:lnSpc>
                <a:spcPct val="100000"/>
              </a:lnSpc>
              <a:buClr>
                <a:srgbClr val="5FB5CC"/>
              </a:buClr>
              <a:buSzPct val="89285"/>
              <a:buFont typeface="Wingdings"/>
              <a:buChar char=""/>
              <a:tabLst>
                <a:tab pos="625475" algn="l"/>
                <a:tab pos="626110" algn="l"/>
              </a:tabLst>
            </a:pPr>
            <a:r>
              <a:rPr sz="2800" spc="-25" dirty="0">
                <a:latin typeface="Corbel"/>
                <a:cs typeface="Corbel"/>
              </a:rPr>
              <a:t>Popular </a:t>
            </a:r>
            <a:r>
              <a:rPr sz="2800" spc="-5" dirty="0">
                <a:latin typeface="Corbel"/>
                <a:cs typeface="Corbel"/>
              </a:rPr>
              <a:t>becomes a</a:t>
            </a:r>
            <a:r>
              <a:rPr sz="2800" spc="35" dirty="0">
                <a:latin typeface="Corbel"/>
                <a:cs typeface="Corbel"/>
              </a:rPr>
              <a:t> </a:t>
            </a:r>
            <a:r>
              <a:rPr sz="2800" spc="-10" dirty="0">
                <a:latin typeface="Corbel"/>
                <a:cs typeface="Corbel"/>
              </a:rPr>
              <a:t>target</a:t>
            </a:r>
            <a:endParaRPr sz="2800" dirty="0">
              <a:latin typeface="Corbel"/>
              <a:cs typeface="Corbel"/>
            </a:endParaRPr>
          </a:p>
          <a:p>
            <a:pPr lvl="1">
              <a:lnSpc>
                <a:spcPct val="100000"/>
              </a:lnSpc>
              <a:spcBef>
                <a:spcPts val="45"/>
              </a:spcBef>
              <a:buClr>
                <a:srgbClr val="5FB5CC"/>
              </a:buClr>
              <a:buFont typeface="Wingdings"/>
              <a:buChar char=""/>
            </a:pPr>
            <a:endParaRPr sz="4050" dirty="0">
              <a:latin typeface="Times New Roman"/>
              <a:cs typeface="Times New Roman"/>
            </a:endParaRPr>
          </a:p>
          <a:p>
            <a:pPr marL="625475" lvl="1" indent="-274320">
              <a:lnSpc>
                <a:spcPct val="100000"/>
              </a:lnSpc>
              <a:spcBef>
                <a:spcPts val="5"/>
              </a:spcBef>
              <a:buClr>
                <a:srgbClr val="5FB5CC"/>
              </a:buClr>
              <a:buSzPct val="89285"/>
              <a:buFont typeface="Wingdings"/>
              <a:buChar char=""/>
              <a:tabLst>
                <a:tab pos="625475" algn="l"/>
                <a:tab pos="626110" algn="l"/>
              </a:tabLst>
            </a:pPr>
            <a:r>
              <a:rPr sz="2800" spc="-5" dirty="0">
                <a:latin typeface="Corbel"/>
                <a:cs typeface="Corbel"/>
              </a:rPr>
              <a:t>Don’t </a:t>
            </a:r>
            <a:r>
              <a:rPr sz="2800" spc="-10" dirty="0">
                <a:latin typeface="Corbel"/>
                <a:cs typeface="Corbel"/>
              </a:rPr>
              <a:t>need</a:t>
            </a:r>
            <a:r>
              <a:rPr lang="en-US" sz="2800" spc="-10" dirty="0">
                <a:latin typeface="Corbel"/>
                <a:cs typeface="Corbel"/>
              </a:rPr>
              <a:t> to</a:t>
            </a:r>
            <a:r>
              <a:rPr sz="2800" spc="0" dirty="0">
                <a:latin typeface="Corbel"/>
                <a:cs typeface="Corbel"/>
              </a:rPr>
              <a:t> </a:t>
            </a:r>
            <a:r>
              <a:rPr sz="2800" spc="-5" dirty="0">
                <a:latin typeface="Corbel"/>
                <a:cs typeface="Corbel"/>
              </a:rPr>
              <a:t>encourage</a:t>
            </a:r>
            <a:endParaRPr sz="2800" dirty="0">
              <a:latin typeface="Corbel"/>
              <a:cs typeface="Corbel"/>
            </a:endParaRPr>
          </a:p>
        </p:txBody>
      </p:sp>
      <p:sp>
        <p:nvSpPr>
          <p:cNvPr id="4" name="object 4"/>
          <p:cNvSpPr/>
          <p:nvPr/>
        </p:nvSpPr>
        <p:spPr>
          <a:xfrm>
            <a:off x="8546915" y="3293559"/>
            <a:ext cx="3028086" cy="2707991"/>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65404"/>
            <a:ext cx="5779008" cy="5486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27954"/>
            <a:ext cx="9720580" cy="4636525"/>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Software</a:t>
            </a:r>
            <a:r>
              <a:rPr sz="3200" spc="-30" dirty="0">
                <a:latin typeface="Corbel"/>
                <a:cs typeface="Corbel"/>
              </a:rPr>
              <a:t> </a:t>
            </a:r>
            <a:r>
              <a:rPr sz="3200" dirty="0">
                <a:latin typeface="Corbel"/>
                <a:cs typeface="Corbel"/>
              </a:rPr>
              <a:t>processes</a:t>
            </a:r>
          </a:p>
          <a:p>
            <a:pPr marL="625475" marR="5080" lvl="1" indent="-274320">
              <a:lnSpc>
                <a:spcPct val="100000"/>
              </a:lnSpc>
              <a:spcBef>
                <a:spcPts val="690"/>
              </a:spcBef>
              <a:buClr>
                <a:srgbClr val="5FB5CC"/>
              </a:buClr>
              <a:buSzPct val="89285"/>
              <a:buFont typeface="Wingdings"/>
              <a:buChar char=""/>
              <a:tabLst>
                <a:tab pos="625475" algn="l"/>
                <a:tab pos="626110" algn="l"/>
              </a:tabLst>
            </a:pPr>
            <a:r>
              <a:rPr sz="2800" spc="-15" dirty="0">
                <a:latin typeface="Corbel"/>
                <a:cs typeface="Corbel"/>
              </a:rPr>
              <a:t>Cryptography, </a:t>
            </a:r>
            <a:r>
              <a:rPr lang="en-US" sz="2800" spc="-15" dirty="0">
                <a:latin typeface="Corbel"/>
                <a:cs typeface="Corbel"/>
              </a:rPr>
              <a:t>encryption, </a:t>
            </a:r>
            <a:r>
              <a:rPr sz="2800" spc="-5" dirty="0">
                <a:latin typeface="Corbel"/>
                <a:cs typeface="Corbel"/>
              </a:rPr>
              <a:t>authentication, authorization, auditing, privacy  protection,</a:t>
            </a:r>
            <a:r>
              <a:rPr sz="2800" spc="0" dirty="0">
                <a:latin typeface="Corbel"/>
                <a:cs typeface="Corbel"/>
              </a:rPr>
              <a:t> </a:t>
            </a:r>
            <a:r>
              <a:rPr sz="2800" spc="-5" dirty="0">
                <a:latin typeface="Corbel"/>
                <a:cs typeface="Corbel"/>
              </a:rPr>
              <a:t>etc.</a:t>
            </a:r>
            <a:endParaRPr sz="2800" dirty="0">
              <a:latin typeface="Corbel"/>
              <a:cs typeface="Corbel"/>
            </a:endParaRPr>
          </a:p>
          <a:p>
            <a:pPr lvl="1">
              <a:lnSpc>
                <a:spcPct val="100000"/>
              </a:lnSpc>
              <a:spcBef>
                <a:spcPts val="30"/>
              </a:spcBef>
              <a:buClr>
                <a:srgbClr val="5FB5CC"/>
              </a:buClr>
              <a:buFont typeface="Wingdings"/>
              <a:buChar char=""/>
            </a:pPr>
            <a:endParaRPr sz="330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5" dirty="0">
                <a:latin typeface="Corbel"/>
                <a:cs typeface="Corbel"/>
              </a:rPr>
              <a:t>Physical</a:t>
            </a:r>
            <a:r>
              <a:rPr sz="3200" spc="-30" dirty="0">
                <a:latin typeface="Corbel"/>
                <a:cs typeface="Corbel"/>
              </a:rPr>
              <a:t> </a:t>
            </a:r>
            <a:r>
              <a:rPr sz="3200" dirty="0">
                <a:latin typeface="Corbel"/>
                <a:cs typeface="Corbel"/>
              </a:rPr>
              <a:t>processes</a:t>
            </a:r>
          </a:p>
          <a:p>
            <a:pPr marL="625475"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Locks, cameras, </a:t>
            </a:r>
            <a:r>
              <a:rPr sz="2800" spc="-5" dirty="0">
                <a:latin typeface="Corbel"/>
                <a:cs typeface="Corbel"/>
              </a:rPr>
              <a:t>IDs,</a:t>
            </a:r>
            <a:r>
              <a:rPr sz="2800" spc="75" dirty="0">
                <a:latin typeface="Corbel"/>
                <a:cs typeface="Corbel"/>
              </a:rPr>
              <a:t> </a:t>
            </a:r>
            <a:r>
              <a:rPr sz="2800" spc="-5" dirty="0">
                <a:latin typeface="Corbel"/>
                <a:cs typeface="Corbel"/>
              </a:rPr>
              <a:t>etc.</a:t>
            </a:r>
            <a:endParaRPr sz="2800" dirty="0">
              <a:latin typeface="Corbel"/>
              <a:cs typeface="Corbel"/>
            </a:endParaRPr>
          </a:p>
          <a:p>
            <a:pPr lvl="1">
              <a:lnSpc>
                <a:spcPct val="100000"/>
              </a:lnSpc>
              <a:spcBef>
                <a:spcPts val="50"/>
              </a:spcBef>
              <a:buClr>
                <a:srgbClr val="5FB5CC"/>
              </a:buClr>
              <a:buFont typeface="Wingdings"/>
              <a:buChar char=""/>
            </a:pPr>
            <a:endParaRPr sz="345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Many </a:t>
            </a:r>
            <a:r>
              <a:rPr sz="3200" spc="-5" dirty="0">
                <a:latin typeface="Corbel"/>
                <a:cs typeface="Corbel"/>
              </a:rPr>
              <a:t>others</a:t>
            </a:r>
            <a:r>
              <a:rPr sz="3200" spc="-10" dirty="0">
                <a:latin typeface="Corbel"/>
                <a:cs typeface="Corbel"/>
              </a:rPr>
              <a:t> </a:t>
            </a:r>
            <a:r>
              <a:rPr sz="3200" dirty="0">
                <a:latin typeface="Corbel"/>
                <a:cs typeface="Corbel"/>
              </a:rPr>
              <a:t>processes</a:t>
            </a:r>
          </a:p>
          <a:p>
            <a:pPr marL="625475" lvl="1" indent="-274320">
              <a:lnSpc>
                <a:spcPct val="100000"/>
              </a:lnSpc>
              <a:spcBef>
                <a:spcPts val="685"/>
              </a:spcBef>
              <a:buClr>
                <a:srgbClr val="5FB5CC"/>
              </a:buClr>
              <a:buSzPct val="89285"/>
              <a:buFont typeface="Wingdings"/>
              <a:buChar char=""/>
              <a:tabLst>
                <a:tab pos="625475" algn="l"/>
                <a:tab pos="626110" algn="l"/>
              </a:tabLst>
            </a:pPr>
            <a:r>
              <a:rPr sz="2800" spc="-5" dirty="0">
                <a:latin typeface="Corbel"/>
                <a:cs typeface="Corbel"/>
              </a:rPr>
              <a:t>Documentation,</a:t>
            </a:r>
            <a:r>
              <a:rPr lang="en-US" sz="2800" spc="-5" dirty="0">
                <a:latin typeface="Corbel"/>
                <a:cs typeface="Corbel"/>
              </a:rPr>
              <a:t> policies,</a:t>
            </a:r>
            <a:r>
              <a:rPr sz="2800" spc="-5" dirty="0">
                <a:latin typeface="Corbel"/>
                <a:cs typeface="Corbel"/>
              </a:rPr>
              <a:t> reporting </a:t>
            </a:r>
            <a:r>
              <a:rPr sz="2800" spc="-10" dirty="0">
                <a:latin typeface="Corbel"/>
                <a:cs typeface="Corbel"/>
              </a:rPr>
              <a:t>system,</a:t>
            </a:r>
            <a:r>
              <a:rPr sz="2800" spc="35" dirty="0">
                <a:latin typeface="Corbel"/>
                <a:cs typeface="Corbel"/>
              </a:rPr>
              <a:t> </a:t>
            </a:r>
            <a:r>
              <a:rPr sz="2800" spc="-5" dirty="0">
                <a:latin typeface="Corbel"/>
                <a:cs typeface="Corbel"/>
              </a:rPr>
              <a:t>etc.</a:t>
            </a:r>
            <a:endParaRPr sz="2800" dirty="0">
              <a:latin typeface="Corbel"/>
              <a:cs typeface="Corbe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0636" y="533400"/>
            <a:ext cx="1940052" cy="5486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33400" y="1468704"/>
            <a:ext cx="9448800" cy="4896853"/>
          </a:xfrm>
          <a:prstGeom prst="rect">
            <a:avLst/>
          </a:prstGeom>
        </p:spPr>
        <p:txBody>
          <a:bodyPr vert="horz" wrap="square" lIns="0" tIns="13335" rIns="0" bIns="0" rtlCol="0">
            <a:spAutoFit/>
          </a:bodyPr>
          <a:lstStyle/>
          <a:p>
            <a:pPr marL="332740" marR="1004569" indent="-320040">
              <a:lnSpc>
                <a:spcPct val="100000"/>
              </a:lnSpc>
              <a:spcBef>
                <a:spcPts val="105"/>
              </a:spcBef>
              <a:buClr>
                <a:srgbClr val="C19E67"/>
              </a:buClr>
              <a:buSzPct val="79687"/>
              <a:buFont typeface="Wingdings 2"/>
              <a:buChar char=""/>
              <a:tabLst>
                <a:tab pos="332105" algn="l"/>
                <a:tab pos="332740" algn="l"/>
              </a:tabLst>
            </a:pPr>
            <a:r>
              <a:rPr lang="en-US" sz="3200" spc="-5" dirty="0">
                <a:latin typeface="Corbel"/>
                <a:cs typeface="Corbel"/>
              </a:rPr>
              <a:t>The term “hacker” originated in the 1960’s at MIT and wasn’t associated with any malice – but has since been associated with negativity</a:t>
            </a:r>
          </a:p>
          <a:p>
            <a:pPr marL="332740" marR="1004569" indent="-320040">
              <a:lnSpc>
                <a:spcPct val="100000"/>
              </a:lnSpc>
              <a:spcBef>
                <a:spcPts val="105"/>
              </a:spcBef>
              <a:buClr>
                <a:srgbClr val="C19E67"/>
              </a:buClr>
              <a:buSzPct val="79687"/>
              <a:buFont typeface="Wingdings 2"/>
              <a:buChar char=""/>
              <a:tabLst>
                <a:tab pos="332105" algn="l"/>
                <a:tab pos="332740" algn="l"/>
              </a:tabLst>
            </a:pPr>
            <a:endParaRPr lang="en-US" sz="3200" spc="-5" dirty="0">
              <a:latin typeface="Corbel"/>
              <a:cs typeface="Corbel"/>
            </a:endParaRPr>
          </a:p>
          <a:p>
            <a:pPr marL="332740" marR="1004569" indent="-320040">
              <a:lnSpc>
                <a:spcPct val="100000"/>
              </a:lnSpc>
              <a:spcBef>
                <a:spcPts val="105"/>
              </a:spcBef>
              <a:buClr>
                <a:srgbClr val="C19E67"/>
              </a:buClr>
              <a:buSzPct val="79687"/>
              <a:buFont typeface="Wingdings 2"/>
              <a:buChar char=""/>
              <a:tabLst>
                <a:tab pos="332105" algn="l"/>
                <a:tab pos="332740" algn="l"/>
              </a:tabLst>
            </a:pPr>
            <a:r>
              <a:rPr sz="3200" spc="-5" dirty="0">
                <a:latin typeface="Corbel"/>
                <a:cs typeface="Corbel"/>
              </a:rPr>
              <a:t>"Hacking" </a:t>
            </a:r>
            <a:r>
              <a:rPr sz="3200" dirty="0">
                <a:latin typeface="Corbel"/>
                <a:cs typeface="Corbel"/>
              </a:rPr>
              <a:t>and </a:t>
            </a:r>
            <a:r>
              <a:rPr sz="3200" spc="-10" dirty="0">
                <a:latin typeface="Corbel"/>
                <a:cs typeface="Corbel"/>
              </a:rPr>
              <a:t>"hacker" </a:t>
            </a:r>
            <a:r>
              <a:rPr sz="3200" spc="-5" dirty="0">
                <a:latin typeface="Corbel"/>
                <a:cs typeface="Corbel"/>
              </a:rPr>
              <a:t>can </a:t>
            </a:r>
            <a:r>
              <a:rPr sz="3200" dirty="0">
                <a:latin typeface="Corbel"/>
                <a:cs typeface="Corbel"/>
              </a:rPr>
              <a:t>be used both positively and  negatively</a:t>
            </a:r>
          </a:p>
          <a:p>
            <a:pPr marL="625475" lvl="1" indent="-274320">
              <a:lnSpc>
                <a:spcPct val="100000"/>
              </a:lnSpc>
              <a:spcBef>
                <a:spcPts val="685"/>
              </a:spcBef>
              <a:buClr>
                <a:srgbClr val="5FB5CC"/>
              </a:buClr>
              <a:buSzPct val="89285"/>
              <a:buFont typeface="Wingdings"/>
              <a:buChar char=""/>
              <a:tabLst>
                <a:tab pos="625475" algn="l"/>
                <a:tab pos="626110" algn="l"/>
              </a:tabLst>
            </a:pPr>
            <a:r>
              <a:rPr sz="2800" spc="-5" dirty="0">
                <a:latin typeface="Corbel"/>
                <a:cs typeface="Corbel"/>
              </a:rPr>
              <a:t>Someone who </a:t>
            </a:r>
            <a:r>
              <a:rPr sz="2800" spc="-10" dirty="0">
                <a:latin typeface="Corbel"/>
                <a:cs typeface="Corbel"/>
              </a:rPr>
              <a:t>circumvents computer security </a:t>
            </a:r>
            <a:r>
              <a:rPr sz="2800" spc="-5" dirty="0">
                <a:latin typeface="Corbel"/>
                <a:cs typeface="Corbel"/>
              </a:rPr>
              <a:t>to </a:t>
            </a:r>
            <a:r>
              <a:rPr sz="2800" spc="-15" dirty="0">
                <a:latin typeface="Corbel"/>
                <a:cs typeface="Corbel"/>
              </a:rPr>
              <a:t>access</a:t>
            </a:r>
            <a:r>
              <a:rPr sz="2800" spc="135" dirty="0">
                <a:latin typeface="Corbel"/>
                <a:cs typeface="Corbel"/>
              </a:rPr>
              <a:t> </a:t>
            </a:r>
            <a:r>
              <a:rPr sz="2800" spc="-5" dirty="0">
                <a:latin typeface="Corbel"/>
                <a:cs typeface="Corbel"/>
              </a:rPr>
              <a:t>information</a:t>
            </a:r>
            <a:endParaRPr sz="2800" dirty="0">
              <a:latin typeface="Corbel"/>
              <a:cs typeface="Corbel"/>
            </a:endParaRPr>
          </a:p>
          <a:p>
            <a:pPr marL="625475" marR="247015" lvl="1" indent="-274320">
              <a:lnSpc>
                <a:spcPct val="100000"/>
              </a:lnSpc>
              <a:spcBef>
                <a:spcPts val="675"/>
              </a:spcBef>
              <a:buClr>
                <a:srgbClr val="5FB5CC"/>
              </a:buClr>
              <a:buSzPct val="89285"/>
              <a:buFont typeface="Wingdings"/>
              <a:buChar char=""/>
              <a:tabLst>
                <a:tab pos="625475" algn="l"/>
                <a:tab pos="626110" algn="l"/>
              </a:tabLst>
            </a:pPr>
            <a:r>
              <a:rPr sz="2800" spc="-5" dirty="0">
                <a:latin typeface="Corbel"/>
                <a:cs typeface="Corbel"/>
              </a:rPr>
              <a:t>Someone who uses </a:t>
            </a:r>
            <a:r>
              <a:rPr sz="2800" spc="-10" dirty="0">
                <a:latin typeface="Corbel"/>
                <a:cs typeface="Corbel"/>
              </a:rPr>
              <a:t>their </a:t>
            </a:r>
            <a:r>
              <a:rPr sz="2800" spc="-5" dirty="0">
                <a:latin typeface="Corbel"/>
                <a:cs typeface="Corbel"/>
              </a:rPr>
              <a:t>resourcefulness to </a:t>
            </a:r>
            <a:r>
              <a:rPr sz="2800" spc="-10" dirty="0">
                <a:latin typeface="Corbel"/>
                <a:cs typeface="Corbel"/>
              </a:rPr>
              <a:t>solve </a:t>
            </a:r>
            <a:r>
              <a:rPr sz="2800" spc="-5" dirty="0">
                <a:latin typeface="Corbel"/>
                <a:cs typeface="Corbel"/>
              </a:rPr>
              <a:t>problems. </a:t>
            </a:r>
            <a:r>
              <a:rPr sz="2800" spc="-10" dirty="0">
                <a:latin typeface="Corbel"/>
                <a:cs typeface="Corbel"/>
              </a:rPr>
              <a:t>"Hack  </a:t>
            </a:r>
            <a:r>
              <a:rPr sz="2800" spc="-5" dirty="0">
                <a:latin typeface="Corbel"/>
                <a:cs typeface="Corbel"/>
              </a:rPr>
              <a:t>around with."</a:t>
            </a:r>
            <a:endParaRPr sz="2800" dirty="0">
              <a:latin typeface="Corbel"/>
              <a:cs typeface="Corbel"/>
            </a:endParaRPr>
          </a:p>
        </p:txBody>
      </p:sp>
      <p:sp>
        <p:nvSpPr>
          <p:cNvPr id="4" name="object 4"/>
          <p:cNvSpPr/>
          <p:nvPr/>
        </p:nvSpPr>
        <p:spPr>
          <a:xfrm>
            <a:off x="9823797" y="4821151"/>
            <a:ext cx="389255" cy="357505"/>
          </a:xfrm>
          <a:custGeom>
            <a:avLst/>
            <a:gdLst/>
            <a:ahLst/>
            <a:cxnLst/>
            <a:rect l="l" t="t" r="r" b="b"/>
            <a:pathLst>
              <a:path w="389254" h="357504">
                <a:moveTo>
                  <a:pt x="194423" y="0"/>
                </a:moveTo>
                <a:lnTo>
                  <a:pt x="155123" y="3895"/>
                </a:lnTo>
                <a:lnTo>
                  <a:pt x="102001" y="21413"/>
                </a:lnTo>
                <a:lnTo>
                  <a:pt x="57364" y="52533"/>
                </a:lnTo>
                <a:lnTo>
                  <a:pt x="23357" y="93402"/>
                </a:lnTo>
                <a:lnTo>
                  <a:pt x="4242" y="143019"/>
                </a:lnTo>
                <a:lnTo>
                  <a:pt x="0" y="179014"/>
                </a:lnTo>
                <a:lnTo>
                  <a:pt x="1049" y="197511"/>
                </a:lnTo>
                <a:lnTo>
                  <a:pt x="14871" y="248107"/>
                </a:lnTo>
                <a:lnTo>
                  <a:pt x="44614" y="291872"/>
                </a:lnTo>
                <a:lnTo>
                  <a:pt x="86058" y="326907"/>
                </a:lnTo>
                <a:lnTo>
                  <a:pt x="137058" y="349279"/>
                </a:lnTo>
                <a:lnTo>
                  <a:pt x="194423" y="357069"/>
                </a:lnTo>
                <a:lnTo>
                  <a:pt x="214609" y="356091"/>
                </a:lnTo>
                <a:lnTo>
                  <a:pt x="269874" y="343447"/>
                </a:lnTo>
                <a:lnTo>
                  <a:pt x="317682" y="316201"/>
                </a:lnTo>
                <a:lnTo>
                  <a:pt x="355932" y="278269"/>
                </a:lnTo>
                <a:lnTo>
                  <a:pt x="380361" y="231568"/>
                </a:lnTo>
                <a:lnTo>
                  <a:pt x="388868" y="179014"/>
                </a:lnTo>
                <a:lnTo>
                  <a:pt x="387797" y="160537"/>
                </a:lnTo>
                <a:lnTo>
                  <a:pt x="373997" y="108962"/>
                </a:lnTo>
                <a:lnTo>
                  <a:pt x="344232" y="65197"/>
                </a:lnTo>
                <a:lnTo>
                  <a:pt x="302810" y="30161"/>
                </a:lnTo>
                <a:lnTo>
                  <a:pt x="251810" y="7790"/>
                </a:lnTo>
                <a:lnTo>
                  <a:pt x="194423" y="0"/>
                </a:lnTo>
                <a:close/>
              </a:path>
            </a:pathLst>
          </a:custGeom>
          <a:solidFill>
            <a:srgbClr val="000000"/>
          </a:solidFill>
        </p:spPr>
        <p:txBody>
          <a:bodyPr wrap="square" lIns="0" tIns="0" rIns="0" bIns="0" rtlCol="0"/>
          <a:lstStyle/>
          <a:p>
            <a:endParaRPr/>
          </a:p>
        </p:txBody>
      </p:sp>
      <p:sp>
        <p:nvSpPr>
          <p:cNvPr id="5" name="object 5"/>
          <p:cNvSpPr/>
          <p:nvPr/>
        </p:nvSpPr>
        <p:spPr>
          <a:xfrm>
            <a:off x="9167524" y="4560417"/>
            <a:ext cx="2091055" cy="1841500"/>
          </a:xfrm>
          <a:custGeom>
            <a:avLst/>
            <a:gdLst/>
            <a:ahLst/>
            <a:cxnLst/>
            <a:rect l="l" t="t" r="r" b="b"/>
            <a:pathLst>
              <a:path w="2091054" h="1841500">
                <a:moveTo>
                  <a:pt x="652637" y="25399"/>
                </a:moveTo>
                <a:lnTo>
                  <a:pt x="635360" y="25399"/>
                </a:lnTo>
                <a:lnTo>
                  <a:pt x="591795" y="50799"/>
                </a:lnTo>
                <a:lnTo>
                  <a:pt x="549302" y="76199"/>
                </a:lnTo>
                <a:lnTo>
                  <a:pt x="508930" y="88899"/>
                </a:lnTo>
                <a:lnTo>
                  <a:pt x="469608" y="114299"/>
                </a:lnTo>
                <a:lnTo>
                  <a:pt x="431357" y="139699"/>
                </a:lnTo>
                <a:lnTo>
                  <a:pt x="395250" y="165099"/>
                </a:lnTo>
                <a:lnTo>
                  <a:pt x="360171" y="190499"/>
                </a:lnTo>
                <a:lnTo>
                  <a:pt x="326185" y="215899"/>
                </a:lnTo>
                <a:lnTo>
                  <a:pt x="294299" y="241299"/>
                </a:lnTo>
                <a:lnTo>
                  <a:pt x="263506" y="279399"/>
                </a:lnTo>
                <a:lnTo>
                  <a:pt x="234812" y="304799"/>
                </a:lnTo>
                <a:lnTo>
                  <a:pt x="207184" y="342899"/>
                </a:lnTo>
                <a:lnTo>
                  <a:pt x="181684" y="368299"/>
                </a:lnTo>
                <a:lnTo>
                  <a:pt x="157246" y="406399"/>
                </a:lnTo>
                <a:lnTo>
                  <a:pt x="134935" y="444499"/>
                </a:lnTo>
                <a:lnTo>
                  <a:pt x="113686" y="469899"/>
                </a:lnTo>
                <a:lnTo>
                  <a:pt x="87123" y="533399"/>
                </a:lnTo>
                <a:lnTo>
                  <a:pt x="62685" y="584199"/>
                </a:lnTo>
                <a:lnTo>
                  <a:pt x="43562" y="634999"/>
                </a:lnTo>
                <a:lnTo>
                  <a:pt x="26561" y="685799"/>
                </a:lnTo>
                <a:lnTo>
                  <a:pt x="14873" y="749299"/>
                </a:lnTo>
                <a:lnTo>
                  <a:pt x="5312" y="800099"/>
                </a:lnTo>
                <a:lnTo>
                  <a:pt x="1062" y="863599"/>
                </a:lnTo>
                <a:lnTo>
                  <a:pt x="0" y="914399"/>
                </a:lnTo>
                <a:lnTo>
                  <a:pt x="2125" y="965199"/>
                </a:lnTo>
                <a:lnTo>
                  <a:pt x="7437" y="1015999"/>
                </a:lnTo>
                <a:lnTo>
                  <a:pt x="14873" y="1054099"/>
                </a:lnTo>
                <a:lnTo>
                  <a:pt x="25500" y="1104899"/>
                </a:lnTo>
                <a:lnTo>
                  <a:pt x="39311" y="1155699"/>
                </a:lnTo>
                <a:lnTo>
                  <a:pt x="56310" y="1206499"/>
                </a:lnTo>
                <a:lnTo>
                  <a:pt x="76498" y="1257299"/>
                </a:lnTo>
                <a:lnTo>
                  <a:pt x="98810" y="1295399"/>
                </a:lnTo>
                <a:lnTo>
                  <a:pt x="122185" y="1346199"/>
                </a:lnTo>
                <a:lnTo>
                  <a:pt x="147685" y="1384299"/>
                </a:lnTo>
                <a:lnTo>
                  <a:pt x="160435" y="1396999"/>
                </a:lnTo>
                <a:lnTo>
                  <a:pt x="175309" y="1422399"/>
                </a:lnTo>
                <a:lnTo>
                  <a:pt x="189122" y="1435099"/>
                </a:lnTo>
                <a:lnTo>
                  <a:pt x="218869" y="1473199"/>
                </a:lnTo>
                <a:lnTo>
                  <a:pt x="250756" y="1511299"/>
                </a:lnTo>
                <a:lnTo>
                  <a:pt x="301734" y="1562099"/>
                </a:lnTo>
                <a:lnTo>
                  <a:pt x="355928" y="1600199"/>
                </a:lnTo>
                <a:lnTo>
                  <a:pt x="392057" y="1638299"/>
                </a:lnTo>
                <a:lnTo>
                  <a:pt x="430307" y="1663699"/>
                </a:lnTo>
                <a:lnTo>
                  <a:pt x="450493" y="1676399"/>
                </a:lnTo>
                <a:lnTo>
                  <a:pt x="469608" y="1689099"/>
                </a:lnTo>
                <a:lnTo>
                  <a:pt x="510001" y="1701799"/>
                </a:lnTo>
                <a:lnTo>
                  <a:pt x="531237" y="1714499"/>
                </a:lnTo>
                <a:lnTo>
                  <a:pt x="551423" y="1727199"/>
                </a:lnTo>
                <a:lnTo>
                  <a:pt x="593938" y="1752599"/>
                </a:lnTo>
                <a:lnTo>
                  <a:pt x="616245" y="1752599"/>
                </a:lnTo>
                <a:lnTo>
                  <a:pt x="637481" y="1765299"/>
                </a:lnTo>
                <a:lnTo>
                  <a:pt x="704425" y="1790699"/>
                </a:lnTo>
                <a:lnTo>
                  <a:pt x="749039" y="1803399"/>
                </a:lnTo>
                <a:lnTo>
                  <a:pt x="819176" y="1816099"/>
                </a:lnTo>
                <a:lnTo>
                  <a:pt x="842555" y="1828799"/>
                </a:lnTo>
                <a:lnTo>
                  <a:pt x="889291" y="1828799"/>
                </a:lnTo>
                <a:lnTo>
                  <a:pt x="913742" y="1841499"/>
                </a:lnTo>
                <a:lnTo>
                  <a:pt x="1222916" y="1841499"/>
                </a:lnTo>
                <a:lnTo>
                  <a:pt x="1414169" y="1803399"/>
                </a:lnTo>
                <a:lnTo>
                  <a:pt x="1446033" y="1790699"/>
                </a:lnTo>
                <a:lnTo>
                  <a:pt x="1476848" y="1790699"/>
                </a:lnTo>
                <a:lnTo>
                  <a:pt x="1508734" y="1777999"/>
                </a:lnTo>
                <a:lnTo>
                  <a:pt x="1539527" y="1765299"/>
                </a:lnTo>
                <a:lnTo>
                  <a:pt x="1129423" y="1765299"/>
                </a:lnTo>
                <a:lnTo>
                  <a:pt x="1095415" y="1752599"/>
                </a:lnTo>
                <a:lnTo>
                  <a:pt x="1029543" y="1739899"/>
                </a:lnTo>
                <a:lnTo>
                  <a:pt x="996607" y="1739899"/>
                </a:lnTo>
                <a:lnTo>
                  <a:pt x="964742" y="1727199"/>
                </a:lnTo>
                <a:lnTo>
                  <a:pt x="931806" y="1714499"/>
                </a:lnTo>
                <a:lnTo>
                  <a:pt x="899920" y="1714499"/>
                </a:lnTo>
                <a:lnTo>
                  <a:pt x="869105" y="1701799"/>
                </a:lnTo>
                <a:lnTo>
                  <a:pt x="837241" y="1689099"/>
                </a:lnTo>
                <a:lnTo>
                  <a:pt x="806426" y="1676399"/>
                </a:lnTo>
                <a:lnTo>
                  <a:pt x="717175" y="1638299"/>
                </a:lnTo>
                <a:lnTo>
                  <a:pt x="659810" y="1600199"/>
                </a:lnTo>
                <a:lnTo>
                  <a:pt x="604545" y="1574799"/>
                </a:lnTo>
                <a:lnTo>
                  <a:pt x="577995" y="1549399"/>
                </a:lnTo>
                <a:lnTo>
                  <a:pt x="552495" y="1536699"/>
                </a:lnTo>
                <a:lnTo>
                  <a:pt x="526994" y="1511299"/>
                </a:lnTo>
                <a:lnTo>
                  <a:pt x="502544" y="1485899"/>
                </a:lnTo>
                <a:lnTo>
                  <a:pt x="478115" y="1473199"/>
                </a:lnTo>
                <a:lnTo>
                  <a:pt x="454736" y="1447799"/>
                </a:lnTo>
                <a:lnTo>
                  <a:pt x="410122" y="1396999"/>
                </a:lnTo>
                <a:lnTo>
                  <a:pt x="349564" y="1320799"/>
                </a:lnTo>
                <a:lnTo>
                  <a:pt x="313435" y="1269999"/>
                </a:lnTo>
                <a:lnTo>
                  <a:pt x="281548" y="1206499"/>
                </a:lnTo>
                <a:lnTo>
                  <a:pt x="243298" y="1130299"/>
                </a:lnTo>
                <a:lnTo>
                  <a:pt x="215676" y="1041399"/>
                </a:lnTo>
                <a:lnTo>
                  <a:pt x="195497" y="965199"/>
                </a:lnTo>
                <a:lnTo>
                  <a:pt x="184873" y="876299"/>
                </a:lnTo>
                <a:lnTo>
                  <a:pt x="182747" y="800099"/>
                </a:lnTo>
                <a:lnTo>
                  <a:pt x="189122" y="711199"/>
                </a:lnTo>
                <a:lnTo>
                  <a:pt x="203996" y="634999"/>
                </a:lnTo>
                <a:lnTo>
                  <a:pt x="226305" y="546099"/>
                </a:lnTo>
                <a:lnTo>
                  <a:pt x="257120" y="469899"/>
                </a:lnTo>
                <a:lnTo>
                  <a:pt x="295370" y="393699"/>
                </a:lnTo>
                <a:lnTo>
                  <a:pt x="339985" y="317499"/>
                </a:lnTo>
                <a:lnTo>
                  <a:pt x="393129" y="253999"/>
                </a:lnTo>
                <a:lnTo>
                  <a:pt x="452615" y="190499"/>
                </a:lnTo>
                <a:lnTo>
                  <a:pt x="519559" y="126999"/>
                </a:lnTo>
                <a:lnTo>
                  <a:pt x="592866" y="63499"/>
                </a:lnTo>
                <a:lnTo>
                  <a:pt x="652637" y="25399"/>
                </a:lnTo>
                <a:close/>
              </a:path>
              <a:path w="2091054" h="1841500">
                <a:moveTo>
                  <a:pt x="1178302" y="0"/>
                </a:moveTo>
                <a:lnTo>
                  <a:pt x="1064042" y="0"/>
                </a:lnTo>
                <a:lnTo>
                  <a:pt x="1093293" y="12699"/>
                </a:lnTo>
                <a:lnTo>
                  <a:pt x="1130472" y="38099"/>
                </a:lnTo>
                <a:lnTo>
                  <a:pt x="1167673" y="50799"/>
                </a:lnTo>
                <a:lnTo>
                  <a:pt x="1239909" y="76199"/>
                </a:lnTo>
                <a:lnTo>
                  <a:pt x="1273917" y="101599"/>
                </a:lnTo>
                <a:lnTo>
                  <a:pt x="1306853" y="114299"/>
                </a:lnTo>
                <a:lnTo>
                  <a:pt x="1337668" y="139699"/>
                </a:lnTo>
                <a:lnTo>
                  <a:pt x="1366361" y="165099"/>
                </a:lnTo>
                <a:lnTo>
                  <a:pt x="1415218" y="215899"/>
                </a:lnTo>
                <a:lnTo>
                  <a:pt x="1435404" y="253999"/>
                </a:lnTo>
                <a:lnTo>
                  <a:pt x="1451347" y="292099"/>
                </a:lnTo>
                <a:lnTo>
                  <a:pt x="1463048" y="342899"/>
                </a:lnTo>
                <a:lnTo>
                  <a:pt x="1470484" y="406399"/>
                </a:lnTo>
                <a:lnTo>
                  <a:pt x="1472605" y="457199"/>
                </a:lnTo>
                <a:lnTo>
                  <a:pt x="1472605" y="482599"/>
                </a:lnTo>
                <a:lnTo>
                  <a:pt x="1470484" y="533399"/>
                </a:lnTo>
                <a:lnTo>
                  <a:pt x="1467291" y="558799"/>
                </a:lnTo>
                <a:lnTo>
                  <a:pt x="1461976" y="571499"/>
                </a:lnTo>
                <a:lnTo>
                  <a:pt x="1454540" y="596899"/>
                </a:lnTo>
                <a:lnTo>
                  <a:pt x="1429040" y="647699"/>
                </a:lnTo>
                <a:lnTo>
                  <a:pt x="1353611" y="723899"/>
                </a:lnTo>
                <a:lnTo>
                  <a:pt x="1328111" y="736599"/>
                </a:lnTo>
                <a:lnTo>
                  <a:pt x="1301539" y="761999"/>
                </a:lnTo>
                <a:lnTo>
                  <a:pt x="1276038" y="774699"/>
                </a:lnTo>
                <a:lnTo>
                  <a:pt x="1248417" y="787399"/>
                </a:lnTo>
                <a:lnTo>
                  <a:pt x="1221845" y="800099"/>
                </a:lnTo>
                <a:lnTo>
                  <a:pt x="1193173" y="812799"/>
                </a:lnTo>
                <a:lnTo>
                  <a:pt x="1165552" y="825499"/>
                </a:lnTo>
                <a:lnTo>
                  <a:pt x="1135787" y="838199"/>
                </a:lnTo>
                <a:lnTo>
                  <a:pt x="1107115" y="850899"/>
                </a:lnTo>
                <a:lnTo>
                  <a:pt x="1045486" y="876299"/>
                </a:lnTo>
                <a:lnTo>
                  <a:pt x="981735" y="901699"/>
                </a:lnTo>
                <a:lnTo>
                  <a:pt x="964742" y="914399"/>
                </a:lnTo>
                <a:lnTo>
                  <a:pt x="947727" y="914399"/>
                </a:lnTo>
                <a:lnTo>
                  <a:pt x="896727" y="952499"/>
                </a:lnTo>
                <a:lnTo>
                  <a:pt x="880806" y="965199"/>
                </a:lnTo>
                <a:lnTo>
                  <a:pt x="863791" y="977899"/>
                </a:lnTo>
                <a:lnTo>
                  <a:pt x="847869" y="990599"/>
                </a:lnTo>
                <a:lnTo>
                  <a:pt x="803233" y="1028699"/>
                </a:lnTo>
                <a:lnTo>
                  <a:pt x="777733" y="1054099"/>
                </a:lnTo>
                <a:lnTo>
                  <a:pt x="756497" y="1092199"/>
                </a:lnTo>
                <a:lnTo>
                  <a:pt x="747990" y="1104899"/>
                </a:lnTo>
                <a:lnTo>
                  <a:pt x="728853" y="1155699"/>
                </a:lnTo>
                <a:lnTo>
                  <a:pt x="718247" y="1219199"/>
                </a:lnTo>
                <a:lnTo>
                  <a:pt x="713982" y="1269999"/>
                </a:lnTo>
                <a:lnTo>
                  <a:pt x="717175" y="1320799"/>
                </a:lnTo>
                <a:lnTo>
                  <a:pt x="725682" y="1371599"/>
                </a:lnTo>
                <a:lnTo>
                  <a:pt x="741604" y="1409699"/>
                </a:lnTo>
                <a:lnTo>
                  <a:pt x="761790" y="1460499"/>
                </a:lnTo>
                <a:lnTo>
                  <a:pt x="787290" y="1511299"/>
                </a:lnTo>
                <a:lnTo>
                  <a:pt x="818105" y="1549399"/>
                </a:lnTo>
                <a:lnTo>
                  <a:pt x="853184" y="1587499"/>
                </a:lnTo>
                <a:lnTo>
                  <a:pt x="891412" y="1625599"/>
                </a:lnTo>
                <a:lnTo>
                  <a:pt x="933928" y="1663699"/>
                </a:lnTo>
                <a:lnTo>
                  <a:pt x="979614" y="1689099"/>
                </a:lnTo>
                <a:lnTo>
                  <a:pt x="1027421" y="1714499"/>
                </a:lnTo>
                <a:lnTo>
                  <a:pt x="1077350" y="1739899"/>
                </a:lnTo>
                <a:lnTo>
                  <a:pt x="1129423" y="1765299"/>
                </a:lnTo>
                <a:lnTo>
                  <a:pt x="1539527" y="1765299"/>
                </a:lnTo>
                <a:lnTo>
                  <a:pt x="1560784" y="1752599"/>
                </a:lnTo>
                <a:lnTo>
                  <a:pt x="1580970" y="1752599"/>
                </a:lnTo>
                <a:lnTo>
                  <a:pt x="1602228" y="1739899"/>
                </a:lnTo>
                <a:lnTo>
                  <a:pt x="1622414" y="1727199"/>
                </a:lnTo>
                <a:lnTo>
                  <a:pt x="1641528" y="1714499"/>
                </a:lnTo>
                <a:lnTo>
                  <a:pt x="1661714" y="1701799"/>
                </a:lnTo>
                <a:lnTo>
                  <a:pt x="1680850" y="1689099"/>
                </a:lnTo>
                <a:lnTo>
                  <a:pt x="1698915" y="1676399"/>
                </a:lnTo>
                <a:lnTo>
                  <a:pt x="1588408" y="1511299"/>
                </a:lnTo>
                <a:lnTo>
                  <a:pt x="1366361" y="1511299"/>
                </a:lnTo>
                <a:lnTo>
                  <a:pt x="1347225" y="1498599"/>
                </a:lnTo>
                <a:lnTo>
                  <a:pt x="1310046" y="1498599"/>
                </a:lnTo>
                <a:lnTo>
                  <a:pt x="1293031" y="1485899"/>
                </a:lnTo>
                <a:lnTo>
                  <a:pt x="1262238" y="1460499"/>
                </a:lnTo>
                <a:lnTo>
                  <a:pt x="1223988" y="1422399"/>
                </a:lnTo>
                <a:lnTo>
                  <a:pt x="1199537" y="1384299"/>
                </a:lnTo>
                <a:lnTo>
                  <a:pt x="1195295" y="1358899"/>
                </a:lnTo>
                <a:lnTo>
                  <a:pt x="1192102" y="1346199"/>
                </a:lnTo>
                <a:lnTo>
                  <a:pt x="1191052" y="1333499"/>
                </a:lnTo>
                <a:lnTo>
                  <a:pt x="1192102" y="1308099"/>
                </a:lnTo>
                <a:lnTo>
                  <a:pt x="1195295" y="1295399"/>
                </a:lnTo>
                <a:lnTo>
                  <a:pt x="1199537" y="1269999"/>
                </a:lnTo>
                <a:lnTo>
                  <a:pt x="1223988" y="1231899"/>
                </a:lnTo>
                <a:lnTo>
                  <a:pt x="1262238" y="1193799"/>
                </a:lnTo>
                <a:lnTo>
                  <a:pt x="1293031" y="1168399"/>
                </a:lnTo>
                <a:lnTo>
                  <a:pt x="1310046" y="1168399"/>
                </a:lnTo>
                <a:lnTo>
                  <a:pt x="1328111" y="1155699"/>
                </a:lnTo>
                <a:lnTo>
                  <a:pt x="1366361" y="1155699"/>
                </a:lnTo>
                <a:lnTo>
                  <a:pt x="1386547" y="1142999"/>
                </a:lnTo>
                <a:lnTo>
                  <a:pt x="2085290" y="1142999"/>
                </a:lnTo>
                <a:lnTo>
                  <a:pt x="2088833" y="1117599"/>
                </a:lnTo>
                <a:lnTo>
                  <a:pt x="2090955" y="1079499"/>
                </a:lnTo>
                <a:lnTo>
                  <a:pt x="2090955" y="1003299"/>
                </a:lnTo>
                <a:lnTo>
                  <a:pt x="2088833" y="927099"/>
                </a:lnTo>
                <a:lnTo>
                  <a:pt x="2087783" y="901699"/>
                </a:lnTo>
                <a:lnTo>
                  <a:pt x="2084590" y="863599"/>
                </a:lnTo>
                <a:lnTo>
                  <a:pt x="2080348" y="838199"/>
                </a:lnTo>
                <a:lnTo>
                  <a:pt x="2075033" y="800099"/>
                </a:lnTo>
                <a:lnTo>
                  <a:pt x="2068647" y="774699"/>
                </a:lnTo>
                <a:lnTo>
                  <a:pt x="2053776" y="711199"/>
                </a:lnTo>
                <a:lnTo>
                  <a:pt x="2036783" y="660399"/>
                </a:lnTo>
                <a:lnTo>
                  <a:pt x="2015525" y="609599"/>
                </a:lnTo>
                <a:lnTo>
                  <a:pt x="1978346" y="533399"/>
                </a:lnTo>
                <a:lnTo>
                  <a:pt x="1948603" y="482599"/>
                </a:lnTo>
                <a:lnTo>
                  <a:pt x="1898653" y="406399"/>
                </a:lnTo>
                <a:lnTo>
                  <a:pt x="1862523" y="368299"/>
                </a:lnTo>
                <a:lnTo>
                  <a:pt x="1843409" y="342899"/>
                </a:lnTo>
                <a:lnTo>
                  <a:pt x="1823223" y="317499"/>
                </a:lnTo>
                <a:lnTo>
                  <a:pt x="1803037" y="304799"/>
                </a:lnTo>
                <a:lnTo>
                  <a:pt x="1787094" y="292099"/>
                </a:lnTo>
                <a:lnTo>
                  <a:pt x="1773272" y="279399"/>
                </a:lnTo>
                <a:lnTo>
                  <a:pt x="1722294" y="228599"/>
                </a:lnTo>
                <a:lnTo>
                  <a:pt x="1708472" y="215899"/>
                </a:lnTo>
                <a:lnTo>
                  <a:pt x="1692529" y="203199"/>
                </a:lnTo>
                <a:lnTo>
                  <a:pt x="1651107" y="165099"/>
                </a:lnTo>
                <a:lnTo>
                  <a:pt x="1621342" y="152399"/>
                </a:lnTo>
                <a:lnTo>
                  <a:pt x="1607542" y="139699"/>
                </a:lnTo>
                <a:lnTo>
                  <a:pt x="1591599" y="139699"/>
                </a:lnTo>
                <a:lnTo>
                  <a:pt x="1561856" y="114299"/>
                </a:lnTo>
                <a:lnTo>
                  <a:pt x="1545913" y="114299"/>
                </a:lnTo>
                <a:lnTo>
                  <a:pt x="1514027" y="88899"/>
                </a:lnTo>
                <a:lnTo>
                  <a:pt x="1466219" y="76199"/>
                </a:lnTo>
                <a:lnTo>
                  <a:pt x="1449226" y="63499"/>
                </a:lnTo>
                <a:lnTo>
                  <a:pt x="1424797" y="63499"/>
                </a:lnTo>
                <a:lnTo>
                  <a:pt x="1401418" y="50799"/>
                </a:lnTo>
                <a:lnTo>
                  <a:pt x="1352539" y="38099"/>
                </a:lnTo>
                <a:lnTo>
                  <a:pt x="1327039" y="25399"/>
                </a:lnTo>
                <a:lnTo>
                  <a:pt x="1278160" y="25399"/>
                </a:lnTo>
                <a:lnTo>
                  <a:pt x="1252659" y="12699"/>
                </a:lnTo>
                <a:lnTo>
                  <a:pt x="1203802" y="12699"/>
                </a:lnTo>
                <a:lnTo>
                  <a:pt x="1178302" y="0"/>
                </a:lnTo>
                <a:close/>
              </a:path>
              <a:path w="2091054" h="1841500">
                <a:moveTo>
                  <a:pt x="2085290" y="1142999"/>
                </a:moveTo>
                <a:lnTo>
                  <a:pt x="1386547" y="1142999"/>
                </a:lnTo>
                <a:lnTo>
                  <a:pt x="1406733" y="1155699"/>
                </a:lnTo>
                <a:lnTo>
                  <a:pt x="1443912" y="1155699"/>
                </a:lnTo>
                <a:lnTo>
                  <a:pt x="1461976" y="1168399"/>
                </a:lnTo>
                <a:lnTo>
                  <a:pt x="1478969" y="1168399"/>
                </a:lnTo>
                <a:lnTo>
                  <a:pt x="1494912" y="1181099"/>
                </a:lnTo>
                <a:lnTo>
                  <a:pt x="1523606" y="1206499"/>
                </a:lnTo>
                <a:lnTo>
                  <a:pt x="1557591" y="1244599"/>
                </a:lnTo>
                <a:lnTo>
                  <a:pt x="1576728" y="1295399"/>
                </a:lnTo>
                <a:lnTo>
                  <a:pt x="1579921" y="1308099"/>
                </a:lnTo>
                <a:lnTo>
                  <a:pt x="1580970" y="1333499"/>
                </a:lnTo>
                <a:lnTo>
                  <a:pt x="1579921" y="1346199"/>
                </a:lnTo>
                <a:lnTo>
                  <a:pt x="1574606" y="1371599"/>
                </a:lnTo>
                <a:lnTo>
                  <a:pt x="1568220" y="1396999"/>
                </a:lnTo>
                <a:lnTo>
                  <a:pt x="1558663" y="1409699"/>
                </a:lnTo>
                <a:lnTo>
                  <a:pt x="1796651" y="1600199"/>
                </a:lnTo>
                <a:lnTo>
                  <a:pt x="1824273" y="1562099"/>
                </a:lnTo>
                <a:lnTo>
                  <a:pt x="1850845" y="1536699"/>
                </a:lnTo>
                <a:lnTo>
                  <a:pt x="1876345" y="1511299"/>
                </a:lnTo>
                <a:lnTo>
                  <a:pt x="1899724" y="1485899"/>
                </a:lnTo>
                <a:lnTo>
                  <a:pt x="1922031" y="1447799"/>
                </a:lnTo>
                <a:lnTo>
                  <a:pt x="1943289" y="1422399"/>
                </a:lnTo>
                <a:lnTo>
                  <a:pt x="1962403" y="1396999"/>
                </a:lnTo>
                <a:lnTo>
                  <a:pt x="1996411" y="1346199"/>
                </a:lnTo>
                <a:lnTo>
                  <a:pt x="2010211" y="1320799"/>
                </a:lnTo>
                <a:lnTo>
                  <a:pt x="2022961" y="1295399"/>
                </a:lnTo>
                <a:lnTo>
                  <a:pt x="2043147" y="1269999"/>
                </a:lnTo>
                <a:lnTo>
                  <a:pt x="2050583" y="1244599"/>
                </a:lnTo>
                <a:lnTo>
                  <a:pt x="2055897" y="1231899"/>
                </a:lnTo>
                <a:lnTo>
                  <a:pt x="2060162" y="1231899"/>
                </a:lnTo>
                <a:lnTo>
                  <a:pt x="2073962" y="1193799"/>
                </a:lnTo>
                <a:lnTo>
                  <a:pt x="2083519" y="1155699"/>
                </a:lnTo>
                <a:lnTo>
                  <a:pt x="2085290" y="1142999"/>
                </a:lnTo>
                <a:close/>
              </a:path>
              <a:path w="2091054" h="1841500">
                <a:moveTo>
                  <a:pt x="1537406" y="1435099"/>
                </a:moveTo>
                <a:lnTo>
                  <a:pt x="1522534" y="1460499"/>
                </a:lnTo>
                <a:lnTo>
                  <a:pt x="1506591" y="1473199"/>
                </a:lnTo>
                <a:lnTo>
                  <a:pt x="1489598" y="1473199"/>
                </a:lnTo>
                <a:lnTo>
                  <a:pt x="1471533" y="1485899"/>
                </a:lnTo>
                <a:lnTo>
                  <a:pt x="1451347" y="1498599"/>
                </a:lnTo>
                <a:lnTo>
                  <a:pt x="1430112" y="1498599"/>
                </a:lnTo>
                <a:lnTo>
                  <a:pt x="1408854" y="1511299"/>
                </a:lnTo>
                <a:lnTo>
                  <a:pt x="1588408" y="1511299"/>
                </a:lnTo>
                <a:lnTo>
                  <a:pt x="1537406" y="1435099"/>
                </a:lnTo>
                <a:close/>
              </a:path>
              <a:path w="2091054" h="1841500">
                <a:moveTo>
                  <a:pt x="672560" y="12699"/>
                </a:moveTo>
                <a:lnTo>
                  <a:pt x="652637" y="25399"/>
                </a:lnTo>
                <a:lnTo>
                  <a:pt x="668296" y="25399"/>
                </a:lnTo>
                <a:lnTo>
                  <a:pt x="672560" y="12699"/>
                </a:lnTo>
                <a:close/>
              </a:path>
            </a:pathLst>
          </a:custGeom>
          <a:solidFill>
            <a:srgbClr val="000000"/>
          </a:solidFill>
        </p:spPr>
        <p:txBody>
          <a:bodyPr wrap="square" lIns="0" tIns="0" rIns="0" bIns="0" rtlCol="0"/>
          <a:lstStyle/>
          <a:p>
            <a:endParaRPr/>
          </a:p>
        </p:txBody>
      </p:sp>
      <p:sp>
        <p:nvSpPr>
          <p:cNvPr id="6" name="object 6"/>
          <p:cNvSpPr/>
          <p:nvPr/>
        </p:nvSpPr>
        <p:spPr>
          <a:xfrm>
            <a:off x="10719457" y="5953643"/>
            <a:ext cx="259715" cy="266700"/>
          </a:xfrm>
          <a:custGeom>
            <a:avLst/>
            <a:gdLst/>
            <a:ahLst/>
            <a:cxnLst/>
            <a:rect l="l" t="t" r="r" b="b"/>
            <a:pathLst>
              <a:path w="259715" h="266700">
                <a:moveTo>
                  <a:pt x="21257" y="0"/>
                </a:moveTo>
                <a:lnTo>
                  <a:pt x="15943" y="7790"/>
                </a:lnTo>
                <a:lnTo>
                  <a:pt x="11700" y="15580"/>
                </a:lnTo>
                <a:lnTo>
                  <a:pt x="6386" y="23350"/>
                </a:lnTo>
                <a:lnTo>
                  <a:pt x="0" y="31140"/>
                </a:lnTo>
                <a:lnTo>
                  <a:pt x="161509" y="266587"/>
                </a:lnTo>
                <a:lnTo>
                  <a:pt x="199759" y="237400"/>
                </a:lnTo>
                <a:lnTo>
                  <a:pt x="211438" y="226694"/>
                </a:lnTo>
                <a:lnTo>
                  <a:pt x="224188" y="215987"/>
                </a:lnTo>
                <a:lnTo>
                  <a:pt x="259245" y="183888"/>
                </a:lnTo>
                <a:lnTo>
                  <a:pt x="21257" y="0"/>
                </a:lnTo>
                <a:close/>
              </a:path>
            </a:pathLst>
          </a:custGeom>
          <a:solidFill>
            <a:srgbClr val="00000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59308"/>
            <a:ext cx="5193792" cy="425196"/>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152400" y="1905000"/>
            <a:ext cx="11658600" cy="2985433"/>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79629"/>
              <a:buFont typeface="Wingdings 2"/>
              <a:buChar char=""/>
              <a:tabLst>
                <a:tab pos="332105" algn="l"/>
                <a:tab pos="332740" algn="l"/>
              </a:tabLst>
            </a:pPr>
            <a:r>
              <a:rPr lang="en-US" sz="2700" b="1" dirty="0">
                <a:latin typeface="Corbel"/>
                <a:cs typeface="Corbel"/>
              </a:rPr>
              <a:t>Course Outline Section 1.0 – Basics of Ethical Hacking</a:t>
            </a:r>
          </a:p>
          <a:p>
            <a:pPr marL="789940" lvl="1" indent="-320040">
              <a:spcBef>
                <a:spcPts val="100"/>
              </a:spcBef>
              <a:buClr>
                <a:srgbClr val="C19E67"/>
              </a:buClr>
              <a:buSzPct val="79629"/>
              <a:buFont typeface="Wingdings 2"/>
              <a:buChar char=""/>
              <a:tabLst>
                <a:tab pos="332105" algn="l"/>
                <a:tab pos="332740" algn="l"/>
              </a:tabLst>
            </a:pPr>
            <a:r>
              <a:rPr lang="en-US" sz="2700" dirty="0">
                <a:latin typeface="Corbel"/>
                <a:cs typeface="Corbel"/>
              </a:rPr>
              <a:t>1.1     Explain the need for computer security.</a:t>
            </a:r>
          </a:p>
          <a:p>
            <a:pPr marL="789940" lvl="1" indent="-320040">
              <a:spcBef>
                <a:spcPts val="100"/>
              </a:spcBef>
              <a:buClr>
                <a:srgbClr val="C19E67"/>
              </a:buClr>
              <a:buSzPct val="79629"/>
              <a:buFont typeface="Wingdings 2"/>
              <a:buChar char=""/>
              <a:tabLst>
                <a:tab pos="332105" algn="l"/>
                <a:tab pos="332740" algn="l"/>
              </a:tabLst>
            </a:pPr>
            <a:endParaRPr lang="en-US" sz="2700" dirty="0">
              <a:latin typeface="Corbel"/>
              <a:cs typeface="Corbel"/>
            </a:endParaRPr>
          </a:p>
          <a:p>
            <a:pPr marL="789940" lvl="1" indent="-320040">
              <a:spcBef>
                <a:spcPts val="100"/>
              </a:spcBef>
              <a:buClr>
                <a:srgbClr val="C19E67"/>
              </a:buClr>
              <a:buSzPct val="79629"/>
              <a:buFont typeface="Wingdings 2"/>
              <a:buChar char=""/>
              <a:tabLst>
                <a:tab pos="332105" algn="l"/>
                <a:tab pos="332740" algn="l"/>
              </a:tabLst>
            </a:pPr>
            <a:r>
              <a:rPr lang="en-US" sz="2700" dirty="0">
                <a:latin typeface="Corbel"/>
                <a:cs typeface="Corbel"/>
              </a:rPr>
              <a:t>1.2     Explain the ethical and professional aspects of security testing.</a:t>
            </a:r>
          </a:p>
          <a:p>
            <a:pPr marL="789940" lvl="1" indent="-320040">
              <a:spcBef>
                <a:spcPts val="100"/>
              </a:spcBef>
              <a:buClr>
                <a:srgbClr val="C19E67"/>
              </a:buClr>
              <a:buSzPct val="79629"/>
              <a:buFont typeface="Wingdings 2"/>
              <a:buChar char=""/>
              <a:tabLst>
                <a:tab pos="332105" algn="l"/>
                <a:tab pos="332740" algn="l"/>
              </a:tabLst>
            </a:pPr>
            <a:endParaRPr lang="en-US" sz="2700" dirty="0">
              <a:latin typeface="Corbel"/>
              <a:cs typeface="Corbel"/>
            </a:endParaRPr>
          </a:p>
          <a:p>
            <a:pPr marL="789940" lvl="1" indent="-320040">
              <a:spcBef>
                <a:spcPts val="100"/>
              </a:spcBef>
              <a:buClr>
                <a:srgbClr val="C19E67"/>
              </a:buClr>
              <a:buSzPct val="79629"/>
              <a:buFont typeface="Wingdings 2"/>
              <a:buChar char=""/>
              <a:tabLst>
                <a:tab pos="332105" algn="l"/>
                <a:tab pos="332740" algn="l"/>
              </a:tabLst>
            </a:pPr>
            <a:r>
              <a:rPr lang="en-US" sz="2700" dirty="0">
                <a:latin typeface="Corbel"/>
                <a:cs typeface="Corbel"/>
              </a:rPr>
              <a:t>1.3     Explain the high-level framework of security through confidentiality, integrity and availability.</a:t>
            </a:r>
            <a:endParaRPr sz="2700" dirty="0">
              <a:latin typeface="Corbel"/>
              <a:cs typeface="Corbel"/>
            </a:endParaRPr>
          </a:p>
        </p:txBody>
      </p:sp>
    </p:spTree>
    <p:extLst>
      <p:ext uri="{BB962C8B-B14F-4D97-AF65-F5344CB8AC3E}">
        <p14:creationId xmlns:p14="http://schemas.microsoft.com/office/powerpoint/2010/main" val="3699950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6C9D-BF31-441F-BE45-F0A9C5167343}"/>
              </a:ext>
            </a:extLst>
          </p:cNvPr>
          <p:cNvSpPr>
            <a:spLocks noGrp="1"/>
          </p:cNvSpPr>
          <p:nvPr>
            <p:ph type="title"/>
          </p:nvPr>
        </p:nvSpPr>
        <p:spPr/>
        <p:txBody>
          <a:bodyPr/>
          <a:lstStyle/>
          <a:p>
            <a:r>
              <a:rPr lang="en-US" dirty="0"/>
              <a:t>Ethical Hacking</a:t>
            </a:r>
          </a:p>
        </p:txBody>
      </p:sp>
      <p:pic>
        <p:nvPicPr>
          <p:cNvPr id="10" name="Content Placeholder 9" descr="A portrait of a person&#10;&#10;Description automatically generated with medium confidence">
            <a:extLst>
              <a:ext uri="{FF2B5EF4-FFF2-40B4-BE49-F238E27FC236}">
                <a16:creationId xmlns:a16="http://schemas.microsoft.com/office/drawing/2014/main" id="{ED72FBDA-6461-4D66-80C9-20E621EA5F0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677400" y="2438400"/>
            <a:ext cx="2176582" cy="2873375"/>
          </a:xfrm>
        </p:spPr>
      </p:pic>
      <p:sp>
        <p:nvSpPr>
          <p:cNvPr id="8" name="TextBox 7">
            <a:extLst>
              <a:ext uri="{FF2B5EF4-FFF2-40B4-BE49-F238E27FC236}">
                <a16:creationId xmlns:a16="http://schemas.microsoft.com/office/drawing/2014/main" id="{067ECD3F-9182-4718-B6FF-F0F4513D2D5A}"/>
              </a:ext>
            </a:extLst>
          </p:cNvPr>
          <p:cNvSpPr txBox="1"/>
          <p:nvPr/>
        </p:nvSpPr>
        <p:spPr>
          <a:xfrm>
            <a:off x="3200400" y="6363998"/>
            <a:ext cx="6019800" cy="338554"/>
          </a:xfrm>
          <a:prstGeom prst="rect">
            <a:avLst/>
          </a:prstGeom>
          <a:noFill/>
        </p:spPr>
        <p:txBody>
          <a:bodyPr wrap="square">
            <a:spAutoFit/>
          </a:bodyPr>
          <a:lstStyle/>
          <a:p>
            <a:r>
              <a:rPr lang="en-US" sz="800" dirty="0">
                <a:solidFill>
                  <a:srgbClr val="000000"/>
                </a:solidFill>
                <a:effectLst/>
                <a:latin typeface="Open Sans" panose="020B0606030504020204" pitchFamily="34" charset="0"/>
              </a:rPr>
              <a:t>Image Source: </a:t>
            </a:r>
            <a:r>
              <a:rPr lang="en-US" sz="800" b="0" i="1" dirty="0">
                <a:solidFill>
                  <a:srgbClr val="000000"/>
                </a:solidFill>
                <a:effectLst/>
                <a:latin typeface="Open Sans" panose="020B0606030504020204" pitchFamily="34" charset="0"/>
              </a:rPr>
              <a:t>Self-portrait Created by Eduardo </a:t>
            </a:r>
            <a:r>
              <a:rPr lang="en-US" sz="800" b="0" i="1" dirty="0" err="1">
                <a:solidFill>
                  <a:srgbClr val="000000"/>
                </a:solidFill>
                <a:effectLst/>
                <a:latin typeface="Open Sans" panose="020B0606030504020204" pitchFamily="34" charset="0"/>
              </a:rPr>
              <a:t>Gordigiani</a:t>
            </a:r>
            <a:r>
              <a:rPr lang="en-US" sz="800" b="0" i="0" dirty="0">
                <a:solidFill>
                  <a:srgbClr val="000000"/>
                </a:solidFill>
                <a:effectLst/>
                <a:latin typeface="Open Sans" panose="020B0606030504020204" pitchFamily="34" charset="0"/>
              </a:rPr>
              <a:t>. [Fine Art]. Retrieved from </a:t>
            </a:r>
            <a:r>
              <a:rPr lang="en-US" sz="800" b="0" i="0" dirty="0" err="1">
                <a:solidFill>
                  <a:srgbClr val="000000"/>
                </a:solidFill>
                <a:effectLst/>
                <a:latin typeface="Open Sans" panose="020B0606030504020204" pitchFamily="34" charset="0"/>
              </a:rPr>
              <a:t>Encyclopædia</a:t>
            </a:r>
            <a:r>
              <a:rPr lang="en-US" sz="800" b="0" i="0" dirty="0">
                <a:solidFill>
                  <a:srgbClr val="000000"/>
                </a:solidFill>
                <a:effectLst/>
                <a:latin typeface="Open Sans" panose="020B0606030504020204" pitchFamily="34" charset="0"/>
              </a:rPr>
              <a:t> Britannica </a:t>
            </a:r>
            <a:r>
              <a:rPr lang="en-US" sz="800" b="0" i="0" dirty="0" err="1">
                <a:solidFill>
                  <a:srgbClr val="000000"/>
                </a:solidFill>
                <a:effectLst/>
                <a:latin typeface="Open Sans" panose="020B0606030504020204" pitchFamily="34" charset="0"/>
              </a:rPr>
              <a:t>ImageQuest</a:t>
            </a:r>
            <a:r>
              <a:rPr lang="en-US" sz="800" b="0" i="0" dirty="0">
                <a:solidFill>
                  <a:srgbClr val="000000"/>
                </a:solidFill>
                <a:effectLst/>
                <a:latin typeface="Open Sans" panose="020B0606030504020204" pitchFamily="34" charset="0"/>
              </a:rPr>
              <a:t>.</a:t>
            </a:r>
            <a:br>
              <a:rPr lang="en-US" sz="800" dirty="0"/>
            </a:br>
            <a:r>
              <a:rPr lang="en-US" sz="800" b="0" i="0" u="none" strike="noStrike" dirty="0">
                <a:solidFill>
                  <a:srgbClr val="000000"/>
                </a:solidFill>
                <a:effectLst/>
                <a:latin typeface="Open Sans" panose="020B0606030504020204" pitchFamily="34" charset="0"/>
                <a:hlinkClick r:id="rId3"/>
              </a:rPr>
              <a:t>https://quest-eb-com.conestoga.idm.oclc.org/search/135_856000/1/135_856000/cite</a:t>
            </a:r>
            <a:endParaRPr lang="en-CA" sz="800" dirty="0"/>
          </a:p>
        </p:txBody>
      </p:sp>
      <p:sp>
        <p:nvSpPr>
          <p:cNvPr id="11" name="Content Placeholder 2">
            <a:extLst>
              <a:ext uri="{FF2B5EF4-FFF2-40B4-BE49-F238E27FC236}">
                <a16:creationId xmlns:a16="http://schemas.microsoft.com/office/drawing/2014/main" id="{81DD2A9E-2FA4-43F0-81B9-14F384ED4295}"/>
              </a:ext>
            </a:extLst>
          </p:cNvPr>
          <p:cNvSpPr txBox="1">
            <a:spLocks/>
          </p:cNvSpPr>
          <p:nvPr/>
        </p:nvSpPr>
        <p:spPr>
          <a:xfrm>
            <a:off x="609600" y="1775192"/>
            <a:ext cx="8915400" cy="4701808"/>
          </a:xfrm>
          <a:prstGeom prst="rect">
            <a:avLst/>
          </a:prstGeom>
        </p:spPr>
        <p:txBody>
          <a:bodyPr vert="horz" lIns="54864" tIns="91440" rtlCol="0" anchor="t">
            <a:normAutofit fontScale="85000" lnSpcReduction="20000"/>
          </a:bodyPr>
          <a:lstStyle>
            <a:lvl1pPr marL="438912" indent="-320040" algn="l" rtl="0" eaLnBrk="1" latinLnBrk="0" hangingPunct="1">
              <a:spcBef>
                <a:spcPts val="0"/>
              </a:spcBef>
              <a:buClr>
                <a:srgbClr val="C19E67"/>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438785"/>
            <a:r>
              <a:rPr lang="en-US" sz="4400" dirty="0"/>
              <a:t>Also known as White-Hat Hacking</a:t>
            </a:r>
          </a:p>
          <a:p>
            <a:pPr marL="438785"/>
            <a:endParaRPr lang="en-US" sz="4400" dirty="0"/>
          </a:p>
          <a:p>
            <a:pPr marL="438785"/>
            <a:r>
              <a:rPr lang="en-US" sz="4400" dirty="0"/>
              <a:t>Very important aspect of any security plan</a:t>
            </a:r>
          </a:p>
          <a:p>
            <a:pPr marL="438785"/>
            <a:endParaRPr lang="en-US" sz="4400" dirty="0"/>
          </a:p>
          <a:p>
            <a:pPr marL="438785"/>
            <a:r>
              <a:rPr lang="en-US" sz="4400" dirty="0"/>
              <a:t>Provides a framework to test systems from a security point 0f view</a:t>
            </a:r>
          </a:p>
          <a:p>
            <a:pPr marL="438785"/>
            <a:endParaRPr lang="en-US" sz="4400" dirty="0"/>
          </a:p>
          <a:p>
            <a:pPr marL="438785"/>
            <a:r>
              <a:rPr lang="en-US" sz="4400" dirty="0"/>
              <a:t>Goal is to identify and then address the vulnerabilities</a:t>
            </a:r>
            <a:endParaRPr lang="en-US" sz="2800" dirty="0"/>
          </a:p>
          <a:p>
            <a:pPr marL="118745" indent="0">
              <a:buFont typeface="Wingdings 2"/>
              <a:buNone/>
            </a:pPr>
            <a:endParaRPr lang="en-US" dirty="0"/>
          </a:p>
          <a:p>
            <a:pPr marL="438785"/>
            <a:endParaRPr lang="en-US" dirty="0"/>
          </a:p>
          <a:p>
            <a:pPr marL="438785"/>
            <a:endParaRPr lang="en-US" dirty="0"/>
          </a:p>
          <a:p>
            <a:pPr marL="438785"/>
            <a:endParaRPr lang="en-US" dirty="0"/>
          </a:p>
        </p:txBody>
      </p:sp>
    </p:spTree>
    <p:extLst>
      <p:ext uri="{BB962C8B-B14F-4D97-AF65-F5344CB8AC3E}">
        <p14:creationId xmlns:p14="http://schemas.microsoft.com/office/powerpoint/2010/main" val="383217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65404"/>
            <a:ext cx="4744212" cy="5486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79777"/>
            <a:ext cx="10213340" cy="4180204"/>
          </a:xfrm>
          <a:prstGeom prst="rect">
            <a:avLst/>
          </a:prstGeom>
        </p:spPr>
        <p:txBody>
          <a:bodyPr vert="horz" wrap="square" lIns="0" tIns="67945" rIns="0" bIns="0" rtlCol="0">
            <a:spAutoFit/>
          </a:bodyPr>
          <a:lstStyle/>
          <a:p>
            <a:pPr marL="332740" marR="5080" indent="-320040">
              <a:lnSpc>
                <a:spcPts val="3460"/>
              </a:lnSpc>
              <a:spcBef>
                <a:spcPts val="535"/>
              </a:spcBef>
              <a:buClr>
                <a:srgbClr val="C19E67"/>
              </a:buClr>
              <a:buSzPct val="79687"/>
              <a:buFont typeface="Wingdings 2"/>
              <a:buChar char=""/>
              <a:tabLst>
                <a:tab pos="332105" algn="l"/>
                <a:tab pos="332740" algn="l"/>
              </a:tabLst>
            </a:pPr>
            <a:r>
              <a:rPr sz="3200" spc="-5" dirty="0">
                <a:latin typeface="Corbel"/>
                <a:cs typeface="Corbel"/>
              </a:rPr>
              <a:t>An </a:t>
            </a:r>
            <a:r>
              <a:rPr sz="3200" dirty="0">
                <a:latin typeface="Corbel"/>
                <a:cs typeface="Corbel"/>
              </a:rPr>
              <a:t>authorized (legal) attempt </a:t>
            </a:r>
            <a:r>
              <a:rPr sz="3200" spc="-5" dirty="0">
                <a:latin typeface="Corbel"/>
                <a:cs typeface="Corbel"/>
              </a:rPr>
              <a:t>to </a:t>
            </a:r>
            <a:r>
              <a:rPr sz="3200" dirty="0">
                <a:latin typeface="Corbel"/>
                <a:cs typeface="Corbel"/>
              </a:rPr>
              <a:t>find and exploit </a:t>
            </a:r>
            <a:r>
              <a:rPr sz="3200" spc="-5" dirty="0">
                <a:latin typeface="Corbel"/>
                <a:cs typeface="Corbel"/>
              </a:rPr>
              <a:t>computer  systems </a:t>
            </a:r>
            <a:r>
              <a:rPr sz="3200" dirty="0">
                <a:latin typeface="Corbel"/>
                <a:cs typeface="Corbel"/>
              </a:rPr>
              <a:t>for </a:t>
            </a:r>
            <a:r>
              <a:rPr sz="3200" spc="-5" dirty="0">
                <a:latin typeface="Corbel"/>
                <a:cs typeface="Corbel"/>
              </a:rPr>
              <a:t>the </a:t>
            </a:r>
            <a:r>
              <a:rPr sz="3200" dirty="0">
                <a:latin typeface="Corbel"/>
                <a:cs typeface="Corbel"/>
              </a:rPr>
              <a:t>purpose </a:t>
            </a:r>
            <a:r>
              <a:rPr sz="3200" spc="-5" dirty="0">
                <a:latin typeface="Corbel"/>
                <a:cs typeface="Corbel"/>
              </a:rPr>
              <a:t>of </a:t>
            </a:r>
            <a:r>
              <a:rPr sz="3200" dirty="0">
                <a:latin typeface="Corbel"/>
                <a:cs typeface="Corbel"/>
              </a:rPr>
              <a:t>making </a:t>
            </a:r>
            <a:r>
              <a:rPr sz="3200" spc="-5" dirty="0">
                <a:latin typeface="Corbel"/>
                <a:cs typeface="Corbel"/>
              </a:rPr>
              <a:t>the system </a:t>
            </a:r>
            <a:r>
              <a:rPr sz="3200" dirty="0">
                <a:latin typeface="Corbel"/>
                <a:cs typeface="Corbel"/>
              </a:rPr>
              <a:t>more</a:t>
            </a:r>
            <a:r>
              <a:rPr sz="3200" spc="0" dirty="0">
                <a:latin typeface="Corbel"/>
                <a:cs typeface="Corbel"/>
              </a:rPr>
              <a:t> </a:t>
            </a:r>
            <a:r>
              <a:rPr sz="3200" dirty="0">
                <a:latin typeface="Corbel"/>
                <a:cs typeface="Corbel"/>
              </a:rPr>
              <a:t>secure</a:t>
            </a:r>
            <a:endParaRPr sz="3200">
              <a:latin typeface="Corbel"/>
              <a:cs typeface="Corbel"/>
            </a:endParaRPr>
          </a:p>
          <a:p>
            <a:pPr>
              <a:lnSpc>
                <a:spcPct val="100000"/>
              </a:lnSpc>
              <a:spcBef>
                <a:spcPts val="25"/>
              </a:spcBef>
              <a:buClr>
                <a:srgbClr val="C19E67"/>
              </a:buClr>
              <a:buFont typeface="Wingdings 2"/>
              <a:buChar char=""/>
            </a:pPr>
            <a:endParaRPr sz="260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Find </a:t>
            </a:r>
            <a:r>
              <a:rPr sz="3200" spc="-5" dirty="0">
                <a:latin typeface="Corbel"/>
                <a:cs typeface="Corbel"/>
              </a:rPr>
              <a:t>the </a:t>
            </a:r>
            <a:r>
              <a:rPr sz="3200" dirty="0">
                <a:latin typeface="Corbel"/>
                <a:cs typeface="Corbel"/>
              </a:rPr>
              <a:t>problem before </a:t>
            </a:r>
            <a:r>
              <a:rPr sz="3200" spc="-5" dirty="0">
                <a:latin typeface="Corbel"/>
                <a:cs typeface="Corbel"/>
              </a:rPr>
              <a:t>someone </a:t>
            </a:r>
            <a:r>
              <a:rPr sz="3200" dirty="0">
                <a:latin typeface="Corbel"/>
                <a:cs typeface="Corbel"/>
              </a:rPr>
              <a:t>else</a:t>
            </a:r>
            <a:r>
              <a:rPr sz="3200" spc="-100" dirty="0">
                <a:latin typeface="Corbel"/>
                <a:cs typeface="Corbel"/>
              </a:rPr>
              <a:t> </a:t>
            </a:r>
            <a:r>
              <a:rPr sz="3200" dirty="0">
                <a:latin typeface="Corbel"/>
                <a:cs typeface="Corbel"/>
              </a:rPr>
              <a:t>does</a:t>
            </a:r>
            <a:endParaRPr sz="3200">
              <a:latin typeface="Corbel"/>
              <a:cs typeface="Corbel"/>
            </a:endParaRPr>
          </a:p>
          <a:p>
            <a:pPr marL="625475" lvl="1" indent="-274320">
              <a:lnSpc>
                <a:spcPct val="100000"/>
              </a:lnSpc>
              <a:spcBef>
                <a:spcPts val="355"/>
              </a:spcBef>
              <a:buClr>
                <a:srgbClr val="5FB5CC"/>
              </a:buClr>
              <a:buSzPct val="89285"/>
              <a:buFont typeface="Wingdings"/>
              <a:buChar char=""/>
              <a:tabLst>
                <a:tab pos="625475" algn="l"/>
                <a:tab pos="626110" algn="l"/>
              </a:tabLst>
            </a:pPr>
            <a:r>
              <a:rPr sz="2800" spc="-45" dirty="0">
                <a:latin typeface="Corbel"/>
                <a:cs typeface="Corbel"/>
              </a:rPr>
              <a:t>Pen</a:t>
            </a:r>
            <a:r>
              <a:rPr sz="2800" spc="-190" dirty="0">
                <a:latin typeface="Corbel"/>
                <a:cs typeface="Corbel"/>
              </a:rPr>
              <a:t> </a:t>
            </a:r>
            <a:r>
              <a:rPr sz="2800" spc="-30" dirty="0">
                <a:latin typeface="Corbel"/>
                <a:cs typeface="Corbel"/>
              </a:rPr>
              <a:t>Testing</a:t>
            </a:r>
            <a:endParaRPr sz="2800">
              <a:latin typeface="Corbel"/>
              <a:cs typeface="Corbel"/>
            </a:endParaRPr>
          </a:p>
          <a:p>
            <a:pPr marL="625475" lvl="1" indent="-274320">
              <a:lnSpc>
                <a:spcPct val="100000"/>
              </a:lnSpc>
              <a:spcBef>
                <a:spcPts val="335"/>
              </a:spcBef>
              <a:buClr>
                <a:srgbClr val="5FB5CC"/>
              </a:buClr>
              <a:buSzPct val="89285"/>
              <a:buFont typeface="Wingdings"/>
              <a:buChar char=""/>
              <a:tabLst>
                <a:tab pos="625475" algn="l"/>
                <a:tab pos="626110" algn="l"/>
              </a:tabLst>
            </a:pPr>
            <a:r>
              <a:rPr sz="2800" spc="-5" dirty="0">
                <a:latin typeface="Corbel"/>
                <a:cs typeface="Corbel"/>
              </a:rPr>
              <a:t>PT</a:t>
            </a:r>
            <a:endParaRPr sz="2800">
              <a:latin typeface="Corbel"/>
              <a:cs typeface="Corbel"/>
            </a:endParaRPr>
          </a:p>
          <a:p>
            <a:pPr marL="625475" lvl="1" indent="-274320">
              <a:lnSpc>
                <a:spcPct val="100000"/>
              </a:lnSpc>
              <a:spcBef>
                <a:spcPts val="340"/>
              </a:spcBef>
              <a:buClr>
                <a:srgbClr val="5FB5CC"/>
              </a:buClr>
              <a:buSzPct val="89285"/>
              <a:buFont typeface="Wingdings"/>
              <a:buChar char=""/>
              <a:tabLst>
                <a:tab pos="625475" algn="l"/>
                <a:tab pos="626110" algn="l"/>
              </a:tabLst>
            </a:pPr>
            <a:r>
              <a:rPr sz="2800" spc="-10" dirty="0">
                <a:latin typeface="Corbel"/>
                <a:cs typeface="Corbel"/>
              </a:rPr>
              <a:t>Hacking</a:t>
            </a:r>
            <a:endParaRPr sz="2800">
              <a:latin typeface="Corbel"/>
              <a:cs typeface="Corbel"/>
            </a:endParaRPr>
          </a:p>
          <a:p>
            <a:pPr marL="625475" lvl="1" indent="-274320">
              <a:lnSpc>
                <a:spcPct val="100000"/>
              </a:lnSpc>
              <a:spcBef>
                <a:spcPts val="335"/>
              </a:spcBef>
              <a:buClr>
                <a:srgbClr val="5FB5CC"/>
              </a:buClr>
              <a:buSzPct val="89285"/>
              <a:buFont typeface="Wingdings"/>
              <a:buChar char=""/>
              <a:tabLst>
                <a:tab pos="625475" algn="l"/>
                <a:tab pos="626110" algn="l"/>
              </a:tabLst>
            </a:pPr>
            <a:r>
              <a:rPr sz="2800" spc="-10" dirty="0">
                <a:latin typeface="Corbel"/>
                <a:cs typeface="Corbel"/>
              </a:rPr>
              <a:t>Ethical</a:t>
            </a:r>
            <a:r>
              <a:rPr sz="2800" dirty="0">
                <a:latin typeface="Corbel"/>
                <a:cs typeface="Corbel"/>
              </a:rPr>
              <a:t> </a:t>
            </a:r>
            <a:r>
              <a:rPr sz="2800" spc="-10" dirty="0">
                <a:latin typeface="Corbel"/>
                <a:cs typeface="Corbel"/>
              </a:rPr>
              <a:t>Hacking</a:t>
            </a:r>
            <a:endParaRPr sz="2800">
              <a:latin typeface="Corbel"/>
              <a:cs typeface="Corbel"/>
            </a:endParaRPr>
          </a:p>
          <a:p>
            <a:pPr marL="625475" lvl="1" indent="-274320">
              <a:lnSpc>
                <a:spcPct val="100000"/>
              </a:lnSpc>
              <a:spcBef>
                <a:spcPts val="335"/>
              </a:spcBef>
              <a:buClr>
                <a:srgbClr val="5FB5CC"/>
              </a:buClr>
              <a:buSzPct val="89285"/>
              <a:buFont typeface="Wingdings"/>
              <a:buChar char=""/>
              <a:tabLst>
                <a:tab pos="625475" algn="l"/>
                <a:tab pos="626110" algn="l"/>
              </a:tabLst>
            </a:pPr>
            <a:r>
              <a:rPr sz="2800" spc="-5" dirty="0">
                <a:latin typeface="Corbel"/>
                <a:cs typeface="Corbel"/>
              </a:rPr>
              <a:t>White </a:t>
            </a:r>
            <a:r>
              <a:rPr sz="2800" spc="-10" dirty="0">
                <a:latin typeface="Corbel"/>
                <a:cs typeface="Corbel"/>
              </a:rPr>
              <a:t>Hat</a:t>
            </a:r>
            <a:r>
              <a:rPr sz="2800" spc="15" dirty="0">
                <a:latin typeface="Corbel"/>
                <a:cs typeface="Corbel"/>
              </a:rPr>
              <a:t> </a:t>
            </a:r>
            <a:r>
              <a:rPr sz="2800" spc="-10" dirty="0">
                <a:latin typeface="Corbel"/>
                <a:cs typeface="Corbel"/>
              </a:rPr>
              <a:t>Hacking</a:t>
            </a:r>
            <a:endParaRPr sz="2800">
              <a:latin typeface="Corbel"/>
              <a:cs typeface="Corbe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2563" y="565404"/>
            <a:ext cx="4776216" cy="542544"/>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770636" y="1727954"/>
            <a:ext cx="9265920" cy="4104004"/>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spc="-5" dirty="0">
                <a:latin typeface="Corbel"/>
                <a:cs typeface="Corbel"/>
              </a:rPr>
              <a:t>Computing has </a:t>
            </a:r>
            <a:r>
              <a:rPr sz="3200" dirty="0">
                <a:latin typeface="Corbel"/>
                <a:cs typeface="Corbel"/>
              </a:rPr>
              <a:t>entered all aspects </a:t>
            </a:r>
            <a:r>
              <a:rPr sz="3200" spc="-5" dirty="0">
                <a:latin typeface="Corbel"/>
                <a:cs typeface="Corbel"/>
              </a:rPr>
              <a:t>of our</a:t>
            </a:r>
            <a:r>
              <a:rPr sz="3200" spc="-85" dirty="0">
                <a:latin typeface="Corbel"/>
                <a:cs typeface="Corbel"/>
              </a:rPr>
              <a:t> </a:t>
            </a:r>
            <a:r>
              <a:rPr sz="3200" dirty="0">
                <a:latin typeface="Corbel"/>
                <a:cs typeface="Corbel"/>
              </a:rPr>
              <a:t>lives</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Great </a:t>
            </a:r>
            <a:r>
              <a:rPr sz="2800" spc="-10" dirty="0">
                <a:latin typeface="Corbel"/>
                <a:cs typeface="Corbel"/>
              </a:rPr>
              <a:t>convenience, </a:t>
            </a:r>
            <a:r>
              <a:rPr sz="2800" spc="-5" dirty="0">
                <a:latin typeface="Corbel"/>
                <a:cs typeface="Corbel"/>
              </a:rPr>
              <a:t>great</a:t>
            </a:r>
            <a:r>
              <a:rPr sz="2800" spc="10" dirty="0">
                <a:latin typeface="Corbel"/>
                <a:cs typeface="Corbel"/>
              </a:rPr>
              <a:t> </a:t>
            </a:r>
            <a:r>
              <a:rPr sz="2800" spc="-5" dirty="0">
                <a:latin typeface="Corbel"/>
                <a:cs typeface="Corbel"/>
              </a:rPr>
              <a:t>risk</a:t>
            </a:r>
            <a:endParaRPr sz="2800">
              <a:latin typeface="Corbel"/>
              <a:cs typeface="Corbel"/>
            </a:endParaRPr>
          </a:p>
          <a:p>
            <a:pPr lvl="1">
              <a:lnSpc>
                <a:spcPct val="100000"/>
              </a:lnSpc>
              <a:spcBef>
                <a:spcPts val="50"/>
              </a:spcBef>
              <a:buClr>
                <a:srgbClr val="5FB5CC"/>
              </a:buClr>
              <a:buFont typeface="Wingdings"/>
              <a:buChar char=""/>
            </a:pPr>
            <a:endParaRPr sz="3450">
              <a:latin typeface="Times New Roman"/>
              <a:cs typeface="Times New Roman"/>
            </a:endParaRPr>
          </a:p>
          <a:p>
            <a:pPr marL="332740" marR="5080" indent="-320040">
              <a:lnSpc>
                <a:spcPct val="100000"/>
              </a:lnSpc>
              <a:buClr>
                <a:srgbClr val="C19E67"/>
              </a:buClr>
              <a:buSzPct val="79687"/>
              <a:buFont typeface="Wingdings 2"/>
              <a:buChar char=""/>
              <a:tabLst>
                <a:tab pos="332105" algn="l"/>
                <a:tab pos="332740" algn="l"/>
              </a:tabLst>
            </a:pPr>
            <a:r>
              <a:rPr sz="3200" spc="-5" dirty="0">
                <a:latin typeface="Corbel"/>
                <a:cs typeface="Corbel"/>
              </a:rPr>
              <a:t>The </a:t>
            </a:r>
            <a:r>
              <a:rPr sz="3200" dirty="0">
                <a:latin typeface="Corbel"/>
                <a:cs typeface="Corbel"/>
              </a:rPr>
              <a:t>more </a:t>
            </a:r>
            <a:r>
              <a:rPr sz="3200" spc="-5" dirty="0">
                <a:latin typeface="Corbel"/>
                <a:cs typeface="Corbel"/>
              </a:rPr>
              <a:t>something </a:t>
            </a:r>
            <a:r>
              <a:rPr sz="3200" dirty="0">
                <a:latin typeface="Corbel"/>
                <a:cs typeface="Corbel"/>
              </a:rPr>
              <a:t>is needed, </a:t>
            </a:r>
            <a:r>
              <a:rPr sz="3200" spc="-5" dirty="0">
                <a:latin typeface="Corbel"/>
                <a:cs typeface="Corbel"/>
              </a:rPr>
              <a:t>the more </a:t>
            </a:r>
            <a:r>
              <a:rPr sz="3200" dirty="0">
                <a:latin typeface="Corbel"/>
                <a:cs typeface="Corbel"/>
              </a:rPr>
              <a:t>it </a:t>
            </a:r>
            <a:r>
              <a:rPr sz="3200" spc="-5" dirty="0">
                <a:latin typeface="Corbel"/>
                <a:cs typeface="Corbel"/>
              </a:rPr>
              <a:t>should </a:t>
            </a:r>
            <a:r>
              <a:rPr sz="3200" dirty="0">
                <a:latin typeface="Corbel"/>
                <a:cs typeface="Corbel"/>
              </a:rPr>
              <a:t>be  protected</a:t>
            </a:r>
            <a:endParaRPr sz="3200">
              <a:latin typeface="Corbel"/>
              <a:cs typeface="Corbel"/>
            </a:endParaRPr>
          </a:p>
          <a:p>
            <a:pPr>
              <a:lnSpc>
                <a:spcPct val="100000"/>
              </a:lnSpc>
              <a:spcBef>
                <a:spcPts val="45"/>
              </a:spcBef>
              <a:buClr>
                <a:srgbClr val="C19E67"/>
              </a:buClr>
              <a:buFont typeface="Wingdings 2"/>
              <a:buChar char=""/>
            </a:pPr>
            <a:endParaRPr sz="330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5" dirty="0">
                <a:latin typeface="Corbel"/>
                <a:cs typeface="Corbel"/>
              </a:rPr>
              <a:t>Computer </a:t>
            </a:r>
            <a:r>
              <a:rPr sz="3200" dirty="0">
                <a:latin typeface="Corbel"/>
                <a:cs typeface="Corbel"/>
              </a:rPr>
              <a:t>security is </a:t>
            </a:r>
            <a:r>
              <a:rPr sz="3200" spc="-5" dirty="0">
                <a:latin typeface="Corbel"/>
                <a:cs typeface="Corbel"/>
              </a:rPr>
              <a:t>the responsibility of</a:t>
            </a:r>
            <a:r>
              <a:rPr sz="3200" spc="-30" dirty="0">
                <a:latin typeface="Corbel"/>
                <a:cs typeface="Corbel"/>
              </a:rPr>
              <a:t> </a:t>
            </a:r>
            <a:r>
              <a:rPr sz="3200" dirty="0">
                <a:latin typeface="Corbel"/>
                <a:cs typeface="Corbel"/>
              </a:rPr>
              <a:t>everyone</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Not just the network </a:t>
            </a:r>
            <a:r>
              <a:rPr sz="2800" spc="-15" dirty="0">
                <a:latin typeface="Corbel"/>
                <a:cs typeface="Corbel"/>
              </a:rPr>
              <a:t>administrator, </a:t>
            </a:r>
            <a:r>
              <a:rPr sz="2800" spc="-5" dirty="0">
                <a:latin typeface="Corbel"/>
                <a:cs typeface="Corbel"/>
              </a:rPr>
              <a:t>for</a:t>
            </a:r>
            <a:r>
              <a:rPr sz="2800" spc="100" dirty="0">
                <a:latin typeface="Corbel"/>
                <a:cs typeface="Corbel"/>
              </a:rPr>
              <a:t> </a:t>
            </a:r>
            <a:r>
              <a:rPr sz="2800" spc="-5" dirty="0">
                <a:latin typeface="Corbel"/>
                <a:cs typeface="Corbel"/>
              </a:rPr>
              <a:t>example</a:t>
            </a:r>
            <a:endParaRPr sz="2800">
              <a:latin typeface="Corbel"/>
              <a:cs typeface="Corbe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2563" y="565404"/>
            <a:ext cx="4675632" cy="4191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4999990" cy="4415790"/>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Loss </a:t>
            </a:r>
            <a:r>
              <a:rPr sz="3200" spc="-5" dirty="0">
                <a:latin typeface="Corbel"/>
                <a:cs typeface="Corbel"/>
              </a:rPr>
              <a:t>of</a:t>
            </a:r>
            <a:r>
              <a:rPr sz="3200" dirty="0">
                <a:latin typeface="Corbel"/>
                <a:cs typeface="Corbel"/>
              </a:rPr>
              <a:t> </a:t>
            </a:r>
            <a:r>
              <a:rPr sz="3200" spc="-5" dirty="0">
                <a:latin typeface="Corbel"/>
                <a:cs typeface="Corbel"/>
              </a:rPr>
              <a:t>hardware</a:t>
            </a:r>
            <a:endParaRPr sz="3200">
              <a:latin typeface="Corbel"/>
              <a:cs typeface="Corbel"/>
            </a:endParaRPr>
          </a:p>
          <a:p>
            <a:pPr>
              <a:lnSpc>
                <a:spcPct val="100000"/>
              </a:lnSpc>
              <a:spcBef>
                <a:spcPts val="40"/>
              </a:spcBef>
              <a:buClr>
                <a:srgbClr val="C19E67"/>
              </a:buClr>
              <a:buFont typeface="Wingdings 2"/>
              <a:buChar char=""/>
            </a:pPr>
            <a:endParaRPr sz="330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dirty="0">
                <a:latin typeface="Corbel"/>
                <a:cs typeface="Corbel"/>
              </a:rPr>
              <a:t>Loss </a:t>
            </a:r>
            <a:r>
              <a:rPr sz="3200" spc="-5" dirty="0">
                <a:latin typeface="Corbel"/>
                <a:cs typeface="Corbel"/>
              </a:rPr>
              <a:t>of</a:t>
            </a:r>
            <a:r>
              <a:rPr sz="3200" dirty="0">
                <a:latin typeface="Corbel"/>
                <a:cs typeface="Corbel"/>
              </a:rPr>
              <a:t> </a:t>
            </a:r>
            <a:r>
              <a:rPr sz="3200" spc="-5" dirty="0">
                <a:latin typeface="Corbel"/>
                <a:cs typeface="Corbel"/>
              </a:rPr>
              <a:t>software</a:t>
            </a:r>
            <a:endParaRPr sz="3200">
              <a:latin typeface="Corbel"/>
              <a:cs typeface="Corbel"/>
            </a:endParaRPr>
          </a:p>
          <a:p>
            <a:pPr>
              <a:lnSpc>
                <a:spcPct val="100000"/>
              </a:lnSpc>
              <a:spcBef>
                <a:spcPts val="45"/>
              </a:spcBef>
              <a:buClr>
                <a:srgbClr val="C19E67"/>
              </a:buClr>
              <a:buFont typeface="Wingdings 2"/>
              <a:buChar char=""/>
            </a:pPr>
            <a:endParaRPr sz="330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Loss </a:t>
            </a:r>
            <a:r>
              <a:rPr sz="3200" spc="-5" dirty="0">
                <a:latin typeface="Corbel"/>
                <a:cs typeface="Corbel"/>
              </a:rPr>
              <a:t>of </a:t>
            </a:r>
            <a:r>
              <a:rPr sz="3200" dirty="0">
                <a:latin typeface="Corbel"/>
                <a:cs typeface="Corbel"/>
              </a:rPr>
              <a:t>disruption </a:t>
            </a:r>
            <a:r>
              <a:rPr sz="3200" spc="-5" dirty="0">
                <a:latin typeface="Corbel"/>
                <a:cs typeface="Corbel"/>
              </a:rPr>
              <a:t>of</a:t>
            </a:r>
            <a:r>
              <a:rPr sz="3200" spc="-35" dirty="0">
                <a:latin typeface="Corbel"/>
                <a:cs typeface="Corbel"/>
              </a:rPr>
              <a:t> </a:t>
            </a:r>
            <a:r>
              <a:rPr sz="3200" spc="-5" dirty="0">
                <a:latin typeface="Corbel"/>
                <a:cs typeface="Corbel"/>
              </a:rPr>
              <a:t>service</a:t>
            </a:r>
            <a:endParaRPr sz="3200">
              <a:latin typeface="Corbel"/>
              <a:cs typeface="Corbel"/>
            </a:endParaRPr>
          </a:p>
          <a:p>
            <a:pPr>
              <a:lnSpc>
                <a:spcPct val="100000"/>
              </a:lnSpc>
              <a:spcBef>
                <a:spcPts val="45"/>
              </a:spcBef>
              <a:buClr>
                <a:srgbClr val="C19E67"/>
              </a:buClr>
              <a:buFont typeface="Wingdings 2"/>
              <a:buChar char=""/>
            </a:pPr>
            <a:endParaRPr sz="330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Loss of</a:t>
            </a:r>
            <a:r>
              <a:rPr sz="3200" spc="-5" dirty="0">
                <a:latin typeface="Corbel"/>
                <a:cs typeface="Corbel"/>
              </a:rPr>
              <a:t> </a:t>
            </a:r>
            <a:r>
              <a:rPr sz="3200" dirty="0">
                <a:latin typeface="Corbel"/>
                <a:cs typeface="Corbel"/>
              </a:rPr>
              <a:t>information</a:t>
            </a:r>
            <a:endParaRPr sz="3200">
              <a:latin typeface="Corbel"/>
              <a:cs typeface="Corbel"/>
            </a:endParaRPr>
          </a:p>
          <a:p>
            <a:pPr>
              <a:lnSpc>
                <a:spcPct val="100000"/>
              </a:lnSpc>
              <a:spcBef>
                <a:spcPts val="50"/>
              </a:spcBef>
              <a:buClr>
                <a:srgbClr val="C19E67"/>
              </a:buClr>
              <a:buFont typeface="Wingdings 2"/>
              <a:buChar char=""/>
            </a:pPr>
            <a:endParaRPr sz="330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Loss </a:t>
            </a:r>
            <a:r>
              <a:rPr sz="3200" spc="-5" dirty="0">
                <a:latin typeface="Corbel"/>
                <a:cs typeface="Corbel"/>
              </a:rPr>
              <a:t>of</a:t>
            </a:r>
            <a:r>
              <a:rPr sz="3200" spc="0" dirty="0">
                <a:latin typeface="Corbel"/>
                <a:cs typeface="Corbel"/>
              </a:rPr>
              <a:t> </a:t>
            </a:r>
            <a:r>
              <a:rPr sz="3200" spc="-5" dirty="0">
                <a:latin typeface="Corbel"/>
                <a:cs typeface="Corbel"/>
              </a:rPr>
              <a:t>money</a:t>
            </a:r>
            <a:endParaRPr sz="3200">
              <a:latin typeface="Corbel"/>
              <a:cs typeface="Corbel"/>
            </a:endParaRPr>
          </a:p>
        </p:txBody>
      </p:sp>
      <p:sp>
        <p:nvSpPr>
          <p:cNvPr id="4" name="object 4"/>
          <p:cNvSpPr/>
          <p:nvPr/>
        </p:nvSpPr>
        <p:spPr>
          <a:xfrm>
            <a:off x="9482015" y="4219271"/>
            <a:ext cx="1727200" cy="1699260"/>
          </a:xfrm>
          <a:custGeom>
            <a:avLst/>
            <a:gdLst/>
            <a:ahLst/>
            <a:cxnLst/>
            <a:rect l="l" t="t" r="r" b="b"/>
            <a:pathLst>
              <a:path w="1727200" h="1699260">
                <a:moveTo>
                  <a:pt x="695864" y="16993"/>
                </a:moveTo>
                <a:lnTo>
                  <a:pt x="622225" y="33958"/>
                </a:lnTo>
                <a:lnTo>
                  <a:pt x="551491" y="57998"/>
                </a:lnTo>
                <a:lnTo>
                  <a:pt x="483633" y="86301"/>
                </a:lnTo>
                <a:lnTo>
                  <a:pt x="420103" y="121680"/>
                </a:lnTo>
                <a:lnTo>
                  <a:pt x="358026" y="161293"/>
                </a:lnTo>
                <a:lnTo>
                  <a:pt x="301730" y="205140"/>
                </a:lnTo>
                <a:lnTo>
                  <a:pt x="248309" y="254642"/>
                </a:lnTo>
                <a:lnTo>
                  <a:pt x="199216" y="306986"/>
                </a:lnTo>
                <a:lnTo>
                  <a:pt x="154481" y="365013"/>
                </a:lnTo>
                <a:lnTo>
                  <a:pt x="115498" y="425825"/>
                </a:lnTo>
                <a:lnTo>
                  <a:pt x="80842" y="489507"/>
                </a:lnTo>
                <a:lnTo>
                  <a:pt x="53420" y="555974"/>
                </a:lnTo>
                <a:lnTo>
                  <a:pt x="30327" y="626732"/>
                </a:lnTo>
                <a:lnTo>
                  <a:pt x="12984" y="698882"/>
                </a:lnTo>
                <a:lnTo>
                  <a:pt x="2875" y="772424"/>
                </a:lnTo>
                <a:lnTo>
                  <a:pt x="0" y="848837"/>
                </a:lnTo>
                <a:lnTo>
                  <a:pt x="4328" y="935139"/>
                </a:lnTo>
                <a:lnTo>
                  <a:pt x="17312" y="1020020"/>
                </a:lnTo>
                <a:lnTo>
                  <a:pt x="38983" y="1102059"/>
                </a:lnTo>
                <a:lnTo>
                  <a:pt x="67858" y="1179864"/>
                </a:lnTo>
                <a:lnTo>
                  <a:pt x="103936" y="1254856"/>
                </a:lnTo>
                <a:lnTo>
                  <a:pt x="148700" y="1324165"/>
                </a:lnTo>
                <a:lnTo>
                  <a:pt x="197793" y="1389239"/>
                </a:lnTo>
                <a:lnTo>
                  <a:pt x="254090" y="1450079"/>
                </a:lnTo>
                <a:lnTo>
                  <a:pt x="314714" y="1505236"/>
                </a:lnTo>
                <a:lnTo>
                  <a:pt x="382572" y="1553346"/>
                </a:lnTo>
                <a:lnTo>
                  <a:pt x="453306" y="1595801"/>
                </a:lnTo>
                <a:lnTo>
                  <a:pt x="529821" y="1632572"/>
                </a:lnTo>
                <a:lnTo>
                  <a:pt x="609240" y="1660875"/>
                </a:lnTo>
                <a:lnTo>
                  <a:pt x="691536" y="1682074"/>
                </a:lnTo>
                <a:lnTo>
                  <a:pt x="778159" y="1694833"/>
                </a:lnTo>
                <a:lnTo>
                  <a:pt x="866206" y="1699067"/>
                </a:lnTo>
                <a:lnTo>
                  <a:pt x="954282" y="1694833"/>
                </a:lnTo>
                <a:lnTo>
                  <a:pt x="1040906" y="1682074"/>
                </a:lnTo>
                <a:lnTo>
                  <a:pt x="1123201" y="1660875"/>
                </a:lnTo>
                <a:lnTo>
                  <a:pt x="1202591" y="1632572"/>
                </a:lnTo>
                <a:lnTo>
                  <a:pt x="1279106" y="1595801"/>
                </a:lnTo>
                <a:lnTo>
                  <a:pt x="1349869" y="1553346"/>
                </a:lnTo>
                <a:lnTo>
                  <a:pt x="1417698" y="1505236"/>
                </a:lnTo>
                <a:lnTo>
                  <a:pt x="1461259" y="1465623"/>
                </a:lnTo>
                <a:lnTo>
                  <a:pt x="763722" y="1465623"/>
                </a:lnTo>
                <a:lnTo>
                  <a:pt x="763722" y="1311434"/>
                </a:lnTo>
                <a:lnTo>
                  <a:pt x="505304" y="1311434"/>
                </a:lnTo>
                <a:lnTo>
                  <a:pt x="505304" y="974723"/>
                </a:lnTo>
                <a:lnTo>
                  <a:pt x="949924" y="974723"/>
                </a:lnTo>
                <a:lnTo>
                  <a:pt x="942721" y="967676"/>
                </a:lnTo>
                <a:lnTo>
                  <a:pt x="910970" y="946449"/>
                </a:lnTo>
                <a:lnTo>
                  <a:pt x="838784" y="915333"/>
                </a:lnTo>
                <a:lnTo>
                  <a:pt x="807034" y="903994"/>
                </a:lnTo>
                <a:lnTo>
                  <a:pt x="770926" y="889842"/>
                </a:lnTo>
                <a:lnTo>
                  <a:pt x="724739" y="872878"/>
                </a:lnTo>
                <a:lnTo>
                  <a:pt x="678522" y="853071"/>
                </a:lnTo>
                <a:lnTo>
                  <a:pt x="633787" y="830423"/>
                </a:lnTo>
                <a:lnTo>
                  <a:pt x="593351" y="802149"/>
                </a:lnTo>
                <a:lnTo>
                  <a:pt x="558695" y="766769"/>
                </a:lnTo>
                <a:lnTo>
                  <a:pt x="531273" y="725735"/>
                </a:lnTo>
                <a:lnTo>
                  <a:pt x="512508" y="674813"/>
                </a:lnTo>
                <a:lnTo>
                  <a:pt x="506727" y="614001"/>
                </a:lnTo>
                <a:lnTo>
                  <a:pt x="509632" y="568704"/>
                </a:lnTo>
                <a:lnTo>
                  <a:pt x="521164" y="523436"/>
                </a:lnTo>
                <a:lnTo>
                  <a:pt x="541382" y="478169"/>
                </a:lnTo>
                <a:lnTo>
                  <a:pt x="571709" y="434322"/>
                </a:lnTo>
                <a:lnTo>
                  <a:pt x="622225" y="391867"/>
                </a:lnTo>
                <a:lnTo>
                  <a:pt x="674193" y="366405"/>
                </a:lnTo>
                <a:lnTo>
                  <a:pt x="721833" y="352254"/>
                </a:lnTo>
                <a:lnTo>
                  <a:pt x="763722" y="345207"/>
                </a:lnTo>
                <a:lnTo>
                  <a:pt x="763722" y="209374"/>
                </a:lnTo>
                <a:lnTo>
                  <a:pt x="808457" y="209374"/>
                </a:lnTo>
                <a:lnTo>
                  <a:pt x="695864" y="16993"/>
                </a:lnTo>
                <a:close/>
              </a:path>
              <a:path w="1727200" h="1699260">
                <a:moveTo>
                  <a:pt x="815690" y="490899"/>
                </a:moveTo>
                <a:lnTo>
                  <a:pt x="760817" y="500817"/>
                </a:lnTo>
                <a:lnTo>
                  <a:pt x="721833" y="524857"/>
                </a:lnTo>
                <a:lnTo>
                  <a:pt x="698740" y="558816"/>
                </a:lnTo>
                <a:lnTo>
                  <a:pt x="691536" y="594195"/>
                </a:lnTo>
                <a:lnTo>
                  <a:pt x="695864" y="621048"/>
                </a:lnTo>
                <a:lnTo>
                  <a:pt x="721833" y="663503"/>
                </a:lnTo>
                <a:lnTo>
                  <a:pt x="769503" y="696040"/>
                </a:lnTo>
                <a:lnTo>
                  <a:pt x="830128" y="724343"/>
                </a:lnTo>
                <a:lnTo>
                  <a:pt x="887877" y="745542"/>
                </a:lnTo>
                <a:lnTo>
                  <a:pt x="931189" y="763956"/>
                </a:lnTo>
                <a:lnTo>
                  <a:pt x="952830" y="772424"/>
                </a:lnTo>
                <a:lnTo>
                  <a:pt x="971595" y="780921"/>
                </a:lnTo>
                <a:lnTo>
                  <a:pt x="990361" y="787997"/>
                </a:lnTo>
                <a:lnTo>
                  <a:pt x="1025016" y="804961"/>
                </a:lnTo>
                <a:lnTo>
                  <a:pt x="1040906" y="814879"/>
                </a:lnTo>
                <a:lnTo>
                  <a:pt x="1055343" y="823376"/>
                </a:lnTo>
                <a:lnTo>
                  <a:pt x="1105859" y="865802"/>
                </a:lnTo>
                <a:lnTo>
                  <a:pt x="1136186" y="908257"/>
                </a:lnTo>
                <a:lnTo>
                  <a:pt x="1153499" y="945028"/>
                </a:lnTo>
                <a:lnTo>
                  <a:pt x="1167936" y="1008681"/>
                </a:lnTo>
                <a:lnTo>
                  <a:pt x="1170841" y="1051136"/>
                </a:lnTo>
                <a:lnTo>
                  <a:pt x="1169389" y="1078019"/>
                </a:lnTo>
                <a:lnTo>
                  <a:pt x="1159280" y="1131754"/>
                </a:lnTo>
                <a:lnTo>
                  <a:pt x="1140514" y="1179864"/>
                </a:lnTo>
                <a:lnTo>
                  <a:pt x="1113092" y="1223711"/>
                </a:lnTo>
                <a:lnTo>
                  <a:pt x="1076984" y="1260511"/>
                </a:lnTo>
                <a:lnTo>
                  <a:pt x="1033672" y="1290206"/>
                </a:lnTo>
                <a:lnTo>
                  <a:pt x="987485" y="1308592"/>
                </a:lnTo>
                <a:lnTo>
                  <a:pt x="939845" y="1321352"/>
                </a:lnTo>
                <a:lnTo>
                  <a:pt x="916751" y="1324165"/>
                </a:lnTo>
                <a:lnTo>
                  <a:pt x="916751" y="1465623"/>
                </a:lnTo>
                <a:lnTo>
                  <a:pt x="1461259" y="1465623"/>
                </a:lnTo>
                <a:lnTo>
                  <a:pt x="1478352" y="1450079"/>
                </a:lnTo>
                <a:lnTo>
                  <a:pt x="1534649" y="1389239"/>
                </a:lnTo>
                <a:lnTo>
                  <a:pt x="1583741" y="1324165"/>
                </a:lnTo>
                <a:lnTo>
                  <a:pt x="1628476" y="1254856"/>
                </a:lnTo>
                <a:lnTo>
                  <a:pt x="1664584" y="1179864"/>
                </a:lnTo>
                <a:lnTo>
                  <a:pt x="1693459" y="1102059"/>
                </a:lnTo>
                <a:lnTo>
                  <a:pt x="1715100" y="1020020"/>
                </a:lnTo>
                <a:lnTo>
                  <a:pt x="1727047" y="942099"/>
                </a:lnTo>
                <a:lnTo>
                  <a:pt x="1727029" y="755460"/>
                </a:lnTo>
                <a:lnTo>
                  <a:pt x="1715967" y="683309"/>
                </a:lnTo>
                <a:lnTo>
                  <a:pt x="999047" y="683309"/>
                </a:lnTo>
                <a:lnTo>
                  <a:pt x="996141" y="666345"/>
                </a:lnTo>
                <a:lnTo>
                  <a:pt x="983157" y="611159"/>
                </a:lnTo>
                <a:lnTo>
                  <a:pt x="965844" y="572967"/>
                </a:lnTo>
                <a:lnTo>
                  <a:pt x="939845" y="539009"/>
                </a:lnTo>
                <a:lnTo>
                  <a:pt x="910970" y="516361"/>
                </a:lnTo>
                <a:lnTo>
                  <a:pt x="897986" y="507893"/>
                </a:lnTo>
                <a:lnTo>
                  <a:pt x="880643" y="500817"/>
                </a:lnTo>
                <a:lnTo>
                  <a:pt x="861878" y="495162"/>
                </a:lnTo>
                <a:lnTo>
                  <a:pt x="840237" y="492320"/>
                </a:lnTo>
                <a:lnTo>
                  <a:pt x="815690" y="490899"/>
                </a:lnTo>
                <a:close/>
              </a:path>
              <a:path w="1727200" h="1699260">
                <a:moveTo>
                  <a:pt x="655428" y="1225132"/>
                </a:moveTo>
                <a:lnTo>
                  <a:pt x="652552" y="1311434"/>
                </a:lnTo>
                <a:lnTo>
                  <a:pt x="763722" y="1311434"/>
                </a:lnTo>
                <a:lnTo>
                  <a:pt x="763722" y="1307200"/>
                </a:lnTo>
                <a:lnTo>
                  <a:pt x="743504" y="1300124"/>
                </a:lnTo>
                <a:lnTo>
                  <a:pt x="726191" y="1291627"/>
                </a:lnTo>
                <a:lnTo>
                  <a:pt x="711754" y="1283131"/>
                </a:lnTo>
                <a:lnTo>
                  <a:pt x="698740" y="1273242"/>
                </a:lnTo>
                <a:lnTo>
                  <a:pt x="687208" y="1263324"/>
                </a:lnTo>
                <a:lnTo>
                  <a:pt x="677099" y="1250593"/>
                </a:lnTo>
                <a:lnTo>
                  <a:pt x="665537" y="1239284"/>
                </a:lnTo>
                <a:lnTo>
                  <a:pt x="655428" y="1225132"/>
                </a:lnTo>
                <a:close/>
              </a:path>
              <a:path w="1727200" h="1699260">
                <a:moveTo>
                  <a:pt x="949924" y="974723"/>
                </a:moveTo>
                <a:lnTo>
                  <a:pt x="654005" y="974723"/>
                </a:lnTo>
                <a:lnTo>
                  <a:pt x="655428" y="986062"/>
                </a:lnTo>
                <a:lnTo>
                  <a:pt x="658333" y="1001606"/>
                </a:lnTo>
                <a:lnTo>
                  <a:pt x="661209" y="1017178"/>
                </a:lnTo>
                <a:lnTo>
                  <a:pt x="671318" y="1053949"/>
                </a:lnTo>
                <a:lnTo>
                  <a:pt x="687208" y="1090749"/>
                </a:lnTo>
                <a:lnTo>
                  <a:pt x="711754" y="1124707"/>
                </a:lnTo>
                <a:lnTo>
                  <a:pt x="743504" y="1152982"/>
                </a:lnTo>
                <a:lnTo>
                  <a:pt x="782488" y="1172788"/>
                </a:lnTo>
                <a:lnTo>
                  <a:pt x="825799" y="1184098"/>
                </a:lnTo>
                <a:lnTo>
                  <a:pt x="848893" y="1185519"/>
                </a:lnTo>
                <a:lnTo>
                  <a:pt x="873439" y="1184098"/>
                </a:lnTo>
                <a:lnTo>
                  <a:pt x="921080" y="1168554"/>
                </a:lnTo>
                <a:lnTo>
                  <a:pt x="958610" y="1138830"/>
                </a:lnTo>
                <a:lnTo>
                  <a:pt x="981704" y="1093562"/>
                </a:lnTo>
                <a:lnTo>
                  <a:pt x="984609" y="1063867"/>
                </a:lnTo>
                <a:lnTo>
                  <a:pt x="983157" y="1041219"/>
                </a:lnTo>
                <a:lnTo>
                  <a:pt x="975923" y="1018599"/>
                </a:lnTo>
                <a:lnTo>
                  <a:pt x="967267" y="997372"/>
                </a:lnTo>
                <a:lnTo>
                  <a:pt x="954282" y="978986"/>
                </a:lnTo>
                <a:lnTo>
                  <a:pt x="949924" y="974723"/>
                </a:lnTo>
                <a:close/>
              </a:path>
              <a:path w="1727200" h="1699260">
                <a:moveTo>
                  <a:pt x="1576441" y="365013"/>
                </a:moveTo>
                <a:lnTo>
                  <a:pt x="1150623" y="365013"/>
                </a:lnTo>
                <a:lnTo>
                  <a:pt x="1150623" y="683309"/>
                </a:lnTo>
                <a:lnTo>
                  <a:pt x="1715967" y="683309"/>
                </a:lnTo>
                <a:lnTo>
                  <a:pt x="1715100" y="677655"/>
                </a:lnTo>
                <a:lnTo>
                  <a:pt x="1693459" y="597008"/>
                </a:lnTo>
                <a:lnTo>
                  <a:pt x="1664584" y="519203"/>
                </a:lnTo>
                <a:lnTo>
                  <a:pt x="1628476" y="444210"/>
                </a:lnTo>
                <a:lnTo>
                  <a:pt x="1583741" y="374902"/>
                </a:lnTo>
                <a:lnTo>
                  <a:pt x="1576441" y="365013"/>
                </a:lnTo>
                <a:close/>
              </a:path>
              <a:path w="1727200" h="1699260">
                <a:moveTo>
                  <a:pt x="866206" y="0"/>
                </a:moveTo>
                <a:lnTo>
                  <a:pt x="844565" y="0"/>
                </a:lnTo>
                <a:lnTo>
                  <a:pt x="779582" y="4262"/>
                </a:lnTo>
                <a:lnTo>
                  <a:pt x="757941" y="7075"/>
                </a:lnTo>
                <a:lnTo>
                  <a:pt x="737723" y="9917"/>
                </a:lnTo>
                <a:lnTo>
                  <a:pt x="716082" y="12730"/>
                </a:lnTo>
                <a:lnTo>
                  <a:pt x="695864" y="16993"/>
                </a:lnTo>
                <a:lnTo>
                  <a:pt x="808457" y="209374"/>
                </a:lnTo>
                <a:lnTo>
                  <a:pt x="916751" y="209374"/>
                </a:lnTo>
                <a:lnTo>
                  <a:pt x="916751" y="365013"/>
                </a:lnTo>
                <a:lnTo>
                  <a:pt x="955735" y="386212"/>
                </a:lnTo>
                <a:lnTo>
                  <a:pt x="990361" y="420170"/>
                </a:lnTo>
                <a:lnTo>
                  <a:pt x="999047" y="431480"/>
                </a:lnTo>
                <a:lnTo>
                  <a:pt x="1001922" y="365013"/>
                </a:lnTo>
                <a:lnTo>
                  <a:pt x="1576441" y="365013"/>
                </a:lnTo>
                <a:lnTo>
                  <a:pt x="1534649" y="308407"/>
                </a:lnTo>
                <a:lnTo>
                  <a:pt x="1478352" y="248987"/>
                </a:lnTo>
                <a:lnTo>
                  <a:pt x="1417698" y="193831"/>
                </a:lnTo>
                <a:lnTo>
                  <a:pt x="1349869" y="145721"/>
                </a:lnTo>
                <a:lnTo>
                  <a:pt x="1279106" y="101874"/>
                </a:lnTo>
                <a:lnTo>
                  <a:pt x="1202591" y="66495"/>
                </a:lnTo>
                <a:lnTo>
                  <a:pt x="1123201" y="38192"/>
                </a:lnTo>
                <a:lnTo>
                  <a:pt x="1040906" y="16993"/>
                </a:lnTo>
                <a:lnTo>
                  <a:pt x="954282" y="4262"/>
                </a:lnTo>
                <a:lnTo>
                  <a:pt x="866206" y="0"/>
                </a:lnTo>
                <a:close/>
              </a:path>
            </a:pathLst>
          </a:custGeom>
          <a:solidFill>
            <a:srgbClr val="EEAA00"/>
          </a:solidFill>
        </p:spPr>
        <p:txBody>
          <a:bodyPr wrap="square" lIns="0" tIns="0" rIns="0" bIns="0" rtlCol="0"/>
          <a:lstStyle/>
          <a:p>
            <a:endParaRPr/>
          </a:p>
        </p:txBody>
      </p:sp>
      <p:sp>
        <p:nvSpPr>
          <p:cNvPr id="5" name="object 5"/>
          <p:cNvSpPr/>
          <p:nvPr/>
        </p:nvSpPr>
        <p:spPr>
          <a:xfrm>
            <a:off x="8403573" y="3636269"/>
            <a:ext cx="2386965" cy="2760345"/>
          </a:xfrm>
          <a:custGeom>
            <a:avLst/>
            <a:gdLst/>
            <a:ahLst/>
            <a:cxnLst/>
            <a:rect l="l" t="t" r="r" b="b"/>
            <a:pathLst>
              <a:path w="2386965" h="2760345">
                <a:moveTo>
                  <a:pt x="2286134" y="0"/>
                </a:moveTo>
                <a:lnTo>
                  <a:pt x="2257519" y="0"/>
                </a:lnTo>
                <a:lnTo>
                  <a:pt x="2236299" y="2986"/>
                </a:lnTo>
                <a:lnTo>
                  <a:pt x="2227613" y="4407"/>
                </a:lnTo>
                <a:lnTo>
                  <a:pt x="2217504" y="7220"/>
                </a:lnTo>
                <a:lnTo>
                  <a:pt x="2208847" y="8641"/>
                </a:lnTo>
                <a:lnTo>
                  <a:pt x="2103458" y="34103"/>
                </a:lnTo>
                <a:lnTo>
                  <a:pt x="1950429" y="76558"/>
                </a:lnTo>
                <a:lnTo>
                  <a:pt x="1901336" y="92101"/>
                </a:lnTo>
                <a:lnTo>
                  <a:pt x="1852273" y="109095"/>
                </a:lnTo>
                <a:lnTo>
                  <a:pt x="1804633" y="124638"/>
                </a:lnTo>
                <a:lnTo>
                  <a:pt x="1756964" y="143024"/>
                </a:lnTo>
                <a:lnTo>
                  <a:pt x="1710776" y="160018"/>
                </a:lnTo>
                <a:lnTo>
                  <a:pt x="1664589" y="178403"/>
                </a:lnTo>
                <a:lnTo>
                  <a:pt x="1619824" y="196789"/>
                </a:lnTo>
                <a:lnTo>
                  <a:pt x="1530325" y="236402"/>
                </a:lnTo>
                <a:lnTo>
                  <a:pt x="1487013" y="256208"/>
                </a:lnTo>
                <a:lnTo>
                  <a:pt x="1403265" y="298663"/>
                </a:lnTo>
                <a:lnTo>
                  <a:pt x="1361406" y="321283"/>
                </a:lnTo>
                <a:lnTo>
                  <a:pt x="1240127" y="389199"/>
                </a:lnTo>
                <a:lnTo>
                  <a:pt x="1201144" y="413239"/>
                </a:lnTo>
                <a:lnTo>
                  <a:pt x="1163613" y="437309"/>
                </a:lnTo>
                <a:lnTo>
                  <a:pt x="1051020" y="513693"/>
                </a:lnTo>
                <a:lnTo>
                  <a:pt x="1014912" y="539154"/>
                </a:lnTo>
                <a:lnTo>
                  <a:pt x="910975" y="619801"/>
                </a:lnTo>
                <a:lnTo>
                  <a:pt x="876320" y="648075"/>
                </a:lnTo>
                <a:lnTo>
                  <a:pt x="843117" y="676379"/>
                </a:lnTo>
                <a:lnTo>
                  <a:pt x="778164" y="734377"/>
                </a:lnTo>
                <a:lnTo>
                  <a:pt x="714634" y="792376"/>
                </a:lnTo>
                <a:lnTo>
                  <a:pt x="652557" y="853216"/>
                </a:lnTo>
                <a:lnTo>
                  <a:pt x="591903" y="915478"/>
                </a:lnTo>
                <a:lnTo>
                  <a:pt x="534154" y="977710"/>
                </a:lnTo>
                <a:lnTo>
                  <a:pt x="477857" y="1042785"/>
                </a:lnTo>
                <a:lnTo>
                  <a:pt x="424436" y="1107859"/>
                </a:lnTo>
                <a:lnTo>
                  <a:pt x="371015" y="1175775"/>
                </a:lnTo>
                <a:lnTo>
                  <a:pt x="320500" y="1243663"/>
                </a:lnTo>
                <a:lnTo>
                  <a:pt x="269969" y="1313000"/>
                </a:lnTo>
                <a:lnTo>
                  <a:pt x="222329" y="1382308"/>
                </a:lnTo>
                <a:lnTo>
                  <a:pt x="174686" y="1453037"/>
                </a:lnTo>
                <a:lnTo>
                  <a:pt x="129931" y="1525188"/>
                </a:lnTo>
                <a:lnTo>
                  <a:pt x="85178" y="1598759"/>
                </a:lnTo>
                <a:lnTo>
                  <a:pt x="41866" y="1672330"/>
                </a:lnTo>
                <a:lnTo>
                  <a:pt x="0" y="1747322"/>
                </a:lnTo>
                <a:lnTo>
                  <a:pt x="1777182" y="2760234"/>
                </a:lnTo>
                <a:lnTo>
                  <a:pt x="1791619" y="2737598"/>
                </a:lnTo>
                <a:lnTo>
                  <a:pt x="1806056" y="2713549"/>
                </a:lnTo>
                <a:lnTo>
                  <a:pt x="1820494" y="2690912"/>
                </a:lnTo>
                <a:lnTo>
                  <a:pt x="1836383" y="2669693"/>
                </a:lnTo>
                <a:lnTo>
                  <a:pt x="1852273" y="2647056"/>
                </a:lnTo>
                <a:lnTo>
                  <a:pt x="1868134" y="2625838"/>
                </a:lnTo>
                <a:lnTo>
                  <a:pt x="1885476" y="2603201"/>
                </a:lnTo>
                <a:lnTo>
                  <a:pt x="1902789" y="2581982"/>
                </a:lnTo>
                <a:lnTo>
                  <a:pt x="1920102" y="2562176"/>
                </a:lnTo>
                <a:lnTo>
                  <a:pt x="1938897" y="2540954"/>
                </a:lnTo>
                <a:lnTo>
                  <a:pt x="1956210" y="2521150"/>
                </a:lnTo>
                <a:lnTo>
                  <a:pt x="1976428" y="2501344"/>
                </a:lnTo>
                <a:lnTo>
                  <a:pt x="1995193" y="2481537"/>
                </a:lnTo>
                <a:lnTo>
                  <a:pt x="2048042" y="2433445"/>
                </a:lnTo>
                <a:lnTo>
                  <a:pt x="1934539" y="2433445"/>
                </a:lnTo>
                <a:lnTo>
                  <a:pt x="1882571" y="2432024"/>
                </a:lnTo>
                <a:lnTo>
                  <a:pt x="1830603" y="2429182"/>
                </a:lnTo>
                <a:lnTo>
                  <a:pt x="1780087" y="2423527"/>
                </a:lnTo>
                <a:lnTo>
                  <a:pt x="1730994" y="2415059"/>
                </a:lnTo>
                <a:lnTo>
                  <a:pt x="1681902" y="2405142"/>
                </a:lnTo>
                <a:lnTo>
                  <a:pt x="1634262" y="2392411"/>
                </a:lnTo>
                <a:lnTo>
                  <a:pt x="1588074" y="2376838"/>
                </a:lnTo>
                <a:lnTo>
                  <a:pt x="1543310" y="2359874"/>
                </a:lnTo>
                <a:lnTo>
                  <a:pt x="1498545" y="2341488"/>
                </a:lnTo>
                <a:lnTo>
                  <a:pt x="1455234" y="2318840"/>
                </a:lnTo>
                <a:lnTo>
                  <a:pt x="1411922" y="2294799"/>
                </a:lnTo>
                <a:lnTo>
                  <a:pt x="1370063" y="2269338"/>
                </a:lnTo>
                <a:lnTo>
                  <a:pt x="1289220" y="2209918"/>
                </a:lnTo>
                <a:lnTo>
                  <a:pt x="1250236" y="2175960"/>
                </a:lnTo>
                <a:lnTo>
                  <a:pt x="1212705" y="2140581"/>
                </a:lnTo>
                <a:lnTo>
                  <a:pt x="1176597" y="2103810"/>
                </a:lnTo>
                <a:lnTo>
                  <a:pt x="1141972" y="2065618"/>
                </a:lnTo>
                <a:lnTo>
                  <a:pt x="1111644" y="2026005"/>
                </a:lnTo>
                <a:lnTo>
                  <a:pt x="1081317" y="1984971"/>
                </a:lnTo>
                <a:lnTo>
                  <a:pt x="1055348" y="1943937"/>
                </a:lnTo>
                <a:lnTo>
                  <a:pt x="1030802" y="1902932"/>
                </a:lnTo>
                <a:lnTo>
                  <a:pt x="1007708" y="1859056"/>
                </a:lnTo>
                <a:lnTo>
                  <a:pt x="988942" y="1815209"/>
                </a:lnTo>
                <a:lnTo>
                  <a:pt x="971600" y="1771362"/>
                </a:lnTo>
                <a:lnTo>
                  <a:pt x="955740" y="1726094"/>
                </a:lnTo>
                <a:lnTo>
                  <a:pt x="942725" y="1679406"/>
                </a:lnTo>
                <a:lnTo>
                  <a:pt x="932616" y="1631296"/>
                </a:lnTo>
                <a:lnTo>
                  <a:pt x="923960" y="1583215"/>
                </a:lnTo>
                <a:lnTo>
                  <a:pt x="918179" y="1533684"/>
                </a:lnTo>
                <a:lnTo>
                  <a:pt x="915303" y="1482762"/>
                </a:lnTo>
                <a:lnTo>
                  <a:pt x="913851" y="1431839"/>
                </a:lnTo>
                <a:lnTo>
                  <a:pt x="915303" y="1380887"/>
                </a:lnTo>
                <a:lnTo>
                  <a:pt x="918179" y="1329964"/>
                </a:lnTo>
                <a:lnTo>
                  <a:pt x="923960" y="1280463"/>
                </a:lnTo>
                <a:lnTo>
                  <a:pt x="932616" y="1232353"/>
                </a:lnTo>
                <a:lnTo>
                  <a:pt x="942725" y="1184243"/>
                </a:lnTo>
                <a:lnTo>
                  <a:pt x="955740" y="1137583"/>
                </a:lnTo>
                <a:lnTo>
                  <a:pt x="971600" y="1092315"/>
                </a:lnTo>
                <a:lnTo>
                  <a:pt x="988942" y="1047018"/>
                </a:lnTo>
                <a:lnTo>
                  <a:pt x="1007708" y="1003172"/>
                </a:lnTo>
                <a:lnTo>
                  <a:pt x="1030802" y="960746"/>
                </a:lnTo>
                <a:lnTo>
                  <a:pt x="1055348" y="919712"/>
                </a:lnTo>
                <a:lnTo>
                  <a:pt x="1081317" y="878678"/>
                </a:lnTo>
                <a:lnTo>
                  <a:pt x="1141972" y="799452"/>
                </a:lnTo>
                <a:lnTo>
                  <a:pt x="1176597" y="761260"/>
                </a:lnTo>
                <a:lnTo>
                  <a:pt x="1212705" y="724488"/>
                </a:lnTo>
                <a:lnTo>
                  <a:pt x="1250236" y="689109"/>
                </a:lnTo>
                <a:lnTo>
                  <a:pt x="1289220" y="655151"/>
                </a:lnTo>
                <a:lnTo>
                  <a:pt x="1370063" y="595732"/>
                </a:lnTo>
                <a:lnTo>
                  <a:pt x="1411922" y="570270"/>
                </a:lnTo>
                <a:lnTo>
                  <a:pt x="1455234" y="546230"/>
                </a:lnTo>
                <a:lnTo>
                  <a:pt x="1498545" y="523581"/>
                </a:lnTo>
                <a:lnTo>
                  <a:pt x="1543310" y="503775"/>
                </a:lnTo>
                <a:lnTo>
                  <a:pt x="1588074" y="486810"/>
                </a:lnTo>
                <a:lnTo>
                  <a:pt x="1634262" y="471238"/>
                </a:lnTo>
                <a:lnTo>
                  <a:pt x="1681902" y="458507"/>
                </a:lnTo>
                <a:lnTo>
                  <a:pt x="1730994" y="448618"/>
                </a:lnTo>
                <a:lnTo>
                  <a:pt x="1780087" y="440122"/>
                </a:lnTo>
                <a:lnTo>
                  <a:pt x="1830603" y="434467"/>
                </a:lnTo>
                <a:lnTo>
                  <a:pt x="1882571" y="431625"/>
                </a:lnTo>
                <a:lnTo>
                  <a:pt x="1934539" y="430233"/>
                </a:lnTo>
                <a:lnTo>
                  <a:pt x="2367444" y="430233"/>
                </a:lnTo>
                <a:lnTo>
                  <a:pt x="2286134" y="0"/>
                </a:lnTo>
                <a:close/>
              </a:path>
              <a:path w="2386965" h="2760345">
                <a:moveTo>
                  <a:pt x="2055818" y="2426369"/>
                </a:moveTo>
                <a:lnTo>
                  <a:pt x="1996646" y="2432024"/>
                </a:lnTo>
                <a:lnTo>
                  <a:pt x="1980756" y="2432024"/>
                </a:lnTo>
                <a:lnTo>
                  <a:pt x="1966319" y="2433445"/>
                </a:lnTo>
                <a:lnTo>
                  <a:pt x="2048042" y="2433445"/>
                </a:lnTo>
                <a:lnTo>
                  <a:pt x="2055818" y="2426369"/>
                </a:lnTo>
                <a:close/>
              </a:path>
              <a:path w="2386965" h="2760345">
                <a:moveTo>
                  <a:pt x="2367444" y="430233"/>
                </a:moveTo>
                <a:lnTo>
                  <a:pt x="1964866" y="430233"/>
                </a:lnTo>
                <a:lnTo>
                  <a:pt x="1995193" y="431625"/>
                </a:lnTo>
                <a:lnTo>
                  <a:pt x="2025491" y="434467"/>
                </a:lnTo>
                <a:lnTo>
                  <a:pt x="2113567" y="444355"/>
                </a:lnTo>
                <a:lnTo>
                  <a:pt x="2171316" y="455694"/>
                </a:lnTo>
                <a:lnTo>
                  <a:pt x="2226190" y="469846"/>
                </a:lnTo>
                <a:lnTo>
                  <a:pt x="2281034" y="486810"/>
                </a:lnTo>
                <a:lnTo>
                  <a:pt x="2334454" y="506617"/>
                </a:lnTo>
                <a:lnTo>
                  <a:pt x="2386423" y="530657"/>
                </a:lnTo>
                <a:lnTo>
                  <a:pt x="2367444" y="430233"/>
                </a:lnTo>
                <a:close/>
              </a:path>
            </a:pathLst>
          </a:custGeom>
          <a:solidFill>
            <a:srgbClr val="EEAA00"/>
          </a:solid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E46F-B055-45D8-96CF-F12A7C16F0B8}"/>
              </a:ext>
            </a:extLst>
          </p:cNvPr>
          <p:cNvSpPr>
            <a:spLocks noGrp="1"/>
          </p:cNvSpPr>
          <p:nvPr>
            <p:ph type="title"/>
          </p:nvPr>
        </p:nvSpPr>
        <p:spPr/>
        <p:txBody>
          <a:bodyPr/>
          <a:lstStyle/>
          <a:p>
            <a:r>
              <a:rPr lang="en-CA" dirty="0"/>
              <a:t>Ethics </a:t>
            </a:r>
          </a:p>
        </p:txBody>
      </p:sp>
      <p:sp>
        <p:nvSpPr>
          <p:cNvPr id="3" name="Text Placeholder 2">
            <a:extLst>
              <a:ext uri="{FF2B5EF4-FFF2-40B4-BE49-F238E27FC236}">
                <a16:creationId xmlns:a16="http://schemas.microsoft.com/office/drawing/2014/main" id="{4E2D3D3D-B6C1-481C-BADE-CF347971A5A9}"/>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013418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59308"/>
            <a:ext cx="5972556" cy="554736"/>
          </a:xfrm>
          <a:prstGeom prst="rect">
            <a:avLst/>
          </a:prstGeom>
          <a:blipFill>
            <a:blip r:embed="rId2" cstate="print"/>
            <a:stretch>
              <a:fillRect/>
            </a:stretch>
          </a:blipFill>
        </p:spPr>
        <p:txBody>
          <a:bodyPr wrap="square" lIns="0" tIns="0" rIns="0" bIns="0" rtlCol="0"/>
          <a:lstStyle/>
          <a:p>
            <a:endParaRPr dirty="0"/>
          </a:p>
        </p:txBody>
      </p:sp>
      <p:sp>
        <p:nvSpPr>
          <p:cNvPr id="3" name="object 3"/>
          <p:cNvSpPr txBox="1"/>
          <p:nvPr/>
        </p:nvSpPr>
        <p:spPr>
          <a:xfrm>
            <a:off x="609600" y="1549124"/>
            <a:ext cx="11506200" cy="4846839"/>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lang="en-US" sz="2400" dirty="0">
                <a:latin typeface="Corbel"/>
                <a:cs typeface="Corbel"/>
              </a:rPr>
              <a:t>Ethics (or the study of human well-being) in and of itself can be based on a set of values</a:t>
            </a:r>
          </a:p>
          <a:p>
            <a:pPr marL="789940" lvl="1" indent="-320040">
              <a:spcBef>
                <a:spcPts val="894"/>
              </a:spcBef>
              <a:buClr>
                <a:srgbClr val="C19E67"/>
              </a:buClr>
              <a:buSzPct val="79687"/>
              <a:buFont typeface="Wingdings 2"/>
              <a:buChar char=""/>
              <a:tabLst>
                <a:tab pos="332105" algn="l"/>
                <a:tab pos="332740" algn="l"/>
              </a:tabLst>
            </a:pPr>
            <a:r>
              <a:rPr lang="en-US" sz="2400" dirty="0">
                <a:latin typeface="Corbel"/>
                <a:cs typeface="Corbel"/>
              </a:rPr>
              <a:t>Concerns for the well-being of humans</a:t>
            </a:r>
          </a:p>
          <a:p>
            <a:pPr marL="332740" indent="-320040">
              <a:spcBef>
                <a:spcPts val="894"/>
              </a:spcBef>
              <a:buClr>
                <a:srgbClr val="C19E67"/>
              </a:buClr>
              <a:buSzPct val="79687"/>
              <a:buFont typeface="Wingdings 2"/>
              <a:buChar char=""/>
              <a:tabLst>
                <a:tab pos="332105" algn="l"/>
                <a:tab pos="332740" algn="l"/>
              </a:tabLst>
            </a:pPr>
            <a:r>
              <a:rPr lang="en-US" sz="2400" dirty="0">
                <a:latin typeface="Corbel"/>
                <a:cs typeface="Corbel"/>
              </a:rPr>
              <a:t>Values are generally based from two perspectives:</a:t>
            </a:r>
          </a:p>
          <a:p>
            <a:pPr marL="789940" lvl="1" indent="-320040">
              <a:spcBef>
                <a:spcPts val="894"/>
              </a:spcBef>
              <a:buClr>
                <a:srgbClr val="C19E67"/>
              </a:buClr>
              <a:buSzPct val="79687"/>
              <a:buFont typeface="Wingdings 2"/>
              <a:buChar char=""/>
              <a:tabLst>
                <a:tab pos="332105" algn="l"/>
                <a:tab pos="332740" algn="l"/>
              </a:tabLst>
            </a:pPr>
            <a:r>
              <a:rPr lang="en-US" sz="2400" dirty="0">
                <a:latin typeface="Corbel"/>
                <a:cs typeface="Corbel"/>
              </a:rPr>
              <a:t>The well-being of others</a:t>
            </a:r>
          </a:p>
          <a:p>
            <a:pPr marL="1247140" lvl="2" indent="-320040">
              <a:spcBef>
                <a:spcPts val="894"/>
              </a:spcBef>
              <a:buClr>
                <a:srgbClr val="C19E67"/>
              </a:buClr>
              <a:buSzPct val="79687"/>
              <a:buFont typeface="Wingdings 2"/>
              <a:buChar char=""/>
              <a:tabLst>
                <a:tab pos="332105" algn="l"/>
                <a:tab pos="332740" algn="l"/>
              </a:tabLst>
            </a:pPr>
            <a:r>
              <a:rPr lang="en-US" sz="2400" dirty="0">
                <a:latin typeface="Corbel"/>
                <a:cs typeface="Corbel"/>
              </a:rPr>
              <a:t>No suffering being caused</a:t>
            </a:r>
          </a:p>
          <a:p>
            <a:pPr marL="1247140" lvl="2" indent="-320040">
              <a:spcBef>
                <a:spcPts val="894"/>
              </a:spcBef>
              <a:buClr>
                <a:srgbClr val="C19E67"/>
              </a:buClr>
              <a:buSzPct val="79687"/>
              <a:buFont typeface="Wingdings 2"/>
              <a:buChar char=""/>
              <a:tabLst>
                <a:tab pos="332105" algn="l"/>
                <a:tab pos="332740" algn="l"/>
              </a:tabLst>
            </a:pPr>
            <a:r>
              <a:rPr lang="en-US" sz="2400" dirty="0">
                <a:latin typeface="Corbel"/>
                <a:cs typeface="Corbel"/>
              </a:rPr>
              <a:t>Autonomy / Freedom</a:t>
            </a:r>
          </a:p>
          <a:p>
            <a:pPr marL="1247140" lvl="2" indent="-320040">
              <a:spcBef>
                <a:spcPts val="894"/>
              </a:spcBef>
              <a:buClr>
                <a:srgbClr val="C19E67"/>
              </a:buClr>
              <a:buSzPct val="79687"/>
              <a:buFont typeface="Wingdings 2"/>
              <a:buChar char=""/>
              <a:tabLst>
                <a:tab pos="332105" algn="l"/>
                <a:tab pos="332740" algn="l"/>
              </a:tabLst>
            </a:pPr>
            <a:r>
              <a:rPr lang="en-US" sz="2400" dirty="0">
                <a:latin typeface="Corbel"/>
                <a:cs typeface="Corbel"/>
              </a:rPr>
              <a:t>Equality</a:t>
            </a:r>
          </a:p>
          <a:p>
            <a:pPr marL="789940" lvl="1" indent="-320040">
              <a:spcBef>
                <a:spcPts val="894"/>
              </a:spcBef>
              <a:buClr>
                <a:srgbClr val="C19E67"/>
              </a:buClr>
              <a:buSzPct val="79687"/>
              <a:buFont typeface="Wingdings 2"/>
              <a:buChar char=""/>
              <a:tabLst>
                <a:tab pos="332105" algn="l"/>
                <a:tab pos="332740" algn="l"/>
              </a:tabLst>
            </a:pPr>
            <a:r>
              <a:rPr lang="en-US" sz="2400" dirty="0">
                <a:latin typeface="Corbel"/>
                <a:cs typeface="Corbel"/>
              </a:rPr>
              <a:t>The well-being of ourselves</a:t>
            </a:r>
          </a:p>
          <a:p>
            <a:pPr marL="1247140" lvl="2" indent="-320040">
              <a:spcBef>
                <a:spcPts val="894"/>
              </a:spcBef>
              <a:buClr>
                <a:srgbClr val="C19E67"/>
              </a:buClr>
              <a:buSzPct val="79687"/>
              <a:buFont typeface="Wingdings 2"/>
              <a:buChar char=""/>
              <a:tabLst>
                <a:tab pos="332105" algn="l"/>
                <a:tab pos="332740" algn="l"/>
              </a:tabLst>
            </a:pPr>
            <a:r>
              <a:rPr lang="en-US" sz="2400" dirty="0">
                <a:latin typeface="Corbel"/>
                <a:cs typeface="Corbel"/>
              </a:rPr>
              <a:t>Character</a:t>
            </a:r>
          </a:p>
          <a:p>
            <a:pPr marL="1247140" lvl="2" indent="-320040">
              <a:spcBef>
                <a:spcPts val="894"/>
              </a:spcBef>
              <a:buClr>
                <a:srgbClr val="C19E67"/>
              </a:buClr>
              <a:buSzPct val="79687"/>
              <a:buFont typeface="Wingdings 2"/>
              <a:buChar char=""/>
              <a:tabLst>
                <a:tab pos="332105" algn="l"/>
                <a:tab pos="332740" algn="l"/>
              </a:tabLst>
            </a:pPr>
            <a:r>
              <a:rPr lang="en-US" sz="2400" dirty="0">
                <a:latin typeface="Corbel"/>
                <a:cs typeface="Corbel"/>
              </a:rPr>
              <a:t>Trust</a:t>
            </a:r>
            <a:endParaRPr sz="2400" dirty="0">
              <a:latin typeface="Corbel"/>
              <a:cs typeface="Corbe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59308"/>
            <a:ext cx="5972556" cy="554736"/>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62735" y="1524000"/>
            <a:ext cx="10306685" cy="4775024"/>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Many </a:t>
            </a:r>
            <a:r>
              <a:rPr sz="3200" spc="-5" dirty="0">
                <a:latin typeface="Corbel"/>
                <a:cs typeface="Corbel"/>
              </a:rPr>
              <a:t>common </a:t>
            </a:r>
            <a:r>
              <a:rPr sz="3200" dirty="0">
                <a:latin typeface="Corbel"/>
                <a:cs typeface="Corbel"/>
              </a:rPr>
              <a:t>ethical issues arise for security</a:t>
            </a:r>
            <a:r>
              <a:rPr sz="3200" spc="-45" dirty="0">
                <a:latin typeface="Corbel"/>
                <a:cs typeface="Corbel"/>
              </a:rPr>
              <a:t> </a:t>
            </a:r>
            <a:r>
              <a:rPr sz="3200" dirty="0">
                <a:latin typeface="Corbel"/>
                <a:cs typeface="Corbel"/>
              </a:rPr>
              <a:t>professionals</a:t>
            </a:r>
          </a:p>
          <a:p>
            <a:pPr marL="625475" marR="661670"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Are </a:t>
            </a:r>
            <a:r>
              <a:rPr sz="2800" spc="-5" dirty="0">
                <a:latin typeface="Corbel"/>
                <a:cs typeface="Corbel"/>
              </a:rPr>
              <a:t>given rights and privileges that allow </a:t>
            </a:r>
            <a:r>
              <a:rPr sz="2800" spc="-10" dirty="0">
                <a:latin typeface="Corbel"/>
                <a:cs typeface="Corbel"/>
              </a:rPr>
              <a:t>them </a:t>
            </a:r>
            <a:r>
              <a:rPr sz="2800" spc="-5" dirty="0">
                <a:latin typeface="Corbel"/>
                <a:cs typeface="Corbel"/>
              </a:rPr>
              <a:t>to </a:t>
            </a:r>
            <a:r>
              <a:rPr sz="2800" spc="-15" dirty="0">
                <a:latin typeface="Corbel"/>
                <a:cs typeface="Corbel"/>
              </a:rPr>
              <a:t>access </a:t>
            </a:r>
            <a:r>
              <a:rPr sz="2800" spc="-5" dirty="0">
                <a:latin typeface="Corbel"/>
                <a:cs typeface="Corbel"/>
              </a:rPr>
              <a:t>large  amounts of protected</a:t>
            </a:r>
            <a:r>
              <a:rPr sz="2800" spc="25" dirty="0">
                <a:latin typeface="Corbel"/>
                <a:cs typeface="Corbel"/>
              </a:rPr>
              <a:t> </a:t>
            </a:r>
            <a:r>
              <a:rPr sz="2800" spc="-5" dirty="0">
                <a:latin typeface="Corbel"/>
                <a:cs typeface="Corbel"/>
              </a:rPr>
              <a:t>information</a:t>
            </a:r>
            <a:endParaRPr sz="2800" dirty="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rPr>
              <a:t>E.g. Network </a:t>
            </a:r>
            <a:r>
              <a:rPr sz="2400" dirty="0">
                <a:latin typeface="Corbel"/>
                <a:cs typeface="Corbel"/>
              </a:rPr>
              <a:t>admin, </a:t>
            </a:r>
            <a:r>
              <a:rPr sz="2400" spc="-5" dirty="0">
                <a:latin typeface="Corbel"/>
                <a:cs typeface="Corbel"/>
              </a:rPr>
              <a:t>given </a:t>
            </a:r>
            <a:r>
              <a:rPr sz="2400" spc="-10" dirty="0">
                <a:latin typeface="Corbel"/>
                <a:cs typeface="Corbel"/>
              </a:rPr>
              <a:t>access </a:t>
            </a:r>
            <a:r>
              <a:rPr sz="2400" spc="-5" dirty="0">
                <a:latin typeface="Corbel"/>
                <a:cs typeface="Corbel"/>
              </a:rPr>
              <a:t>to </a:t>
            </a:r>
            <a:r>
              <a:rPr sz="2400" dirty="0">
                <a:latin typeface="Corbel"/>
                <a:cs typeface="Corbel"/>
              </a:rPr>
              <a:t>usernames and</a:t>
            </a:r>
            <a:r>
              <a:rPr sz="2400" spc="-25" dirty="0">
                <a:latin typeface="Corbel"/>
                <a:cs typeface="Corbel"/>
              </a:rPr>
              <a:t> </a:t>
            </a:r>
            <a:r>
              <a:rPr sz="2400" dirty="0">
                <a:latin typeface="Corbel"/>
                <a:cs typeface="Corbel"/>
              </a:rPr>
              <a:t>passwords</a:t>
            </a:r>
            <a:r>
              <a:rPr lang="en-US" sz="2400" dirty="0">
                <a:latin typeface="Corbel"/>
                <a:cs typeface="Corbel"/>
              </a:rPr>
              <a:t> or what happens when an employee leaves the company and the data needs to be retrieved / repurposed for another employee?  Going beyond the scope of a security / penetration test for a client and finding some “other” information.</a:t>
            </a:r>
          </a:p>
          <a:p>
            <a:pPr marL="625475" lvl="1" indent="-274320">
              <a:lnSpc>
                <a:spcPct val="100000"/>
              </a:lnSpc>
              <a:buClr>
                <a:srgbClr val="5FB5CC"/>
              </a:buClr>
              <a:buSzPct val="89285"/>
              <a:buFont typeface="Wingdings"/>
              <a:buChar char=""/>
              <a:tabLst>
                <a:tab pos="625475" algn="l"/>
                <a:tab pos="626110" algn="l"/>
              </a:tabLst>
            </a:pPr>
            <a:r>
              <a:rPr lang="en-US" sz="2800" spc="-5" dirty="0">
                <a:latin typeface="Corbel"/>
                <a:cs typeface="Corbel"/>
              </a:rPr>
              <a:t>Laws and guidelines </a:t>
            </a:r>
            <a:r>
              <a:rPr lang="en-US" sz="2800" spc="-10" dirty="0">
                <a:latin typeface="Corbel"/>
                <a:cs typeface="Corbel"/>
              </a:rPr>
              <a:t>can </a:t>
            </a:r>
            <a:r>
              <a:rPr lang="en-US" sz="2800" spc="-5" dirty="0">
                <a:latin typeface="Corbel"/>
                <a:cs typeface="Corbel"/>
              </a:rPr>
              <a:t>be put in place to dictate when and</a:t>
            </a:r>
            <a:r>
              <a:rPr lang="en-US" sz="2800" spc="160" dirty="0">
                <a:latin typeface="Corbel"/>
                <a:cs typeface="Corbel"/>
              </a:rPr>
              <a:t> </a:t>
            </a:r>
            <a:r>
              <a:rPr lang="en-US" sz="2800" spc="-5" dirty="0">
                <a:latin typeface="Corbel"/>
                <a:cs typeface="Corbel"/>
              </a:rPr>
              <a:t>why</a:t>
            </a:r>
            <a:endParaRPr lang="en-US" sz="2800" dirty="0">
              <a:latin typeface="Corbel"/>
              <a:cs typeface="Corbel"/>
            </a:endParaRPr>
          </a:p>
          <a:p>
            <a:pPr marL="625475">
              <a:lnSpc>
                <a:spcPct val="100000"/>
              </a:lnSpc>
            </a:pPr>
            <a:r>
              <a:rPr sz="2800" spc="-15" dirty="0">
                <a:latin typeface="Corbel"/>
                <a:cs typeface="Corbel"/>
              </a:rPr>
              <a:t>access </a:t>
            </a:r>
            <a:r>
              <a:rPr sz="2800" spc="-5" dirty="0">
                <a:latin typeface="Corbel"/>
                <a:cs typeface="Corbel"/>
              </a:rPr>
              <a:t>should be</a:t>
            </a:r>
            <a:r>
              <a:rPr sz="2800" spc="15" dirty="0">
                <a:latin typeface="Corbel"/>
                <a:cs typeface="Corbel"/>
              </a:rPr>
              <a:t> </a:t>
            </a:r>
            <a:r>
              <a:rPr sz="2800" spc="-5" dirty="0">
                <a:latin typeface="Corbel"/>
                <a:cs typeface="Corbel"/>
              </a:rPr>
              <a:t>used</a:t>
            </a:r>
            <a:endParaRPr lang="en-US" sz="2800" spc="-5" dirty="0">
              <a:latin typeface="Corbel"/>
              <a:cs typeface="Corbel"/>
            </a:endParaRPr>
          </a:p>
          <a:p>
            <a:pPr marL="625475" lvl="1" indent="-274320">
              <a:lnSpc>
                <a:spcPct val="100000"/>
              </a:lnSpc>
              <a:buClr>
                <a:srgbClr val="5FB5CC"/>
              </a:buClr>
              <a:buSzPct val="89285"/>
              <a:buFont typeface="Wingdings"/>
              <a:buChar char=""/>
              <a:tabLst>
                <a:tab pos="625475" algn="l"/>
                <a:tab pos="626110" algn="l"/>
              </a:tabLst>
            </a:pPr>
            <a:r>
              <a:rPr sz="2800" spc="-5" dirty="0">
                <a:latin typeface="Corbel"/>
                <a:cs typeface="Corbel"/>
              </a:rPr>
              <a:t>Ultimately </a:t>
            </a:r>
            <a:r>
              <a:rPr sz="2800" spc="-10" dirty="0">
                <a:latin typeface="Corbel"/>
                <a:cs typeface="Corbel"/>
              </a:rPr>
              <a:t>the </a:t>
            </a:r>
            <a:r>
              <a:rPr sz="2800" spc="-5" dirty="0">
                <a:latin typeface="Corbel"/>
                <a:cs typeface="Corbel"/>
              </a:rPr>
              <a:t>decision is left to </a:t>
            </a:r>
            <a:r>
              <a:rPr sz="2800" spc="-10" dirty="0">
                <a:latin typeface="Corbel"/>
                <a:cs typeface="Corbel"/>
              </a:rPr>
              <a:t>the</a:t>
            </a:r>
            <a:r>
              <a:rPr sz="2800" spc="55" dirty="0">
                <a:latin typeface="Corbel"/>
                <a:cs typeface="Corbel"/>
              </a:rPr>
              <a:t> </a:t>
            </a:r>
            <a:r>
              <a:rPr sz="2800" spc="-5" dirty="0">
                <a:latin typeface="Corbel"/>
                <a:cs typeface="Corbel"/>
              </a:rPr>
              <a:t>professional</a:t>
            </a:r>
            <a:endParaRPr sz="2800" dirty="0">
              <a:latin typeface="Corbel"/>
              <a:cs typeface="Corbel"/>
            </a:endParaRPr>
          </a:p>
        </p:txBody>
      </p:sp>
    </p:spTree>
    <p:extLst>
      <p:ext uri="{BB962C8B-B14F-4D97-AF65-F5344CB8AC3E}">
        <p14:creationId xmlns:p14="http://schemas.microsoft.com/office/powerpoint/2010/main" val="1644875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123290" y="4331425"/>
            <a:ext cx="1793233" cy="200641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42187" y="559308"/>
            <a:ext cx="5972556" cy="554736"/>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70636" y="1828545"/>
            <a:ext cx="9757410" cy="4489450"/>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What you learn and </a:t>
            </a:r>
            <a:r>
              <a:rPr sz="3200" spc="-5" dirty="0">
                <a:latin typeface="Corbel"/>
                <a:cs typeface="Corbel"/>
              </a:rPr>
              <a:t>how </a:t>
            </a:r>
            <a:r>
              <a:rPr sz="3200" dirty="0">
                <a:latin typeface="Corbel"/>
                <a:cs typeface="Corbel"/>
              </a:rPr>
              <a:t>you learn</a:t>
            </a:r>
            <a:r>
              <a:rPr sz="3200" spc="-65" dirty="0">
                <a:latin typeface="Corbel"/>
                <a:cs typeface="Corbel"/>
              </a:rPr>
              <a:t> </a:t>
            </a:r>
            <a:r>
              <a:rPr sz="3200" dirty="0">
                <a:latin typeface="Corbel"/>
                <a:cs typeface="Corbel"/>
              </a:rPr>
              <a:t>it</a:t>
            </a:r>
            <a:endParaRPr sz="3200">
              <a:latin typeface="Corbel"/>
              <a:cs typeface="Corbel"/>
            </a:endParaRPr>
          </a:p>
          <a:p>
            <a:pPr>
              <a:lnSpc>
                <a:spcPct val="100000"/>
              </a:lnSpc>
              <a:spcBef>
                <a:spcPts val="40"/>
              </a:spcBef>
              <a:buClr>
                <a:srgbClr val="C19E67"/>
              </a:buClr>
              <a:buFont typeface="Wingdings 2"/>
              <a:buChar char=""/>
            </a:pPr>
            <a:endParaRPr sz="330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spc="-5" dirty="0">
                <a:latin typeface="Corbel"/>
                <a:cs typeface="Corbel"/>
              </a:rPr>
              <a:t>Email, </a:t>
            </a:r>
            <a:r>
              <a:rPr sz="3200" dirty="0">
                <a:latin typeface="Corbel"/>
                <a:cs typeface="Corbel"/>
              </a:rPr>
              <a:t>web </a:t>
            </a:r>
            <a:r>
              <a:rPr sz="3200" spc="-5" dirty="0">
                <a:latin typeface="Corbel"/>
                <a:cs typeface="Corbel"/>
              </a:rPr>
              <a:t>site </a:t>
            </a:r>
            <a:r>
              <a:rPr sz="3200" dirty="0">
                <a:latin typeface="Corbel"/>
                <a:cs typeface="Corbel"/>
              </a:rPr>
              <a:t>monitoring, </a:t>
            </a:r>
            <a:r>
              <a:rPr sz="3200" spc="-20" dirty="0">
                <a:latin typeface="Corbel"/>
                <a:cs typeface="Corbel"/>
              </a:rPr>
              <a:t>key </a:t>
            </a:r>
            <a:r>
              <a:rPr sz="3200" dirty="0">
                <a:latin typeface="Corbel"/>
                <a:cs typeface="Corbel"/>
              </a:rPr>
              <a:t>loggers, </a:t>
            </a:r>
            <a:r>
              <a:rPr sz="3200" spc="-5" dirty="0">
                <a:latin typeface="Corbel"/>
                <a:cs typeface="Corbel"/>
              </a:rPr>
              <a:t>screen</a:t>
            </a:r>
            <a:r>
              <a:rPr sz="3200" spc="-35" dirty="0">
                <a:latin typeface="Corbel"/>
                <a:cs typeface="Corbel"/>
              </a:rPr>
              <a:t> </a:t>
            </a:r>
            <a:r>
              <a:rPr sz="3200" spc="-5" dirty="0">
                <a:latin typeface="Corbel"/>
                <a:cs typeface="Corbel"/>
              </a:rPr>
              <a:t>captures</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All </a:t>
            </a:r>
            <a:r>
              <a:rPr sz="2800" spc="-10" dirty="0">
                <a:latin typeface="Corbel"/>
                <a:cs typeface="Corbel"/>
              </a:rPr>
              <a:t>can </a:t>
            </a:r>
            <a:r>
              <a:rPr sz="2800" spc="-5" dirty="0">
                <a:latin typeface="Corbel"/>
                <a:cs typeface="Corbel"/>
              </a:rPr>
              <a:t>be used to find </a:t>
            </a:r>
            <a:r>
              <a:rPr sz="2800" spc="-10" dirty="0">
                <a:latin typeface="Corbel"/>
                <a:cs typeface="Corbel"/>
              </a:rPr>
              <a:t>security </a:t>
            </a:r>
            <a:r>
              <a:rPr sz="2800" spc="-5" dirty="0">
                <a:latin typeface="Corbel"/>
                <a:cs typeface="Corbel"/>
              </a:rPr>
              <a:t>policy</a:t>
            </a:r>
            <a:r>
              <a:rPr sz="2800" spc="40" dirty="0">
                <a:latin typeface="Corbel"/>
                <a:cs typeface="Corbel"/>
              </a:rPr>
              <a:t> </a:t>
            </a:r>
            <a:r>
              <a:rPr sz="2800" spc="-5" dirty="0">
                <a:latin typeface="Corbel"/>
                <a:cs typeface="Corbel"/>
              </a:rPr>
              <a:t>breaches</a:t>
            </a:r>
            <a:endParaRPr sz="2800">
              <a:latin typeface="Corbel"/>
              <a:cs typeface="Corbel"/>
            </a:endParaRPr>
          </a:p>
          <a:p>
            <a:pPr marL="625475" lvl="1" indent="-274320">
              <a:lnSpc>
                <a:spcPct val="100000"/>
              </a:lnSpc>
              <a:spcBef>
                <a:spcPts val="670"/>
              </a:spcBef>
              <a:buClr>
                <a:srgbClr val="5FB5CC"/>
              </a:buClr>
              <a:buSzPct val="89285"/>
              <a:buFont typeface="Wingdings"/>
              <a:buChar char=""/>
              <a:tabLst>
                <a:tab pos="625475" algn="l"/>
                <a:tab pos="626110" algn="l"/>
              </a:tabLst>
            </a:pPr>
            <a:r>
              <a:rPr sz="2800" spc="-10" dirty="0">
                <a:latin typeface="Corbel"/>
                <a:cs typeface="Corbel"/>
              </a:rPr>
              <a:t>But </a:t>
            </a:r>
            <a:r>
              <a:rPr sz="2800" spc="-5" dirty="0">
                <a:latin typeface="Corbel"/>
                <a:cs typeface="Corbel"/>
              </a:rPr>
              <a:t>should </a:t>
            </a:r>
            <a:r>
              <a:rPr sz="2800" spc="-10" dirty="0">
                <a:latin typeface="Corbel"/>
                <a:cs typeface="Corbel"/>
              </a:rPr>
              <a:t>they</a:t>
            </a:r>
            <a:r>
              <a:rPr sz="2800" spc="10" dirty="0">
                <a:latin typeface="Corbel"/>
                <a:cs typeface="Corbel"/>
              </a:rPr>
              <a:t> </a:t>
            </a:r>
            <a:r>
              <a:rPr sz="2800" spc="-5" dirty="0">
                <a:latin typeface="Corbel"/>
                <a:cs typeface="Corbel"/>
              </a:rPr>
              <a:t>be?</a:t>
            </a:r>
            <a:endParaRPr sz="2800">
              <a:latin typeface="Corbel"/>
              <a:cs typeface="Corbel"/>
            </a:endParaRPr>
          </a:p>
          <a:p>
            <a:pPr lvl="1">
              <a:lnSpc>
                <a:spcPct val="100000"/>
              </a:lnSpc>
              <a:spcBef>
                <a:spcPts val="50"/>
              </a:spcBef>
              <a:buClr>
                <a:srgbClr val="5FB5CC"/>
              </a:buClr>
              <a:buFont typeface="Wingdings"/>
              <a:buChar char=""/>
            </a:pPr>
            <a:endParaRPr sz="345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Who decides when it is worth</a:t>
            </a:r>
            <a:r>
              <a:rPr sz="3200" spc="-60" dirty="0">
                <a:latin typeface="Corbel"/>
                <a:cs typeface="Corbel"/>
              </a:rPr>
              <a:t> </a:t>
            </a:r>
            <a:r>
              <a:rPr sz="3200" dirty="0">
                <a:latin typeface="Corbel"/>
                <a:cs typeface="Corbel"/>
              </a:rPr>
              <a:t>it?</a:t>
            </a:r>
            <a:endParaRPr sz="3200">
              <a:latin typeface="Corbel"/>
              <a:cs typeface="Corbel"/>
            </a:endParaRPr>
          </a:p>
          <a:p>
            <a:pPr>
              <a:lnSpc>
                <a:spcPct val="100000"/>
              </a:lnSpc>
              <a:spcBef>
                <a:spcPts val="45"/>
              </a:spcBef>
              <a:buClr>
                <a:srgbClr val="C19E67"/>
              </a:buClr>
              <a:buFont typeface="Wingdings 2"/>
              <a:buChar char=""/>
            </a:pPr>
            <a:endParaRPr sz="330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5" dirty="0">
                <a:latin typeface="Corbel"/>
                <a:cs typeface="Corbel"/>
              </a:rPr>
              <a:t>Consistency </a:t>
            </a:r>
            <a:r>
              <a:rPr sz="3200" dirty="0">
                <a:latin typeface="Corbel"/>
                <a:cs typeface="Corbel"/>
              </a:rPr>
              <a:t>is</a:t>
            </a:r>
            <a:r>
              <a:rPr sz="3200" spc="-20" dirty="0">
                <a:latin typeface="Corbel"/>
                <a:cs typeface="Corbel"/>
              </a:rPr>
              <a:t> </a:t>
            </a:r>
            <a:r>
              <a:rPr sz="3200" dirty="0">
                <a:latin typeface="Corbel"/>
                <a:cs typeface="Corbel"/>
              </a:rPr>
              <a:t>required</a:t>
            </a:r>
            <a:endParaRPr sz="3200">
              <a:latin typeface="Corbel"/>
              <a:cs typeface="Corbe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65404"/>
            <a:ext cx="4098036" cy="4191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7532370" cy="3491340"/>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Learn </a:t>
            </a:r>
            <a:r>
              <a:rPr sz="3200" spc="-5" dirty="0">
                <a:latin typeface="Corbel"/>
                <a:cs typeface="Corbel"/>
              </a:rPr>
              <a:t>trade </a:t>
            </a:r>
            <a:r>
              <a:rPr sz="3200" dirty="0">
                <a:latin typeface="Corbel"/>
                <a:cs typeface="Corbel"/>
              </a:rPr>
              <a:t>secrets and leave a</a:t>
            </a:r>
            <a:r>
              <a:rPr sz="3200" spc="-100" dirty="0">
                <a:latin typeface="Corbel"/>
                <a:cs typeface="Corbel"/>
              </a:rPr>
              <a:t> </a:t>
            </a:r>
            <a:r>
              <a:rPr sz="3200" spc="-5" dirty="0">
                <a:latin typeface="Corbel"/>
                <a:cs typeface="Corbel"/>
              </a:rPr>
              <a:t>company</a:t>
            </a:r>
            <a:endParaRPr sz="3200" dirty="0">
              <a:latin typeface="Corbel"/>
              <a:cs typeface="Corbel"/>
            </a:endParaRPr>
          </a:p>
          <a:p>
            <a:pPr>
              <a:lnSpc>
                <a:spcPct val="100000"/>
              </a:lnSpc>
              <a:spcBef>
                <a:spcPts val="40"/>
              </a:spcBef>
              <a:buClr>
                <a:srgbClr val="C19E67"/>
              </a:buClr>
              <a:buFont typeface="Wingdings 2"/>
              <a:buChar char=""/>
            </a:pPr>
            <a:endParaRPr sz="3300" dirty="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spc="-35" dirty="0">
                <a:latin typeface="Corbel"/>
                <a:cs typeface="Corbel"/>
              </a:rPr>
              <a:t>Work </a:t>
            </a:r>
            <a:r>
              <a:rPr sz="3200" dirty="0">
                <a:latin typeface="Corbel"/>
                <a:cs typeface="Corbel"/>
              </a:rPr>
              <a:t>for multiple</a:t>
            </a:r>
            <a:r>
              <a:rPr sz="3200" spc="10" dirty="0">
                <a:latin typeface="Corbel"/>
                <a:cs typeface="Corbel"/>
              </a:rPr>
              <a:t> </a:t>
            </a:r>
            <a:r>
              <a:rPr sz="3200" spc="-5" dirty="0">
                <a:latin typeface="Corbel"/>
                <a:cs typeface="Corbel"/>
              </a:rPr>
              <a:t>companies</a:t>
            </a:r>
            <a:endParaRPr sz="3200" dirty="0">
              <a:latin typeface="Corbel"/>
              <a:cs typeface="Corbel"/>
            </a:endParaRPr>
          </a:p>
          <a:p>
            <a:pPr>
              <a:lnSpc>
                <a:spcPct val="100000"/>
              </a:lnSpc>
              <a:spcBef>
                <a:spcPts val="45"/>
              </a:spcBef>
              <a:buClr>
                <a:srgbClr val="C19E67"/>
              </a:buClr>
              <a:buFont typeface="Wingdings 2"/>
              <a:buChar char=""/>
            </a:pPr>
            <a:endParaRPr sz="330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Discover your employer is breaking </a:t>
            </a:r>
            <a:r>
              <a:rPr sz="3200" spc="-5" dirty="0">
                <a:latin typeface="Corbel"/>
                <a:cs typeface="Corbel"/>
              </a:rPr>
              <a:t>the</a:t>
            </a:r>
            <a:r>
              <a:rPr sz="3200" spc="-55" dirty="0">
                <a:latin typeface="Corbel"/>
                <a:cs typeface="Corbel"/>
              </a:rPr>
              <a:t> </a:t>
            </a:r>
            <a:r>
              <a:rPr sz="3200" dirty="0">
                <a:latin typeface="Corbel"/>
                <a:cs typeface="Corbel"/>
              </a:rPr>
              <a:t>law</a:t>
            </a:r>
            <a:endParaRPr lang="en-US" sz="3200" dirty="0">
              <a:latin typeface="Corbel"/>
              <a:cs typeface="Corbel"/>
            </a:endParaRPr>
          </a:p>
          <a:p>
            <a:pPr marL="332740" indent="-320040">
              <a:lnSpc>
                <a:spcPct val="100000"/>
              </a:lnSpc>
              <a:buClr>
                <a:srgbClr val="C19E67"/>
              </a:buClr>
              <a:buSzPct val="79687"/>
              <a:buFont typeface="Wingdings 2"/>
              <a:buChar char=""/>
              <a:tabLst>
                <a:tab pos="332105" algn="l"/>
                <a:tab pos="332740" algn="l"/>
              </a:tabLst>
            </a:pPr>
            <a:endParaRPr lang="en-US" sz="3200" dirty="0">
              <a:latin typeface="Corbel"/>
              <a:cs typeface="Corbel"/>
            </a:endParaRPr>
          </a:p>
          <a:p>
            <a:pPr marL="332740" indent="-320040">
              <a:lnSpc>
                <a:spcPct val="100000"/>
              </a:lnSpc>
              <a:buClr>
                <a:srgbClr val="C19E67"/>
              </a:buClr>
              <a:buSzPct val="79687"/>
              <a:buFont typeface="Wingdings 2"/>
              <a:buChar char=""/>
              <a:tabLst>
                <a:tab pos="332105" algn="l"/>
                <a:tab pos="332740" algn="l"/>
              </a:tabLst>
            </a:pPr>
            <a:r>
              <a:rPr lang="en-US" sz="3200" dirty="0">
                <a:latin typeface="Corbel"/>
                <a:cs typeface="Corbel"/>
              </a:rPr>
              <a:t>Employee termination, recovery of assets</a:t>
            </a:r>
            <a:endParaRPr sz="3200" dirty="0">
              <a:latin typeface="Corbel"/>
              <a:cs typeface="Corbe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65404"/>
            <a:ext cx="4098036" cy="4191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59311" y="1937245"/>
            <a:ext cx="10520045" cy="3475952"/>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spc="-5" dirty="0">
                <a:latin typeface="Corbel"/>
                <a:cs typeface="Corbel"/>
              </a:rPr>
              <a:t>Convince </a:t>
            </a:r>
            <a:r>
              <a:rPr sz="3200" dirty="0">
                <a:latin typeface="Corbel"/>
                <a:cs typeface="Corbel"/>
              </a:rPr>
              <a:t>your </a:t>
            </a:r>
            <a:r>
              <a:rPr sz="3200" spc="-5" dirty="0">
                <a:latin typeface="Corbel"/>
                <a:cs typeface="Corbel"/>
              </a:rPr>
              <a:t>client they need </a:t>
            </a:r>
            <a:r>
              <a:rPr sz="3200" dirty="0">
                <a:latin typeface="Corbel"/>
                <a:cs typeface="Corbel"/>
              </a:rPr>
              <a:t>additional, expensive</a:t>
            </a:r>
            <a:r>
              <a:rPr sz="3200" spc="-110" dirty="0">
                <a:latin typeface="Corbel"/>
                <a:cs typeface="Corbel"/>
              </a:rPr>
              <a:t> </a:t>
            </a:r>
            <a:r>
              <a:rPr sz="3200" dirty="0">
                <a:latin typeface="Corbel"/>
                <a:cs typeface="Corbel"/>
              </a:rPr>
              <a:t>security</a:t>
            </a:r>
          </a:p>
          <a:p>
            <a:pPr>
              <a:lnSpc>
                <a:spcPct val="100000"/>
              </a:lnSpc>
              <a:spcBef>
                <a:spcPts val="40"/>
              </a:spcBef>
              <a:buClr>
                <a:srgbClr val="C19E67"/>
              </a:buClr>
              <a:buFont typeface="Wingdings 2"/>
              <a:buChar char=""/>
            </a:pPr>
            <a:endParaRPr sz="3300" dirty="0">
              <a:latin typeface="Times New Roman"/>
              <a:cs typeface="Times New Roman"/>
            </a:endParaRPr>
          </a:p>
          <a:p>
            <a:pPr marL="332740" marR="255270" indent="-320040">
              <a:lnSpc>
                <a:spcPct val="100000"/>
              </a:lnSpc>
              <a:spcBef>
                <a:spcPts val="5"/>
              </a:spcBef>
              <a:buClr>
                <a:srgbClr val="C19E67"/>
              </a:buClr>
              <a:buSzPct val="79687"/>
              <a:buFont typeface="Wingdings 2"/>
              <a:buChar char=""/>
              <a:tabLst>
                <a:tab pos="332105" algn="l"/>
                <a:tab pos="332740" algn="l"/>
              </a:tabLst>
            </a:pPr>
            <a:r>
              <a:rPr sz="3200" spc="-5" dirty="0">
                <a:latin typeface="Corbel"/>
                <a:cs typeface="Corbel"/>
              </a:rPr>
              <a:t>Client </a:t>
            </a:r>
            <a:r>
              <a:rPr sz="3200" dirty="0">
                <a:latin typeface="Corbel"/>
                <a:cs typeface="Corbel"/>
              </a:rPr>
              <a:t>wishes </a:t>
            </a:r>
            <a:r>
              <a:rPr sz="3200" spc="-5" dirty="0">
                <a:latin typeface="Corbel"/>
                <a:cs typeface="Corbel"/>
              </a:rPr>
              <a:t>to </a:t>
            </a:r>
            <a:r>
              <a:rPr sz="3200" dirty="0">
                <a:latin typeface="Corbel"/>
                <a:cs typeface="Corbel"/>
              </a:rPr>
              <a:t>remove important security features </a:t>
            </a:r>
            <a:r>
              <a:rPr sz="3200" spc="-5" dirty="0">
                <a:latin typeface="Corbel"/>
                <a:cs typeface="Corbel"/>
              </a:rPr>
              <a:t>to save  </a:t>
            </a:r>
            <a:r>
              <a:rPr sz="3200" dirty="0">
                <a:latin typeface="Corbel"/>
                <a:cs typeface="Corbel"/>
              </a:rPr>
              <a:t>money</a:t>
            </a:r>
            <a:endParaRPr lang="en-US" sz="3200" dirty="0">
              <a:latin typeface="Corbel"/>
              <a:cs typeface="Corbel"/>
            </a:endParaRPr>
          </a:p>
          <a:p>
            <a:pPr marL="332740" marR="255270" indent="-320040">
              <a:lnSpc>
                <a:spcPct val="100000"/>
              </a:lnSpc>
              <a:spcBef>
                <a:spcPts val="5"/>
              </a:spcBef>
              <a:buClr>
                <a:srgbClr val="C19E67"/>
              </a:buClr>
              <a:buSzPct val="79687"/>
              <a:buFont typeface="Wingdings 2"/>
              <a:buChar char=""/>
              <a:tabLst>
                <a:tab pos="332105" algn="l"/>
                <a:tab pos="332740" algn="l"/>
              </a:tabLst>
            </a:pPr>
            <a:endParaRPr lang="en-US" sz="3200" dirty="0">
              <a:latin typeface="Corbel"/>
              <a:cs typeface="Corbel"/>
            </a:endParaRPr>
          </a:p>
          <a:p>
            <a:pPr marL="332740" marR="255270" indent="-320040">
              <a:lnSpc>
                <a:spcPct val="100000"/>
              </a:lnSpc>
              <a:spcBef>
                <a:spcPts val="5"/>
              </a:spcBef>
              <a:buClr>
                <a:srgbClr val="C19E67"/>
              </a:buClr>
              <a:buSzPct val="79687"/>
              <a:buFont typeface="Wingdings 2"/>
              <a:buChar char=""/>
              <a:tabLst>
                <a:tab pos="332105" algn="l"/>
                <a:tab pos="332740" algn="l"/>
              </a:tabLst>
            </a:pPr>
            <a:r>
              <a:rPr lang="en-US" sz="3200" dirty="0">
                <a:latin typeface="Corbel"/>
                <a:cs typeface="Corbel"/>
              </a:rPr>
              <a:t>Allowing nefarious individuals (such as terrorists, </a:t>
            </a:r>
            <a:r>
              <a:rPr lang="en-US" sz="3200" dirty="0" err="1">
                <a:latin typeface="Corbel"/>
                <a:cs typeface="Corbel"/>
              </a:rPr>
              <a:t>etc</a:t>
            </a:r>
            <a:r>
              <a:rPr lang="en-US" sz="3200" dirty="0">
                <a:latin typeface="Corbel"/>
                <a:cs typeface="Corbel"/>
              </a:rPr>
              <a:t>…) to have stronger encryption than authorities?</a:t>
            </a:r>
            <a:endParaRPr sz="3200" dirty="0">
              <a:latin typeface="Corbel"/>
              <a:cs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6C9D-BF31-441F-BE45-F0A9C5167343}"/>
              </a:ext>
            </a:extLst>
          </p:cNvPr>
          <p:cNvSpPr>
            <a:spLocks noGrp="1"/>
          </p:cNvSpPr>
          <p:nvPr>
            <p:ph type="title"/>
          </p:nvPr>
        </p:nvSpPr>
        <p:spPr/>
        <p:txBody>
          <a:bodyPr/>
          <a:lstStyle/>
          <a:p>
            <a:r>
              <a:rPr lang="en-US" dirty="0"/>
              <a:t>Some Statistics From IBM (2021)…</a:t>
            </a:r>
          </a:p>
        </p:txBody>
      </p:sp>
      <p:sp>
        <p:nvSpPr>
          <p:cNvPr id="3" name="Content Placeholder 2">
            <a:extLst>
              <a:ext uri="{FF2B5EF4-FFF2-40B4-BE49-F238E27FC236}">
                <a16:creationId xmlns:a16="http://schemas.microsoft.com/office/drawing/2014/main" id="{28C2530F-AA49-44BF-B526-2C8B4523DB17}"/>
              </a:ext>
            </a:extLst>
          </p:cNvPr>
          <p:cNvSpPr>
            <a:spLocks noGrp="1"/>
          </p:cNvSpPr>
          <p:nvPr>
            <p:ph idx="1"/>
          </p:nvPr>
        </p:nvSpPr>
        <p:spPr>
          <a:xfrm>
            <a:off x="609600" y="1775192"/>
            <a:ext cx="11496350" cy="4701808"/>
          </a:xfrm>
        </p:spPr>
        <p:txBody>
          <a:bodyPr vert="horz" lIns="54864" tIns="91440" rtlCol="0" anchor="t">
            <a:normAutofit/>
          </a:bodyPr>
          <a:lstStyle/>
          <a:p>
            <a:pPr marL="118745" indent="0">
              <a:buNone/>
            </a:pPr>
            <a:endParaRPr lang="en-US" dirty="0"/>
          </a:p>
          <a:p>
            <a:pPr marL="438785"/>
            <a:endParaRPr lang="en-US" dirty="0"/>
          </a:p>
          <a:p>
            <a:pPr marL="438785"/>
            <a:endParaRPr lang="en-US" dirty="0"/>
          </a:p>
          <a:p>
            <a:pPr marL="438785"/>
            <a:endParaRPr lang="en-US" dirty="0"/>
          </a:p>
        </p:txBody>
      </p:sp>
      <p:pic>
        <p:nvPicPr>
          <p:cNvPr id="5" name="Picture 4">
            <a:extLst>
              <a:ext uri="{FF2B5EF4-FFF2-40B4-BE49-F238E27FC236}">
                <a16:creationId xmlns:a16="http://schemas.microsoft.com/office/drawing/2014/main" id="{9AB2ACC1-F968-9E67-6778-CDAB960A2304}"/>
              </a:ext>
            </a:extLst>
          </p:cNvPr>
          <p:cNvPicPr>
            <a:picLocks noChangeAspect="1"/>
          </p:cNvPicPr>
          <p:nvPr/>
        </p:nvPicPr>
        <p:blipFill>
          <a:blip r:embed="rId3"/>
          <a:stretch>
            <a:fillRect/>
          </a:stretch>
        </p:blipFill>
        <p:spPr>
          <a:xfrm>
            <a:off x="3679099" y="1522994"/>
            <a:ext cx="5357351" cy="5206203"/>
          </a:xfrm>
          <a:prstGeom prst="rect">
            <a:avLst/>
          </a:prstGeom>
        </p:spPr>
      </p:pic>
    </p:spTree>
    <p:extLst>
      <p:ext uri="{BB962C8B-B14F-4D97-AF65-F5344CB8AC3E}">
        <p14:creationId xmlns:p14="http://schemas.microsoft.com/office/powerpoint/2010/main" val="67356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65404"/>
            <a:ext cx="4325112" cy="4191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10684510" cy="4415790"/>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spc="-5" dirty="0">
                <a:latin typeface="Corbel"/>
                <a:cs typeface="Corbel"/>
              </a:rPr>
              <a:t>There </a:t>
            </a:r>
            <a:r>
              <a:rPr sz="3200" dirty="0">
                <a:latin typeface="Corbel"/>
                <a:cs typeface="Corbel"/>
              </a:rPr>
              <a:t>is </a:t>
            </a:r>
            <a:r>
              <a:rPr sz="3200" spc="-5" dirty="0">
                <a:latin typeface="Corbel"/>
                <a:cs typeface="Corbel"/>
              </a:rPr>
              <a:t>no one or </a:t>
            </a:r>
            <a:r>
              <a:rPr sz="3200" dirty="0">
                <a:latin typeface="Corbel"/>
                <a:cs typeface="Corbel"/>
              </a:rPr>
              <a:t>easy </a:t>
            </a:r>
            <a:r>
              <a:rPr sz="3200" spc="-5" dirty="0">
                <a:latin typeface="Corbel"/>
                <a:cs typeface="Corbel"/>
              </a:rPr>
              <a:t>answer to </a:t>
            </a:r>
            <a:r>
              <a:rPr sz="3200" dirty="0">
                <a:latin typeface="Corbel"/>
                <a:cs typeface="Corbel"/>
              </a:rPr>
              <a:t>any </a:t>
            </a:r>
            <a:r>
              <a:rPr sz="3200" spc="-5" dirty="0">
                <a:latin typeface="Corbel"/>
                <a:cs typeface="Corbel"/>
              </a:rPr>
              <a:t>of these</a:t>
            </a:r>
            <a:r>
              <a:rPr sz="3200" spc="-35" dirty="0">
                <a:latin typeface="Corbel"/>
                <a:cs typeface="Corbel"/>
              </a:rPr>
              <a:t> </a:t>
            </a:r>
            <a:r>
              <a:rPr sz="3200" spc="-5" dirty="0">
                <a:latin typeface="Corbel"/>
                <a:cs typeface="Corbel"/>
              </a:rPr>
              <a:t>questions</a:t>
            </a:r>
            <a:endParaRPr sz="3200">
              <a:latin typeface="Corbel"/>
              <a:cs typeface="Corbel"/>
            </a:endParaRPr>
          </a:p>
          <a:p>
            <a:pPr>
              <a:lnSpc>
                <a:spcPct val="100000"/>
              </a:lnSpc>
              <a:spcBef>
                <a:spcPts val="40"/>
              </a:spcBef>
              <a:buClr>
                <a:srgbClr val="C19E67"/>
              </a:buClr>
              <a:buFont typeface="Wingdings 2"/>
              <a:buChar char=""/>
            </a:pPr>
            <a:endParaRPr sz="330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spc="-5" dirty="0">
                <a:latin typeface="Corbel"/>
                <a:cs typeface="Corbel"/>
              </a:rPr>
              <a:t>Can </a:t>
            </a:r>
            <a:r>
              <a:rPr sz="3200" dirty="0">
                <a:latin typeface="Corbel"/>
                <a:cs typeface="Corbel"/>
              </a:rPr>
              <a:t>be guided by precedent, </a:t>
            </a:r>
            <a:r>
              <a:rPr sz="3200" spc="-25" dirty="0">
                <a:latin typeface="Corbel"/>
                <a:cs typeface="Corbel"/>
              </a:rPr>
              <a:t>law,</a:t>
            </a:r>
            <a:r>
              <a:rPr sz="3200" spc="-85" dirty="0">
                <a:latin typeface="Corbel"/>
                <a:cs typeface="Corbel"/>
              </a:rPr>
              <a:t> </a:t>
            </a:r>
            <a:r>
              <a:rPr sz="3200" spc="-5" dirty="0">
                <a:latin typeface="Corbel"/>
                <a:cs typeface="Corbel"/>
              </a:rPr>
              <a:t>organization</a:t>
            </a:r>
            <a:endParaRPr sz="3200">
              <a:latin typeface="Corbel"/>
              <a:cs typeface="Corbel"/>
            </a:endParaRPr>
          </a:p>
          <a:p>
            <a:pPr>
              <a:lnSpc>
                <a:spcPct val="100000"/>
              </a:lnSpc>
              <a:spcBef>
                <a:spcPts val="45"/>
              </a:spcBef>
              <a:buClr>
                <a:srgbClr val="C19E67"/>
              </a:buClr>
              <a:buFont typeface="Wingdings 2"/>
              <a:buChar char=""/>
            </a:pPr>
            <a:endParaRPr sz="3300">
              <a:latin typeface="Times New Roman"/>
              <a:cs typeface="Times New Roman"/>
            </a:endParaRPr>
          </a:p>
          <a:p>
            <a:pPr marL="332740" marR="201295" indent="-320040">
              <a:lnSpc>
                <a:spcPct val="100000"/>
              </a:lnSpc>
              <a:buClr>
                <a:srgbClr val="C19E67"/>
              </a:buClr>
              <a:buSzPct val="79687"/>
              <a:buFont typeface="Wingdings 2"/>
              <a:buChar char=""/>
              <a:tabLst>
                <a:tab pos="332105" algn="l"/>
                <a:tab pos="332740" algn="l"/>
              </a:tabLst>
            </a:pPr>
            <a:r>
              <a:rPr sz="3200" spc="-5" dirty="0">
                <a:latin typeface="Corbel"/>
                <a:cs typeface="Corbel"/>
              </a:rPr>
              <a:t>But </a:t>
            </a:r>
            <a:r>
              <a:rPr sz="3200" spc="-10" dirty="0">
                <a:latin typeface="Corbel"/>
                <a:cs typeface="Corbel"/>
              </a:rPr>
              <a:t>ultimately, </a:t>
            </a:r>
            <a:r>
              <a:rPr sz="3200" dirty="0">
                <a:latin typeface="Corbel"/>
                <a:cs typeface="Corbel"/>
              </a:rPr>
              <a:t>it is up </a:t>
            </a:r>
            <a:r>
              <a:rPr sz="3200" spc="-5" dirty="0">
                <a:latin typeface="Corbel"/>
                <a:cs typeface="Corbel"/>
              </a:rPr>
              <a:t>to the </a:t>
            </a:r>
            <a:r>
              <a:rPr sz="3200" dirty="0">
                <a:latin typeface="Corbel"/>
                <a:cs typeface="Corbel"/>
              </a:rPr>
              <a:t>person and </a:t>
            </a:r>
            <a:r>
              <a:rPr sz="3200" spc="-5" dirty="0">
                <a:latin typeface="Corbel"/>
                <a:cs typeface="Corbel"/>
              </a:rPr>
              <a:t>their </a:t>
            </a:r>
            <a:r>
              <a:rPr sz="3200" dirty="0">
                <a:latin typeface="Corbel"/>
                <a:cs typeface="Corbel"/>
              </a:rPr>
              <a:t>personal ethics  </a:t>
            </a:r>
            <a:r>
              <a:rPr sz="3200" spc="-5" dirty="0">
                <a:latin typeface="Corbel"/>
                <a:cs typeface="Corbel"/>
              </a:rPr>
              <a:t>to</a:t>
            </a:r>
            <a:r>
              <a:rPr sz="3200" dirty="0">
                <a:latin typeface="Corbel"/>
                <a:cs typeface="Corbel"/>
              </a:rPr>
              <a:t> decide</a:t>
            </a:r>
            <a:endParaRPr sz="3200">
              <a:latin typeface="Corbel"/>
              <a:cs typeface="Corbel"/>
            </a:endParaRPr>
          </a:p>
          <a:p>
            <a:pPr>
              <a:lnSpc>
                <a:spcPct val="100000"/>
              </a:lnSpc>
              <a:spcBef>
                <a:spcPts val="50"/>
              </a:spcBef>
              <a:buClr>
                <a:srgbClr val="C19E67"/>
              </a:buClr>
              <a:buFont typeface="Wingdings 2"/>
              <a:buChar char=""/>
            </a:pPr>
            <a:endParaRPr sz="3300">
              <a:latin typeface="Times New Roman"/>
              <a:cs typeface="Times New Roman"/>
            </a:endParaRPr>
          </a:p>
          <a:p>
            <a:pPr marL="332740" marR="5080" indent="-320040">
              <a:lnSpc>
                <a:spcPct val="100000"/>
              </a:lnSpc>
              <a:buClr>
                <a:srgbClr val="C19E67"/>
              </a:buClr>
              <a:buSzPct val="79687"/>
              <a:buFont typeface="Wingdings 2"/>
              <a:buChar char=""/>
              <a:tabLst>
                <a:tab pos="332105" algn="l"/>
                <a:tab pos="332740" algn="l"/>
              </a:tabLst>
            </a:pPr>
            <a:r>
              <a:rPr sz="3200" dirty="0">
                <a:latin typeface="Corbel"/>
                <a:cs typeface="Corbel"/>
              </a:rPr>
              <a:t>Should always be aware </a:t>
            </a:r>
            <a:r>
              <a:rPr sz="3200" spc="-5" dirty="0">
                <a:latin typeface="Corbel"/>
                <a:cs typeface="Corbel"/>
              </a:rPr>
              <a:t>of the </a:t>
            </a:r>
            <a:r>
              <a:rPr sz="3200" dirty="0">
                <a:latin typeface="Corbel"/>
                <a:cs typeface="Corbel"/>
              </a:rPr>
              <a:t>potential and real </a:t>
            </a:r>
            <a:r>
              <a:rPr sz="3200" spc="-5" dirty="0">
                <a:latin typeface="Corbel"/>
                <a:cs typeface="Corbel"/>
              </a:rPr>
              <a:t>harm of</a:t>
            </a:r>
            <a:r>
              <a:rPr sz="3200" spc="-140" dirty="0">
                <a:latin typeface="Corbel"/>
                <a:cs typeface="Corbel"/>
              </a:rPr>
              <a:t> </a:t>
            </a:r>
            <a:r>
              <a:rPr sz="3200" dirty="0">
                <a:latin typeface="Corbel"/>
                <a:cs typeface="Corbel"/>
              </a:rPr>
              <a:t>your  actions</a:t>
            </a:r>
            <a:endParaRPr sz="3200">
              <a:latin typeface="Corbel"/>
              <a:cs typeface="Corbe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E46F-B055-45D8-96CF-F12A7C16F0B8}"/>
              </a:ext>
            </a:extLst>
          </p:cNvPr>
          <p:cNvSpPr>
            <a:spLocks noGrp="1"/>
          </p:cNvSpPr>
          <p:nvPr>
            <p:ph type="title"/>
          </p:nvPr>
        </p:nvSpPr>
        <p:spPr/>
        <p:txBody>
          <a:bodyPr/>
          <a:lstStyle/>
          <a:p>
            <a:r>
              <a:rPr lang="en-CA" dirty="0"/>
              <a:t>Confidentiality, Integrity and Availability </a:t>
            </a:r>
          </a:p>
        </p:txBody>
      </p:sp>
      <p:sp>
        <p:nvSpPr>
          <p:cNvPr id="3" name="Text Placeholder 2">
            <a:extLst>
              <a:ext uri="{FF2B5EF4-FFF2-40B4-BE49-F238E27FC236}">
                <a16:creationId xmlns:a16="http://schemas.microsoft.com/office/drawing/2014/main" id="{4E2D3D3D-B6C1-481C-BADE-CF347971A5A9}"/>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001032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59308"/>
            <a:ext cx="6406896" cy="548639"/>
          </a:xfrm>
          <a:prstGeom prst="rect">
            <a:avLst/>
          </a:prstGeom>
          <a:blipFill>
            <a:blip r:embed="rId2" cstate="print"/>
            <a:stretch>
              <a:fillRect/>
            </a:stretch>
          </a:blipFill>
        </p:spPr>
        <p:txBody>
          <a:bodyPr wrap="square" lIns="0" tIns="0" rIns="0" bIns="0" rtlCol="0"/>
          <a:lstStyle/>
          <a:p>
            <a:endParaRPr>
              <a:solidFill>
                <a:srgbClr val="BA9962"/>
              </a:solidFill>
            </a:endParaRPr>
          </a:p>
        </p:txBody>
      </p:sp>
      <p:sp>
        <p:nvSpPr>
          <p:cNvPr id="3" name="object 3"/>
          <p:cNvSpPr txBox="1"/>
          <p:nvPr/>
        </p:nvSpPr>
        <p:spPr>
          <a:xfrm>
            <a:off x="770636" y="1828545"/>
            <a:ext cx="5197475" cy="3440429"/>
          </a:xfrm>
          <a:prstGeom prst="rect">
            <a:avLst/>
          </a:prstGeom>
        </p:spPr>
        <p:txBody>
          <a:bodyPr vert="horz" wrap="square" lIns="0" tIns="13335" rIns="0" bIns="0" rtlCol="0">
            <a:spAutoFit/>
          </a:bodyPr>
          <a:lstStyle/>
          <a:p>
            <a:pPr marL="332740" marR="508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A widely used </a:t>
            </a:r>
            <a:r>
              <a:rPr sz="3200" spc="-5" dirty="0">
                <a:latin typeface="Corbel"/>
                <a:cs typeface="Corbel"/>
              </a:rPr>
              <a:t>benchmark</a:t>
            </a:r>
            <a:r>
              <a:rPr sz="3200" spc="-85" dirty="0">
                <a:latin typeface="Corbel"/>
                <a:cs typeface="Corbel"/>
              </a:rPr>
              <a:t> </a:t>
            </a:r>
            <a:r>
              <a:rPr sz="3200" dirty="0">
                <a:latin typeface="Corbel"/>
                <a:cs typeface="Corbel"/>
              </a:rPr>
              <a:t>for  </a:t>
            </a:r>
            <a:r>
              <a:rPr sz="3200" spc="-5" dirty="0">
                <a:latin typeface="Corbel"/>
                <a:cs typeface="Corbel"/>
              </a:rPr>
              <a:t>evaluating the security of  </a:t>
            </a:r>
            <a:r>
              <a:rPr sz="3200" dirty="0">
                <a:latin typeface="Corbel"/>
                <a:cs typeface="Corbel"/>
              </a:rPr>
              <a:t>information</a:t>
            </a:r>
            <a:r>
              <a:rPr sz="3200" spc="-25" dirty="0">
                <a:latin typeface="Corbel"/>
                <a:cs typeface="Corbel"/>
              </a:rPr>
              <a:t> </a:t>
            </a:r>
            <a:r>
              <a:rPr sz="3200" spc="-5" dirty="0">
                <a:latin typeface="Corbel"/>
                <a:cs typeface="Corbel"/>
              </a:rPr>
              <a:t>systems</a:t>
            </a:r>
            <a:endParaRPr sz="3200">
              <a:latin typeface="Corbel"/>
              <a:cs typeface="Corbel"/>
            </a:endParaRPr>
          </a:p>
          <a:p>
            <a:pPr>
              <a:lnSpc>
                <a:spcPct val="100000"/>
              </a:lnSpc>
              <a:spcBef>
                <a:spcPts val="45"/>
              </a:spcBef>
              <a:buClr>
                <a:srgbClr val="C19E67"/>
              </a:buClr>
              <a:buFont typeface="Wingdings 2"/>
              <a:buChar char=""/>
            </a:pPr>
            <a:endParaRPr sz="3300">
              <a:latin typeface="Times New Roman"/>
              <a:cs typeface="Times New Roman"/>
            </a:endParaRPr>
          </a:p>
          <a:p>
            <a:pPr marL="332740" marR="324485" indent="-320040" algn="just">
              <a:lnSpc>
                <a:spcPct val="100000"/>
              </a:lnSpc>
              <a:buClr>
                <a:srgbClr val="C19E67"/>
              </a:buClr>
              <a:buSzPct val="79687"/>
              <a:buFont typeface="Wingdings 2"/>
              <a:buChar char=""/>
              <a:tabLst>
                <a:tab pos="332740" algn="l"/>
              </a:tabLst>
            </a:pPr>
            <a:r>
              <a:rPr sz="3200" dirty="0">
                <a:latin typeface="Corbel"/>
                <a:cs typeface="Corbel"/>
              </a:rPr>
              <a:t>Meant </a:t>
            </a:r>
            <a:r>
              <a:rPr sz="3200" spc="-5" dirty="0">
                <a:latin typeface="Corbel"/>
                <a:cs typeface="Corbel"/>
              </a:rPr>
              <a:t>to </a:t>
            </a:r>
            <a:r>
              <a:rPr sz="3200" dirty="0">
                <a:latin typeface="Corbel"/>
                <a:cs typeface="Corbel"/>
              </a:rPr>
              <a:t>guide policies for  information security</a:t>
            </a:r>
            <a:r>
              <a:rPr sz="3200" spc="-80" dirty="0">
                <a:latin typeface="Corbel"/>
                <a:cs typeface="Corbel"/>
              </a:rPr>
              <a:t> </a:t>
            </a:r>
            <a:r>
              <a:rPr sz="3200" dirty="0">
                <a:latin typeface="Corbel"/>
                <a:cs typeface="Corbel"/>
              </a:rPr>
              <a:t>within  an</a:t>
            </a:r>
            <a:r>
              <a:rPr sz="3200" spc="-5" dirty="0">
                <a:latin typeface="Corbel"/>
                <a:cs typeface="Corbel"/>
              </a:rPr>
              <a:t> </a:t>
            </a:r>
            <a:r>
              <a:rPr sz="3200" dirty="0">
                <a:latin typeface="Corbel"/>
                <a:cs typeface="Corbel"/>
              </a:rPr>
              <a:t>organization</a:t>
            </a:r>
            <a:endParaRPr sz="3200">
              <a:latin typeface="Corbel"/>
              <a:cs typeface="Corbel"/>
            </a:endParaRPr>
          </a:p>
        </p:txBody>
      </p:sp>
      <p:sp>
        <p:nvSpPr>
          <p:cNvPr id="4" name="object 4"/>
          <p:cNvSpPr/>
          <p:nvPr/>
        </p:nvSpPr>
        <p:spPr>
          <a:xfrm>
            <a:off x="7486569" y="2722546"/>
            <a:ext cx="3073226" cy="297416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59308"/>
            <a:ext cx="6406896" cy="548639"/>
          </a:xfrm>
          <a:prstGeom prst="rect">
            <a:avLst/>
          </a:prstGeom>
          <a:blipFill>
            <a:blip r:embed="rId2" cstate="print"/>
            <a:stretch>
              <a:fillRect/>
            </a:stretch>
          </a:blipFill>
        </p:spPr>
        <p:txBody>
          <a:bodyPr wrap="square" lIns="0" tIns="0" rIns="0" bIns="0" rtlCol="0"/>
          <a:lstStyle/>
          <a:p>
            <a:endParaRPr>
              <a:solidFill>
                <a:srgbClr val="BA9962"/>
              </a:solidFill>
            </a:endParaRPr>
          </a:p>
        </p:txBody>
      </p:sp>
      <p:sp>
        <p:nvSpPr>
          <p:cNvPr id="3" name="object 3"/>
          <p:cNvSpPr txBox="1"/>
          <p:nvPr/>
        </p:nvSpPr>
        <p:spPr>
          <a:xfrm>
            <a:off x="770636" y="1828545"/>
            <a:ext cx="8373364" cy="4029949"/>
          </a:xfrm>
          <a:prstGeom prst="rect">
            <a:avLst/>
          </a:prstGeom>
        </p:spPr>
        <p:txBody>
          <a:bodyPr vert="horz" wrap="square" lIns="0" tIns="13335" rIns="0" bIns="0" rtlCol="0">
            <a:spAutoFit/>
          </a:bodyPr>
          <a:lstStyle/>
          <a:p>
            <a:pPr marL="332740" marR="5080" indent="-320040">
              <a:lnSpc>
                <a:spcPct val="100000"/>
              </a:lnSpc>
              <a:spcBef>
                <a:spcPts val="105"/>
              </a:spcBef>
              <a:buClr>
                <a:srgbClr val="C19E67"/>
              </a:buClr>
              <a:buSzPct val="79687"/>
              <a:buFont typeface="Wingdings 2"/>
              <a:buChar char=""/>
              <a:tabLst>
                <a:tab pos="332105" algn="l"/>
                <a:tab pos="332740" algn="l"/>
              </a:tabLst>
            </a:pPr>
            <a:r>
              <a:rPr lang="en-US" sz="3200" dirty="0">
                <a:latin typeface="Corbel"/>
                <a:cs typeface="Corbel"/>
              </a:rPr>
              <a:t>Protect sensitive information by ensuring that our data and systems are kept:</a:t>
            </a:r>
          </a:p>
          <a:p>
            <a:pPr marL="332740" marR="5080" indent="-320040">
              <a:lnSpc>
                <a:spcPct val="100000"/>
              </a:lnSpc>
              <a:spcBef>
                <a:spcPts val="105"/>
              </a:spcBef>
              <a:buClr>
                <a:srgbClr val="C19E67"/>
              </a:buClr>
              <a:buSzPct val="79687"/>
              <a:buFont typeface="Wingdings 2"/>
              <a:buChar char=""/>
              <a:tabLst>
                <a:tab pos="332105" algn="l"/>
                <a:tab pos="332740" algn="l"/>
              </a:tabLst>
            </a:pPr>
            <a:endParaRPr lang="en-US" sz="3200" dirty="0">
              <a:latin typeface="Corbel"/>
              <a:cs typeface="Corbel"/>
            </a:endParaRPr>
          </a:p>
          <a:p>
            <a:pPr marL="789940" marR="5080" lvl="1" indent="-320040">
              <a:spcBef>
                <a:spcPts val="105"/>
              </a:spcBef>
              <a:buClr>
                <a:srgbClr val="C19E67"/>
              </a:buClr>
              <a:buSzPct val="79687"/>
              <a:buFont typeface="Wingdings 2"/>
              <a:buChar char=""/>
              <a:tabLst>
                <a:tab pos="332105" algn="l"/>
                <a:tab pos="332740" algn="l"/>
              </a:tabLst>
            </a:pPr>
            <a:r>
              <a:rPr lang="en-US" sz="3200" dirty="0">
                <a:latin typeface="Corbel"/>
                <a:cs typeface="Corbel"/>
              </a:rPr>
              <a:t>Private</a:t>
            </a:r>
          </a:p>
          <a:p>
            <a:pPr marL="789940" marR="5080" lvl="1" indent="-320040">
              <a:spcBef>
                <a:spcPts val="105"/>
              </a:spcBef>
              <a:buClr>
                <a:srgbClr val="C19E67"/>
              </a:buClr>
              <a:buSzPct val="79687"/>
              <a:buFont typeface="Wingdings 2"/>
              <a:buChar char=""/>
              <a:tabLst>
                <a:tab pos="332105" algn="l"/>
                <a:tab pos="332740" algn="l"/>
              </a:tabLst>
            </a:pPr>
            <a:r>
              <a:rPr lang="en-US" sz="3200" dirty="0">
                <a:latin typeface="Corbel"/>
                <a:cs typeface="Corbel"/>
              </a:rPr>
              <a:t>Unchanged</a:t>
            </a:r>
          </a:p>
          <a:p>
            <a:pPr marL="789940" marR="5080" lvl="1" indent="-320040">
              <a:spcBef>
                <a:spcPts val="105"/>
              </a:spcBef>
              <a:buClr>
                <a:srgbClr val="C19E67"/>
              </a:buClr>
              <a:buSzPct val="79687"/>
              <a:buFont typeface="Wingdings 2"/>
              <a:buChar char=""/>
              <a:tabLst>
                <a:tab pos="332105" algn="l"/>
                <a:tab pos="332740" algn="l"/>
              </a:tabLst>
            </a:pPr>
            <a:r>
              <a:rPr lang="en-US" sz="3200" dirty="0">
                <a:latin typeface="Corbel"/>
                <a:cs typeface="Corbel"/>
              </a:rPr>
              <a:t>Available</a:t>
            </a:r>
          </a:p>
          <a:p>
            <a:pPr marL="332740" marR="5080" indent="-320040">
              <a:lnSpc>
                <a:spcPct val="100000"/>
              </a:lnSpc>
              <a:spcBef>
                <a:spcPts val="105"/>
              </a:spcBef>
              <a:buClr>
                <a:srgbClr val="C19E67"/>
              </a:buClr>
              <a:buSzPct val="79687"/>
              <a:buFont typeface="Wingdings 2"/>
              <a:buChar char=""/>
              <a:tabLst>
                <a:tab pos="332105" algn="l"/>
                <a:tab pos="332740" algn="l"/>
              </a:tabLst>
            </a:pPr>
            <a:endParaRPr lang="en-US" sz="3200" dirty="0">
              <a:latin typeface="Corbel"/>
              <a:cs typeface="Corbel"/>
            </a:endParaRPr>
          </a:p>
          <a:p>
            <a:pPr marL="789940" marR="5080" lvl="1" indent="-320040">
              <a:spcBef>
                <a:spcPts val="105"/>
              </a:spcBef>
              <a:buClr>
                <a:srgbClr val="C19E67"/>
              </a:buClr>
              <a:buSzPct val="79687"/>
              <a:buFont typeface="Wingdings 2"/>
              <a:buChar char=""/>
              <a:tabLst>
                <a:tab pos="332105" algn="l"/>
                <a:tab pos="332740" algn="l"/>
              </a:tabLst>
            </a:pPr>
            <a:endParaRPr sz="3200" dirty="0">
              <a:latin typeface="Corbel"/>
              <a:cs typeface="Corbel"/>
            </a:endParaRPr>
          </a:p>
        </p:txBody>
      </p:sp>
      <p:sp>
        <p:nvSpPr>
          <p:cNvPr id="4" name="object 4"/>
          <p:cNvSpPr/>
          <p:nvPr/>
        </p:nvSpPr>
        <p:spPr>
          <a:xfrm>
            <a:off x="7239000" y="2362200"/>
            <a:ext cx="4235195" cy="409868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08169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70636" y="1784350"/>
            <a:ext cx="8754364" cy="5232202"/>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Two aspects: Authentication and </a:t>
            </a:r>
            <a:r>
              <a:rPr sz="3000" spc="-5" dirty="0">
                <a:latin typeface="Corbel"/>
                <a:cs typeface="Corbel"/>
              </a:rPr>
              <a:t>Authorization</a:t>
            </a:r>
            <a:r>
              <a:rPr lang="en-US" sz="3000" spc="-5" dirty="0">
                <a:latin typeface="Corbel"/>
                <a:cs typeface="Corbel"/>
              </a:rPr>
              <a:t>:</a:t>
            </a:r>
            <a:r>
              <a:rPr sz="3000" spc="-5" dirty="0">
                <a:latin typeface="Corbel"/>
                <a:cs typeface="Corbel"/>
              </a:rPr>
              <a:t> </a:t>
            </a:r>
            <a:r>
              <a:rPr lang="en-US" sz="3000" spc="-5" dirty="0">
                <a:latin typeface="Corbel"/>
                <a:cs typeface="Corbel"/>
              </a:rPr>
              <a:t>both </a:t>
            </a:r>
            <a:r>
              <a:rPr sz="3000" dirty="0">
                <a:latin typeface="Corbel"/>
                <a:cs typeface="Corbel"/>
              </a:rPr>
              <a:t>related </a:t>
            </a:r>
            <a:r>
              <a:rPr sz="3000" spc="-5" dirty="0">
                <a:latin typeface="Corbel"/>
                <a:cs typeface="Corbel"/>
              </a:rPr>
              <a:t>to</a:t>
            </a:r>
            <a:r>
              <a:rPr sz="3000" spc="-35" dirty="0">
                <a:latin typeface="Corbel"/>
                <a:cs typeface="Corbel"/>
              </a:rPr>
              <a:t> </a:t>
            </a:r>
            <a:r>
              <a:rPr sz="3000" dirty="0">
                <a:latin typeface="Corbel"/>
                <a:cs typeface="Corbel"/>
              </a:rPr>
              <a:t>privacy</a:t>
            </a:r>
          </a:p>
          <a:p>
            <a:pPr>
              <a:lnSpc>
                <a:spcPct val="100000"/>
              </a:lnSpc>
              <a:spcBef>
                <a:spcPts val="5"/>
              </a:spcBef>
              <a:buClr>
                <a:srgbClr val="C19E67"/>
              </a:buClr>
              <a:buFont typeface="Wingdings 2"/>
              <a:buChar char=""/>
            </a:pPr>
            <a:endParaRPr sz="2500" dirty="0">
              <a:latin typeface="Times New Roman"/>
              <a:cs typeface="Times New Roman"/>
            </a:endParaRPr>
          </a:p>
          <a:p>
            <a:pPr marL="332740" indent="-320040">
              <a:lnSpc>
                <a:spcPts val="3420"/>
              </a:lnSpc>
              <a:buClr>
                <a:srgbClr val="C19E67"/>
              </a:buClr>
              <a:buSzPct val="80000"/>
              <a:buFont typeface="Wingdings 2"/>
              <a:buChar char=""/>
              <a:tabLst>
                <a:tab pos="332105" algn="l"/>
                <a:tab pos="332740" algn="l"/>
              </a:tabLst>
            </a:pPr>
            <a:r>
              <a:rPr sz="3000" spc="-5" dirty="0">
                <a:latin typeface="Corbel"/>
                <a:cs typeface="Corbel"/>
              </a:rPr>
              <a:t>Ensuring only the</a:t>
            </a:r>
            <a:r>
              <a:rPr sz="3000" dirty="0">
                <a:latin typeface="Corbel"/>
                <a:cs typeface="Corbel"/>
              </a:rPr>
              <a:t> </a:t>
            </a:r>
            <a:r>
              <a:rPr sz="3000" spc="-5" dirty="0">
                <a:latin typeface="Corbel"/>
                <a:cs typeface="Corbel"/>
              </a:rPr>
              <a:t>proper</a:t>
            </a:r>
            <a:endParaRPr sz="3000" dirty="0">
              <a:latin typeface="Corbel"/>
              <a:cs typeface="Corbel"/>
            </a:endParaRPr>
          </a:p>
          <a:p>
            <a:pPr marL="332105">
              <a:lnSpc>
                <a:spcPts val="3420"/>
              </a:lnSpc>
            </a:pPr>
            <a:r>
              <a:rPr sz="3000" dirty="0">
                <a:latin typeface="Corbel"/>
                <a:cs typeface="Corbel"/>
              </a:rPr>
              <a:t>people </a:t>
            </a:r>
            <a:r>
              <a:rPr sz="3000" spc="-5" dirty="0">
                <a:latin typeface="Corbel"/>
                <a:cs typeface="Corbel"/>
              </a:rPr>
              <a:t>have</a:t>
            </a:r>
            <a:r>
              <a:rPr sz="3000" spc="-20" dirty="0">
                <a:latin typeface="Corbel"/>
                <a:cs typeface="Corbel"/>
              </a:rPr>
              <a:t> </a:t>
            </a:r>
            <a:r>
              <a:rPr sz="3000" spc="-10" dirty="0">
                <a:latin typeface="Corbel"/>
                <a:cs typeface="Corbel"/>
              </a:rPr>
              <a:t>access</a:t>
            </a:r>
            <a:endParaRPr sz="3000" dirty="0">
              <a:latin typeface="Corbel"/>
              <a:cs typeface="Corbel"/>
            </a:endParaRPr>
          </a:p>
          <a:p>
            <a:pPr>
              <a:lnSpc>
                <a:spcPct val="100000"/>
              </a:lnSpc>
              <a:spcBef>
                <a:spcPts val="5"/>
              </a:spcBef>
            </a:pPr>
            <a:endParaRPr sz="2500" dirty="0">
              <a:latin typeface="Times New Roman"/>
              <a:cs typeface="Times New Roman"/>
            </a:endParaRPr>
          </a:p>
          <a:p>
            <a:pPr marL="332740" indent="-320040">
              <a:lnSpc>
                <a:spcPct val="100000"/>
              </a:lnSpc>
              <a:buClr>
                <a:srgbClr val="C19E67"/>
              </a:buClr>
              <a:buSzPct val="80000"/>
              <a:buFont typeface="Wingdings 2"/>
              <a:buChar char=""/>
              <a:tabLst>
                <a:tab pos="332105" algn="l"/>
                <a:tab pos="332740" algn="l"/>
              </a:tabLst>
            </a:pPr>
            <a:r>
              <a:rPr sz="3000" dirty="0">
                <a:latin typeface="Corbel"/>
                <a:cs typeface="Corbel"/>
              </a:rPr>
              <a:t>Many methods</a:t>
            </a:r>
          </a:p>
          <a:p>
            <a:pPr marL="625475" lvl="1" indent="-274320">
              <a:lnSpc>
                <a:spcPct val="100000"/>
              </a:lnSpc>
              <a:spcBef>
                <a:spcPts val="340"/>
              </a:spcBef>
              <a:buClr>
                <a:srgbClr val="5FB5CC"/>
              </a:buClr>
              <a:buSzPct val="90384"/>
              <a:buFont typeface="Wingdings"/>
              <a:buChar char=""/>
              <a:tabLst>
                <a:tab pos="625475" algn="l"/>
                <a:tab pos="626110" algn="l"/>
              </a:tabLst>
            </a:pPr>
            <a:r>
              <a:rPr sz="2400" dirty="0">
                <a:latin typeface="Corbel"/>
                <a:cs typeface="Corbel"/>
              </a:rPr>
              <a:t>Username/Password</a:t>
            </a:r>
            <a:endParaRPr lang="en-US" sz="2400" dirty="0">
              <a:latin typeface="Corbel"/>
              <a:cs typeface="Corbel"/>
            </a:endParaRPr>
          </a:p>
          <a:p>
            <a:pPr marL="625475" lvl="1" indent="-274320">
              <a:lnSpc>
                <a:spcPct val="100000"/>
              </a:lnSpc>
              <a:spcBef>
                <a:spcPts val="340"/>
              </a:spcBef>
              <a:buClr>
                <a:srgbClr val="5FB5CC"/>
              </a:buClr>
              <a:buSzPct val="90384"/>
              <a:buFont typeface="Wingdings"/>
              <a:buChar char=""/>
              <a:tabLst>
                <a:tab pos="625475" algn="l"/>
                <a:tab pos="626110" algn="l"/>
              </a:tabLst>
            </a:pPr>
            <a:r>
              <a:rPr lang="en-US" sz="2400" dirty="0">
                <a:latin typeface="Corbel"/>
                <a:cs typeface="Corbel"/>
              </a:rPr>
              <a:t>Multi-Factor Authentication</a:t>
            </a:r>
            <a:endParaRPr sz="2400" dirty="0">
              <a:latin typeface="Corbel"/>
              <a:cs typeface="Corbel"/>
            </a:endParaRPr>
          </a:p>
          <a:p>
            <a:pPr marL="625475" lvl="1" indent="-274320">
              <a:lnSpc>
                <a:spcPct val="100000"/>
              </a:lnSpc>
              <a:spcBef>
                <a:spcPts val="315"/>
              </a:spcBef>
              <a:buClr>
                <a:srgbClr val="5FB5CC"/>
              </a:buClr>
              <a:buSzPct val="90384"/>
              <a:buFont typeface="Wingdings"/>
              <a:buChar char=""/>
              <a:tabLst>
                <a:tab pos="625475" algn="l"/>
                <a:tab pos="626110" algn="l"/>
              </a:tabLst>
            </a:pPr>
            <a:r>
              <a:rPr sz="2400" spc="-10" dirty="0">
                <a:latin typeface="Corbel"/>
                <a:cs typeface="Corbel"/>
              </a:rPr>
              <a:t>Access</a:t>
            </a:r>
            <a:r>
              <a:rPr sz="2400" spc="-145" dirty="0">
                <a:latin typeface="Corbel"/>
                <a:cs typeface="Corbel"/>
              </a:rPr>
              <a:t> </a:t>
            </a:r>
            <a:r>
              <a:rPr sz="2400" spc="-5" dirty="0">
                <a:latin typeface="Corbel"/>
                <a:cs typeface="Corbel"/>
              </a:rPr>
              <a:t>Control</a:t>
            </a:r>
            <a:endParaRPr sz="2400" dirty="0">
              <a:latin typeface="Corbel"/>
              <a:cs typeface="Corbel"/>
            </a:endParaRPr>
          </a:p>
          <a:p>
            <a:pPr marL="625475" lvl="1" indent="-274320">
              <a:lnSpc>
                <a:spcPct val="100000"/>
              </a:lnSpc>
              <a:spcBef>
                <a:spcPts val="315"/>
              </a:spcBef>
              <a:buClr>
                <a:srgbClr val="5FB5CC"/>
              </a:buClr>
              <a:buSzPct val="90384"/>
              <a:buFont typeface="Wingdings"/>
              <a:buChar char=""/>
              <a:tabLst>
                <a:tab pos="625475" algn="l"/>
                <a:tab pos="626110" algn="l"/>
              </a:tabLst>
            </a:pPr>
            <a:r>
              <a:rPr sz="2400" spc="-5" dirty="0">
                <a:latin typeface="Corbel"/>
                <a:cs typeface="Corbel"/>
              </a:rPr>
              <a:t>Encryption</a:t>
            </a:r>
            <a:endParaRPr sz="2400" dirty="0">
              <a:latin typeface="Corbel"/>
              <a:cs typeface="Corbel"/>
            </a:endParaRPr>
          </a:p>
          <a:p>
            <a:pPr marL="625475" lvl="1" indent="-274320">
              <a:lnSpc>
                <a:spcPct val="100000"/>
              </a:lnSpc>
              <a:spcBef>
                <a:spcPts val="310"/>
              </a:spcBef>
              <a:buClr>
                <a:srgbClr val="5FB5CC"/>
              </a:buClr>
              <a:buSzPct val="90384"/>
              <a:buFont typeface="Wingdings"/>
              <a:buChar char=""/>
              <a:tabLst>
                <a:tab pos="625475" algn="l"/>
                <a:tab pos="626110" algn="l"/>
              </a:tabLst>
            </a:pPr>
            <a:r>
              <a:rPr lang="en-US" sz="2400" dirty="0">
                <a:latin typeface="Corbel"/>
                <a:cs typeface="Corbel"/>
              </a:rPr>
              <a:t>Biometrics, </a:t>
            </a:r>
            <a:r>
              <a:rPr lang="en-US" sz="2400" dirty="0" err="1">
                <a:latin typeface="Corbel"/>
                <a:cs typeface="Corbel"/>
              </a:rPr>
              <a:t>etc</a:t>
            </a:r>
            <a:r>
              <a:rPr lang="en-US" sz="2400" dirty="0">
                <a:latin typeface="Corbel"/>
                <a:cs typeface="Corbel"/>
              </a:rPr>
              <a:t>…</a:t>
            </a:r>
            <a:endParaRPr sz="2400" dirty="0">
              <a:latin typeface="Corbel"/>
              <a:cs typeface="Corbel"/>
            </a:endParaRPr>
          </a:p>
        </p:txBody>
      </p:sp>
      <p:sp>
        <p:nvSpPr>
          <p:cNvPr id="4" name="object 4"/>
          <p:cNvSpPr/>
          <p:nvPr/>
        </p:nvSpPr>
        <p:spPr>
          <a:xfrm>
            <a:off x="6248400" y="2416215"/>
            <a:ext cx="4162043" cy="4025959"/>
          </a:xfrm>
          <a:prstGeom prst="rect">
            <a:avLst/>
          </a:prstGeom>
          <a:blipFill>
            <a:blip r:embed="rId2" cstate="print"/>
            <a:stretch>
              <a:fillRect/>
            </a:stretch>
          </a:blipFill>
        </p:spPr>
        <p:txBody>
          <a:bodyPr wrap="square" lIns="0" tIns="0" rIns="0" bIns="0" rtlCol="0"/>
          <a:lstStyle/>
          <a:p>
            <a:endParaRPr/>
          </a:p>
        </p:txBody>
      </p:sp>
      <p:sp>
        <p:nvSpPr>
          <p:cNvPr id="6" name="Title 5">
            <a:extLst>
              <a:ext uri="{FF2B5EF4-FFF2-40B4-BE49-F238E27FC236}">
                <a16:creationId xmlns:a16="http://schemas.microsoft.com/office/drawing/2014/main" id="{5DBBC851-713B-4113-A629-BA85FAB3D086}"/>
              </a:ext>
            </a:extLst>
          </p:cNvPr>
          <p:cNvSpPr>
            <a:spLocks noGrp="1"/>
          </p:cNvSpPr>
          <p:nvPr>
            <p:ph type="title"/>
          </p:nvPr>
        </p:nvSpPr>
        <p:spPr>
          <a:xfrm>
            <a:off x="457200" y="415826"/>
            <a:ext cx="10972800" cy="677108"/>
          </a:xfrm>
        </p:spPr>
        <p:txBody>
          <a:bodyPr/>
          <a:lstStyle/>
          <a:p>
            <a:r>
              <a:rPr lang="en-US" sz="4400" b="1" dirty="0">
                <a:solidFill>
                  <a:srgbClr val="BA9962"/>
                </a:solidFill>
                <a:latin typeface="Corbel" panose="020B0503020204020204" pitchFamily="34" charset="0"/>
              </a:rPr>
              <a:t>Confidentiality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70636" y="1784350"/>
            <a:ext cx="8754364" cy="2359620"/>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What would happen if your parents were able to access your grades in </a:t>
            </a:r>
            <a:r>
              <a:rPr lang="en-US" sz="3000" spc="-5" dirty="0" err="1">
                <a:latin typeface="Corbel"/>
                <a:cs typeface="Corbel"/>
              </a:rPr>
              <a:t>eConestoga</a:t>
            </a:r>
            <a:r>
              <a:rPr lang="en-US" sz="3000" spc="-5" dirty="0">
                <a:latin typeface="Corbel"/>
                <a:cs typeface="Corbel"/>
              </a:rPr>
              <a:t>?</a:t>
            </a:r>
          </a:p>
          <a:p>
            <a:pPr marL="332740" indent="-320040">
              <a:lnSpc>
                <a:spcPct val="100000"/>
              </a:lnSpc>
              <a:spcBef>
                <a:spcPts val="100"/>
              </a:spcBef>
              <a:buClr>
                <a:srgbClr val="C19E67"/>
              </a:buClr>
              <a:buSzPct val="80000"/>
              <a:buFont typeface="Wingdings 2"/>
              <a:buChar char=""/>
              <a:tabLst>
                <a:tab pos="332105" algn="l"/>
                <a:tab pos="332740" algn="l"/>
              </a:tabLst>
            </a:pPr>
            <a:endParaRPr lang="en-US" sz="3000" spc="-5" dirty="0">
              <a:latin typeface="Corbel"/>
              <a:cs typeface="Corbel"/>
            </a:endParaRPr>
          </a:p>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Here is where we have the concept of </a:t>
            </a:r>
          </a:p>
          <a:p>
            <a:pPr marL="12700">
              <a:lnSpc>
                <a:spcPct val="100000"/>
              </a:lnSpc>
              <a:spcBef>
                <a:spcPts val="100"/>
              </a:spcBef>
              <a:buClr>
                <a:srgbClr val="C19E67"/>
              </a:buClr>
              <a:buSzPct val="80000"/>
              <a:tabLst>
                <a:tab pos="332105" algn="l"/>
                <a:tab pos="332740" algn="l"/>
              </a:tabLst>
            </a:pPr>
            <a:r>
              <a:rPr lang="en-US" sz="3000" spc="-5" dirty="0">
                <a:latin typeface="Corbel"/>
                <a:cs typeface="Corbel"/>
              </a:rPr>
              <a:t>“permissions”</a:t>
            </a:r>
            <a:endParaRPr sz="2400" dirty="0">
              <a:latin typeface="Corbel"/>
              <a:cs typeface="Corbel"/>
            </a:endParaRPr>
          </a:p>
        </p:txBody>
      </p:sp>
      <p:sp>
        <p:nvSpPr>
          <p:cNvPr id="4" name="object 4"/>
          <p:cNvSpPr/>
          <p:nvPr/>
        </p:nvSpPr>
        <p:spPr>
          <a:xfrm>
            <a:off x="8534400" y="2715741"/>
            <a:ext cx="3508903" cy="3394174"/>
          </a:xfrm>
          <a:prstGeom prst="rect">
            <a:avLst/>
          </a:prstGeom>
          <a:blipFill>
            <a:blip r:embed="rId2" cstate="print"/>
            <a:stretch>
              <a:fillRect/>
            </a:stretch>
          </a:blipFill>
        </p:spPr>
        <p:txBody>
          <a:bodyPr wrap="square" lIns="0" tIns="0" rIns="0" bIns="0" rtlCol="0"/>
          <a:lstStyle/>
          <a:p>
            <a:endParaRPr/>
          </a:p>
        </p:txBody>
      </p:sp>
      <p:sp>
        <p:nvSpPr>
          <p:cNvPr id="6" name="Title 5">
            <a:extLst>
              <a:ext uri="{FF2B5EF4-FFF2-40B4-BE49-F238E27FC236}">
                <a16:creationId xmlns:a16="http://schemas.microsoft.com/office/drawing/2014/main" id="{5DBBC851-713B-4113-A629-BA85FAB3D086}"/>
              </a:ext>
            </a:extLst>
          </p:cNvPr>
          <p:cNvSpPr>
            <a:spLocks noGrp="1"/>
          </p:cNvSpPr>
          <p:nvPr>
            <p:ph type="title"/>
          </p:nvPr>
        </p:nvSpPr>
        <p:spPr>
          <a:xfrm>
            <a:off x="457200" y="415826"/>
            <a:ext cx="10972800" cy="677108"/>
          </a:xfrm>
        </p:spPr>
        <p:txBody>
          <a:bodyPr/>
          <a:lstStyle/>
          <a:p>
            <a:r>
              <a:rPr lang="en-US" sz="4400" b="1" dirty="0">
                <a:solidFill>
                  <a:srgbClr val="BA9962"/>
                </a:solidFill>
                <a:latin typeface="Corbel" panose="020B0503020204020204" pitchFamily="34" charset="0"/>
              </a:rPr>
              <a:t>Confidentiality - Example</a:t>
            </a:r>
          </a:p>
        </p:txBody>
      </p:sp>
    </p:spTree>
    <p:extLst>
      <p:ext uri="{BB962C8B-B14F-4D97-AF65-F5344CB8AC3E}">
        <p14:creationId xmlns:p14="http://schemas.microsoft.com/office/powerpoint/2010/main" val="118930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65404"/>
            <a:ext cx="2107692" cy="5486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79777"/>
            <a:ext cx="7198359" cy="5104603"/>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Ensuring </a:t>
            </a:r>
            <a:r>
              <a:rPr sz="3200" spc="-5" dirty="0">
                <a:latin typeface="Corbel"/>
                <a:cs typeface="Corbel"/>
              </a:rPr>
              <a:t>the </a:t>
            </a:r>
            <a:r>
              <a:rPr sz="3200" dirty="0">
                <a:latin typeface="Corbel"/>
                <a:cs typeface="Corbel"/>
              </a:rPr>
              <a:t>information in use is</a:t>
            </a:r>
            <a:r>
              <a:rPr sz="3200" spc="-80" dirty="0">
                <a:latin typeface="Corbel"/>
                <a:cs typeface="Corbel"/>
              </a:rPr>
              <a:t> </a:t>
            </a:r>
            <a:r>
              <a:rPr sz="3200" spc="-5" dirty="0">
                <a:latin typeface="Corbel"/>
                <a:cs typeface="Corbel"/>
              </a:rPr>
              <a:t>correct</a:t>
            </a:r>
            <a:endParaRPr sz="3200" dirty="0">
              <a:latin typeface="Corbel"/>
              <a:cs typeface="Corbel"/>
            </a:endParaRPr>
          </a:p>
          <a:p>
            <a:pPr>
              <a:lnSpc>
                <a:spcPct val="100000"/>
              </a:lnSpc>
              <a:spcBef>
                <a:spcPts val="20"/>
              </a:spcBef>
              <a:buClr>
                <a:srgbClr val="C19E67"/>
              </a:buClr>
              <a:buFont typeface="Wingdings 2"/>
              <a:buChar char=""/>
            </a:pPr>
            <a:endParaRPr sz="265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Data</a:t>
            </a:r>
            <a:r>
              <a:rPr sz="3200" spc="-25" dirty="0">
                <a:latin typeface="Corbel"/>
                <a:cs typeface="Corbel"/>
              </a:rPr>
              <a:t> </a:t>
            </a:r>
            <a:r>
              <a:rPr sz="3200" dirty="0">
                <a:latin typeface="Corbel"/>
                <a:cs typeface="Corbel"/>
              </a:rPr>
              <a:t>integrity</a:t>
            </a:r>
          </a:p>
          <a:p>
            <a:pPr>
              <a:lnSpc>
                <a:spcPct val="100000"/>
              </a:lnSpc>
              <a:buClr>
                <a:srgbClr val="C19E67"/>
              </a:buClr>
              <a:buFont typeface="Wingdings 2"/>
              <a:buChar char=""/>
            </a:pPr>
            <a:endParaRPr sz="3050" dirty="0">
              <a:latin typeface="Times New Roman"/>
              <a:cs typeface="Times New Roman"/>
            </a:endParaRPr>
          </a:p>
          <a:p>
            <a:pPr marL="332740" marR="2286000" indent="-320040">
              <a:lnSpc>
                <a:spcPts val="3460"/>
              </a:lnSpc>
              <a:buClr>
                <a:srgbClr val="C19E67"/>
              </a:buClr>
              <a:buSzPct val="79687"/>
              <a:buFont typeface="Wingdings 2"/>
              <a:buChar char=""/>
              <a:tabLst>
                <a:tab pos="332105" algn="l"/>
                <a:tab pos="332740" algn="l"/>
              </a:tabLst>
            </a:pPr>
            <a:r>
              <a:rPr sz="3200" dirty="0">
                <a:latin typeface="Corbel"/>
                <a:cs typeface="Corbel"/>
              </a:rPr>
              <a:t>Data </a:t>
            </a:r>
            <a:r>
              <a:rPr sz="3200" spc="-5" dirty="0">
                <a:latin typeface="Corbel"/>
                <a:cs typeface="Corbel"/>
              </a:rPr>
              <a:t>has not </a:t>
            </a:r>
            <a:r>
              <a:rPr sz="3200" dirty="0">
                <a:latin typeface="Corbel"/>
                <a:cs typeface="Corbel"/>
              </a:rPr>
              <a:t>been</a:t>
            </a:r>
            <a:r>
              <a:rPr sz="3200" spc="-85" dirty="0">
                <a:latin typeface="Corbel"/>
                <a:cs typeface="Corbel"/>
              </a:rPr>
              <a:t> </a:t>
            </a:r>
            <a:r>
              <a:rPr sz="3200" dirty="0">
                <a:latin typeface="Corbel"/>
                <a:cs typeface="Corbel"/>
              </a:rPr>
              <a:t>changed  inappropriately</a:t>
            </a:r>
          </a:p>
          <a:p>
            <a:pPr marL="625475" lvl="1" indent="-274320">
              <a:lnSpc>
                <a:spcPct val="100000"/>
              </a:lnSpc>
              <a:spcBef>
                <a:spcPts val="300"/>
              </a:spcBef>
              <a:buClr>
                <a:srgbClr val="5FB5CC"/>
              </a:buClr>
              <a:buSzPct val="89285"/>
              <a:buFont typeface="Wingdings"/>
              <a:buChar char=""/>
              <a:tabLst>
                <a:tab pos="625475" algn="l"/>
                <a:tab pos="626110" algn="l"/>
              </a:tabLst>
            </a:pPr>
            <a:r>
              <a:rPr sz="2800" spc="-5" dirty="0">
                <a:latin typeface="Corbel"/>
                <a:cs typeface="Corbel"/>
              </a:rPr>
              <a:t>May be</a:t>
            </a:r>
            <a:r>
              <a:rPr sz="2800" spc="-30" dirty="0">
                <a:latin typeface="Corbel"/>
                <a:cs typeface="Corbel"/>
              </a:rPr>
              <a:t> </a:t>
            </a:r>
            <a:r>
              <a:rPr sz="2800" spc="-15" dirty="0">
                <a:latin typeface="Corbel"/>
                <a:cs typeface="Corbel"/>
              </a:rPr>
              <a:t>accidental</a:t>
            </a:r>
            <a:endParaRPr sz="2800" dirty="0">
              <a:latin typeface="Corbel"/>
              <a:cs typeface="Corbel"/>
            </a:endParaRPr>
          </a:p>
          <a:p>
            <a:pPr marL="625475" lvl="1" indent="-274320">
              <a:lnSpc>
                <a:spcPct val="100000"/>
              </a:lnSpc>
              <a:spcBef>
                <a:spcPts val="335"/>
              </a:spcBef>
              <a:buClr>
                <a:srgbClr val="5FB5CC"/>
              </a:buClr>
              <a:buSzPct val="89285"/>
              <a:buFont typeface="Wingdings"/>
              <a:buChar char=""/>
              <a:tabLst>
                <a:tab pos="625475" algn="l"/>
                <a:tab pos="626110" algn="l"/>
              </a:tabLst>
            </a:pPr>
            <a:r>
              <a:rPr sz="2800" spc="-5" dirty="0">
                <a:latin typeface="Corbel"/>
                <a:cs typeface="Corbel"/>
              </a:rPr>
              <a:t>May be</a:t>
            </a:r>
            <a:r>
              <a:rPr sz="2800" spc="-65" dirty="0">
                <a:latin typeface="Corbel"/>
                <a:cs typeface="Corbel"/>
              </a:rPr>
              <a:t> </a:t>
            </a:r>
            <a:r>
              <a:rPr sz="2800" spc="-5" dirty="0">
                <a:latin typeface="Corbel"/>
                <a:cs typeface="Corbel"/>
              </a:rPr>
              <a:t>deliberate</a:t>
            </a:r>
            <a:endParaRPr sz="2800" dirty="0">
              <a:latin typeface="Corbel"/>
              <a:cs typeface="Corbel"/>
            </a:endParaRPr>
          </a:p>
          <a:p>
            <a:pPr lvl="1">
              <a:lnSpc>
                <a:spcPct val="100000"/>
              </a:lnSpc>
              <a:spcBef>
                <a:spcPts val="10"/>
              </a:spcBef>
              <a:buClr>
                <a:srgbClr val="5FB5CC"/>
              </a:buClr>
              <a:buFont typeface="Wingdings"/>
              <a:buChar char=""/>
            </a:pPr>
            <a:endParaRPr sz="2650" dirty="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5" dirty="0">
                <a:latin typeface="Corbel"/>
                <a:cs typeface="Corbel"/>
              </a:rPr>
              <a:t>Backups often</a:t>
            </a:r>
            <a:r>
              <a:rPr sz="3200" spc="-15" dirty="0">
                <a:latin typeface="Corbel"/>
                <a:cs typeface="Corbel"/>
              </a:rPr>
              <a:t> </a:t>
            </a:r>
            <a:r>
              <a:rPr sz="3200" dirty="0">
                <a:latin typeface="Corbel"/>
                <a:cs typeface="Corbel"/>
              </a:rPr>
              <a:t>essential</a:t>
            </a:r>
            <a:r>
              <a:rPr lang="en-US" sz="3200" dirty="0">
                <a:latin typeface="Corbel"/>
                <a:cs typeface="Corbel"/>
              </a:rPr>
              <a:t> as well as the use of cryptography to secure the data</a:t>
            </a:r>
            <a:endParaRPr sz="3200" dirty="0">
              <a:latin typeface="Corbel"/>
              <a:cs typeface="Corbel"/>
            </a:endParaRPr>
          </a:p>
        </p:txBody>
      </p:sp>
      <p:sp>
        <p:nvSpPr>
          <p:cNvPr id="4" name="object 4"/>
          <p:cNvSpPr/>
          <p:nvPr/>
        </p:nvSpPr>
        <p:spPr>
          <a:xfrm>
            <a:off x="7486574" y="2722549"/>
            <a:ext cx="3076269" cy="297568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70636" y="1784350"/>
            <a:ext cx="8754364" cy="1885131"/>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What would happen if another student was able to ‘hack’ into </a:t>
            </a:r>
            <a:r>
              <a:rPr lang="en-US" sz="3000" spc="-5" dirty="0" err="1">
                <a:latin typeface="Corbel"/>
                <a:cs typeface="Corbel"/>
              </a:rPr>
              <a:t>eConestoga</a:t>
            </a:r>
            <a:r>
              <a:rPr lang="en-US" sz="3000" spc="-5" dirty="0">
                <a:latin typeface="Corbel"/>
                <a:cs typeface="Corbel"/>
              </a:rPr>
              <a:t> and change your grades?</a:t>
            </a:r>
          </a:p>
          <a:p>
            <a:pPr marL="332740" indent="-320040">
              <a:lnSpc>
                <a:spcPct val="100000"/>
              </a:lnSpc>
              <a:spcBef>
                <a:spcPts val="100"/>
              </a:spcBef>
              <a:buClr>
                <a:srgbClr val="C19E67"/>
              </a:buClr>
              <a:buSzPct val="80000"/>
              <a:buFont typeface="Wingdings 2"/>
              <a:buChar char=""/>
              <a:tabLst>
                <a:tab pos="332105" algn="l"/>
                <a:tab pos="332740" algn="l"/>
              </a:tabLst>
            </a:pPr>
            <a:endParaRPr lang="en-US" sz="3000" spc="-5" dirty="0">
              <a:latin typeface="Corbel"/>
              <a:cs typeface="Corbel"/>
            </a:endParaRPr>
          </a:p>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Another case where permissions is in place</a:t>
            </a:r>
            <a:endParaRPr sz="2400" dirty="0">
              <a:latin typeface="Corbel"/>
              <a:cs typeface="Corbel"/>
            </a:endParaRPr>
          </a:p>
        </p:txBody>
      </p:sp>
      <p:sp>
        <p:nvSpPr>
          <p:cNvPr id="6" name="Title 5">
            <a:extLst>
              <a:ext uri="{FF2B5EF4-FFF2-40B4-BE49-F238E27FC236}">
                <a16:creationId xmlns:a16="http://schemas.microsoft.com/office/drawing/2014/main" id="{5DBBC851-713B-4113-A629-BA85FAB3D086}"/>
              </a:ext>
            </a:extLst>
          </p:cNvPr>
          <p:cNvSpPr>
            <a:spLocks noGrp="1"/>
          </p:cNvSpPr>
          <p:nvPr>
            <p:ph type="title"/>
          </p:nvPr>
        </p:nvSpPr>
        <p:spPr>
          <a:xfrm>
            <a:off x="457200" y="415826"/>
            <a:ext cx="10972800" cy="677108"/>
          </a:xfrm>
        </p:spPr>
        <p:txBody>
          <a:bodyPr/>
          <a:lstStyle/>
          <a:p>
            <a:r>
              <a:rPr lang="en-US" sz="4400" b="1" dirty="0">
                <a:solidFill>
                  <a:srgbClr val="BA9962"/>
                </a:solidFill>
                <a:latin typeface="Corbel" panose="020B0503020204020204" pitchFamily="34" charset="0"/>
              </a:rPr>
              <a:t>Integrity - Example</a:t>
            </a:r>
          </a:p>
        </p:txBody>
      </p:sp>
      <p:sp>
        <p:nvSpPr>
          <p:cNvPr id="5" name="object 4">
            <a:extLst>
              <a:ext uri="{FF2B5EF4-FFF2-40B4-BE49-F238E27FC236}">
                <a16:creationId xmlns:a16="http://schemas.microsoft.com/office/drawing/2014/main" id="{36DC9780-F841-49BE-9ABC-8C412E0FBC2B}"/>
              </a:ext>
            </a:extLst>
          </p:cNvPr>
          <p:cNvSpPr/>
          <p:nvPr/>
        </p:nvSpPr>
        <p:spPr>
          <a:xfrm>
            <a:off x="8458200" y="2819400"/>
            <a:ext cx="3076269" cy="297568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46939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86574" y="2722549"/>
            <a:ext cx="3076269" cy="2975686"/>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705612" y="565404"/>
            <a:ext cx="2772156" cy="54254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770636" y="1747773"/>
            <a:ext cx="6804659" cy="4642296"/>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sz="3000" spc="-5" dirty="0">
                <a:latin typeface="Corbel"/>
                <a:cs typeface="Corbel"/>
              </a:rPr>
              <a:t>The </a:t>
            </a:r>
            <a:r>
              <a:rPr sz="3000" dirty="0">
                <a:latin typeface="Corbel"/>
                <a:cs typeface="Corbel"/>
              </a:rPr>
              <a:t>ability </a:t>
            </a:r>
            <a:r>
              <a:rPr sz="3000" spc="-5" dirty="0">
                <a:latin typeface="Corbel"/>
                <a:cs typeface="Corbel"/>
              </a:rPr>
              <a:t>to </a:t>
            </a:r>
            <a:r>
              <a:rPr sz="3000" spc="-10" dirty="0">
                <a:latin typeface="Corbel"/>
                <a:cs typeface="Corbel"/>
              </a:rPr>
              <a:t>access </a:t>
            </a:r>
            <a:r>
              <a:rPr sz="3000" dirty="0">
                <a:latin typeface="Corbel"/>
                <a:cs typeface="Corbel"/>
              </a:rPr>
              <a:t>a </a:t>
            </a:r>
            <a:r>
              <a:rPr sz="3000" spc="-5" dirty="0">
                <a:latin typeface="Corbel"/>
                <a:cs typeface="Corbel"/>
              </a:rPr>
              <a:t>computer</a:t>
            </a:r>
            <a:r>
              <a:rPr sz="3000" spc="-70" dirty="0">
                <a:latin typeface="Corbel"/>
                <a:cs typeface="Corbel"/>
              </a:rPr>
              <a:t> </a:t>
            </a:r>
            <a:r>
              <a:rPr sz="3000" dirty="0">
                <a:latin typeface="Corbel"/>
                <a:cs typeface="Corbel"/>
              </a:rPr>
              <a:t>resource</a:t>
            </a:r>
          </a:p>
          <a:p>
            <a:pPr>
              <a:lnSpc>
                <a:spcPct val="100000"/>
              </a:lnSpc>
              <a:spcBef>
                <a:spcPts val="5"/>
              </a:spcBef>
              <a:buClr>
                <a:srgbClr val="C19E67"/>
              </a:buClr>
              <a:buFont typeface="Wingdings 2"/>
              <a:buChar char=""/>
            </a:pPr>
            <a:endParaRPr sz="2500" dirty="0">
              <a:latin typeface="Times New Roman"/>
              <a:cs typeface="Times New Roman"/>
            </a:endParaRPr>
          </a:p>
          <a:p>
            <a:pPr marL="332740" marR="2317750" indent="-320040">
              <a:lnSpc>
                <a:spcPct val="80000"/>
              </a:lnSpc>
              <a:buClr>
                <a:srgbClr val="C19E67"/>
              </a:buClr>
              <a:buSzPct val="80000"/>
              <a:buFont typeface="Wingdings 2"/>
              <a:buChar char=""/>
              <a:tabLst>
                <a:tab pos="332105" algn="l"/>
                <a:tab pos="332740" algn="l"/>
              </a:tabLst>
            </a:pPr>
            <a:r>
              <a:rPr sz="3000" dirty="0">
                <a:latin typeface="Corbel"/>
                <a:cs typeface="Corbel"/>
              </a:rPr>
              <a:t>Importance ranges</a:t>
            </a:r>
            <a:r>
              <a:rPr sz="3000" spc="-90" dirty="0">
                <a:latin typeface="Corbel"/>
                <a:cs typeface="Corbel"/>
              </a:rPr>
              <a:t> </a:t>
            </a:r>
            <a:r>
              <a:rPr sz="3000" dirty="0">
                <a:latin typeface="Corbel"/>
                <a:cs typeface="Corbel"/>
              </a:rPr>
              <a:t>greatly  depending </a:t>
            </a:r>
            <a:r>
              <a:rPr sz="3000" spc="-5" dirty="0">
                <a:latin typeface="Corbel"/>
                <a:cs typeface="Corbel"/>
              </a:rPr>
              <a:t>on</a:t>
            </a:r>
            <a:r>
              <a:rPr sz="3000" spc="-10" dirty="0">
                <a:latin typeface="Corbel"/>
                <a:cs typeface="Corbel"/>
              </a:rPr>
              <a:t> </a:t>
            </a:r>
            <a:r>
              <a:rPr sz="3000" dirty="0">
                <a:latin typeface="Corbel"/>
                <a:cs typeface="Corbel"/>
              </a:rPr>
              <a:t>domain</a:t>
            </a:r>
          </a:p>
          <a:p>
            <a:pPr marL="625475" lvl="1" indent="-274320">
              <a:lnSpc>
                <a:spcPct val="100000"/>
              </a:lnSpc>
              <a:spcBef>
                <a:spcPts val="15"/>
              </a:spcBef>
              <a:buClr>
                <a:srgbClr val="5FB5CC"/>
              </a:buClr>
              <a:buSzPct val="90384"/>
              <a:buFont typeface="Wingdings"/>
              <a:buChar char=""/>
              <a:tabLst>
                <a:tab pos="625475" algn="l"/>
                <a:tab pos="626110" algn="l"/>
              </a:tabLst>
            </a:pPr>
            <a:r>
              <a:rPr sz="2600" dirty="0">
                <a:latin typeface="Corbel"/>
                <a:cs typeface="Corbel"/>
              </a:rPr>
              <a:t>Library</a:t>
            </a:r>
            <a:r>
              <a:rPr sz="2600" spc="-5" dirty="0">
                <a:latin typeface="Corbel"/>
                <a:cs typeface="Corbel"/>
              </a:rPr>
              <a:t> </a:t>
            </a:r>
            <a:r>
              <a:rPr sz="2600" dirty="0">
                <a:latin typeface="Corbel"/>
                <a:cs typeface="Corbel"/>
              </a:rPr>
              <a:t>resource</a:t>
            </a:r>
          </a:p>
          <a:p>
            <a:pPr marL="625475" lvl="1" indent="-274320">
              <a:lnSpc>
                <a:spcPct val="100000"/>
              </a:lnSpc>
              <a:spcBef>
                <a:spcPts val="5"/>
              </a:spcBef>
              <a:buClr>
                <a:srgbClr val="5FB5CC"/>
              </a:buClr>
              <a:buSzPct val="90384"/>
              <a:buFont typeface="Wingdings"/>
              <a:buChar char=""/>
              <a:tabLst>
                <a:tab pos="625475" algn="l"/>
                <a:tab pos="626110" algn="l"/>
              </a:tabLst>
            </a:pPr>
            <a:r>
              <a:rPr sz="2600" spc="-5" dirty="0">
                <a:latin typeface="Corbel"/>
                <a:cs typeface="Corbel"/>
              </a:rPr>
              <a:t>Hospital</a:t>
            </a:r>
            <a:r>
              <a:rPr sz="2600" spc="-30" dirty="0">
                <a:latin typeface="Corbel"/>
                <a:cs typeface="Corbel"/>
              </a:rPr>
              <a:t> </a:t>
            </a:r>
            <a:r>
              <a:rPr sz="2600" spc="-5" dirty="0">
                <a:latin typeface="Corbel"/>
                <a:cs typeface="Corbel"/>
              </a:rPr>
              <a:t>system</a:t>
            </a:r>
            <a:endParaRPr sz="2600" dirty="0">
              <a:latin typeface="Corbel"/>
              <a:cs typeface="Corbel"/>
            </a:endParaRPr>
          </a:p>
          <a:p>
            <a:pPr marL="332740" indent="-320040">
              <a:lnSpc>
                <a:spcPts val="3240"/>
              </a:lnSpc>
              <a:spcBef>
                <a:spcPts val="2140"/>
              </a:spcBef>
              <a:buClr>
                <a:srgbClr val="C19E67"/>
              </a:buClr>
              <a:buSzPct val="80000"/>
              <a:buFont typeface="Wingdings 2"/>
              <a:buChar char=""/>
              <a:tabLst>
                <a:tab pos="332105" algn="l"/>
                <a:tab pos="332740" algn="l"/>
              </a:tabLst>
            </a:pPr>
            <a:r>
              <a:rPr sz="3000" spc="-5" dirty="0">
                <a:latin typeface="Corbel"/>
                <a:cs typeface="Corbel"/>
              </a:rPr>
              <a:t>An unavailable </a:t>
            </a:r>
            <a:r>
              <a:rPr sz="3000" dirty="0">
                <a:latin typeface="Corbel"/>
                <a:cs typeface="Corbel"/>
              </a:rPr>
              <a:t>resource</a:t>
            </a:r>
            <a:r>
              <a:rPr lang="en-US" sz="3000" dirty="0">
                <a:latin typeface="Corbel"/>
                <a:cs typeface="Corbel"/>
              </a:rPr>
              <a:t> (such as a firewall or router) </a:t>
            </a:r>
            <a:r>
              <a:rPr sz="3000" spc="-5" dirty="0">
                <a:latin typeface="Corbel"/>
                <a:cs typeface="Corbel"/>
              </a:rPr>
              <a:t>can</a:t>
            </a:r>
            <a:r>
              <a:rPr lang="en-US" sz="3000" spc="-5" dirty="0">
                <a:latin typeface="Corbel"/>
                <a:cs typeface="Corbel"/>
              </a:rPr>
              <a:t> </a:t>
            </a:r>
            <a:r>
              <a:rPr sz="3000" dirty="0">
                <a:latin typeface="Corbel"/>
                <a:cs typeface="Corbel"/>
              </a:rPr>
              <a:t>impact </a:t>
            </a:r>
            <a:r>
              <a:rPr sz="3000" spc="-5" dirty="0">
                <a:latin typeface="Corbel"/>
                <a:cs typeface="Corbel"/>
              </a:rPr>
              <a:t>security </a:t>
            </a:r>
            <a:r>
              <a:rPr sz="3000" dirty="0">
                <a:latin typeface="Corbel"/>
                <a:cs typeface="Corbel"/>
              </a:rPr>
              <a:t>in </a:t>
            </a:r>
            <a:r>
              <a:rPr sz="3000" spc="-5" dirty="0">
                <a:latin typeface="Corbel"/>
                <a:cs typeface="Corbel"/>
              </a:rPr>
              <a:t>other</a:t>
            </a:r>
            <a:r>
              <a:rPr sz="3000" spc="-35" dirty="0">
                <a:latin typeface="Corbel"/>
                <a:cs typeface="Corbel"/>
              </a:rPr>
              <a:t> </a:t>
            </a:r>
            <a:r>
              <a:rPr sz="3000" spc="-5" dirty="0">
                <a:latin typeface="Corbel"/>
                <a:cs typeface="Corbel"/>
              </a:rPr>
              <a:t>areas</a:t>
            </a:r>
            <a:r>
              <a:rPr lang="en-US" sz="3000" spc="-5" dirty="0">
                <a:latin typeface="Corbel"/>
                <a:cs typeface="Corbel"/>
              </a:rPr>
              <a:t> </a:t>
            </a:r>
            <a:endParaRPr sz="3000" dirty="0">
              <a:latin typeface="Corbel"/>
              <a:cs typeface="Corbel"/>
            </a:endParaRPr>
          </a:p>
          <a:p>
            <a:pPr marL="332740" indent="-320040">
              <a:lnSpc>
                <a:spcPct val="100000"/>
              </a:lnSpc>
              <a:spcBef>
                <a:spcPts val="2165"/>
              </a:spcBef>
              <a:buClr>
                <a:srgbClr val="C19E67"/>
              </a:buClr>
              <a:buSzPct val="80000"/>
              <a:buFont typeface="Wingdings 2"/>
              <a:buChar char=""/>
              <a:tabLst>
                <a:tab pos="332105" algn="l"/>
                <a:tab pos="332740" algn="l"/>
              </a:tabLst>
            </a:pPr>
            <a:r>
              <a:rPr sz="3000" spc="-10" dirty="0">
                <a:latin typeface="Corbel"/>
                <a:cs typeface="Corbel"/>
              </a:rPr>
              <a:t>Redundancy </a:t>
            </a:r>
            <a:r>
              <a:rPr sz="3000" dirty="0">
                <a:latin typeface="Corbel"/>
                <a:cs typeface="Corbel"/>
              </a:rPr>
              <a:t>and </a:t>
            </a:r>
            <a:r>
              <a:rPr sz="3000" spc="-5" dirty="0">
                <a:latin typeface="Corbel"/>
                <a:cs typeface="Corbel"/>
              </a:rPr>
              <a:t>failover </a:t>
            </a:r>
            <a:r>
              <a:rPr sz="3000" dirty="0">
                <a:latin typeface="Corbel"/>
                <a:cs typeface="Corbel"/>
              </a:rPr>
              <a:t>are</a:t>
            </a:r>
            <a:r>
              <a:rPr sz="3000" spc="50" dirty="0">
                <a:latin typeface="Corbel"/>
                <a:cs typeface="Corbel"/>
              </a:rPr>
              <a:t> </a:t>
            </a:r>
            <a:r>
              <a:rPr sz="3000" spc="-25" dirty="0">
                <a:latin typeface="Corbel"/>
                <a:cs typeface="Corbel"/>
              </a:rPr>
              <a:t>key</a:t>
            </a:r>
            <a:endParaRPr sz="3000" dirty="0">
              <a:latin typeface="Corbel"/>
              <a:cs typeface="Corbe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70636" y="1784350"/>
            <a:ext cx="8754364" cy="3295774"/>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What would happen if </a:t>
            </a:r>
            <a:r>
              <a:rPr lang="en-US" sz="3000" spc="-5" dirty="0" err="1">
                <a:latin typeface="Corbel"/>
                <a:cs typeface="Corbel"/>
              </a:rPr>
              <a:t>eConestoga</a:t>
            </a:r>
            <a:r>
              <a:rPr lang="en-US" sz="3000" spc="-5" dirty="0">
                <a:latin typeface="Corbel"/>
                <a:cs typeface="Corbel"/>
              </a:rPr>
              <a:t> was taken down in an apparent </a:t>
            </a:r>
            <a:r>
              <a:rPr lang="en-US" sz="3000" spc="-5" dirty="0">
                <a:solidFill>
                  <a:schemeClr val="accent1"/>
                </a:solidFill>
                <a:latin typeface="Corbel"/>
                <a:cs typeface="Corbel"/>
                <a:hlinkClick r:id="rId2">
                  <a:extLst>
                    <a:ext uri="{A12FA001-AC4F-418D-AE19-62706E023703}">
                      <ahyp:hlinkClr xmlns:ahyp="http://schemas.microsoft.com/office/drawing/2018/hyperlinkcolor" val="tx"/>
                    </a:ext>
                  </a:extLst>
                </a:hlinkClick>
              </a:rPr>
              <a:t>DDOS</a:t>
            </a:r>
            <a:r>
              <a:rPr lang="en-US" sz="3000" spc="-5" dirty="0">
                <a:latin typeface="Corbel"/>
                <a:cs typeface="Corbel"/>
              </a:rPr>
              <a:t> attack and you had an assignment due?</a:t>
            </a:r>
          </a:p>
          <a:p>
            <a:pPr marL="332740" indent="-320040">
              <a:lnSpc>
                <a:spcPct val="100000"/>
              </a:lnSpc>
              <a:spcBef>
                <a:spcPts val="100"/>
              </a:spcBef>
              <a:buClr>
                <a:srgbClr val="C19E67"/>
              </a:buClr>
              <a:buSzPct val="80000"/>
              <a:buFont typeface="Wingdings 2"/>
              <a:buChar char=""/>
              <a:tabLst>
                <a:tab pos="332105" algn="l"/>
                <a:tab pos="332740" algn="l"/>
              </a:tabLst>
            </a:pPr>
            <a:endParaRPr lang="en-US" sz="3000" spc="-5" dirty="0">
              <a:latin typeface="Corbel"/>
              <a:cs typeface="Corbel"/>
            </a:endParaRPr>
          </a:p>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Safeguards such as backups are in place</a:t>
            </a:r>
          </a:p>
          <a:p>
            <a:pPr marL="12700">
              <a:lnSpc>
                <a:spcPct val="100000"/>
              </a:lnSpc>
              <a:spcBef>
                <a:spcPts val="100"/>
              </a:spcBef>
              <a:buClr>
                <a:srgbClr val="C19E67"/>
              </a:buClr>
              <a:buSzPct val="80000"/>
              <a:tabLst>
                <a:tab pos="332105" algn="l"/>
                <a:tab pos="332740" algn="l"/>
              </a:tabLst>
            </a:pPr>
            <a:r>
              <a:rPr lang="en-US" sz="3000" spc="-5" dirty="0">
                <a:latin typeface="Corbel"/>
                <a:cs typeface="Corbel"/>
              </a:rPr>
              <a:t>as well as network monitoring tools and </a:t>
            </a:r>
          </a:p>
          <a:p>
            <a:pPr marL="12700">
              <a:lnSpc>
                <a:spcPct val="100000"/>
              </a:lnSpc>
              <a:spcBef>
                <a:spcPts val="100"/>
              </a:spcBef>
              <a:buClr>
                <a:srgbClr val="C19E67"/>
              </a:buClr>
              <a:buSzPct val="80000"/>
              <a:tabLst>
                <a:tab pos="332105" algn="l"/>
                <a:tab pos="332740" algn="l"/>
              </a:tabLst>
            </a:pPr>
            <a:r>
              <a:rPr lang="en-US" sz="3000" spc="-5" dirty="0">
                <a:latin typeface="Corbel"/>
                <a:cs typeface="Corbel"/>
              </a:rPr>
              <a:t>redundant pairs</a:t>
            </a:r>
            <a:endParaRPr sz="2400" dirty="0">
              <a:latin typeface="Corbel"/>
              <a:cs typeface="Corbel"/>
            </a:endParaRPr>
          </a:p>
        </p:txBody>
      </p:sp>
      <p:sp>
        <p:nvSpPr>
          <p:cNvPr id="6" name="Title 5">
            <a:extLst>
              <a:ext uri="{FF2B5EF4-FFF2-40B4-BE49-F238E27FC236}">
                <a16:creationId xmlns:a16="http://schemas.microsoft.com/office/drawing/2014/main" id="{5DBBC851-713B-4113-A629-BA85FAB3D086}"/>
              </a:ext>
            </a:extLst>
          </p:cNvPr>
          <p:cNvSpPr>
            <a:spLocks noGrp="1"/>
          </p:cNvSpPr>
          <p:nvPr>
            <p:ph type="title"/>
          </p:nvPr>
        </p:nvSpPr>
        <p:spPr>
          <a:xfrm>
            <a:off x="457200" y="415826"/>
            <a:ext cx="10972800" cy="677108"/>
          </a:xfrm>
        </p:spPr>
        <p:txBody>
          <a:bodyPr/>
          <a:lstStyle/>
          <a:p>
            <a:r>
              <a:rPr lang="en-US" sz="4400" b="1" dirty="0">
                <a:solidFill>
                  <a:srgbClr val="BA9962"/>
                </a:solidFill>
                <a:latin typeface="Corbel" panose="020B0503020204020204" pitchFamily="34" charset="0"/>
              </a:rPr>
              <a:t>Availability - Example</a:t>
            </a:r>
          </a:p>
        </p:txBody>
      </p:sp>
      <p:sp>
        <p:nvSpPr>
          <p:cNvPr id="5" name="object 2">
            <a:extLst>
              <a:ext uri="{FF2B5EF4-FFF2-40B4-BE49-F238E27FC236}">
                <a16:creationId xmlns:a16="http://schemas.microsoft.com/office/drawing/2014/main" id="{CE0F9742-DD11-4E38-969A-C345043DBBDC}"/>
              </a:ext>
            </a:extLst>
          </p:cNvPr>
          <p:cNvSpPr/>
          <p:nvPr/>
        </p:nvSpPr>
        <p:spPr>
          <a:xfrm>
            <a:off x="7486574" y="2722549"/>
            <a:ext cx="3076269" cy="297568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5550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6C9D-BF31-441F-BE45-F0A9C5167343}"/>
              </a:ext>
            </a:extLst>
          </p:cNvPr>
          <p:cNvSpPr>
            <a:spLocks noGrp="1"/>
          </p:cNvSpPr>
          <p:nvPr>
            <p:ph type="title"/>
          </p:nvPr>
        </p:nvSpPr>
        <p:spPr/>
        <p:txBody>
          <a:bodyPr/>
          <a:lstStyle/>
          <a:p>
            <a:r>
              <a:rPr lang="en-US" dirty="0"/>
              <a:t>Data Breaches</a:t>
            </a:r>
          </a:p>
        </p:txBody>
      </p:sp>
      <p:sp>
        <p:nvSpPr>
          <p:cNvPr id="3" name="Content Placeholder 2">
            <a:extLst>
              <a:ext uri="{FF2B5EF4-FFF2-40B4-BE49-F238E27FC236}">
                <a16:creationId xmlns:a16="http://schemas.microsoft.com/office/drawing/2014/main" id="{28C2530F-AA49-44BF-B526-2C8B4523DB17}"/>
              </a:ext>
            </a:extLst>
          </p:cNvPr>
          <p:cNvSpPr>
            <a:spLocks noGrp="1"/>
          </p:cNvSpPr>
          <p:nvPr>
            <p:ph idx="1"/>
          </p:nvPr>
        </p:nvSpPr>
        <p:spPr>
          <a:xfrm>
            <a:off x="609600" y="1775192"/>
            <a:ext cx="11496350" cy="4701808"/>
          </a:xfrm>
        </p:spPr>
        <p:txBody>
          <a:bodyPr vert="horz" lIns="54864" tIns="91440" rtlCol="0" anchor="t">
            <a:normAutofit fontScale="85000" lnSpcReduction="20000"/>
          </a:bodyPr>
          <a:lstStyle/>
          <a:p>
            <a:pPr marL="438785"/>
            <a:r>
              <a:rPr lang="en-US" sz="4400" dirty="0"/>
              <a:t>According to </a:t>
            </a:r>
            <a:r>
              <a:rPr lang="en-US" sz="4400" dirty="0">
                <a:hlinkClick r:id="rId2"/>
              </a:rPr>
              <a:t>NASDAQ</a:t>
            </a:r>
            <a:r>
              <a:rPr lang="en-US" sz="4400" dirty="0"/>
              <a:t>, there were over 1100 data breaches on US businesses in 2020</a:t>
            </a:r>
          </a:p>
          <a:p>
            <a:pPr marL="438785"/>
            <a:endParaRPr lang="en-US" sz="4400" dirty="0"/>
          </a:p>
          <a:p>
            <a:pPr marL="438785"/>
            <a:r>
              <a:rPr lang="en-US" sz="4400" dirty="0"/>
              <a:t>This number had risen to about 1300 by September of 2021.</a:t>
            </a:r>
          </a:p>
          <a:p>
            <a:pPr marL="438785"/>
            <a:endParaRPr lang="en-US" sz="4400" dirty="0"/>
          </a:p>
          <a:p>
            <a:pPr marL="438785"/>
            <a:r>
              <a:rPr lang="en-US" sz="4400" dirty="0"/>
              <a:t>A goal of this course is to help prepare you as mobile system developers on how to better protect your applications and the underlying systems.</a:t>
            </a:r>
            <a:endParaRPr lang="en-US" sz="2800" dirty="0"/>
          </a:p>
          <a:p>
            <a:pPr marL="118745" indent="0">
              <a:buNone/>
            </a:pPr>
            <a:endParaRPr lang="en-US" dirty="0"/>
          </a:p>
          <a:p>
            <a:pPr marL="438785"/>
            <a:endParaRPr lang="en-US" dirty="0"/>
          </a:p>
          <a:p>
            <a:pPr marL="438785"/>
            <a:endParaRPr lang="en-US" dirty="0"/>
          </a:p>
          <a:p>
            <a:pPr marL="438785"/>
            <a:endParaRPr lang="en-US" dirty="0"/>
          </a:p>
        </p:txBody>
      </p:sp>
    </p:spTree>
    <p:extLst>
      <p:ext uri="{BB962C8B-B14F-4D97-AF65-F5344CB8AC3E}">
        <p14:creationId xmlns:p14="http://schemas.microsoft.com/office/powerpoint/2010/main" val="248141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7010400" cy="4191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7593965" cy="4372610"/>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spc="-5" dirty="0">
                <a:latin typeface="Corbel"/>
                <a:cs typeface="Corbel"/>
              </a:rPr>
              <a:t>Effort can </a:t>
            </a:r>
            <a:r>
              <a:rPr sz="3200" dirty="0">
                <a:latin typeface="Corbel"/>
                <a:cs typeface="Corbel"/>
              </a:rPr>
              <a:t>be divided into </a:t>
            </a:r>
            <a:r>
              <a:rPr sz="3200" spc="-5" dirty="0">
                <a:latin typeface="Corbel"/>
                <a:cs typeface="Corbel"/>
              </a:rPr>
              <a:t>two </a:t>
            </a:r>
            <a:r>
              <a:rPr sz="3200" dirty="0">
                <a:latin typeface="Corbel"/>
                <a:cs typeface="Corbel"/>
              </a:rPr>
              <a:t>distinct</a:t>
            </a:r>
            <a:r>
              <a:rPr sz="3200" spc="-105" dirty="0">
                <a:latin typeface="Corbel"/>
                <a:cs typeface="Corbel"/>
              </a:rPr>
              <a:t> </a:t>
            </a:r>
            <a:r>
              <a:rPr sz="3200" dirty="0">
                <a:latin typeface="Corbel"/>
                <a:cs typeface="Corbel"/>
              </a:rPr>
              <a:t>areas</a:t>
            </a:r>
            <a:endParaRPr sz="3200">
              <a:latin typeface="Corbel"/>
              <a:cs typeface="Corbel"/>
            </a:endParaRPr>
          </a:p>
          <a:p>
            <a:pPr>
              <a:lnSpc>
                <a:spcPct val="100000"/>
              </a:lnSpc>
              <a:spcBef>
                <a:spcPts val="40"/>
              </a:spcBef>
              <a:buClr>
                <a:srgbClr val="C19E67"/>
              </a:buClr>
              <a:buFont typeface="Wingdings 2"/>
              <a:buChar char=""/>
            </a:pPr>
            <a:endParaRPr sz="330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spc="-5" dirty="0">
                <a:latin typeface="Corbel"/>
                <a:cs typeface="Corbel"/>
              </a:rPr>
              <a:t>Prevention</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Stop before it</a:t>
            </a:r>
            <a:r>
              <a:rPr sz="2800" spc="0" dirty="0">
                <a:latin typeface="Corbel"/>
                <a:cs typeface="Corbel"/>
              </a:rPr>
              <a:t> </a:t>
            </a:r>
            <a:r>
              <a:rPr sz="2800" spc="-5" dirty="0">
                <a:latin typeface="Corbel"/>
                <a:cs typeface="Corbel"/>
              </a:rPr>
              <a:t>begins</a:t>
            </a:r>
            <a:endParaRPr sz="280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rPr>
              <a:t>Username/Password</a:t>
            </a:r>
            <a:endParaRPr sz="2400">
              <a:latin typeface="Corbel"/>
              <a:cs typeface="Corbel"/>
            </a:endParaRPr>
          </a:p>
          <a:p>
            <a:pPr lvl="2">
              <a:lnSpc>
                <a:spcPct val="100000"/>
              </a:lnSpc>
              <a:buClr>
                <a:srgbClr val="E66C7C"/>
              </a:buClr>
              <a:buFont typeface="Arial"/>
              <a:buChar char="▪"/>
            </a:pPr>
            <a:endParaRPr sz="330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dirty="0">
                <a:latin typeface="Corbel"/>
                <a:cs typeface="Corbel"/>
              </a:rPr>
              <a:t>Detection</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Alert once </a:t>
            </a:r>
            <a:r>
              <a:rPr sz="2800" spc="-5" dirty="0">
                <a:latin typeface="Corbel"/>
                <a:cs typeface="Corbel"/>
              </a:rPr>
              <a:t>it </a:t>
            </a:r>
            <a:r>
              <a:rPr sz="2800" spc="-10" dirty="0">
                <a:latin typeface="Corbel"/>
                <a:cs typeface="Corbel"/>
              </a:rPr>
              <a:t>has</a:t>
            </a:r>
            <a:r>
              <a:rPr sz="2800" spc="25" dirty="0">
                <a:latin typeface="Corbel"/>
                <a:cs typeface="Corbel"/>
              </a:rPr>
              <a:t> </a:t>
            </a:r>
            <a:r>
              <a:rPr sz="2800" spc="-15" dirty="0">
                <a:latin typeface="Corbel"/>
                <a:cs typeface="Corbel"/>
              </a:rPr>
              <a:t>occurred</a:t>
            </a:r>
            <a:endParaRPr sz="280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rPr>
              <a:t>Burglar</a:t>
            </a:r>
            <a:r>
              <a:rPr sz="2400" spc="-20" dirty="0">
                <a:latin typeface="Corbel"/>
                <a:cs typeface="Corbel"/>
              </a:rPr>
              <a:t> </a:t>
            </a:r>
            <a:r>
              <a:rPr sz="2400" dirty="0">
                <a:latin typeface="Corbel"/>
                <a:cs typeface="Corbel"/>
              </a:rPr>
              <a:t>alarm</a:t>
            </a:r>
            <a:endParaRPr sz="2400">
              <a:latin typeface="Corbel"/>
              <a:cs typeface="Corbel"/>
            </a:endParaRPr>
          </a:p>
        </p:txBody>
      </p:sp>
      <p:sp>
        <p:nvSpPr>
          <p:cNvPr id="4" name="object 4"/>
          <p:cNvSpPr/>
          <p:nvPr/>
        </p:nvSpPr>
        <p:spPr>
          <a:xfrm>
            <a:off x="7486574" y="2722549"/>
            <a:ext cx="3076269" cy="297568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2982467"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10012045" cy="3393440"/>
          </a:xfrm>
          <a:prstGeom prst="rect">
            <a:avLst/>
          </a:prstGeom>
        </p:spPr>
        <p:txBody>
          <a:bodyPr vert="horz" wrap="square" lIns="0" tIns="13335" rIns="0" bIns="0" rtlCol="0">
            <a:spAutoFit/>
          </a:bodyPr>
          <a:lstStyle/>
          <a:p>
            <a:pPr marL="332740" marR="5080" indent="-320040">
              <a:lnSpc>
                <a:spcPct val="100000"/>
              </a:lnSpc>
              <a:spcBef>
                <a:spcPts val="105"/>
              </a:spcBef>
              <a:buClr>
                <a:srgbClr val="C19E67"/>
              </a:buClr>
              <a:buSzPct val="79687"/>
              <a:buFont typeface="Wingdings 2"/>
              <a:buChar char=""/>
              <a:tabLst>
                <a:tab pos="332105" algn="l"/>
                <a:tab pos="332740" algn="l"/>
              </a:tabLst>
            </a:pPr>
            <a:r>
              <a:rPr sz="3200" spc="-5" dirty="0">
                <a:latin typeface="Corbel"/>
                <a:cs typeface="Corbel"/>
              </a:rPr>
              <a:t>CIA </a:t>
            </a:r>
            <a:r>
              <a:rPr sz="3200" dirty="0">
                <a:latin typeface="Corbel"/>
                <a:cs typeface="Corbel"/>
              </a:rPr>
              <a:t>is </a:t>
            </a:r>
            <a:r>
              <a:rPr sz="3200" spc="-5" dirty="0">
                <a:latin typeface="Corbel"/>
                <a:cs typeface="Corbel"/>
              </a:rPr>
              <a:t>heavily </a:t>
            </a:r>
            <a:r>
              <a:rPr sz="3200" dirty="0">
                <a:latin typeface="Corbel"/>
                <a:cs typeface="Corbel"/>
              </a:rPr>
              <a:t>dependant </a:t>
            </a:r>
            <a:r>
              <a:rPr sz="3200" spc="-5" dirty="0">
                <a:latin typeface="Corbel"/>
                <a:cs typeface="Corbel"/>
              </a:rPr>
              <a:t>on the </a:t>
            </a:r>
            <a:r>
              <a:rPr sz="3200" dirty="0">
                <a:latin typeface="Corbel"/>
                <a:cs typeface="Corbel"/>
              </a:rPr>
              <a:t>domain requirements </a:t>
            </a:r>
            <a:r>
              <a:rPr sz="3200" spc="-5" dirty="0">
                <a:latin typeface="Corbel"/>
                <a:cs typeface="Corbel"/>
              </a:rPr>
              <a:t>of</a:t>
            </a:r>
            <a:r>
              <a:rPr sz="3200" spc="-110" dirty="0">
                <a:latin typeface="Corbel"/>
                <a:cs typeface="Corbel"/>
              </a:rPr>
              <a:t> </a:t>
            </a:r>
            <a:r>
              <a:rPr sz="3200" dirty="0">
                <a:latin typeface="Corbel"/>
                <a:cs typeface="Corbel"/>
              </a:rPr>
              <a:t>a  </a:t>
            </a:r>
            <a:r>
              <a:rPr sz="3200" spc="-5" dirty="0">
                <a:latin typeface="Corbel"/>
                <a:cs typeface="Corbel"/>
              </a:rPr>
              <a:t>system</a:t>
            </a:r>
            <a:endParaRPr sz="3200">
              <a:latin typeface="Corbel"/>
              <a:cs typeface="Corbel"/>
            </a:endParaRPr>
          </a:p>
          <a:p>
            <a:pPr marL="625475" marR="5843905" lvl="1" indent="-274320">
              <a:lnSpc>
                <a:spcPct val="100000"/>
              </a:lnSpc>
              <a:spcBef>
                <a:spcPts val="685"/>
              </a:spcBef>
              <a:buClr>
                <a:srgbClr val="5FB5CC"/>
              </a:buClr>
              <a:buSzPct val="89285"/>
              <a:buFont typeface="Wingdings"/>
              <a:buChar char=""/>
              <a:tabLst>
                <a:tab pos="625475" algn="l"/>
                <a:tab pos="626110" algn="l"/>
              </a:tabLst>
            </a:pPr>
            <a:r>
              <a:rPr sz="2800" spc="-5" dirty="0">
                <a:latin typeface="Corbel"/>
                <a:cs typeface="Corbel"/>
              </a:rPr>
              <a:t>What is </a:t>
            </a:r>
            <a:r>
              <a:rPr sz="2800" spc="-10" dirty="0">
                <a:latin typeface="Corbel"/>
                <a:cs typeface="Corbel"/>
              </a:rPr>
              <a:t>"appropriate" or  "adequate"</a:t>
            </a:r>
            <a:endParaRPr sz="2800">
              <a:latin typeface="Corbel"/>
              <a:cs typeface="Corbel"/>
            </a:endParaRPr>
          </a:p>
          <a:p>
            <a:pPr lvl="1">
              <a:lnSpc>
                <a:spcPct val="100000"/>
              </a:lnSpc>
              <a:spcBef>
                <a:spcPts val="50"/>
              </a:spcBef>
              <a:buClr>
                <a:srgbClr val="5FB5CC"/>
              </a:buClr>
              <a:buFont typeface="Wingdings"/>
              <a:buChar char=""/>
            </a:pPr>
            <a:endParaRPr sz="4050">
              <a:latin typeface="Times New Roman"/>
              <a:cs typeface="Times New Roman"/>
            </a:endParaRPr>
          </a:p>
          <a:p>
            <a:pPr marL="625475" lvl="1" indent="-274320">
              <a:lnSpc>
                <a:spcPct val="100000"/>
              </a:lnSpc>
              <a:buClr>
                <a:srgbClr val="5FB5CC"/>
              </a:buClr>
              <a:buSzPct val="89285"/>
              <a:buFont typeface="Wingdings"/>
              <a:buChar char=""/>
              <a:tabLst>
                <a:tab pos="625475" algn="l"/>
                <a:tab pos="626110" algn="l"/>
              </a:tabLst>
            </a:pPr>
            <a:r>
              <a:rPr sz="2800" spc="-10" dirty="0">
                <a:latin typeface="Corbel"/>
                <a:cs typeface="Corbel"/>
              </a:rPr>
              <a:t>The </a:t>
            </a:r>
            <a:r>
              <a:rPr sz="2800" spc="-5" dirty="0">
                <a:latin typeface="Corbel"/>
                <a:cs typeface="Corbel"/>
              </a:rPr>
              <a:t>balance</a:t>
            </a:r>
            <a:r>
              <a:rPr sz="2800" dirty="0">
                <a:latin typeface="Corbel"/>
                <a:cs typeface="Corbel"/>
              </a:rPr>
              <a:t> </a:t>
            </a:r>
            <a:r>
              <a:rPr sz="2800" spc="-5" dirty="0">
                <a:latin typeface="Corbel"/>
                <a:cs typeface="Corbel"/>
              </a:rPr>
              <a:t>between</a:t>
            </a:r>
            <a:endParaRPr sz="2800">
              <a:latin typeface="Corbel"/>
              <a:cs typeface="Corbel"/>
            </a:endParaRPr>
          </a:p>
          <a:p>
            <a:pPr marL="625475">
              <a:lnSpc>
                <a:spcPct val="100000"/>
              </a:lnSpc>
            </a:pPr>
            <a:r>
              <a:rPr sz="2800" spc="-5" dirty="0">
                <a:latin typeface="Corbel"/>
                <a:cs typeface="Corbel"/>
              </a:rPr>
              <a:t>prevention </a:t>
            </a:r>
            <a:r>
              <a:rPr sz="2800" spc="-10" dirty="0">
                <a:latin typeface="Corbel"/>
                <a:cs typeface="Corbel"/>
              </a:rPr>
              <a:t>and </a:t>
            </a:r>
            <a:r>
              <a:rPr sz="2800" spc="-5" dirty="0">
                <a:latin typeface="Corbel"/>
                <a:cs typeface="Corbel"/>
              </a:rPr>
              <a:t>detection</a:t>
            </a:r>
            <a:endParaRPr sz="2800">
              <a:latin typeface="Corbel"/>
              <a:cs typeface="Corbel"/>
            </a:endParaRPr>
          </a:p>
        </p:txBody>
      </p:sp>
      <p:sp>
        <p:nvSpPr>
          <p:cNvPr id="4" name="object 4"/>
          <p:cNvSpPr/>
          <p:nvPr/>
        </p:nvSpPr>
        <p:spPr>
          <a:xfrm>
            <a:off x="7486574" y="2722549"/>
            <a:ext cx="3076269" cy="297568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65404"/>
            <a:ext cx="3189732" cy="4191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10574020" cy="3467100"/>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Security is a vast</a:t>
            </a:r>
            <a:r>
              <a:rPr sz="3200" spc="-30" dirty="0">
                <a:latin typeface="Corbel"/>
                <a:cs typeface="Corbel"/>
              </a:rPr>
              <a:t> </a:t>
            </a:r>
            <a:r>
              <a:rPr sz="3200" spc="-5" dirty="0">
                <a:latin typeface="Corbel"/>
                <a:cs typeface="Corbel"/>
              </a:rPr>
              <a:t>topic</a:t>
            </a:r>
            <a:endParaRPr sz="3200">
              <a:latin typeface="Corbel"/>
              <a:cs typeface="Corbel"/>
            </a:endParaRPr>
          </a:p>
          <a:p>
            <a:pPr>
              <a:lnSpc>
                <a:spcPct val="100000"/>
              </a:lnSpc>
              <a:spcBef>
                <a:spcPts val="40"/>
              </a:spcBef>
              <a:buClr>
                <a:srgbClr val="C19E67"/>
              </a:buClr>
              <a:buFont typeface="Wingdings 2"/>
              <a:buChar char=""/>
            </a:pPr>
            <a:endParaRPr sz="3300">
              <a:latin typeface="Times New Roman"/>
              <a:cs typeface="Times New Roman"/>
            </a:endParaRPr>
          </a:p>
          <a:p>
            <a:pPr marL="332740" marR="5080" indent="-320040">
              <a:lnSpc>
                <a:spcPct val="100000"/>
              </a:lnSpc>
              <a:spcBef>
                <a:spcPts val="5"/>
              </a:spcBef>
              <a:buClr>
                <a:srgbClr val="C19E67"/>
              </a:buClr>
              <a:buSzPct val="79687"/>
              <a:buFont typeface="Wingdings 2"/>
              <a:buChar char=""/>
              <a:tabLst>
                <a:tab pos="332105" algn="l"/>
                <a:tab pos="332740" algn="l"/>
              </a:tabLst>
            </a:pPr>
            <a:r>
              <a:rPr sz="3200" dirty="0">
                <a:latin typeface="Corbel"/>
                <a:cs typeface="Corbel"/>
              </a:rPr>
              <a:t>Must </a:t>
            </a:r>
            <a:r>
              <a:rPr sz="3200" spc="-5" dirty="0">
                <a:latin typeface="Corbel"/>
                <a:cs typeface="Corbel"/>
              </a:rPr>
              <a:t>think </a:t>
            </a:r>
            <a:r>
              <a:rPr sz="3200" dirty="0">
                <a:latin typeface="Corbel"/>
                <a:cs typeface="Corbel"/>
              </a:rPr>
              <a:t>beyond </a:t>
            </a:r>
            <a:r>
              <a:rPr sz="3200" spc="-5" dirty="0">
                <a:latin typeface="Corbel"/>
                <a:cs typeface="Corbel"/>
              </a:rPr>
              <a:t>the computer system, </a:t>
            </a:r>
            <a:r>
              <a:rPr sz="3200" dirty="0">
                <a:latin typeface="Corbel"/>
                <a:cs typeface="Corbel"/>
              </a:rPr>
              <a:t>to include </a:t>
            </a:r>
            <a:r>
              <a:rPr sz="3200" spc="-5" dirty="0">
                <a:latin typeface="Corbel"/>
                <a:cs typeface="Corbel"/>
              </a:rPr>
              <a:t>the </a:t>
            </a:r>
            <a:r>
              <a:rPr sz="3200" dirty="0">
                <a:latin typeface="Corbel"/>
                <a:cs typeface="Corbel"/>
              </a:rPr>
              <a:t>users  and </a:t>
            </a:r>
            <a:r>
              <a:rPr sz="3200" spc="-5" dirty="0">
                <a:latin typeface="Corbel"/>
                <a:cs typeface="Corbel"/>
              </a:rPr>
              <a:t>the</a:t>
            </a:r>
            <a:r>
              <a:rPr sz="3200" spc="-45" dirty="0">
                <a:latin typeface="Corbel"/>
                <a:cs typeface="Corbel"/>
              </a:rPr>
              <a:t> </a:t>
            </a:r>
            <a:r>
              <a:rPr sz="3200" dirty="0">
                <a:latin typeface="Corbel"/>
                <a:cs typeface="Corbel"/>
              </a:rPr>
              <a:t>environment</a:t>
            </a:r>
            <a:endParaRPr sz="3200">
              <a:latin typeface="Corbel"/>
              <a:cs typeface="Corbel"/>
            </a:endParaRPr>
          </a:p>
          <a:p>
            <a:pPr>
              <a:lnSpc>
                <a:spcPct val="100000"/>
              </a:lnSpc>
              <a:spcBef>
                <a:spcPts val="45"/>
              </a:spcBef>
              <a:buClr>
                <a:srgbClr val="C19E67"/>
              </a:buClr>
              <a:buFont typeface="Wingdings 2"/>
              <a:buChar char=""/>
            </a:pPr>
            <a:endParaRPr sz="3300">
              <a:latin typeface="Times New Roman"/>
              <a:cs typeface="Times New Roman"/>
            </a:endParaRPr>
          </a:p>
          <a:p>
            <a:pPr marL="332740" indent="-320040">
              <a:lnSpc>
                <a:spcPct val="100000"/>
              </a:lnSpc>
              <a:buClr>
                <a:srgbClr val="C19E67"/>
              </a:buClr>
              <a:buSzPct val="79687"/>
              <a:buFont typeface="Wingdings 2"/>
              <a:buChar char=""/>
              <a:tabLst>
                <a:tab pos="332105" algn="l"/>
                <a:tab pos="332740" algn="l"/>
              </a:tabLst>
            </a:pPr>
            <a:r>
              <a:rPr sz="3200" spc="-5" dirty="0">
                <a:latin typeface="Corbel"/>
                <a:cs typeface="Corbel"/>
              </a:rPr>
              <a:t>There </a:t>
            </a:r>
            <a:r>
              <a:rPr sz="3200" dirty="0">
                <a:latin typeface="Corbel"/>
                <a:cs typeface="Corbel"/>
              </a:rPr>
              <a:t>are many </a:t>
            </a:r>
            <a:r>
              <a:rPr sz="3200" spc="-5" dirty="0">
                <a:latin typeface="Corbel"/>
                <a:cs typeface="Corbel"/>
              </a:rPr>
              <a:t>cases </a:t>
            </a:r>
            <a:r>
              <a:rPr sz="3200" dirty="0">
                <a:latin typeface="Corbel"/>
                <a:cs typeface="Corbel"/>
              </a:rPr>
              <a:t>where </a:t>
            </a:r>
            <a:r>
              <a:rPr sz="3200" spc="-5" dirty="0">
                <a:latin typeface="Corbel"/>
                <a:cs typeface="Corbel"/>
              </a:rPr>
              <a:t>there </a:t>
            </a:r>
            <a:r>
              <a:rPr sz="3200" dirty="0">
                <a:latin typeface="Corbel"/>
                <a:cs typeface="Corbel"/>
              </a:rPr>
              <a:t>is </a:t>
            </a:r>
            <a:r>
              <a:rPr sz="3200" spc="-5" dirty="0">
                <a:latin typeface="Corbel"/>
                <a:cs typeface="Corbel"/>
              </a:rPr>
              <a:t>no one correct</a:t>
            </a:r>
            <a:r>
              <a:rPr sz="3200" spc="-30" dirty="0">
                <a:latin typeface="Corbel"/>
                <a:cs typeface="Corbel"/>
              </a:rPr>
              <a:t> </a:t>
            </a:r>
            <a:r>
              <a:rPr sz="3200" spc="-5" dirty="0">
                <a:latin typeface="Corbel"/>
                <a:cs typeface="Corbel"/>
              </a:rPr>
              <a:t>answer</a:t>
            </a:r>
            <a:endParaRPr sz="3200">
              <a:latin typeface="Corbel"/>
              <a:cs typeface="Corbel"/>
            </a:endParaRPr>
          </a:p>
          <a:p>
            <a:pPr marL="625475" lvl="1" indent="-274320">
              <a:lnSpc>
                <a:spcPct val="100000"/>
              </a:lnSpc>
              <a:spcBef>
                <a:spcPts val="690"/>
              </a:spcBef>
              <a:buClr>
                <a:srgbClr val="5FB5CC"/>
              </a:buClr>
              <a:buSzPct val="89285"/>
              <a:buFont typeface="Wingdings"/>
              <a:buChar char=""/>
              <a:tabLst>
                <a:tab pos="625475" algn="l"/>
                <a:tab pos="626110" algn="l"/>
              </a:tabLst>
            </a:pPr>
            <a:r>
              <a:rPr sz="2800" spc="-5" dirty="0">
                <a:latin typeface="Corbel"/>
                <a:cs typeface="Corbel"/>
              </a:rPr>
              <a:t>Many principles to guide us in making</a:t>
            </a:r>
            <a:r>
              <a:rPr sz="2800" spc="50" dirty="0">
                <a:latin typeface="Corbel"/>
                <a:cs typeface="Corbel"/>
              </a:rPr>
              <a:t> </a:t>
            </a:r>
            <a:r>
              <a:rPr sz="2800" spc="-5" dirty="0">
                <a:latin typeface="Corbel"/>
                <a:cs typeface="Corbel"/>
              </a:rPr>
              <a:t>decisions</a:t>
            </a:r>
            <a:endParaRPr sz="2800">
              <a:latin typeface="Corbel"/>
              <a:cs typeface="Corbe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2187" y="565404"/>
            <a:ext cx="3189732" cy="419100"/>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8908415" cy="1489075"/>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spc="-5" dirty="0">
                <a:latin typeface="Corbel"/>
                <a:cs typeface="Corbel"/>
              </a:rPr>
              <a:t>Consistent </a:t>
            </a:r>
            <a:r>
              <a:rPr sz="3200" dirty="0">
                <a:latin typeface="Corbel"/>
                <a:cs typeface="Corbel"/>
              </a:rPr>
              <a:t>ethics must guide </a:t>
            </a:r>
            <a:r>
              <a:rPr sz="3200" spc="-5" dirty="0">
                <a:latin typeface="Corbel"/>
                <a:cs typeface="Corbel"/>
              </a:rPr>
              <a:t>the </a:t>
            </a:r>
            <a:r>
              <a:rPr sz="3200" dirty="0">
                <a:latin typeface="Corbel"/>
                <a:cs typeface="Corbel"/>
              </a:rPr>
              <a:t>decisions</a:t>
            </a:r>
            <a:r>
              <a:rPr sz="3200" spc="-55" dirty="0">
                <a:latin typeface="Corbel"/>
                <a:cs typeface="Corbel"/>
              </a:rPr>
              <a:t> </a:t>
            </a:r>
            <a:r>
              <a:rPr sz="3200" dirty="0">
                <a:latin typeface="Corbel"/>
                <a:cs typeface="Corbel"/>
              </a:rPr>
              <a:t>made</a:t>
            </a:r>
            <a:endParaRPr sz="3200">
              <a:latin typeface="Corbel"/>
              <a:cs typeface="Corbel"/>
            </a:endParaRPr>
          </a:p>
          <a:p>
            <a:pPr>
              <a:lnSpc>
                <a:spcPct val="100000"/>
              </a:lnSpc>
              <a:spcBef>
                <a:spcPts val="40"/>
              </a:spcBef>
              <a:buClr>
                <a:srgbClr val="C19E67"/>
              </a:buClr>
              <a:buFont typeface="Wingdings 2"/>
              <a:buChar char=""/>
            </a:pPr>
            <a:endParaRPr sz="3300">
              <a:latin typeface="Times New Roman"/>
              <a:cs typeface="Times New Roman"/>
            </a:endParaRPr>
          </a:p>
          <a:p>
            <a:pPr marL="332740" indent="-320040">
              <a:lnSpc>
                <a:spcPct val="100000"/>
              </a:lnSpc>
              <a:spcBef>
                <a:spcPts val="5"/>
              </a:spcBef>
              <a:buClr>
                <a:srgbClr val="C19E67"/>
              </a:buClr>
              <a:buSzPct val="79687"/>
              <a:buFont typeface="Wingdings 2"/>
              <a:buChar char=""/>
              <a:tabLst>
                <a:tab pos="332105" algn="l"/>
                <a:tab pos="332740" algn="l"/>
              </a:tabLst>
            </a:pPr>
            <a:r>
              <a:rPr sz="3200" spc="-5" dirty="0">
                <a:latin typeface="Corbel"/>
                <a:cs typeface="Corbel"/>
              </a:rPr>
              <a:t>CIA can </a:t>
            </a:r>
            <a:r>
              <a:rPr sz="3200" dirty="0">
                <a:latin typeface="Corbel"/>
                <a:cs typeface="Corbel"/>
              </a:rPr>
              <a:t>provide a guide </a:t>
            </a:r>
            <a:r>
              <a:rPr sz="3200" spc="-5" dirty="0">
                <a:latin typeface="Corbel"/>
                <a:cs typeface="Corbel"/>
              </a:rPr>
              <a:t>to </a:t>
            </a:r>
            <a:r>
              <a:rPr sz="3200" dirty="0">
                <a:latin typeface="Corbel"/>
                <a:cs typeface="Corbel"/>
              </a:rPr>
              <a:t>what </a:t>
            </a:r>
            <a:r>
              <a:rPr sz="3200" spc="-5" dirty="0">
                <a:latin typeface="Corbel"/>
                <a:cs typeface="Corbel"/>
              </a:rPr>
              <a:t>to </a:t>
            </a:r>
            <a:r>
              <a:rPr sz="3200" dirty="0">
                <a:latin typeface="Corbel"/>
                <a:cs typeface="Corbel"/>
              </a:rPr>
              <a:t>protect and</a:t>
            </a:r>
            <a:r>
              <a:rPr sz="3200" spc="-55" dirty="0">
                <a:latin typeface="Corbel"/>
                <a:cs typeface="Corbel"/>
              </a:rPr>
              <a:t> </a:t>
            </a:r>
            <a:r>
              <a:rPr sz="3200" spc="-5" dirty="0">
                <a:latin typeface="Corbel"/>
                <a:cs typeface="Corbel"/>
              </a:rPr>
              <a:t>how</a:t>
            </a:r>
            <a:endParaRPr sz="3200">
              <a:latin typeface="Corbel"/>
              <a:cs typeface="Corbe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70636" y="1784350"/>
            <a:ext cx="11192764" cy="4139595"/>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Let’s take some time to think about how we can (as developers) safeguard our systems from the CIA perspective.  </a:t>
            </a:r>
          </a:p>
          <a:p>
            <a:pPr marL="332740" indent="-320040">
              <a:lnSpc>
                <a:spcPct val="100000"/>
              </a:lnSpc>
              <a:spcBef>
                <a:spcPts val="100"/>
              </a:spcBef>
              <a:buClr>
                <a:srgbClr val="C19E67"/>
              </a:buClr>
              <a:buSzPct val="80000"/>
              <a:buFont typeface="Wingdings 2"/>
              <a:buChar char=""/>
              <a:tabLst>
                <a:tab pos="332105" algn="l"/>
                <a:tab pos="332740" algn="l"/>
              </a:tabLst>
            </a:pPr>
            <a:endParaRPr lang="en-US" sz="3000" spc="-5" dirty="0">
              <a:latin typeface="Corbel"/>
              <a:cs typeface="Corbel"/>
            </a:endParaRPr>
          </a:p>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That is, when developing a computer program / application, what can we do to ensure security in it?</a:t>
            </a:r>
          </a:p>
          <a:p>
            <a:pPr marL="332740" indent="-320040">
              <a:lnSpc>
                <a:spcPct val="100000"/>
              </a:lnSpc>
              <a:spcBef>
                <a:spcPts val="100"/>
              </a:spcBef>
              <a:buClr>
                <a:srgbClr val="C19E67"/>
              </a:buClr>
              <a:buSzPct val="80000"/>
              <a:buFont typeface="Wingdings 2"/>
              <a:buChar char=""/>
              <a:tabLst>
                <a:tab pos="332105" algn="l"/>
                <a:tab pos="332740" algn="l"/>
              </a:tabLst>
            </a:pPr>
            <a:endParaRPr lang="en-US" sz="3000" spc="-5" dirty="0">
              <a:latin typeface="Corbel"/>
              <a:cs typeface="Corbel"/>
            </a:endParaRPr>
          </a:p>
          <a:p>
            <a:pPr marL="332740" indent="-320040">
              <a:lnSpc>
                <a:spcPct val="100000"/>
              </a:lnSpc>
              <a:spcBef>
                <a:spcPts val="100"/>
              </a:spcBef>
              <a:buClr>
                <a:srgbClr val="C19E67"/>
              </a:buClr>
              <a:buSzPct val="80000"/>
              <a:buFont typeface="Wingdings 2"/>
              <a:buChar char=""/>
              <a:tabLst>
                <a:tab pos="332105" algn="l"/>
                <a:tab pos="332740" algn="l"/>
              </a:tabLst>
            </a:pPr>
            <a:r>
              <a:rPr lang="en-US" sz="3000" spc="-5" dirty="0">
                <a:latin typeface="Corbel"/>
                <a:cs typeface="Corbel"/>
              </a:rPr>
              <a:t>Jot down your answers in the Discussion for this week</a:t>
            </a:r>
            <a:r>
              <a:rPr lang="en-US" sz="3000" spc="-5" dirty="0">
                <a:solidFill>
                  <a:schemeClr val="tx2"/>
                </a:solidFill>
                <a:latin typeface="Corbel"/>
                <a:cs typeface="Corbel"/>
              </a:rPr>
              <a:t> </a:t>
            </a:r>
            <a:r>
              <a:rPr lang="en-US" sz="3000" spc="-5" dirty="0">
                <a:latin typeface="Corbel"/>
                <a:cs typeface="Corbel"/>
              </a:rPr>
              <a:t>and we’ll take it up as a group</a:t>
            </a:r>
          </a:p>
          <a:p>
            <a:pPr marL="332740" indent="-320040">
              <a:lnSpc>
                <a:spcPct val="100000"/>
              </a:lnSpc>
              <a:spcBef>
                <a:spcPts val="100"/>
              </a:spcBef>
              <a:buClr>
                <a:srgbClr val="C19E67"/>
              </a:buClr>
              <a:buSzPct val="80000"/>
              <a:buFont typeface="Wingdings 2"/>
              <a:buChar char=""/>
              <a:tabLst>
                <a:tab pos="332105" algn="l"/>
                <a:tab pos="332740" algn="l"/>
              </a:tabLst>
            </a:pPr>
            <a:endParaRPr sz="2400" dirty="0">
              <a:latin typeface="Corbel"/>
              <a:cs typeface="Corbel"/>
            </a:endParaRPr>
          </a:p>
        </p:txBody>
      </p:sp>
      <p:sp>
        <p:nvSpPr>
          <p:cNvPr id="6" name="Title 5">
            <a:extLst>
              <a:ext uri="{FF2B5EF4-FFF2-40B4-BE49-F238E27FC236}">
                <a16:creationId xmlns:a16="http://schemas.microsoft.com/office/drawing/2014/main" id="{5DBBC851-713B-4113-A629-BA85FAB3D086}"/>
              </a:ext>
            </a:extLst>
          </p:cNvPr>
          <p:cNvSpPr>
            <a:spLocks noGrp="1"/>
          </p:cNvSpPr>
          <p:nvPr>
            <p:ph type="title"/>
          </p:nvPr>
        </p:nvSpPr>
        <p:spPr>
          <a:xfrm>
            <a:off x="457200" y="415826"/>
            <a:ext cx="10972800" cy="677108"/>
          </a:xfrm>
        </p:spPr>
        <p:txBody>
          <a:bodyPr/>
          <a:lstStyle/>
          <a:p>
            <a:r>
              <a:rPr lang="en-US" sz="4400" b="1" dirty="0">
                <a:solidFill>
                  <a:srgbClr val="00B0F0"/>
                </a:solidFill>
                <a:latin typeface="Corbel" panose="020B0503020204020204" pitchFamily="34" charset="0"/>
              </a:rPr>
              <a:t>Discussion</a:t>
            </a:r>
          </a:p>
        </p:txBody>
      </p:sp>
    </p:spTree>
    <p:extLst>
      <p:ext uri="{BB962C8B-B14F-4D97-AF65-F5344CB8AC3E}">
        <p14:creationId xmlns:p14="http://schemas.microsoft.com/office/powerpoint/2010/main" val="2583263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5612" y="565404"/>
            <a:ext cx="2711195"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828545"/>
            <a:ext cx="2893060" cy="513715"/>
          </a:xfrm>
          <a:prstGeom prst="rect">
            <a:avLst/>
          </a:prstGeom>
        </p:spPr>
        <p:txBody>
          <a:bodyPr vert="horz" wrap="square" lIns="0" tIns="13335" rIns="0" bIns="0" rtlCol="0">
            <a:spAutoFit/>
          </a:bodyPr>
          <a:lstStyle/>
          <a:p>
            <a:pPr marL="332740" indent="-320040">
              <a:lnSpc>
                <a:spcPct val="100000"/>
              </a:lnSpc>
              <a:spcBef>
                <a:spcPts val="105"/>
              </a:spcBef>
              <a:buClr>
                <a:srgbClr val="C19E67"/>
              </a:buClr>
              <a:buSzPct val="79687"/>
              <a:buFont typeface="Wingdings 2"/>
              <a:buChar char=""/>
              <a:tabLst>
                <a:tab pos="332105" algn="l"/>
                <a:tab pos="332740" algn="l"/>
              </a:tabLst>
            </a:pPr>
            <a:r>
              <a:rPr sz="3200" dirty="0">
                <a:latin typeface="Corbel"/>
                <a:cs typeface="Corbel"/>
              </a:rPr>
              <a:t>Any</a:t>
            </a:r>
            <a:r>
              <a:rPr sz="3200" spc="-35" dirty="0">
                <a:latin typeface="Corbel"/>
                <a:cs typeface="Corbel"/>
              </a:rPr>
              <a:t> </a:t>
            </a:r>
            <a:r>
              <a:rPr sz="3200" spc="-5" dirty="0">
                <a:latin typeface="Corbel"/>
                <a:cs typeface="Corbel"/>
              </a:rPr>
              <a:t>questions?</a:t>
            </a:r>
            <a:endParaRPr sz="3200">
              <a:latin typeface="Corbel"/>
              <a:cs typeface="Corbel"/>
            </a:endParaRPr>
          </a:p>
        </p:txBody>
      </p:sp>
      <p:sp>
        <p:nvSpPr>
          <p:cNvPr id="4" name="object 4"/>
          <p:cNvSpPr/>
          <p:nvPr/>
        </p:nvSpPr>
        <p:spPr>
          <a:xfrm>
            <a:off x="9823771" y="5657259"/>
            <a:ext cx="1017905" cy="744220"/>
          </a:xfrm>
          <a:custGeom>
            <a:avLst/>
            <a:gdLst/>
            <a:ahLst/>
            <a:cxnLst/>
            <a:rect l="l" t="t" r="r" b="b"/>
            <a:pathLst>
              <a:path w="1017904" h="744220">
                <a:moveTo>
                  <a:pt x="0" y="743645"/>
                </a:moveTo>
                <a:lnTo>
                  <a:pt x="1017455" y="743645"/>
                </a:lnTo>
                <a:lnTo>
                  <a:pt x="1017455" y="0"/>
                </a:lnTo>
                <a:lnTo>
                  <a:pt x="0" y="0"/>
                </a:lnTo>
                <a:lnTo>
                  <a:pt x="0" y="743645"/>
                </a:lnTo>
                <a:close/>
              </a:path>
            </a:pathLst>
          </a:custGeom>
          <a:solidFill>
            <a:srgbClr val="8BC53E"/>
          </a:solidFill>
        </p:spPr>
        <p:txBody>
          <a:bodyPr wrap="square" lIns="0" tIns="0" rIns="0" bIns="0" rtlCol="0"/>
          <a:lstStyle/>
          <a:p>
            <a:endParaRPr/>
          </a:p>
        </p:txBody>
      </p:sp>
      <p:sp>
        <p:nvSpPr>
          <p:cNvPr id="5" name="object 5"/>
          <p:cNvSpPr/>
          <p:nvPr/>
        </p:nvSpPr>
        <p:spPr>
          <a:xfrm>
            <a:off x="9633648" y="4058193"/>
            <a:ext cx="1438910" cy="899794"/>
          </a:xfrm>
          <a:custGeom>
            <a:avLst/>
            <a:gdLst/>
            <a:ahLst/>
            <a:cxnLst/>
            <a:rect l="l" t="t" r="r" b="b"/>
            <a:pathLst>
              <a:path w="1438909" h="899795">
                <a:moveTo>
                  <a:pt x="852993" y="0"/>
                </a:moveTo>
                <a:lnTo>
                  <a:pt x="714278" y="9731"/>
                </a:lnTo>
                <a:lnTo>
                  <a:pt x="637184" y="19434"/>
                </a:lnTo>
                <a:lnTo>
                  <a:pt x="565248" y="34017"/>
                </a:lnTo>
                <a:lnTo>
                  <a:pt x="431630" y="72914"/>
                </a:lnTo>
                <a:lnTo>
                  <a:pt x="308328" y="131218"/>
                </a:lnTo>
                <a:lnTo>
                  <a:pt x="251804" y="160384"/>
                </a:lnTo>
                <a:lnTo>
                  <a:pt x="205536" y="194401"/>
                </a:lnTo>
                <a:lnTo>
                  <a:pt x="159297" y="233298"/>
                </a:lnTo>
                <a:lnTo>
                  <a:pt x="118186" y="272167"/>
                </a:lnTo>
                <a:lnTo>
                  <a:pt x="82203" y="311065"/>
                </a:lnTo>
                <a:lnTo>
                  <a:pt x="56535" y="349934"/>
                </a:lnTo>
                <a:lnTo>
                  <a:pt x="30837" y="393683"/>
                </a:lnTo>
                <a:lnTo>
                  <a:pt x="15424" y="437432"/>
                </a:lnTo>
                <a:lnTo>
                  <a:pt x="5136" y="481180"/>
                </a:lnTo>
                <a:lnTo>
                  <a:pt x="0" y="529781"/>
                </a:lnTo>
                <a:lnTo>
                  <a:pt x="5136" y="573530"/>
                </a:lnTo>
                <a:lnTo>
                  <a:pt x="20552" y="617279"/>
                </a:lnTo>
                <a:lnTo>
                  <a:pt x="35965" y="656148"/>
                </a:lnTo>
                <a:lnTo>
                  <a:pt x="61663" y="695045"/>
                </a:lnTo>
                <a:lnTo>
                  <a:pt x="92488" y="729062"/>
                </a:lnTo>
                <a:lnTo>
                  <a:pt x="133599" y="763080"/>
                </a:lnTo>
                <a:lnTo>
                  <a:pt x="174710" y="792246"/>
                </a:lnTo>
                <a:lnTo>
                  <a:pt x="220948" y="816532"/>
                </a:lnTo>
                <a:lnTo>
                  <a:pt x="272344" y="840846"/>
                </a:lnTo>
                <a:lnTo>
                  <a:pt x="328868" y="860281"/>
                </a:lnTo>
                <a:lnTo>
                  <a:pt x="390519" y="874864"/>
                </a:lnTo>
                <a:lnTo>
                  <a:pt x="452201" y="884595"/>
                </a:lnTo>
                <a:lnTo>
                  <a:pt x="519009" y="894298"/>
                </a:lnTo>
                <a:lnTo>
                  <a:pt x="585788" y="899178"/>
                </a:lnTo>
                <a:lnTo>
                  <a:pt x="729691" y="889447"/>
                </a:lnTo>
                <a:lnTo>
                  <a:pt x="801628" y="879744"/>
                </a:lnTo>
                <a:lnTo>
                  <a:pt x="873564" y="865161"/>
                </a:lnTo>
                <a:lnTo>
                  <a:pt x="945500" y="845698"/>
                </a:lnTo>
                <a:lnTo>
                  <a:pt x="1012309" y="826263"/>
                </a:lnTo>
                <a:lnTo>
                  <a:pt x="1073960" y="797097"/>
                </a:lnTo>
                <a:lnTo>
                  <a:pt x="1187008" y="738765"/>
                </a:lnTo>
                <a:lnTo>
                  <a:pt x="1238404" y="704748"/>
                </a:lnTo>
                <a:lnTo>
                  <a:pt x="1284642" y="665879"/>
                </a:lnTo>
                <a:lnTo>
                  <a:pt x="1356578" y="588113"/>
                </a:lnTo>
                <a:lnTo>
                  <a:pt x="1387434" y="549215"/>
                </a:lnTo>
                <a:lnTo>
                  <a:pt x="1407975" y="505466"/>
                </a:lnTo>
                <a:lnTo>
                  <a:pt x="1423387" y="461746"/>
                </a:lnTo>
                <a:lnTo>
                  <a:pt x="1433673" y="417997"/>
                </a:lnTo>
                <a:lnTo>
                  <a:pt x="1438800" y="369397"/>
                </a:lnTo>
                <a:lnTo>
                  <a:pt x="1433673" y="325648"/>
                </a:lnTo>
                <a:lnTo>
                  <a:pt x="1423387" y="281899"/>
                </a:lnTo>
                <a:lnTo>
                  <a:pt x="1402847" y="243030"/>
                </a:lnTo>
                <a:lnTo>
                  <a:pt x="1377149" y="204133"/>
                </a:lnTo>
                <a:lnTo>
                  <a:pt x="1346323" y="170115"/>
                </a:lnTo>
                <a:lnTo>
                  <a:pt x="1310340" y="136098"/>
                </a:lnTo>
                <a:lnTo>
                  <a:pt x="1264102" y="106932"/>
                </a:lnTo>
                <a:lnTo>
                  <a:pt x="1217863" y="82617"/>
                </a:lnTo>
                <a:lnTo>
                  <a:pt x="1166467" y="58331"/>
                </a:lnTo>
                <a:lnTo>
                  <a:pt x="1109944" y="38868"/>
                </a:lnTo>
                <a:lnTo>
                  <a:pt x="1053420" y="24314"/>
                </a:lnTo>
                <a:lnTo>
                  <a:pt x="986611" y="14582"/>
                </a:lnTo>
                <a:lnTo>
                  <a:pt x="924960" y="4851"/>
                </a:lnTo>
                <a:lnTo>
                  <a:pt x="852993" y="0"/>
                </a:lnTo>
                <a:close/>
              </a:path>
            </a:pathLst>
          </a:custGeom>
          <a:solidFill>
            <a:srgbClr val="000000"/>
          </a:solidFill>
        </p:spPr>
        <p:txBody>
          <a:bodyPr wrap="square" lIns="0" tIns="0" rIns="0" bIns="0" rtlCol="0"/>
          <a:lstStyle/>
          <a:p>
            <a:endParaRPr/>
          </a:p>
        </p:txBody>
      </p:sp>
      <p:sp>
        <p:nvSpPr>
          <p:cNvPr id="6" name="object 6"/>
          <p:cNvSpPr/>
          <p:nvPr/>
        </p:nvSpPr>
        <p:spPr>
          <a:xfrm>
            <a:off x="10198896" y="4272057"/>
            <a:ext cx="241935" cy="281940"/>
          </a:xfrm>
          <a:custGeom>
            <a:avLst/>
            <a:gdLst/>
            <a:ahLst/>
            <a:cxnLst/>
            <a:rect l="l" t="t" r="r" b="b"/>
            <a:pathLst>
              <a:path w="241934" h="281939">
                <a:moveTo>
                  <a:pt x="123332" y="0"/>
                </a:moveTo>
                <a:lnTo>
                  <a:pt x="77063" y="14582"/>
                </a:lnTo>
                <a:lnTo>
                  <a:pt x="35953" y="43748"/>
                </a:lnTo>
                <a:lnTo>
                  <a:pt x="0" y="126366"/>
                </a:lnTo>
                <a:lnTo>
                  <a:pt x="0" y="170115"/>
                </a:lnTo>
                <a:lnTo>
                  <a:pt x="5127" y="213835"/>
                </a:lnTo>
                <a:lnTo>
                  <a:pt x="20540" y="247881"/>
                </a:lnTo>
                <a:lnTo>
                  <a:pt x="46238" y="281899"/>
                </a:lnTo>
                <a:lnTo>
                  <a:pt x="92506" y="272167"/>
                </a:lnTo>
                <a:lnTo>
                  <a:pt x="154158" y="262464"/>
                </a:lnTo>
                <a:lnTo>
                  <a:pt x="210681" y="262464"/>
                </a:lnTo>
                <a:lnTo>
                  <a:pt x="231221" y="228418"/>
                </a:lnTo>
                <a:lnTo>
                  <a:pt x="241507" y="189550"/>
                </a:lnTo>
                <a:lnTo>
                  <a:pt x="241507" y="131218"/>
                </a:lnTo>
                <a:lnTo>
                  <a:pt x="236379" y="102052"/>
                </a:lnTo>
                <a:lnTo>
                  <a:pt x="220966" y="72886"/>
                </a:lnTo>
                <a:lnTo>
                  <a:pt x="210681" y="48600"/>
                </a:lnTo>
                <a:lnTo>
                  <a:pt x="190141" y="29165"/>
                </a:lnTo>
                <a:lnTo>
                  <a:pt x="169570" y="14582"/>
                </a:lnTo>
                <a:lnTo>
                  <a:pt x="143872" y="4851"/>
                </a:lnTo>
                <a:lnTo>
                  <a:pt x="123332" y="0"/>
                </a:lnTo>
                <a:close/>
              </a:path>
            </a:pathLst>
          </a:custGeom>
          <a:solidFill>
            <a:srgbClr val="FFFFFF"/>
          </a:solidFill>
        </p:spPr>
        <p:txBody>
          <a:bodyPr wrap="square" lIns="0" tIns="0" rIns="0" bIns="0" rtlCol="0"/>
          <a:lstStyle/>
          <a:p>
            <a:endParaRPr/>
          </a:p>
        </p:txBody>
      </p:sp>
      <p:sp>
        <p:nvSpPr>
          <p:cNvPr id="7" name="object 7"/>
          <p:cNvSpPr/>
          <p:nvPr/>
        </p:nvSpPr>
        <p:spPr>
          <a:xfrm>
            <a:off x="10245135" y="4262326"/>
            <a:ext cx="102792" cy="17496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0712767" y="4242891"/>
            <a:ext cx="190111" cy="228447"/>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9834057" y="4840708"/>
            <a:ext cx="1572895" cy="923925"/>
          </a:xfrm>
          <a:custGeom>
            <a:avLst/>
            <a:gdLst/>
            <a:ahLst/>
            <a:cxnLst/>
            <a:rect l="l" t="t" r="r" b="b"/>
            <a:pathLst>
              <a:path w="1572895" h="923925">
                <a:moveTo>
                  <a:pt x="1302465" y="592964"/>
                </a:moveTo>
                <a:lnTo>
                  <a:pt x="1145915" y="592964"/>
                </a:lnTo>
                <a:lnTo>
                  <a:pt x="1176740" y="631862"/>
                </a:lnTo>
                <a:lnTo>
                  <a:pt x="1238392" y="719360"/>
                </a:lnTo>
                <a:lnTo>
                  <a:pt x="1300073" y="826263"/>
                </a:lnTo>
                <a:lnTo>
                  <a:pt x="1320613" y="874892"/>
                </a:lnTo>
                <a:lnTo>
                  <a:pt x="1325771" y="899178"/>
                </a:lnTo>
                <a:lnTo>
                  <a:pt x="1325771" y="923493"/>
                </a:lnTo>
                <a:lnTo>
                  <a:pt x="1377137" y="923493"/>
                </a:lnTo>
                <a:lnTo>
                  <a:pt x="1449073" y="904030"/>
                </a:lnTo>
                <a:lnTo>
                  <a:pt x="1490184" y="884595"/>
                </a:lnTo>
                <a:lnTo>
                  <a:pt x="1531295" y="855429"/>
                </a:lnTo>
                <a:lnTo>
                  <a:pt x="1572406" y="811709"/>
                </a:lnTo>
                <a:lnTo>
                  <a:pt x="1551866" y="806829"/>
                </a:lnTo>
                <a:lnTo>
                  <a:pt x="1510755" y="792246"/>
                </a:lnTo>
                <a:lnTo>
                  <a:pt x="1485057" y="787394"/>
                </a:lnTo>
                <a:lnTo>
                  <a:pt x="1377137" y="787394"/>
                </a:lnTo>
                <a:lnTo>
                  <a:pt x="1361724" y="724211"/>
                </a:lnTo>
                <a:lnTo>
                  <a:pt x="1336026" y="661028"/>
                </a:lnTo>
                <a:lnTo>
                  <a:pt x="1302465" y="592964"/>
                </a:lnTo>
                <a:close/>
              </a:path>
              <a:path w="1572895" h="923925">
                <a:moveTo>
                  <a:pt x="30825" y="97229"/>
                </a:moveTo>
                <a:lnTo>
                  <a:pt x="20540" y="136098"/>
                </a:lnTo>
                <a:lnTo>
                  <a:pt x="15412" y="184698"/>
                </a:lnTo>
                <a:lnTo>
                  <a:pt x="5127" y="247881"/>
                </a:lnTo>
                <a:lnTo>
                  <a:pt x="0" y="315945"/>
                </a:lnTo>
                <a:lnTo>
                  <a:pt x="5127" y="393711"/>
                </a:lnTo>
                <a:lnTo>
                  <a:pt x="10285" y="471478"/>
                </a:lnTo>
                <a:lnTo>
                  <a:pt x="30825" y="554095"/>
                </a:lnTo>
                <a:lnTo>
                  <a:pt x="61651" y="631862"/>
                </a:lnTo>
                <a:lnTo>
                  <a:pt x="82221" y="665879"/>
                </a:lnTo>
                <a:lnTo>
                  <a:pt x="107919" y="699896"/>
                </a:lnTo>
                <a:lnTo>
                  <a:pt x="138745" y="733943"/>
                </a:lnTo>
                <a:lnTo>
                  <a:pt x="169570" y="763080"/>
                </a:lnTo>
                <a:lnTo>
                  <a:pt x="210681" y="787394"/>
                </a:lnTo>
                <a:lnTo>
                  <a:pt x="251792" y="806829"/>
                </a:lnTo>
                <a:lnTo>
                  <a:pt x="298030" y="826263"/>
                </a:lnTo>
                <a:lnTo>
                  <a:pt x="354554" y="840846"/>
                </a:lnTo>
                <a:lnTo>
                  <a:pt x="483014" y="850578"/>
                </a:lnTo>
                <a:lnTo>
                  <a:pt x="632045" y="840846"/>
                </a:lnTo>
                <a:lnTo>
                  <a:pt x="719394" y="821412"/>
                </a:lnTo>
                <a:lnTo>
                  <a:pt x="811901" y="801977"/>
                </a:lnTo>
                <a:lnTo>
                  <a:pt x="832441" y="787394"/>
                </a:lnTo>
                <a:lnTo>
                  <a:pt x="1145915" y="592964"/>
                </a:lnTo>
                <a:lnTo>
                  <a:pt x="1302465" y="592964"/>
                </a:lnTo>
                <a:lnTo>
                  <a:pt x="1300073" y="588113"/>
                </a:lnTo>
                <a:lnTo>
                  <a:pt x="1282436" y="558947"/>
                </a:lnTo>
                <a:lnTo>
                  <a:pt x="853012" y="558947"/>
                </a:lnTo>
                <a:lnTo>
                  <a:pt x="942375" y="170115"/>
                </a:lnTo>
                <a:lnTo>
                  <a:pt x="431648" y="170115"/>
                </a:lnTo>
                <a:lnTo>
                  <a:pt x="339141" y="165264"/>
                </a:lnTo>
                <a:lnTo>
                  <a:pt x="241507" y="150681"/>
                </a:lnTo>
                <a:lnTo>
                  <a:pt x="138745" y="131246"/>
                </a:lnTo>
                <a:lnTo>
                  <a:pt x="30825" y="97229"/>
                </a:lnTo>
                <a:close/>
              </a:path>
              <a:path w="1572895" h="923925">
                <a:moveTo>
                  <a:pt x="1449073" y="782543"/>
                </a:moveTo>
                <a:lnTo>
                  <a:pt x="1413120" y="782543"/>
                </a:lnTo>
                <a:lnTo>
                  <a:pt x="1377137" y="787394"/>
                </a:lnTo>
                <a:lnTo>
                  <a:pt x="1485057" y="787394"/>
                </a:lnTo>
                <a:lnTo>
                  <a:pt x="1449073" y="782543"/>
                </a:lnTo>
                <a:close/>
              </a:path>
              <a:path w="1572895" h="923925">
                <a:moveTo>
                  <a:pt x="1079106" y="422877"/>
                </a:moveTo>
                <a:lnTo>
                  <a:pt x="1032868" y="422877"/>
                </a:lnTo>
                <a:lnTo>
                  <a:pt x="853012" y="558947"/>
                </a:lnTo>
                <a:lnTo>
                  <a:pt x="1282436" y="558947"/>
                </a:lnTo>
                <a:lnTo>
                  <a:pt x="1279502" y="554095"/>
                </a:lnTo>
                <a:lnTo>
                  <a:pt x="1253804" y="520078"/>
                </a:lnTo>
                <a:lnTo>
                  <a:pt x="1222979" y="486061"/>
                </a:lnTo>
                <a:lnTo>
                  <a:pt x="1192153" y="461746"/>
                </a:lnTo>
                <a:lnTo>
                  <a:pt x="1156170" y="442312"/>
                </a:lnTo>
                <a:lnTo>
                  <a:pt x="1120217" y="427729"/>
                </a:lnTo>
                <a:lnTo>
                  <a:pt x="1079106" y="422877"/>
                </a:lnTo>
                <a:close/>
              </a:path>
              <a:path w="1572895" h="923925">
                <a:moveTo>
                  <a:pt x="981472" y="0"/>
                </a:moveTo>
                <a:lnTo>
                  <a:pt x="914663" y="43748"/>
                </a:lnTo>
                <a:lnTo>
                  <a:pt x="837599" y="82646"/>
                </a:lnTo>
                <a:lnTo>
                  <a:pt x="786203" y="106932"/>
                </a:lnTo>
                <a:lnTo>
                  <a:pt x="729679" y="126366"/>
                </a:lnTo>
                <a:lnTo>
                  <a:pt x="668028" y="140949"/>
                </a:lnTo>
                <a:lnTo>
                  <a:pt x="596061" y="155532"/>
                </a:lnTo>
                <a:lnTo>
                  <a:pt x="518997" y="165264"/>
                </a:lnTo>
                <a:lnTo>
                  <a:pt x="431648" y="170115"/>
                </a:lnTo>
                <a:lnTo>
                  <a:pt x="942375" y="170115"/>
                </a:lnTo>
                <a:lnTo>
                  <a:pt x="981472" y="0"/>
                </a:lnTo>
                <a:close/>
              </a:path>
            </a:pathLst>
          </a:custGeom>
          <a:solidFill>
            <a:srgbClr val="000000"/>
          </a:solidFill>
        </p:spPr>
        <p:txBody>
          <a:bodyPr wrap="square" lIns="0" tIns="0" rIns="0" bIns="0" rtlCol="0"/>
          <a:lstStyle/>
          <a:p>
            <a:endParaRPr/>
          </a:p>
        </p:txBody>
      </p:sp>
      <p:sp>
        <p:nvSpPr>
          <p:cNvPr id="10" name="object 10"/>
          <p:cNvSpPr/>
          <p:nvPr/>
        </p:nvSpPr>
        <p:spPr>
          <a:xfrm>
            <a:off x="10712767" y="5501736"/>
            <a:ext cx="534670" cy="539750"/>
          </a:xfrm>
          <a:custGeom>
            <a:avLst/>
            <a:gdLst/>
            <a:ahLst/>
            <a:cxnLst/>
            <a:rect l="l" t="t" r="r" b="b"/>
            <a:pathLst>
              <a:path w="534670" h="539750">
                <a:moveTo>
                  <a:pt x="87349" y="0"/>
                </a:moveTo>
                <a:lnTo>
                  <a:pt x="0" y="72914"/>
                </a:lnTo>
                <a:lnTo>
                  <a:pt x="35953" y="92349"/>
                </a:lnTo>
                <a:lnTo>
                  <a:pt x="71936" y="116635"/>
                </a:lnTo>
                <a:lnTo>
                  <a:pt x="113047" y="150681"/>
                </a:lnTo>
                <a:lnTo>
                  <a:pt x="133587" y="174967"/>
                </a:lnTo>
                <a:lnTo>
                  <a:pt x="154158" y="204133"/>
                </a:lnTo>
                <a:lnTo>
                  <a:pt x="169570" y="238150"/>
                </a:lnTo>
                <a:lnTo>
                  <a:pt x="190111" y="277047"/>
                </a:lnTo>
                <a:lnTo>
                  <a:pt x="200396" y="320768"/>
                </a:lnTo>
                <a:lnTo>
                  <a:pt x="210681" y="369397"/>
                </a:lnTo>
                <a:lnTo>
                  <a:pt x="215809" y="422849"/>
                </a:lnTo>
                <a:lnTo>
                  <a:pt x="215809" y="481180"/>
                </a:lnTo>
                <a:lnTo>
                  <a:pt x="226094" y="490883"/>
                </a:lnTo>
                <a:lnTo>
                  <a:pt x="262047" y="510346"/>
                </a:lnTo>
                <a:lnTo>
                  <a:pt x="292903" y="520049"/>
                </a:lnTo>
                <a:lnTo>
                  <a:pt x="323728" y="524929"/>
                </a:lnTo>
                <a:lnTo>
                  <a:pt x="364839" y="534632"/>
                </a:lnTo>
                <a:lnTo>
                  <a:pt x="411078" y="534632"/>
                </a:lnTo>
                <a:lnTo>
                  <a:pt x="452188" y="539512"/>
                </a:lnTo>
                <a:lnTo>
                  <a:pt x="488141" y="539512"/>
                </a:lnTo>
                <a:lnTo>
                  <a:pt x="518997" y="534632"/>
                </a:lnTo>
                <a:lnTo>
                  <a:pt x="529252" y="529781"/>
                </a:lnTo>
                <a:lnTo>
                  <a:pt x="534410" y="524929"/>
                </a:lnTo>
                <a:lnTo>
                  <a:pt x="534410" y="515198"/>
                </a:lnTo>
                <a:lnTo>
                  <a:pt x="524125" y="505466"/>
                </a:lnTo>
                <a:lnTo>
                  <a:pt x="503585" y="490883"/>
                </a:lnTo>
                <a:lnTo>
                  <a:pt x="472729" y="471449"/>
                </a:lnTo>
                <a:lnTo>
                  <a:pt x="369967" y="427700"/>
                </a:lnTo>
                <a:lnTo>
                  <a:pt x="308316" y="291630"/>
                </a:lnTo>
                <a:lnTo>
                  <a:pt x="267205" y="213864"/>
                </a:lnTo>
                <a:lnTo>
                  <a:pt x="220936" y="136098"/>
                </a:lnTo>
                <a:lnTo>
                  <a:pt x="174698" y="68034"/>
                </a:lnTo>
                <a:lnTo>
                  <a:pt x="128460" y="19434"/>
                </a:lnTo>
                <a:lnTo>
                  <a:pt x="107889" y="4851"/>
                </a:lnTo>
                <a:lnTo>
                  <a:pt x="87349" y="0"/>
                </a:lnTo>
                <a:close/>
              </a:path>
            </a:pathLst>
          </a:custGeom>
          <a:solidFill>
            <a:srgbClr val="000000"/>
          </a:solidFill>
        </p:spPr>
        <p:txBody>
          <a:bodyPr wrap="square" lIns="0" tIns="0" rIns="0" bIns="0" rtlCol="0"/>
          <a:lstStyle/>
          <a:p>
            <a:endParaRPr/>
          </a:p>
        </p:txBody>
      </p:sp>
      <p:sp>
        <p:nvSpPr>
          <p:cNvPr id="11" name="object 11"/>
          <p:cNvSpPr/>
          <p:nvPr/>
        </p:nvSpPr>
        <p:spPr>
          <a:xfrm>
            <a:off x="10466102" y="4806690"/>
            <a:ext cx="565785" cy="495934"/>
          </a:xfrm>
          <a:custGeom>
            <a:avLst/>
            <a:gdLst/>
            <a:ahLst/>
            <a:cxnLst/>
            <a:rect l="l" t="t" r="r" b="b"/>
            <a:pathLst>
              <a:path w="565784" h="495935">
                <a:moveTo>
                  <a:pt x="97634" y="349962"/>
                </a:moveTo>
                <a:lnTo>
                  <a:pt x="0" y="442312"/>
                </a:lnTo>
                <a:lnTo>
                  <a:pt x="15412" y="461746"/>
                </a:lnTo>
                <a:lnTo>
                  <a:pt x="30825" y="476329"/>
                </a:lnTo>
                <a:lnTo>
                  <a:pt x="56523" y="486032"/>
                </a:lnTo>
                <a:lnTo>
                  <a:pt x="87349" y="495763"/>
                </a:lnTo>
                <a:lnTo>
                  <a:pt x="154158" y="495763"/>
                </a:lnTo>
                <a:lnTo>
                  <a:pt x="231252" y="490912"/>
                </a:lnTo>
                <a:lnTo>
                  <a:pt x="308316" y="481180"/>
                </a:lnTo>
                <a:lnTo>
                  <a:pt x="369967" y="471449"/>
                </a:lnTo>
                <a:lnTo>
                  <a:pt x="431648" y="456895"/>
                </a:lnTo>
                <a:lnTo>
                  <a:pt x="493299" y="398563"/>
                </a:lnTo>
                <a:lnTo>
                  <a:pt x="497428" y="393683"/>
                </a:lnTo>
                <a:lnTo>
                  <a:pt x="318601" y="393683"/>
                </a:lnTo>
                <a:lnTo>
                  <a:pt x="282618" y="388831"/>
                </a:lnTo>
                <a:lnTo>
                  <a:pt x="241507" y="383980"/>
                </a:lnTo>
                <a:lnTo>
                  <a:pt x="169570" y="369397"/>
                </a:lnTo>
                <a:lnTo>
                  <a:pt x="118174" y="354814"/>
                </a:lnTo>
                <a:lnTo>
                  <a:pt x="97634" y="349962"/>
                </a:lnTo>
                <a:close/>
              </a:path>
              <a:path w="565784" h="495935">
                <a:moveTo>
                  <a:pt x="544695" y="0"/>
                </a:moveTo>
                <a:lnTo>
                  <a:pt x="498457" y="0"/>
                </a:lnTo>
                <a:lnTo>
                  <a:pt x="472759" y="4851"/>
                </a:lnTo>
                <a:lnTo>
                  <a:pt x="441933" y="9731"/>
                </a:lnTo>
                <a:lnTo>
                  <a:pt x="395665" y="58331"/>
                </a:lnTo>
                <a:lnTo>
                  <a:pt x="375125" y="92349"/>
                </a:lnTo>
                <a:lnTo>
                  <a:pt x="369967" y="106932"/>
                </a:lnTo>
                <a:lnTo>
                  <a:pt x="369967" y="116663"/>
                </a:lnTo>
                <a:lnTo>
                  <a:pt x="375125" y="126366"/>
                </a:lnTo>
                <a:lnTo>
                  <a:pt x="380252" y="131246"/>
                </a:lnTo>
                <a:lnTo>
                  <a:pt x="395665" y="140949"/>
                </a:lnTo>
                <a:lnTo>
                  <a:pt x="436776" y="140949"/>
                </a:lnTo>
                <a:lnTo>
                  <a:pt x="457346" y="209013"/>
                </a:lnTo>
                <a:lnTo>
                  <a:pt x="462474" y="262464"/>
                </a:lnTo>
                <a:lnTo>
                  <a:pt x="457346" y="306213"/>
                </a:lnTo>
                <a:lnTo>
                  <a:pt x="441933" y="340231"/>
                </a:lnTo>
                <a:lnTo>
                  <a:pt x="421363" y="364545"/>
                </a:lnTo>
                <a:lnTo>
                  <a:pt x="390537" y="379128"/>
                </a:lnTo>
                <a:lnTo>
                  <a:pt x="354554" y="388831"/>
                </a:lnTo>
                <a:lnTo>
                  <a:pt x="318601" y="393683"/>
                </a:lnTo>
                <a:lnTo>
                  <a:pt x="497428" y="393683"/>
                </a:lnTo>
                <a:lnTo>
                  <a:pt x="513870" y="374248"/>
                </a:lnTo>
                <a:lnTo>
                  <a:pt x="529283" y="345082"/>
                </a:lnTo>
                <a:lnTo>
                  <a:pt x="549823" y="286779"/>
                </a:lnTo>
                <a:lnTo>
                  <a:pt x="554981" y="233298"/>
                </a:lnTo>
                <a:lnTo>
                  <a:pt x="549823" y="184698"/>
                </a:lnTo>
                <a:lnTo>
                  <a:pt x="544695" y="145801"/>
                </a:lnTo>
                <a:lnTo>
                  <a:pt x="534410" y="111783"/>
                </a:lnTo>
                <a:lnTo>
                  <a:pt x="549823" y="82617"/>
                </a:lnTo>
                <a:lnTo>
                  <a:pt x="560108" y="58331"/>
                </a:lnTo>
                <a:lnTo>
                  <a:pt x="565236" y="38897"/>
                </a:lnTo>
                <a:lnTo>
                  <a:pt x="565236" y="24314"/>
                </a:lnTo>
                <a:lnTo>
                  <a:pt x="554981" y="4851"/>
                </a:lnTo>
                <a:lnTo>
                  <a:pt x="544695" y="0"/>
                </a:lnTo>
                <a:close/>
              </a:path>
            </a:pathLst>
          </a:custGeom>
          <a:solidFill>
            <a:srgbClr val="000000"/>
          </a:solidFill>
        </p:spPr>
        <p:txBody>
          <a:bodyPr wrap="square" lIns="0" tIns="0" rIns="0" bIns="0" rtlCol="0"/>
          <a:lstStyle/>
          <a:p>
            <a:endParaRPr/>
          </a:p>
        </p:txBody>
      </p:sp>
      <p:sp>
        <p:nvSpPr>
          <p:cNvPr id="12" name="object 12"/>
          <p:cNvSpPr/>
          <p:nvPr/>
        </p:nvSpPr>
        <p:spPr>
          <a:xfrm>
            <a:off x="9340746" y="4150542"/>
            <a:ext cx="632460" cy="1079500"/>
          </a:xfrm>
          <a:custGeom>
            <a:avLst/>
            <a:gdLst/>
            <a:ahLst/>
            <a:cxnLst/>
            <a:rect l="l" t="t" r="r" b="b"/>
            <a:pathLst>
              <a:path w="632459" h="1079500">
                <a:moveTo>
                  <a:pt x="298038" y="0"/>
                </a:moveTo>
                <a:lnTo>
                  <a:pt x="231238" y="0"/>
                </a:lnTo>
                <a:lnTo>
                  <a:pt x="190127" y="4851"/>
                </a:lnTo>
                <a:lnTo>
                  <a:pt x="51385" y="150681"/>
                </a:lnTo>
                <a:lnTo>
                  <a:pt x="30833" y="223567"/>
                </a:lnTo>
                <a:lnTo>
                  <a:pt x="15415" y="306213"/>
                </a:lnTo>
                <a:lnTo>
                  <a:pt x="5138" y="403414"/>
                </a:lnTo>
                <a:lnTo>
                  <a:pt x="0" y="510346"/>
                </a:lnTo>
                <a:lnTo>
                  <a:pt x="0" y="563798"/>
                </a:lnTo>
                <a:lnTo>
                  <a:pt x="10277" y="612399"/>
                </a:lnTo>
                <a:lnTo>
                  <a:pt x="20554" y="656148"/>
                </a:lnTo>
                <a:lnTo>
                  <a:pt x="35969" y="699896"/>
                </a:lnTo>
                <a:lnTo>
                  <a:pt x="56525" y="738765"/>
                </a:lnTo>
                <a:lnTo>
                  <a:pt x="82217" y="767931"/>
                </a:lnTo>
                <a:lnTo>
                  <a:pt x="632055" y="1078997"/>
                </a:lnTo>
                <a:lnTo>
                  <a:pt x="524135" y="874864"/>
                </a:lnTo>
                <a:lnTo>
                  <a:pt x="318581" y="767931"/>
                </a:lnTo>
                <a:lnTo>
                  <a:pt x="179851" y="685314"/>
                </a:lnTo>
                <a:lnTo>
                  <a:pt x="133604" y="660999"/>
                </a:lnTo>
                <a:lnTo>
                  <a:pt x="113048" y="646416"/>
                </a:lnTo>
                <a:lnTo>
                  <a:pt x="107912" y="573530"/>
                </a:lnTo>
                <a:lnTo>
                  <a:pt x="102772" y="505466"/>
                </a:lnTo>
                <a:lnTo>
                  <a:pt x="102772" y="417997"/>
                </a:lnTo>
                <a:lnTo>
                  <a:pt x="118188" y="286750"/>
                </a:lnTo>
                <a:lnTo>
                  <a:pt x="128464" y="247881"/>
                </a:lnTo>
                <a:lnTo>
                  <a:pt x="154159" y="184698"/>
                </a:lnTo>
                <a:lnTo>
                  <a:pt x="200407" y="145801"/>
                </a:lnTo>
                <a:lnTo>
                  <a:pt x="317581" y="145801"/>
                </a:lnTo>
                <a:lnTo>
                  <a:pt x="323739" y="136098"/>
                </a:lnTo>
                <a:lnTo>
                  <a:pt x="426501" y="111783"/>
                </a:lnTo>
                <a:lnTo>
                  <a:pt x="421374" y="87497"/>
                </a:lnTo>
                <a:lnTo>
                  <a:pt x="411088" y="68034"/>
                </a:lnTo>
                <a:lnTo>
                  <a:pt x="395675" y="43748"/>
                </a:lnTo>
                <a:lnTo>
                  <a:pt x="369977" y="19434"/>
                </a:lnTo>
                <a:lnTo>
                  <a:pt x="349437" y="14582"/>
                </a:lnTo>
                <a:lnTo>
                  <a:pt x="328867" y="4851"/>
                </a:lnTo>
                <a:lnTo>
                  <a:pt x="298038" y="0"/>
                </a:lnTo>
                <a:close/>
              </a:path>
              <a:path w="632459" h="1079500">
                <a:moveTo>
                  <a:pt x="317581" y="145801"/>
                </a:moveTo>
                <a:lnTo>
                  <a:pt x="200407" y="145801"/>
                </a:lnTo>
                <a:lnTo>
                  <a:pt x="215822" y="155532"/>
                </a:lnTo>
                <a:lnTo>
                  <a:pt x="246654" y="170115"/>
                </a:lnTo>
                <a:lnTo>
                  <a:pt x="267206" y="174967"/>
                </a:lnTo>
                <a:lnTo>
                  <a:pt x="287762" y="170115"/>
                </a:lnTo>
                <a:lnTo>
                  <a:pt x="308326" y="160384"/>
                </a:lnTo>
                <a:lnTo>
                  <a:pt x="317581" y="145801"/>
                </a:lnTo>
                <a:close/>
              </a:path>
            </a:pathLst>
          </a:custGeom>
          <a:solidFill>
            <a:srgbClr val="000000"/>
          </a:solidFill>
        </p:spPr>
        <p:txBody>
          <a:bodyPr wrap="square" lIns="0" tIns="0" rIns="0" bIns="0" rtlCol="0"/>
          <a:lstStyle/>
          <a:p>
            <a:endParaRPr/>
          </a:p>
        </p:txBody>
      </p:sp>
      <p:sp>
        <p:nvSpPr>
          <p:cNvPr id="13" name="object 13"/>
          <p:cNvSpPr/>
          <p:nvPr/>
        </p:nvSpPr>
        <p:spPr>
          <a:xfrm>
            <a:off x="11113559" y="3649927"/>
            <a:ext cx="680720" cy="661035"/>
          </a:xfrm>
          <a:custGeom>
            <a:avLst/>
            <a:gdLst/>
            <a:ahLst/>
            <a:cxnLst/>
            <a:rect l="l" t="t" r="r" b="b"/>
            <a:pathLst>
              <a:path w="680720" h="661035">
                <a:moveTo>
                  <a:pt x="210681" y="364517"/>
                </a:moveTo>
                <a:lnTo>
                  <a:pt x="220966" y="505466"/>
                </a:lnTo>
                <a:lnTo>
                  <a:pt x="231252" y="607547"/>
                </a:lnTo>
                <a:lnTo>
                  <a:pt x="236379" y="660999"/>
                </a:lnTo>
                <a:lnTo>
                  <a:pt x="298061" y="495763"/>
                </a:lnTo>
                <a:lnTo>
                  <a:pt x="549823" y="495763"/>
                </a:lnTo>
                <a:lnTo>
                  <a:pt x="560108" y="486032"/>
                </a:lnTo>
                <a:lnTo>
                  <a:pt x="585806" y="466597"/>
                </a:lnTo>
                <a:lnTo>
                  <a:pt x="626917" y="427700"/>
                </a:lnTo>
                <a:lnTo>
                  <a:pt x="375125" y="427700"/>
                </a:lnTo>
                <a:lnTo>
                  <a:pt x="334014" y="422849"/>
                </a:lnTo>
                <a:lnTo>
                  <a:pt x="298061" y="413117"/>
                </a:lnTo>
                <a:lnTo>
                  <a:pt x="210681" y="364517"/>
                </a:lnTo>
                <a:close/>
              </a:path>
              <a:path w="680720" h="661035">
                <a:moveTo>
                  <a:pt x="549823" y="495763"/>
                </a:moveTo>
                <a:lnTo>
                  <a:pt x="298061" y="495763"/>
                </a:lnTo>
                <a:lnTo>
                  <a:pt x="334014" y="510346"/>
                </a:lnTo>
                <a:lnTo>
                  <a:pt x="364839" y="520049"/>
                </a:lnTo>
                <a:lnTo>
                  <a:pt x="400823" y="529781"/>
                </a:lnTo>
                <a:lnTo>
                  <a:pt x="441933" y="534632"/>
                </a:lnTo>
                <a:lnTo>
                  <a:pt x="467632" y="529781"/>
                </a:lnTo>
                <a:lnTo>
                  <a:pt x="488172" y="524901"/>
                </a:lnTo>
                <a:lnTo>
                  <a:pt x="539568" y="505466"/>
                </a:lnTo>
                <a:lnTo>
                  <a:pt x="549823" y="495763"/>
                </a:lnTo>
                <a:close/>
              </a:path>
              <a:path w="680720" h="661035">
                <a:moveTo>
                  <a:pt x="594045" y="106932"/>
                </a:moveTo>
                <a:lnTo>
                  <a:pt x="256950" y="106932"/>
                </a:lnTo>
                <a:lnTo>
                  <a:pt x="292903" y="111783"/>
                </a:lnTo>
                <a:lnTo>
                  <a:pt x="334014" y="116635"/>
                </a:lnTo>
                <a:lnTo>
                  <a:pt x="405950" y="136069"/>
                </a:lnTo>
                <a:lnTo>
                  <a:pt x="472759" y="160384"/>
                </a:lnTo>
                <a:lnTo>
                  <a:pt x="549823" y="218716"/>
                </a:lnTo>
                <a:lnTo>
                  <a:pt x="575521" y="281899"/>
                </a:lnTo>
                <a:lnTo>
                  <a:pt x="570393" y="306185"/>
                </a:lnTo>
                <a:lnTo>
                  <a:pt x="560108" y="330499"/>
                </a:lnTo>
                <a:lnTo>
                  <a:pt x="539568" y="359665"/>
                </a:lnTo>
                <a:lnTo>
                  <a:pt x="513870" y="379100"/>
                </a:lnTo>
                <a:lnTo>
                  <a:pt x="483044" y="403414"/>
                </a:lnTo>
                <a:lnTo>
                  <a:pt x="447061" y="417997"/>
                </a:lnTo>
                <a:lnTo>
                  <a:pt x="411108" y="427700"/>
                </a:lnTo>
                <a:lnTo>
                  <a:pt x="626917" y="427700"/>
                </a:lnTo>
                <a:lnTo>
                  <a:pt x="657743" y="383951"/>
                </a:lnTo>
                <a:lnTo>
                  <a:pt x="673155" y="359665"/>
                </a:lnTo>
                <a:lnTo>
                  <a:pt x="678313" y="335351"/>
                </a:lnTo>
                <a:lnTo>
                  <a:pt x="680650" y="329817"/>
                </a:lnTo>
                <a:lnTo>
                  <a:pt x="680650" y="230228"/>
                </a:lnTo>
                <a:lnTo>
                  <a:pt x="668028" y="194401"/>
                </a:lnTo>
                <a:lnTo>
                  <a:pt x="637202" y="150652"/>
                </a:lnTo>
                <a:lnTo>
                  <a:pt x="601219" y="111783"/>
                </a:lnTo>
                <a:lnTo>
                  <a:pt x="594045" y="106932"/>
                </a:lnTo>
                <a:close/>
              </a:path>
              <a:path w="680720" h="661035">
                <a:moveTo>
                  <a:pt x="256950" y="0"/>
                </a:moveTo>
                <a:lnTo>
                  <a:pt x="220966" y="0"/>
                </a:lnTo>
                <a:lnTo>
                  <a:pt x="179856" y="4851"/>
                </a:lnTo>
                <a:lnTo>
                  <a:pt x="107919" y="29165"/>
                </a:lnTo>
                <a:lnTo>
                  <a:pt x="71936" y="48600"/>
                </a:lnTo>
                <a:lnTo>
                  <a:pt x="41110" y="72886"/>
                </a:lnTo>
                <a:lnTo>
                  <a:pt x="10285" y="111783"/>
                </a:lnTo>
                <a:lnTo>
                  <a:pt x="0" y="131218"/>
                </a:lnTo>
                <a:lnTo>
                  <a:pt x="0" y="160384"/>
                </a:lnTo>
                <a:lnTo>
                  <a:pt x="5157" y="189550"/>
                </a:lnTo>
                <a:lnTo>
                  <a:pt x="20570" y="218716"/>
                </a:lnTo>
                <a:lnTo>
                  <a:pt x="41110" y="243001"/>
                </a:lnTo>
                <a:lnTo>
                  <a:pt x="71936" y="257584"/>
                </a:lnTo>
                <a:lnTo>
                  <a:pt x="128460" y="165235"/>
                </a:lnTo>
                <a:lnTo>
                  <a:pt x="113047" y="155532"/>
                </a:lnTo>
                <a:lnTo>
                  <a:pt x="123332" y="145801"/>
                </a:lnTo>
                <a:lnTo>
                  <a:pt x="154158" y="126366"/>
                </a:lnTo>
                <a:lnTo>
                  <a:pt x="159315" y="126366"/>
                </a:lnTo>
                <a:lnTo>
                  <a:pt x="179856" y="121515"/>
                </a:lnTo>
                <a:lnTo>
                  <a:pt x="200426" y="111783"/>
                </a:lnTo>
                <a:lnTo>
                  <a:pt x="256950" y="106932"/>
                </a:lnTo>
                <a:lnTo>
                  <a:pt x="594045" y="106932"/>
                </a:lnTo>
                <a:lnTo>
                  <a:pt x="565266" y="87469"/>
                </a:lnTo>
                <a:lnTo>
                  <a:pt x="529283" y="68034"/>
                </a:lnTo>
                <a:lnTo>
                  <a:pt x="447061" y="29165"/>
                </a:lnTo>
                <a:lnTo>
                  <a:pt x="354584" y="9702"/>
                </a:lnTo>
                <a:lnTo>
                  <a:pt x="303188" y="4851"/>
                </a:lnTo>
                <a:lnTo>
                  <a:pt x="256950" y="0"/>
                </a:lnTo>
                <a:close/>
              </a:path>
            </a:pathLst>
          </a:custGeom>
          <a:solidFill>
            <a:srgbClr val="8BC53E"/>
          </a:solidFill>
        </p:spPr>
        <p:txBody>
          <a:bodyPr wrap="square" lIns="0" tIns="0" rIns="0" bIns="0" rtlCol="0"/>
          <a:lstStyle/>
          <a:p>
            <a:endParaRPr/>
          </a:p>
        </p:txBody>
      </p:sp>
      <p:sp>
        <p:nvSpPr>
          <p:cNvPr id="14" name="object 14"/>
          <p:cNvSpPr/>
          <p:nvPr/>
        </p:nvSpPr>
        <p:spPr>
          <a:xfrm>
            <a:off x="11262590" y="4335241"/>
            <a:ext cx="184983" cy="174967"/>
          </a:xfrm>
          <a:prstGeom prst="rect">
            <a:avLst/>
          </a:prstGeom>
          <a:blipFill>
            <a:blip r:embed="rId5" cstate="print"/>
            <a:stretch>
              <a:fillRect/>
            </a:stretch>
          </a:blipFill>
        </p:spPr>
        <p:txBody>
          <a:bodyPr wrap="square" lIns="0" tIns="0" rIns="0" bIns="0" rtlCol="0"/>
          <a:lstStyle/>
          <a:p>
            <a:endParaRPr/>
          </a:p>
        </p:txBody>
      </p:sp>
      <p:sp>
        <p:nvSpPr>
          <p:cNvPr id="15" name="object 15"/>
          <p:cNvSpPr/>
          <p:nvPr/>
        </p:nvSpPr>
        <p:spPr>
          <a:xfrm>
            <a:off x="11149543" y="3781145"/>
            <a:ext cx="164443" cy="150681"/>
          </a:xfrm>
          <a:prstGeom prst="rect">
            <a:avLst/>
          </a:prstGeom>
          <a:blipFill>
            <a:blip r:embed="rId6" cstate="print"/>
            <a:stretch>
              <a:fillRect/>
            </a:stretch>
          </a:blipFill>
        </p:spPr>
        <p:txBody>
          <a:bodyPr wrap="square" lIns="0" tIns="0" rIns="0" bIns="0" rtlCol="0"/>
          <a:lstStyle/>
          <a:p>
            <a:endParaRPr/>
          </a:p>
        </p:txBody>
      </p:sp>
      <p:sp>
        <p:nvSpPr>
          <p:cNvPr id="16" name="object 16"/>
          <p:cNvSpPr/>
          <p:nvPr/>
        </p:nvSpPr>
        <p:spPr>
          <a:xfrm>
            <a:off x="10548323" y="4621991"/>
            <a:ext cx="277495" cy="155575"/>
          </a:xfrm>
          <a:custGeom>
            <a:avLst/>
            <a:gdLst/>
            <a:ahLst/>
            <a:cxnLst/>
            <a:rect l="l" t="t" r="r" b="b"/>
            <a:pathLst>
              <a:path w="277495" h="155575">
                <a:moveTo>
                  <a:pt x="154158" y="0"/>
                </a:moveTo>
                <a:lnTo>
                  <a:pt x="128460" y="4880"/>
                </a:lnTo>
                <a:lnTo>
                  <a:pt x="102761" y="14582"/>
                </a:lnTo>
                <a:lnTo>
                  <a:pt x="87349" y="29165"/>
                </a:lnTo>
                <a:lnTo>
                  <a:pt x="66808" y="43748"/>
                </a:lnTo>
                <a:lnTo>
                  <a:pt x="35953" y="82646"/>
                </a:lnTo>
                <a:lnTo>
                  <a:pt x="15412" y="116663"/>
                </a:lnTo>
                <a:lnTo>
                  <a:pt x="0" y="155532"/>
                </a:lnTo>
                <a:lnTo>
                  <a:pt x="20540" y="126366"/>
                </a:lnTo>
                <a:lnTo>
                  <a:pt x="46238" y="102080"/>
                </a:lnTo>
                <a:lnTo>
                  <a:pt x="71936" y="82646"/>
                </a:lnTo>
                <a:lnTo>
                  <a:pt x="92476" y="63183"/>
                </a:lnTo>
                <a:lnTo>
                  <a:pt x="118174" y="53480"/>
                </a:lnTo>
                <a:lnTo>
                  <a:pt x="138745" y="48600"/>
                </a:lnTo>
                <a:lnTo>
                  <a:pt x="184983" y="38897"/>
                </a:lnTo>
                <a:lnTo>
                  <a:pt x="253513" y="38897"/>
                </a:lnTo>
                <a:lnTo>
                  <a:pt x="241507" y="29165"/>
                </a:lnTo>
                <a:lnTo>
                  <a:pt x="210681" y="14582"/>
                </a:lnTo>
                <a:lnTo>
                  <a:pt x="179856" y="4880"/>
                </a:lnTo>
                <a:lnTo>
                  <a:pt x="154158" y="0"/>
                </a:lnTo>
                <a:close/>
              </a:path>
              <a:path w="277495" h="155575">
                <a:moveTo>
                  <a:pt x="253513" y="38897"/>
                </a:moveTo>
                <a:lnTo>
                  <a:pt x="220966" y="38897"/>
                </a:lnTo>
                <a:lnTo>
                  <a:pt x="251792" y="48600"/>
                </a:lnTo>
                <a:lnTo>
                  <a:pt x="277490" y="58331"/>
                </a:lnTo>
                <a:lnTo>
                  <a:pt x="253513" y="38897"/>
                </a:lnTo>
                <a:close/>
              </a:path>
            </a:pathLst>
          </a:custGeom>
          <a:solidFill>
            <a:srgbClr val="FFFFFF"/>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6C9D-BF31-441F-BE45-F0A9C5167343}"/>
              </a:ext>
            </a:extLst>
          </p:cNvPr>
          <p:cNvSpPr>
            <a:spLocks noGrp="1"/>
          </p:cNvSpPr>
          <p:nvPr>
            <p:ph type="title"/>
          </p:nvPr>
        </p:nvSpPr>
        <p:spPr/>
        <p:txBody>
          <a:bodyPr/>
          <a:lstStyle/>
          <a:p>
            <a:r>
              <a:rPr lang="en-US" dirty="0"/>
              <a:t>Common Types of Cyber-Attacks</a:t>
            </a:r>
          </a:p>
        </p:txBody>
      </p:sp>
      <p:sp>
        <p:nvSpPr>
          <p:cNvPr id="3" name="Content Placeholder 2">
            <a:extLst>
              <a:ext uri="{FF2B5EF4-FFF2-40B4-BE49-F238E27FC236}">
                <a16:creationId xmlns:a16="http://schemas.microsoft.com/office/drawing/2014/main" id="{28C2530F-AA49-44BF-B526-2C8B4523DB17}"/>
              </a:ext>
            </a:extLst>
          </p:cNvPr>
          <p:cNvSpPr>
            <a:spLocks noGrp="1"/>
          </p:cNvSpPr>
          <p:nvPr>
            <p:ph idx="1"/>
          </p:nvPr>
        </p:nvSpPr>
        <p:spPr>
          <a:xfrm>
            <a:off x="609600" y="1775192"/>
            <a:ext cx="11496350" cy="4701808"/>
          </a:xfrm>
        </p:spPr>
        <p:txBody>
          <a:bodyPr vert="horz" lIns="54864" tIns="91440" rtlCol="0" anchor="t">
            <a:normAutofit/>
          </a:bodyPr>
          <a:lstStyle/>
          <a:p>
            <a:pPr marL="118745" indent="0">
              <a:buNone/>
            </a:pPr>
            <a:endParaRPr lang="en-US" dirty="0"/>
          </a:p>
          <a:p>
            <a:pPr marL="438785"/>
            <a:endParaRPr lang="en-US" dirty="0"/>
          </a:p>
          <a:p>
            <a:pPr marL="438785"/>
            <a:endParaRPr lang="en-US" dirty="0"/>
          </a:p>
          <a:p>
            <a:pPr marL="438785"/>
            <a:endParaRPr lang="en-US" dirty="0"/>
          </a:p>
        </p:txBody>
      </p:sp>
      <p:pic>
        <p:nvPicPr>
          <p:cNvPr id="5" name="Picture 4">
            <a:extLst>
              <a:ext uri="{FF2B5EF4-FFF2-40B4-BE49-F238E27FC236}">
                <a16:creationId xmlns:a16="http://schemas.microsoft.com/office/drawing/2014/main" id="{B9C77127-0F97-4319-8D94-F5DFB18BA99C}"/>
              </a:ext>
            </a:extLst>
          </p:cNvPr>
          <p:cNvPicPr>
            <a:picLocks noChangeAspect="1"/>
          </p:cNvPicPr>
          <p:nvPr/>
        </p:nvPicPr>
        <p:blipFill>
          <a:blip r:embed="rId2"/>
          <a:stretch>
            <a:fillRect/>
          </a:stretch>
        </p:blipFill>
        <p:spPr>
          <a:xfrm>
            <a:off x="2514600" y="1740358"/>
            <a:ext cx="7220321" cy="4476980"/>
          </a:xfrm>
          <a:prstGeom prst="rect">
            <a:avLst/>
          </a:prstGeom>
        </p:spPr>
      </p:pic>
      <p:sp>
        <p:nvSpPr>
          <p:cNvPr id="7" name="TextBox 6">
            <a:extLst>
              <a:ext uri="{FF2B5EF4-FFF2-40B4-BE49-F238E27FC236}">
                <a16:creationId xmlns:a16="http://schemas.microsoft.com/office/drawing/2014/main" id="{7350CC3A-222C-4643-A729-DA2216A9306E}"/>
              </a:ext>
            </a:extLst>
          </p:cNvPr>
          <p:cNvSpPr txBox="1"/>
          <p:nvPr/>
        </p:nvSpPr>
        <p:spPr>
          <a:xfrm>
            <a:off x="4419600" y="6404112"/>
            <a:ext cx="3581400" cy="215444"/>
          </a:xfrm>
          <a:prstGeom prst="rect">
            <a:avLst/>
          </a:prstGeom>
          <a:noFill/>
        </p:spPr>
        <p:txBody>
          <a:bodyPr wrap="square">
            <a:spAutoFit/>
          </a:bodyPr>
          <a:lstStyle/>
          <a:p>
            <a:r>
              <a:rPr lang="en-US" sz="800" dirty="0">
                <a:hlinkClick r:id="rId3"/>
              </a:rPr>
              <a:t>How to Protect Against Cyber Attacks in 2021 &amp; Best Tools (pcwdld.com)</a:t>
            </a:r>
            <a:endParaRPr lang="en-CA" sz="800" dirty="0"/>
          </a:p>
        </p:txBody>
      </p:sp>
    </p:spTree>
    <p:extLst>
      <p:ext uri="{BB962C8B-B14F-4D97-AF65-F5344CB8AC3E}">
        <p14:creationId xmlns:p14="http://schemas.microsoft.com/office/powerpoint/2010/main" val="328745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6C9D-BF31-441F-BE45-F0A9C5167343}"/>
              </a:ext>
            </a:extLst>
          </p:cNvPr>
          <p:cNvSpPr>
            <a:spLocks noGrp="1"/>
          </p:cNvSpPr>
          <p:nvPr>
            <p:ph type="title"/>
          </p:nvPr>
        </p:nvSpPr>
        <p:spPr/>
        <p:txBody>
          <a:bodyPr/>
          <a:lstStyle/>
          <a:p>
            <a:r>
              <a:rPr lang="en-US" dirty="0"/>
              <a:t>Today’s Threat Landscape</a:t>
            </a:r>
          </a:p>
        </p:txBody>
      </p:sp>
      <p:sp>
        <p:nvSpPr>
          <p:cNvPr id="3" name="Content Placeholder 2">
            <a:extLst>
              <a:ext uri="{FF2B5EF4-FFF2-40B4-BE49-F238E27FC236}">
                <a16:creationId xmlns:a16="http://schemas.microsoft.com/office/drawing/2014/main" id="{28C2530F-AA49-44BF-B526-2C8B4523DB17}"/>
              </a:ext>
            </a:extLst>
          </p:cNvPr>
          <p:cNvSpPr>
            <a:spLocks noGrp="1"/>
          </p:cNvSpPr>
          <p:nvPr>
            <p:ph idx="1"/>
          </p:nvPr>
        </p:nvSpPr>
        <p:spPr>
          <a:xfrm>
            <a:off x="609600" y="1775192"/>
            <a:ext cx="11496350" cy="4701808"/>
          </a:xfrm>
        </p:spPr>
        <p:txBody>
          <a:bodyPr vert="horz" lIns="54864" tIns="91440" rtlCol="0" anchor="t">
            <a:normAutofit/>
          </a:bodyPr>
          <a:lstStyle/>
          <a:p>
            <a:pPr marL="118745" indent="0">
              <a:buNone/>
            </a:pPr>
            <a:endParaRPr lang="en-US" dirty="0"/>
          </a:p>
          <a:p>
            <a:pPr marL="438785"/>
            <a:endParaRPr lang="en-US" dirty="0"/>
          </a:p>
          <a:p>
            <a:pPr marL="438785"/>
            <a:endParaRPr lang="en-US" dirty="0"/>
          </a:p>
          <a:p>
            <a:pPr marL="438785"/>
            <a:endParaRPr lang="en-US" dirty="0"/>
          </a:p>
        </p:txBody>
      </p:sp>
      <p:sp>
        <p:nvSpPr>
          <p:cNvPr id="8" name="TextBox 7">
            <a:extLst>
              <a:ext uri="{FF2B5EF4-FFF2-40B4-BE49-F238E27FC236}">
                <a16:creationId xmlns:a16="http://schemas.microsoft.com/office/drawing/2014/main" id="{C071C501-BEDB-4153-B099-98447187FC74}"/>
              </a:ext>
            </a:extLst>
          </p:cNvPr>
          <p:cNvSpPr txBox="1"/>
          <p:nvPr/>
        </p:nvSpPr>
        <p:spPr>
          <a:xfrm>
            <a:off x="302172" y="1595021"/>
            <a:ext cx="11587655" cy="5262979"/>
          </a:xfrm>
          <a:prstGeom prst="rect">
            <a:avLst/>
          </a:prstGeom>
          <a:noFill/>
        </p:spPr>
        <p:txBody>
          <a:bodyPr wrap="square">
            <a:spAutoFit/>
          </a:bodyPr>
          <a:lstStyle/>
          <a:p>
            <a:pPr marL="457200" indent="-457200">
              <a:buFont typeface="Arial" panose="020B0604020202020204" pitchFamily="34" charset="0"/>
              <a:buChar char="•"/>
            </a:pPr>
            <a:r>
              <a:rPr lang="en-US" sz="2800" dirty="0"/>
              <a:t>Today's threat landscape is complex and continues to evolve alongside new advancements in technology.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Current cyber threats pose a risk to businesses, governments, health care institutions and even individuals.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For instance, Malware is becoming more aggressive. We are experiencing everything from network-based ransomware worms, to malware that can wipe out entire systems.   Malicious actors are  even designing sophisticated malware that is polymorphic in nature and alludes detection. This behavior makes it even more difficult to combat malware, because the signatures are constantly changing. </a:t>
            </a:r>
            <a:endParaRPr lang="en-CA" sz="2800" dirty="0"/>
          </a:p>
        </p:txBody>
      </p:sp>
    </p:spTree>
    <p:extLst>
      <p:ext uri="{BB962C8B-B14F-4D97-AF65-F5344CB8AC3E}">
        <p14:creationId xmlns:p14="http://schemas.microsoft.com/office/powerpoint/2010/main" val="3238931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6C9D-BF31-441F-BE45-F0A9C5167343}"/>
              </a:ext>
            </a:extLst>
          </p:cNvPr>
          <p:cNvSpPr>
            <a:spLocks noGrp="1"/>
          </p:cNvSpPr>
          <p:nvPr>
            <p:ph type="title"/>
          </p:nvPr>
        </p:nvSpPr>
        <p:spPr/>
        <p:txBody>
          <a:bodyPr/>
          <a:lstStyle/>
          <a:p>
            <a:r>
              <a:rPr lang="en-US" dirty="0"/>
              <a:t>Today’s Threat Landscape (</a:t>
            </a:r>
            <a:r>
              <a:rPr lang="en-US" dirty="0" err="1"/>
              <a:t>cont</a:t>
            </a:r>
            <a:r>
              <a:rPr lang="en-US" dirty="0"/>
              <a:t>…)</a:t>
            </a:r>
          </a:p>
        </p:txBody>
      </p:sp>
      <p:sp>
        <p:nvSpPr>
          <p:cNvPr id="3" name="Content Placeholder 2">
            <a:extLst>
              <a:ext uri="{FF2B5EF4-FFF2-40B4-BE49-F238E27FC236}">
                <a16:creationId xmlns:a16="http://schemas.microsoft.com/office/drawing/2014/main" id="{28C2530F-AA49-44BF-B526-2C8B4523DB17}"/>
              </a:ext>
            </a:extLst>
          </p:cNvPr>
          <p:cNvSpPr>
            <a:spLocks noGrp="1"/>
          </p:cNvSpPr>
          <p:nvPr>
            <p:ph idx="1"/>
          </p:nvPr>
        </p:nvSpPr>
        <p:spPr>
          <a:xfrm>
            <a:off x="609600" y="1775192"/>
            <a:ext cx="11496350" cy="4701808"/>
          </a:xfrm>
        </p:spPr>
        <p:txBody>
          <a:bodyPr vert="horz" lIns="54864" tIns="91440" rtlCol="0" anchor="t">
            <a:normAutofit/>
          </a:bodyPr>
          <a:lstStyle/>
          <a:p>
            <a:pPr marL="118745" indent="0">
              <a:buNone/>
            </a:pPr>
            <a:endParaRPr lang="en-US" dirty="0"/>
          </a:p>
          <a:p>
            <a:pPr marL="438785"/>
            <a:endParaRPr lang="en-US" dirty="0"/>
          </a:p>
          <a:p>
            <a:pPr marL="438785"/>
            <a:endParaRPr lang="en-US" dirty="0"/>
          </a:p>
          <a:p>
            <a:pPr marL="438785"/>
            <a:endParaRPr lang="en-US" dirty="0"/>
          </a:p>
        </p:txBody>
      </p:sp>
      <p:sp>
        <p:nvSpPr>
          <p:cNvPr id="8" name="TextBox 7">
            <a:extLst>
              <a:ext uri="{FF2B5EF4-FFF2-40B4-BE49-F238E27FC236}">
                <a16:creationId xmlns:a16="http://schemas.microsoft.com/office/drawing/2014/main" id="{C071C501-BEDB-4153-B099-98447187FC74}"/>
              </a:ext>
            </a:extLst>
          </p:cNvPr>
          <p:cNvSpPr txBox="1"/>
          <p:nvPr/>
        </p:nvSpPr>
        <p:spPr>
          <a:xfrm>
            <a:off x="302172" y="1595021"/>
            <a:ext cx="11587655" cy="4832092"/>
          </a:xfrm>
          <a:prstGeom prst="rect">
            <a:avLst/>
          </a:prstGeom>
          <a:noFill/>
        </p:spPr>
        <p:txBody>
          <a:bodyPr wrap="square">
            <a:spAutoFit/>
          </a:bodyPr>
          <a:lstStyle/>
          <a:p>
            <a:pPr marL="457200" indent="-457200">
              <a:buFont typeface="Arial" panose="020B0604020202020204" pitchFamily="34" charset="0"/>
              <a:buChar char="•"/>
            </a:pPr>
            <a:r>
              <a:rPr lang="en-US" sz="2800" dirty="0"/>
              <a:t>With the advent and incorporation of IoT (Internet of Things) devices, such devices not having the same security built into them as other devices can be more susceptible to attacks.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Cloud security – as more and more organizations employ cloud computing for their hosting and deployments, they still need to ensure that security is being focused 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Due to work from home arrangements, security needs to be considered to ensure that remote employees are not making them and their organizations susceptible to attacks.</a:t>
            </a:r>
            <a:endParaRPr lang="en-CA" sz="2800" dirty="0"/>
          </a:p>
        </p:txBody>
      </p:sp>
    </p:spTree>
    <p:extLst>
      <p:ext uri="{BB962C8B-B14F-4D97-AF65-F5344CB8AC3E}">
        <p14:creationId xmlns:p14="http://schemas.microsoft.com/office/powerpoint/2010/main" val="2445845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2563" y="565404"/>
            <a:ext cx="6783324" cy="542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27954"/>
            <a:ext cx="7893050" cy="2974531"/>
          </a:xfrm>
          <a:prstGeom prst="rect">
            <a:avLst/>
          </a:prstGeom>
        </p:spPr>
        <p:txBody>
          <a:bodyPr vert="horz" wrap="square" lIns="0" tIns="113664" rIns="0" bIns="0" rtlCol="0">
            <a:spAutoFit/>
          </a:bodyPr>
          <a:lstStyle/>
          <a:p>
            <a:pPr marL="332740" indent="-320040">
              <a:lnSpc>
                <a:spcPct val="100000"/>
              </a:lnSpc>
              <a:spcBef>
                <a:spcPts val="894"/>
              </a:spcBef>
              <a:buClr>
                <a:srgbClr val="C19E67"/>
              </a:buClr>
              <a:buSzPct val="79687"/>
              <a:buFont typeface="Wingdings 2"/>
              <a:buChar char=""/>
              <a:tabLst>
                <a:tab pos="332105" algn="l"/>
                <a:tab pos="332740" algn="l"/>
              </a:tabLst>
            </a:pPr>
            <a:r>
              <a:rPr sz="3200" dirty="0">
                <a:latin typeface="Corbel"/>
                <a:cs typeface="Corbel"/>
              </a:rPr>
              <a:t>Ensuring </a:t>
            </a:r>
            <a:r>
              <a:rPr sz="3200" spc="-5" dirty="0">
                <a:latin typeface="Corbel"/>
                <a:cs typeface="Corbel"/>
              </a:rPr>
              <a:t>the security of computing</a:t>
            </a:r>
            <a:r>
              <a:rPr sz="3200" spc="-30" dirty="0">
                <a:latin typeface="Corbel"/>
                <a:cs typeface="Corbel"/>
              </a:rPr>
              <a:t> </a:t>
            </a:r>
            <a:r>
              <a:rPr sz="3200" dirty="0">
                <a:latin typeface="Corbel"/>
                <a:cs typeface="Corbel"/>
              </a:rPr>
              <a:t>resources</a:t>
            </a:r>
          </a:p>
          <a:p>
            <a:pPr marL="625475" lvl="1" indent="-274320">
              <a:lnSpc>
                <a:spcPct val="100000"/>
              </a:lnSpc>
              <a:spcBef>
                <a:spcPts val="690"/>
              </a:spcBef>
              <a:buClr>
                <a:srgbClr val="5FB5CC"/>
              </a:buClr>
              <a:buSzPct val="89285"/>
              <a:buFont typeface="Wingdings"/>
              <a:buChar char=""/>
              <a:tabLst>
                <a:tab pos="625475" algn="l"/>
                <a:tab pos="626110" algn="l"/>
              </a:tabLst>
            </a:pPr>
            <a:r>
              <a:rPr sz="2800" spc="-10" dirty="0">
                <a:latin typeface="Corbel"/>
                <a:cs typeface="Corbel"/>
              </a:rPr>
              <a:t>Ensuring</a:t>
            </a:r>
            <a:endParaRPr sz="2800" dirty="0">
              <a:latin typeface="Corbel"/>
              <a:cs typeface="Corbel"/>
            </a:endParaRPr>
          </a:p>
          <a:p>
            <a:pPr marL="890269" lvl="2" indent="-228600">
              <a:lnSpc>
                <a:spcPct val="100000"/>
              </a:lnSpc>
              <a:spcBef>
                <a:spcPts val="580"/>
              </a:spcBef>
              <a:buClr>
                <a:srgbClr val="E66C7C"/>
              </a:buClr>
              <a:buFont typeface="Arial"/>
              <a:buChar char="▪"/>
              <a:tabLst>
                <a:tab pos="890905" algn="l"/>
              </a:tabLst>
            </a:pPr>
            <a:r>
              <a:rPr sz="2400" spc="-20" dirty="0">
                <a:latin typeface="Corbel"/>
                <a:cs typeface="Corbel"/>
              </a:rPr>
              <a:t>Working </a:t>
            </a:r>
            <a:r>
              <a:rPr sz="2400" spc="-5" dirty="0">
                <a:latin typeface="Corbel"/>
                <a:cs typeface="Corbel"/>
              </a:rPr>
              <a:t>towards the</a:t>
            </a:r>
            <a:r>
              <a:rPr sz="2400" spc="25" dirty="0">
                <a:latin typeface="Corbel"/>
                <a:cs typeface="Corbel"/>
              </a:rPr>
              <a:t> </a:t>
            </a:r>
            <a:r>
              <a:rPr sz="2400" dirty="0">
                <a:latin typeface="Corbel"/>
                <a:cs typeface="Corbel"/>
              </a:rPr>
              <a:t>goal</a:t>
            </a:r>
          </a:p>
          <a:p>
            <a:pPr marL="890269" lvl="2" indent="-228600">
              <a:lnSpc>
                <a:spcPct val="100000"/>
              </a:lnSpc>
              <a:spcBef>
                <a:spcPts val="575"/>
              </a:spcBef>
              <a:buClr>
                <a:srgbClr val="E66C7C"/>
              </a:buClr>
              <a:buFont typeface="Arial"/>
              <a:buChar char="▪"/>
              <a:tabLst>
                <a:tab pos="890905" algn="l"/>
              </a:tabLst>
            </a:pPr>
            <a:r>
              <a:rPr sz="2400" dirty="0">
                <a:latin typeface="Corbel"/>
                <a:cs typeface="Corbel"/>
              </a:rPr>
              <a:t>It is an </a:t>
            </a:r>
            <a:r>
              <a:rPr sz="2400" spc="-5" dirty="0">
                <a:latin typeface="Corbel"/>
                <a:cs typeface="Corbel"/>
              </a:rPr>
              <a:t>unending process</a:t>
            </a:r>
            <a:endParaRPr sz="2400" dirty="0">
              <a:latin typeface="Corbel"/>
              <a:cs typeface="Corbel"/>
            </a:endParaRPr>
          </a:p>
          <a:p>
            <a:pPr marL="625475" lvl="1" indent="-274320">
              <a:lnSpc>
                <a:spcPct val="100000"/>
              </a:lnSpc>
              <a:spcBef>
                <a:spcPts val="645"/>
              </a:spcBef>
              <a:buClr>
                <a:srgbClr val="5FB5CC"/>
              </a:buClr>
              <a:buSzPct val="89285"/>
              <a:buFont typeface="Wingdings"/>
              <a:buChar char=""/>
              <a:tabLst>
                <a:tab pos="625475" algn="l"/>
                <a:tab pos="626110" algn="l"/>
              </a:tabLst>
            </a:pPr>
            <a:r>
              <a:rPr sz="2800" spc="-10" dirty="0">
                <a:latin typeface="Corbel"/>
                <a:cs typeface="Corbel"/>
              </a:rPr>
              <a:t>Resources</a:t>
            </a:r>
            <a:endParaRPr sz="2800" dirty="0">
              <a:latin typeface="Corbel"/>
              <a:cs typeface="Corbel"/>
            </a:endParaRPr>
          </a:p>
          <a:p>
            <a:pPr marL="890269" lvl="2" indent="-228600">
              <a:lnSpc>
                <a:spcPct val="100000"/>
              </a:lnSpc>
              <a:spcBef>
                <a:spcPts val="605"/>
              </a:spcBef>
              <a:buClr>
                <a:srgbClr val="E66C7C"/>
              </a:buClr>
              <a:buFont typeface="Arial"/>
              <a:buChar char="▪"/>
              <a:tabLst>
                <a:tab pos="890905" algn="l"/>
              </a:tabLst>
            </a:pPr>
            <a:r>
              <a:rPr sz="2400" spc="-5" dirty="0">
                <a:latin typeface="Corbel"/>
                <a:cs typeface="Corbel"/>
              </a:rPr>
              <a:t>Hardware, software, data,</a:t>
            </a:r>
            <a:r>
              <a:rPr sz="2400" spc="0" dirty="0">
                <a:latin typeface="Corbel"/>
                <a:cs typeface="Corbel"/>
              </a:rPr>
              <a:t> </a:t>
            </a:r>
            <a:r>
              <a:rPr sz="2400" spc="-5" dirty="0">
                <a:latin typeface="Corbel"/>
                <a:cs typeface="Corbel"/>
              </a:rPr>
              <a:t>network</a:t>
            </a:r>
            <a:endParaRPr sz="2400" dirty="0">
              <a:latin typeface="Corbel"/>
              <a:cs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25423" y="565404"/>
            <a:ext cx="5426964" cy="54863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770636" y="1747773"/>
            <a:ext cx="5975350" cy="4228465"/>
          </a:xfrm>
          <a:prstGeom prst="rect">
            <a:avLst/>
          </a:prstGeom>
        </p:spPr>
        <p:txBody>
          <a:bodyPr vert="horz" wrap="square" lIns="0" tIns="12700" rIns="0" bIns="0" rtlCol="0">
            <a:spAutoFit/>
          </a:bodyPr>
          <a:lstStyle/>
          <a:p>
            <a:pPr marL="332740" indent="-320040">
              <a:lnSpc>
                <a:spcPct val="100000"/>
              </a:lnSpc>
              <a:spcBef>
                <a:spcPts val="100"/>
              </a:spcBef>
              <a:buClr>
                <a:srgbClr val="C19E67"/>
              </a:buClr>
              <a:buSzPct val="80000"/>
              <a:buFont typeface="Wingdings 2"/>
              <a:buChar char=""/>
              <a:tabLst>
                <a:tab pos="332105" algn="l"/>
                <a:tab pos="332740" algn="l"/>
              </a:tabLst>
            </a:pPr>
            <a:r>
              <a:rPr sz="3000" dirty="0">
                <a:latin typeface="Corbel"/>
                <a:cs typeface="Corbel"/>
              </a:rPr>
              <a:t>Vulnerability</a:t>
            </a:r>
            <a:endParaRPr sz="3000">
              <a:latin typeface="Corbel"/>
              <a:cs typeface="Corbel"/>
            </a:endParaRPr>
          </a:p>
          <a:p>
            <a:pPr marL="625475" lvl="1" indent="-274320">
              <a:lnSpc>
                <a:spcPct val="100000"/>
              </a:lnSpc>
              <a:spcBef>
                <a:spcPts val="15"/>
              </a:spcBef>
              <a:buClr>
                <a:srgbClr val="5FB5CC"/>
              </a:buClr>
              <a:buSzPct val="90384"/>
              <a:buFont typeface="Wingdings"/>
              <a:buChar char=""/>
              <a:tabLst>
                <a:tab pos="625475" algn="l"/>
                <a:tab pos="626110" algn="l"/>
              </a:tabLst>
            </a:pPr>
            <a:r>
              <a:rPr sz="2600" dirty="0">
                <a:latin typeface="Corbel"/>
                <a:cs typeface="Corbel"/>
              </a:rPr>
              <a:t>A weakness in the</a:t>
            </a:r>
            <a:r>
              <a:rPr sz="2600" spc="-40" dirty="0">
                <a:latin typeface="Corbel"/>
                <a:cs typeface="Corbel"/>
              </a:rPr>
              <a:t> </a:t>
            </a:r>
            <a:r>
              <a:rPr sz="2600" spc="-5" dirty="0">
                <a:latin typeface="Corbel"/>
                <a:cs typeface="Corbel"/>
              </a:rPr>
              <a:t>system</a:t>
            </a:r>
            <a:endParaRPr sz="2600">
              <a:latin typeface="Corbel"/>
              <a:cs typeface="Corbel"/>
            </a:endParaRPr>
          </a:p>
          <a:p>
            <a:pPr marL="625475" lvl="1" indent="-274320">
              <a:lnSpc>
                <a:spcPct val="100000"/>
              </a:lnSpc>
              <a:buClr>
                <a:srgbClr val="5FB5CC"/>
              </a:buClr>
              <a:buSzPct val="90384"/>
              <a:buFont typeface="Wingdings"/>
              <a:buChar char=""/>
              <a:tabLst>
                <a:tab pos="625475" algn="l"/>
                <a:tab pos="626110" algn="l"/>
              </a:tabLst>
            </a:pPr>
            <a:r>
              <a:rPr sz="2600" spc="-5" dirty="0">
                <a:latin typeface="Corbel"/>
                <a:cs typeface="Corbel"/>
              </a:rPr>
              <a:t>Bug,</a:t>
            </a:r>
            <a:r>
              <a:rPr sz="2600" spc="-20" dirty="0">
                <a:latin typeface="Corbel"/>
                <a:cs typeface="Corbel"/>
              </a:rPr>
              <a:t> </a:t>
            </a:r>
            <a:r>
              <a:rPr sz="2600" spc="-5" dirty="0">
                <a:latin typeface="Corbel"/>
                <a:cs typeface="Corbel"/>
              </a:rPr>
              <a:t>glitch</a:t>
            </a:r>
            <a:endParaRPr sz="2600">
              <a:latin typeface="Corbel"/>
              <a:cs typeface="Corbel"/>
            </a:endParaRPr>
          </a:p>
          <a:p>
            <a:pPr marL="332740" indent="-320040">
              <a:lnSpc>
                <a:spcPct val="100000"/>
              </a:lnSpc>
              <a:spcBef>
                <a:spcPts val="2385"/>
              </a:spcBef>
              <a:buClr>
                <a:srgbClr val="C19E67"/>
              </a:buClr>
              <a:buSzPct val="80000"/>
              <a:buFont typeface="Wingdings 2"/>
              <a:buChar char=""/>
              <a:tabLst>
                <a:tab pos="332105" algn="l"/>
                <a:tab pos="332740" algn="l"/>
              </a:tabLst>
            </a:pPr>
            <a:r>
              <a:rPr sz="3000" spc="-5" dirty="0">
                <a:latin typeface="Corbel"/>
                <a:cs typeface="Corbel"/>
              </a:rPr>
              <a:t>Exploit</a:t>
            </a:r>
            <a:endParaRPr sz="3000">
              <a:latin typeface="Corbel"/>
              <a:cs typeface="Corbel"/>
            </a:endParaRPr>
          </a:p>
          <a:p>
            <a:pPr marL="625475" marR="1569085" lvl="1" indent="-274320">
              <a:lnSpc>
                <a:spcPct val="80000"/>
              </a:lnSpc>
              <a:spcBef>
                <a:spcPts val="640"/>
              </a:spcBef>
              <a:buClr>
                <a:srgbClr val="5FB5CC"/>
              </a:buClr>
              <a:buSzPct val="90384"/>
              <a:buFont typeface="Wingdings"/>
              <a:buChar char=""/>
              <a:tabLst>
                <a:tab pos="625475" algn="l"/>
                <a:tab pos="626110" algn="l"/>
              </a:tabLst>
            </a:pPr>
            <a:r>
              <a:rPr sz="2600" dirty="0">
                <a:latin typeface="Corbel"/>
                <a:cs typeface="Corbel"/>
              </a:rPr>
              <a:t>A known method </a:t>
            </a:r>
            <a:r>
              <a:rPr sz="2600" spc="-5" dirty="0">
                <a:latin typeface="Corbel"/>
                <a:cs typeface="Corbel"/>
              </a:rPr>
              <a:t>of taking  advantage </a:t>
            </a:r>
            <a:r>
              <a:rPr sz="2600" dirty="0">
                <a:latin typeface="Corbel"/>
                <a:cs typeface="Corbel"/>
              </a:rPr>
              <a:t>of a</a:t>
            </a:r>
            <a:r>
              <a:rPr sz="2600" spc="-45" dirty="0">
                <a:latin typeface="Corbel"/>
                <a:cs typeface="Corbel"/>
              </a:rPr>
              <a:t> </a:t>
            </a:r>
            <a:r>
              <a:rPr sz="2600" spc="-5" dirty="0">
                <a:latin typeface="Corbel"/>
                <a:cs typeface="Corbel"/>
              </a:rPr>
              <a:t>vulnerability</a:t>
            </a:r>
            <a:endParaRPr sz="2600">
              <a:latin typeface="Corbel"/>
              <a:cs typeface="Corbel"/>
            </a:endParaRPr>
          </a:p>
          <a:p>
            <a:pPr lvl="1">
              <a:lnSpc>
                <a:spcPct val="100000"/>
              </a:lnSpc>
              <a:spcBef>
                <a:spcPts val="25"/>
              </a:spcBef>
              <a:buClr>
                <a:srgbClr val="5FB5CC"/>
              </a:buClr>
              <a:buFont typeface="Wingdings"/>
              <a:buChar char=""/>
            </a:pPr>
            <a:endParaRPr sz="2050">
              <a:latin typeface="Times New Roman"/>
              <a:cs typeface="Times New Roman"/>
            </a:endParaRPr>
          </a:p>
          <a:p>
            <a:pPr marL="332740" indent="-320040">
              <a:lnSpc>
                <a:spcPct val="100000"/>
              </a:lnSpc>
              <a:spcBef>
                <a:spcPts val="5"/>
              </a:spcBef>
              <a:buClr>
                <a:srgbClr val="C19E67"/>
              </a:buClr>
              <a:buSzPct val="80000"/>
              <a:buFont typeface="Wingdings 2"/>
              <a:buChar char=""/>
              <a:tabLst>
                <a:tab pos="332105" algn="l"/>
                <a:tab pos="332740" algn="l"/>
              </a:tabLst>
            </a:pPr>
            <a:r>
              <a:rPr sz="3000" spc="-5" dirty="0">
                <a:latin typeface="Corbel"/>
                <a:cs typeface="Corbel"/>
              </a:rPr>
              <a:t>Threat</a:t>
            </a:r>
            <a:endParaRPr sz="3000">
              <a:latin typeface="Corbel"/>
              <a:cs typeface="Corbel"/>
            </a:endParaRPr>
          </a:p>
          <a:p>
            <a:pPr marL="625475" marR="5080" lvl="1" indent="-274320">
              <a:lnSpc>
                <a:spcPts val="2500"/>
              </a:lnSpc>
              <a:spcBef>
                <a:spcPts val="615"/>
              </a:spcBef>
              <a:buClr>
                <a:srgbClr val="5FB5CC"/>
              </a:buClr>
              <a:buSzPct val="90384"/>
              <a:buFont typeface="Wingdings"/>
              <a:buChar char=""/>
              <a:tabLst>
                <a:tab pos="625475" algn="l"/>
                <a:tab pos="626110" algn="l"/>
              </a:tabLst>
            </a:pPr>
            <a:r>
              <a:rPr sz="2600" spc="-5" dirty="0">
                <a:latin typeface="Corbel"/>
                <a:cs typeface="Corbel"/>
              </a:rPr>
              <a:t>The </a:t>
            </a:r>
            <a:r>
              <a:rPr sz="2600" spc="-10" dirty="0">
                <a:latin typeface="Corbel"/>
                <a:cs typeface="Corbel"/>
              </a:rPr>
              <a:t>likelihood </a:t>
            </a:r>
            <a:r>
              <a:rPr sz="2600" spc="-5" dirty="0">
                <a:latin typeface="Corbel"/>
                <a:cs typeface="Corbel"/>
              </a:rPr>
              <a:t>of </a:t>
            </a:r>
            <a:r>
              <a:rPr sz="2600" dirty="0">
                <a:latin typeface="Corbel"/>
                <a:cs typeface="Corbel"/>
              </a:rPr>
              <a:t>an exploit </a:t>
            </a:r>
            <a:r>
              <a:rPr sz="2600" spc="-5" dirty="0">
                <a:latin typeface="Corbel"/>
                <a:cs typeface="Corbel"/>
              </a:rPr>
              <a:t>being </a:t>
            </a:r>
            <a:r>
              <a:rPr sz="2600" dirty="0">
                <a:latin typeface="Corbel"/>
                <a:cs typeface="Corbel"/>
              </a:rPr>
              <a:t>used  </a:t>
            </a:r>
            <a:r>
              <a:rPr sz="2600" spc="-5" dirty="0">
                <a:latin typeface="Corbel"/>
                <a:cs typeface="Corbel"/>
              </a:rPr>
              <a:t>to compromise the security of </a:t>
            </a:r>
            <a:r>
              <a:rPr sz="2600" dirty="0">
                <a:latin typeface="Corbel"/>
                <a:cs typeface="Corbel"/>
              </a:rPr>
              <a:t>a</a:t>
            </a:r>
            <a:r>
              <a:rPr sz="2600" spc="-60" dirty="0">
                <a:latin typeface="Corbel"/>
                <a:cs typeface="Corbel"/>
              </a:rPr>
              <a:t> </a:t>
            </a:r>
            <a:r>
              <a:rPr sz="2600" spc="-5" dirty="0">
                <a:latin typeface="Corbel"/>
                <a:cs typeface="Corbel"/>
              </a:rPr>
              <a:t>system</a:t>
            </a:r>
            <a:endParaRPr sz="2600">
              <a:latin typeface="Corbel"/>
              <a:cs typeface="Corbel"/>
            </a:endParaRPr>
          </a:p>
        </p:txBody>
      </p:sp>
      <p:sp>
        <p:nvSpPr>
          <p:cNvPr id="4" name="object 4"/>
          <p:cNvSpPr/>
          <p:nvPr/>
        </p:nvSpPr>
        <p:spPr>
          <a:xfrm>
            <a:off x="6600443" y="2145792"/>
            <a:ext cx="928116" cy="8519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6685846" y="3598212"/>
            <a:ext cx="906451" cy="1354773"/>
          </a:xfrm>
          <a:prstGeom prst="rect">
            <a:avLst/>
          </a:prstGeom>
          <a:blipFill>
            <a:blip r:embed="rId4" cstate="print"/>
            <a:stretch>
              <a:fillRect/>
            </a:stretch>
          </a:blipFill>
        </p:spPr>
        <p:txBody>
          <a:bodyPr wrap="square" lIns="0" tIns="0" rIns="0" bIns="0" rtlCol="0"/>
          <a:lstStyle/>
          <a:p>
            <a:endParaRPr/>
          </a:p>
        </p:txBody>
      </p:sp>
      <p:sp>
        <p:nvSpPr>
          <p:cNvPr id="6" name="object 6"/>
          <p:cNvSpPr/>
          <p:nvPr/>
        </p:nvSpPr>
        <p:spPr>
          <a:xfrm>
            <a:off x="8156431" y="4884448"/>
            <a:ext cx="2376856" cy="1317903"/>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TotalTime>
  <Words>1610</Words>
  <Application>Microsoft Macintosh PowerPoint</Application>
  <PresentationFormat>Widescreen</PresentationFormat>
  <Paragraphs>285</Paragraphs>
  <Slides>45</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45</vt:i4>
      </vt:variant>
    </vt:vector>
  </HeadingPairs>
  <TitlesOfParts>
    <vt:vector size="55" baseType="lpstr">
      <vt:lpstr>Arial</vt:lpstr>
      <vt:lpstr>Calibri</vt:lpstr>
      <vt:lpstr>Corbel</vt:lpstr>
      <vt:lpstr>Open Sans</vt:lpstr>
      <vt:lpstr>Times New Roman</vt:lpstr>
      <vt:lpstr>Wingdings</vt:lpstr>
      <vt:lpstr>Wingdings 2</vt:lpstr>
      <vt:lpstr>Wingdings 3</vt:lpstr>
      <vt:lpstr>Office Theme</vt:lpstr>
      <vt:lpstr>Module</vt:lpstr>
      <vt:lpstr>PowerPoint Presentation</vt:lpstr>
      <vt:lpstr>PowerPoint Presentation</vt:lpstr>
      <vt:lpstr>Some Statistics From IBM (2021)…</vt:lpstr>
      <vt:lpstr>Data Breaches</vt:lpstr>
      <vt:lpstr>Common Types of Cyber-Attacks</vt:lpstr>
      <vt:lpstr>Today’s Threat Landscape</vt:lpstr>
      <vt:lpstr>Today’s Threat Landscape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Ethical Hacking</vt:lpstr>
      <vt:lpstr>PowerPoint Presentation</vt:lpstr>
      <vt:lpstr>PowerPoint Presentation</vt:lpstr>
      <vt:lpstr>PowerPoint Presentation</vt:lpstr>
      <vt:lpstr>Ethics </vt:lpstr>
      <vt:lpstr>PowerPoint Presentation</vt:lpstr>
      <vt:lpstr>PowerPoint Presentation</vt:lpstr>
      <vt:lpstr>PowerPoint Presentation</vt:lpstr>
      <vt:lpstr>PowerPoint Presentation</vt:lpstr>
      <vt:lpstr>PowerPoint Presentation</vt:lpstr>
      <vt:lpstr>PowerPoint Presentation</vt:lpstr>
      <vt:lpstr>Confidentiality, Integrity and Availability </vt:lpstr>
      <vt:lpstr>PowerPoint Presentation</vt:lpstr>
      <vt:lpstr>PowerPoint Presentation</vt:lpstr>
      <vt:lpstr>Confidentiality</vt:lpstr>
      <vt:lpstr>Confidentiality - Example</vt:lpstr>
      <vt:lpstr>PowerPoint Presentation</vt:lpstr>
      <vt:lpstr>Integrity - Example</vt:lpstr>
      <vt:lpstr>PowerPoint Presentation</vt:lpstr>
      <vt:lpstr>Availability - Example</vt:lpstr>
      <vt:lpstr>PowerPoint Presentation</vt:lpstr>
      <vt:lpstr>PowerPoint Presentation</vt:lpstr>
      <vt:lpstr>PowerPoint Presentation</vt:lpstr>
      <vt:lpstr>PowerPoint Presentation</vt:lpstr>
      <vt:lpstr>Discussion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Allison</dc:creator>
  <cp:lastModifiedBy>Garima Garima</cp:lastModifiedBy>
  <cp:revision>29</cp:revision>
  <dcterms:created xsi:type="dcterms:W3CDTF">2018-08-20T15:04:12Z</dcterms:created>
  <dcterms:modified xsi:type="dcterms:W3CDTF">2023-07-26T13:56:22Z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2016-05-08T00:00:00Z</vt:filetime>
  </property>
  <property fmtid="{D5CDD505-2E9C-101B-9397-08002B2CF9AE}" pid="3" name="Creator">
    <vt:lpwstr>Microsoft® PowerPoint® 2013</vt:lpwstr>
  </property>
  <property fmtid="{D5CDD505-2E9C-101B-9397-08002B2CF9AE}" pid="4" name="LastSaved">
    <vt:filetime>2018-08-20T00:00:00Z</vt:filetime>
  </property>
</Properties>
</file>