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0"/>
  </p:notesMasterIdLst>
  <p:handoutMasterIdLst>
    <p:handoutMasterId r:id="rId21"/>
  </p:handoutMasterIdLst>
  <p:sldIdLst>
    <p:sldId id="256" r:id="rId2"/>
    <p:sldId id="262" r:id="rId3"/>
    <p:sldId id="264" r:id="rId4"/>
    <p:sldId id="261" r:id="rId5"/>
    <p:sldId id="265" r:id="rId6"/>
    <p:sldId id="267" r:id="rId7"/>
    <p:sldId id="270" r:id="rId8"/>
    <p:sldId id="269" r:id="rId9"/>
    <p:sldId id="268" r:id="rId10"/>
    <p:sldId id="271" r:id="rId11"/>
    <p:sldId id="274" r:id="rId12"/>
    <p:sldId id="277" r:id="rId13"/>
    <p:sldId id="279" r:id="rId14"/>
    <p:sldId id="278" r:id="rId15"/>
    <p:sldId id="276" r:id="rId16"/>
    <p:sldId id="272" r:id="rId17"/>
    <p:sldId id="266" r:id="rId18"/>
    <p:sldId id="260" r:id="rId19"/>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0FA3576-2E34-44A5-91FF-3C53AC3DA648}" type="datetime1">
              <a:rPr lang="it-IT" smtClean="0"/>
              <a:t>03/01/2024</a:t>
            </a:fld>
            <a:endParaRPr lang="it-IT"/>
          </a:p>
        </p:txBody>
      </p:sp>
      <p:sp>
        <p:nvSpPr>
          <p:cNvPr id="4" name="Segnaposto piè di pa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it-IT" smtClean="0"/>
              <a:t>‹#›</a:t>
            </a:fld>
            <a:endParaRPr lang="it-IT"/>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1FEC-DF32-4E90-A279-29D5C0BB0773}" type="datetime1">
              <a:rPr lang="it-IT" smtClean="0"/>
              <a:pPr/>
              <a:t>03/01/2024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it-IT" noProof="0" smtClean="0"/>
              <a:t>‹#›</a:t>
            </a:fld>
            <a:endParaRPr lang="it-IT"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a:t>
            </a:fld>
            <a:endParaRPr lang="it-IT"/>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4</a:t>
            </a:fld>
            <a:endParaRPr lang="it-IT"/>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18</a:t>
            </a:fld>
            <a:endParaRPr lang="it-IT"/>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7A23933-3F77-4C59-A775-45E2435C8368}" type="datetime1">
              <a:rPr lang="it-IT" noProof="0" smtClean="0"/>
              <a:t>03/01/2024</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4B4ECE9F-4108-4829-8F23-DFA9C926965D}" type="datetime1">
              <a:rPr lang="it-IT" noProof="0" smtClean="0"/>
              <a:t>03/01/2024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2AB59B6B-A2EF-4B30-AEF7-A3091D0F5449}" type="datetime1">
              <a:rPr lang="it-IT" noProof="0" smtClean="0"/>
              <a:t>03/01/2024</a:t>
            </a:fld>
            <a:endParaRPr lang="it-IT" noProof="0"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contenuto 2"/>
          <p:cNvSpPr>
            <a:spLocks noGrp="1"/>
          </p:cNvSpPr>
          <p:nvPr>
            <p:ph idx="1"/>
          </p:nvPr>
        </p:nvSpPr>
        <p:spPr>
          <a:xfrm>
            <a:off x="581192" y="2180496"/>
            <a:ext cx="11029615" cy="367830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7F3FB14C-AC96-42E5-BE0B-73EFAA1A7EA7}" type="datetime1">
              <a:rPr lang="it-IT" noProof="0" smtClean="0"/>
              <a:t>03/01/2024</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 dello schema</a:t>
            </a:r>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76327E91-20FF-43F1-A337-75953C73E7D7}" type="datetime1">
              <a:rPr lang="it-IT" noProof="0" smtClean="0"/>
              <a:t>03/01/2024</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9EDCB701-B7F2-4988-9CFB-241C1D412354}" type="datetime1">
              <a:rPr lang="it-IT" noProof="0" smtClean="0"/>
              <a:t>03/01/2024</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4B9B0459-76CC-4B94-A6C6-908B17D42BC8}" type="datetime1">
              <a:rPr lang="it-IT" noProof="0" smtClean="0"/>
              <a:t>03/01/2024</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62D572E4-8572-44CF-B6FA-B15ECB2B0691}" type="datetime1">
              <a:rPr lang="it-IT" noProof="0" smtClean="0"/>
              <a:t>03/01/2024</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5F266B29-8DDF-40ED-AC5D-ED73AC5A6521}" type="datetime1">
              <a:rPr lang="it-IT" noProof="0" smtClean="0"/>
              <a:t>03/01/2024</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 dello schema</a:t>
            </a:r>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4CFC7787-2DFD-4221-B49C-354C37128239}" type="datetime1">
              <a:rPr lang="it-IT" noProof="0" smtClean="0"/>
              <a:t>03/01/2024</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D3F07A8F-C5D3-4128-B052-E864993A59CE}" type="datetime1">
              <a:rPr lang="it-IT" noProof="0" smtClean="0"/>
              <a:t>03/01/2024</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a:t>
            </a:fld>
            <a:endParaRPr lang="it-IT"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6BACEF-F5E2-445B-BCCF-A68C06C41D7B}" type="datetime1">
              <a:rPr lang="it-IT" noProof="0" smtClean="0"/>
              <a:t>03/01/2024</a:t>
            </a:fld>
            <a:endParaRPr lang="it-IT" noProof="0"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rtl="0"/>
              <a:t>‹#›</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tango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tango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Rettango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 name="Rettango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2" name="Rettango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it-IT" sz="6000" dirty="0">
                <a:solidFill>
                  <a:schemeClr val="bg1"/>
                </a:solidFill>
              </a:rPr>
              <a:t>PEA – Final Project</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it-IT" dirty="0">
                <a:solidFill>
                  <a:srgbClr val="7CEBFF"/>
                </a:solidFill>
              </a:rPr>
              <a:t>Jaskaran </a:t>
            </a:r>
            <a:r>
              <a:rPr lang="it-IT" dirty="0" err="1">
                <a:solidFill>
                  <a:srgbClr val="7CEBFF"/>
                </a:solidFill>
              </a:rPr>
              <a:t>ram</a:t>
            </a:r>
            <a:r>
              <a:rPr lang="it-IT" dirty="0">
                <a:solidFill>
                  <a:srgbClr val="7CEBFF"/>
                </a:solidFill>
              </a:rPr>
              <a:t>  - 10735884 - 2023 		                          TYPE B					                     Marco Gribaudo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6A-6E56-F579-5FA6-D660BC5AFF6C}"/>
              </a:ext>
            </a:extLst>
          </p:cNvPr>
          <p:cNvSpPr>
            <a:spLocks noGrp="1"/>
          </p:cNvSpPr>
          <p:nvPr>
            <p:ph type="title"/>
          </p:nvPr>
        </p:nvSpPr>
        <p:spPr>
          <a:xfrm>
            <a:off x="581193" y="729658"/>
            <a:ext cx="11029616" cy="988332"/>
          </a:xfrm>
        </p:spPr>
        <p:txBody>
          <a:bodyPr anchor="b">
            <a:normAutofit/>
          </a:bodyPr>
          <a:lstStyle/>
          <a:p>
            <a:pPr algn="ctr"/>
            <a:r>
              <a:rPr lang="it-IT" dirty="0"/>
              <a:t>Model Definition</a:t>
            </a:r>
          </a:p>
        </p:txBody>
      </p:sp>
      <p:sp>
        <p:nvSpPr>
          <p:cNvPr id="5" name="Content Placeholder 2">
            <a:extLst>
              <a:ext uri="{FF2B5EF4-FFF2-40B4-BE49-F238E27FC236}">
                <a16:creationId xmlns:a16="http://schemas.microsoft.com/office/drawing/2014/main" id="{0C400791-276D-0C20-2329-E73C96A8E73E}"/>
              </a:ext>
            </a:extLst>
          </p:cNvPr>
          <p:cNvSpPr txBox="1">
            <a:spLocks/>
          </p:cNvSpPr>
          <p:nvPr/>
        </p:nvSpPr>
        <p:spPr>
          <a:xfrm>
            <a:off x="679302" y="2069464"/>
            <a:ext cx="10833395" cy="389840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0" i="0" dirty="0">
                <a:solidFill>
                  <a:schemeClr val="tx1"/>
                </a:solidFill>
                <a:effectLst/>
                <a:latin typeface="Söhne"/>
              </a:rPr>
              <a:t>I modeled my components using </a:t>
            </a:r>
            <a:r>
              <a:rPr lang="en-US" b="0" i="0" dirty="0">
                <a:solidFill>
                  <a:srgbClr val="0070C0"/>
                </a:solidFill>
                <a:effectLst/>
                <a:latin typeface="Söhne"/>
              </a:rPr>
              <a:t>JMT's JSIMgraph</a:t>
            </a:r>
            <a:r>
              <a:rPr lang="en-US" b="0" i="0" dirty="0">
                <a:solidFill>
                  <a:schemeClr val="tx1"/>
                </a:solidFill>
                <a:effectLst/>
                <a:latin typeface="Söhne"/>
              </a:rPr>
              <a:t> tool, allowing me to synthesize separable models—a system in which the </a:t>
            </a:r>
            <a:r>
              <a:rPr lang="en-US" b="0" i="0" u="sng" dirty="0">
                <a:solidFill>
                  <a:schemeClr val="tx1"/>
                </a:solidFill>
                <a:effectLst/>
                <a:latin typeface="Söhne"/>
              </a:rPr>
              <a:t>order of components is irrelevant</a:t>
            </a:r>
            <a:r>
              <a:rPr lang="en-US" u="sng" dirty="0">
                <a:solidFill>
                  <a:schemeClr val="tx1"/>
                </a:solidFill>
                <a:latin typeface="Söhne"/>
              </a:rPr>
              <a:t>. </a:t>
            </a:r>
          </a:p>
          <a:p>
            <a:r>
              <a:rPr lang="en-US" b="0" i="0" dirty="0">
                <a:solidFill>
                  <a:schemeClr val="tx1"/>
                </a:solidFill>
                <a:effectLst/>
                <a:latin typeface="Söhne"/>
              </a:rPr>
              <a:t>All components operate under </a:t>
            </a:r>
            <a:r>
              <a:rPr lang="en-US" b="0" i="0" u="sng" dirty="0">
                <a:solidFill>
                  <a:schemeClr val="tx1"/>
                </a:solidFill>
                <a:effectLst/>
                <a:latin typeface="Söhne"/>
              </a:rPr>
              <a:t>Processor Sharing </a:t>
            </a:r>
            <a:r>
              <a:rPr lang="en-US" b="0" i="0" dirty="0">
                <a:solidFill>
                  <a:schemeClr val="tx1"/>
                </a:solidFill>
                <a:effectLst/>
                <a:latin typeface="Söhne"/>
              </a:rPr>
              <a:t>with a defined Service Time. Concerning the Input/Output, Storage, and Network components, I simply expressed the parameters of the exponential distribution provided in the text. For the High Performance/Energy Efficient Cores components, I estimated the probabilistic distribution using the fitting technique, as explained in previous steps.</a:t>
            </a:r>
          </a:p>
          <a:p>
            <a:r>
              <a:rPr lang="en-US" b="0" i="0" dirty="0">
                <a:solidFill>
                  <a:schemeClr val="tx1"/>
                </a:solidFill>
                <a:effectLst/>
                <a:latin typeface="Söhne"/>
              </a:rPr>
              <a:t>As mentioned earlier, this is a </a:t>
            </a:r>
            <a:r>
              <a:rPr lang="en-US" b="0" i="0" u="sng" dirty="0">
                <a:solidFill>
                  <a:schemeClr val="tx1"/>
                </a:solidFill>
                <a:effectLst/>
                <a:latin typeface="Söhne"/>
              </a:rPr>
              <a:t>closed model </a:t>
            </a:r>
            <a:r>
              <a:rPr lang="en-US" b="0" i="0" dirty="0">
                <a:solidFill>
                  <a:schemeClr val="tx1"/>
                </a:solidFill>
                <a:effectLst/>
                <a:latin typeface="Söhne"/>
              </a:rPr>
              <a:t>with precisely 10 Heavy tasks and 32 Low computation tasks, for which I created two Closed classes with their respective populations.</a:t>
            </a:r>
          </a:p>
          <a:p>
            <a:r>
              <a:rPr lang="en-US" b="0" i="0" dirty="0">
                <a:solidFill>
                  <a:schemeClr val="tx1"/>
                </a:solidFill>
                <a:effectLst/>
                <a:latin typeface="Söhne"/>
              </a:rPr>
              <a:t>The most </a:t>
            </a:r>
            <a:r>
              <a:rPr lang="en-US" b="0" i="0" dirty="0">
                <a:solidFill>
                  <a:srgbClr val="FF0000"/>
                </a:solidFill>
                <a:effectLst/>
                <a:latin typeface="Söhne"/>
              </a:rPr>
              <a:t>critical</a:t>
            </a:r>
            <a:r>
              <a:rPr lang="en-US" b="0" i="0" dirty="0">
                <a:solidFill>
                  <a:schemeClr val="tx1"/>
                </a:solidFill>
                <a:effectLst/>
                <a:latin typeface="Söhne"/>
              </a:rPr>
              <a:t> aspect pertains to routing, where I evaluated various scenarios to optimize the system's Throughput (and also Response Time). In the next slides there are various scenarios studied.</a:t>
            </a:r>
          </a:p>
        </p:txBody>
      </p:sp>
    </p:spTree>
    <p:extLst>
      <p:ext uri="{BB962C8B-B14F-4D97-AF65-F5344CB8AC3E}">
        <p14:creationId xmlns:p14="http://schemas.microsoft.com/office/powerpoint/2010/main" val="131961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FF4D-A9A5-22A0-9C20-36E185B25B10}"/>
              </a:ext>
            </a:extLst>
          </p:cNvPr>
          <p:cNvSpPr>
            <a:spLocks noGrp="1"/>
          </p:cNvSpPr>
          <p:nvPr>
            <p:ph type="title"/>
          </p:nvPr>
        </p:nvSpPr>
        <p:spPr>
          <a:xfrm>
            <a:off x="581192" y="5262296"/>
            <a:ext cx="4909445" cy="689514"/>
          </a:xfrm>
        </p:spPr>
        <p:txBody>
          <a:bodyPr anchor="ctr">
            <a:normAutofit/>
          </a:bodyPr>
          <a:lstStyle/>
          <a:p>
            <a:r>
              <a:rPr lang="it-IT" dirty="0">
                <a:solidFill>
                  <a:schemeClr val="bg2"/>
                </a:solidFill>
              </a:rPr>
              <a:t>MODEL DESIGN</a:t>
            </a:r>
          </a:p>
        </p:txBody>
      </p:sp>
      <p:pic>
        <p:nvPicPr>
          <p:cNvPr id="13" name="Content Placeholder 12">
            <a:extLst>
              <a:ext uri="{FF2B5EF4-FFF2-40B4-BE49-F238E27FC236}">
                <a16:creationId xmlns:a16="http://schemas.microsoft.com/office/drawing/2014/main" id="{04FE25CB-1B5B-7D79-7E93-99D190F17CF8}"/>
              </a:ext>
            </a:extLst>
          </p:cNvPr>
          <p:cNvPicPr>
            <a:picLocks noGrp="1" noChangeAspect="1"/>
          </p:cNvPicPr>
          <p:nvPr>
            <p:ph idx="1"/>
          </p:nvPr>
        </p:nvPicPr>
        <p:blipFill>
          <a:blip r:embed="rId2"/>
          <a:stretch>
            <a:fillRect/>
          </a:stretch>
        </p:blipFill>
        <p:spPr>
          <a:xfrm>
            <a:off x="447816" y="1207299"/>
            <a:ext cx="11292840" cy="2992602"/>
          </a:xfrm>
          <a:noFill/>
        </p:spPr>
      </p:pic>
      <p:sp>
        <p:nvSpPr>
          <p:cNvPr id="20" name="Text Placeholder 3">
            <a:extLst>
              <a:ext uri="{FF2B5EF4-FFF2-40B4-BE49-F238E27FC236}">
                <a16:creationId xmlns:a16="http://schemas.microsoft.com/office/drawing/2014/main" id="{D4228C8A-9ADD-B28A-9333-3CC7BBCBB778}"/>
              </a:ext>
            </a:extLst>
          </p:cNvPr>
          <p:cNvSpPr>
            <a:spLocks noGrp="1"/>
          </p:cNvSpPr>
          <p:nvPr>
            <p:ph type="body" sz="half" idx="2"/>
          </p:nvPr>
        </p:nvSpPr>
        <p:spPr>
          <a:xfrm>
            <a:off x="5740823" y="5262296"/>
            <a:ext cx="5869987" cy="689515"/>
          </a:xfrm>
        </p:spPr>
        <p:txBody>
          <a:bodyPr/>
          <a:lstStyle/>
          <a:p>
            <a:r>
              <a:rPr lang="en-US" dirty="0"/>
              <a:t>Using </a:t>
            </a:r>
            <a:r>
              <a:rPr lang="en-US" b="0" i="0" dirty="0">
                <a:solidFill>
                  <a:srgbClr val="0070C0"/>
                </a:solidFill>
                <a:effectLst/>
                <a:latin typeface="Söhne"/>
              </a:rPr>
              <a:t>JMT's JSIMgraph</a:t>
            </a:r>
            <a:r>
              <a:rPr lang="en-US" dirty="0"/>
              <a:t> </a:t>
            </a:r>
          </a:p>
        </p:txBody>
      </p:sp>
      <p:sp>
        <p:nvSpPr>
          <p:cNvPr id="3" name="TextBox 2">
            <a:extLst>
              <a:ext uri="{FF2B5EF4-FFF2-40B4-BE49-F238E27FC236}">
                <a16:creationId xmlns:a16="http://schemas.microsoft.com/office/drawing/2014/main" id="{99DB469F-D483-2B93-9DCB-9968D6EBAD7C}"/>
              </a:ext>
            </a:extLst>
          </p:cNvPr>
          <p:cNvSpPr txBox="1"/>
          <p:nvPr/>
        </p:nvSpPr>
        <p:spPr>
          <a:xfrm>
            <a:off x="732918" y="4468484"/>
            <a:ext cx="10722635" cy="307777"/>
          </a:xfrm>
          <a:prstGeom prst="rect">
            <a:avLst/>
          </a:prstGeom>
          <a:noFill/>
        </p:spPr>
        <p:txBody>
          <a:bodyPr wrap="square" rtlCol="0">
            <a:spAutoFit/>
          </a:bodyPr>
          <a:lstStyle/>
          <a:p>
            <a:pPr algn="ctr"/>
            <a:r>
              <a:rPr lang="en-US" sz="1400" i="1" dirty="0"/>
              <a:t>I could have added a router but it would have been superfluous since I can do the routing with any component. </a:t>
            </a:r>
            <a:endParaRPr lang="it-IT" sz="1400" i="1" dirty="0"/>
          </a:p>
        </p:txBody>
      </p:sp>
    </p:spTree>
    <p:extLst>
      <p:ext uri="{BB962C8B-B14F-4D97-AF65-F5344CB8AC3E}">
        <p14:creationId xmlns:p14="http://schemas.microsoft.com/office/powerpoint/2010/main" val="347014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6A-6E56-F579-5FA6-D660BC5AFF6C}"/>
              </a:ext>
            </a:extLst>
          </p:cNvPr>
          <p:cNvSpPr>
            <a:spLocks noGrp="1"/>
          </p:cNvSpPr>
          <p:nvPr>
            <p:ph type="title"/>
          </p:nvPr>
        </p:nvSpPr>
        <p:spPr>
          <a:xfrm>
            <a:off x="581193" y="729658"/>
            <a:ext cx="11029616" cy="988332"/>
          </a:xfrm>
        </p:spPr>
        <p:txBody>
          <a:bodyPr anchor="b">
            <a:normAutofit/>
          </a:bodyPr>
          <a:lstStyle/>
          <a:p>
            <a:pPr algn="ctr"/>
            <a:r>
              <a:rPr lang="it-IT" dirty="0"/>
              <a:t>Performance </a:t>
            </a:r>
            <a:r>
              <a:rPr lang="en-US" dirty="0"/>
              <a:t>indices</a:t>
            </a:r>
            <a:r>
              <a:rPr lang="it-IT" dirty="0"/>
              <a:t> </a:t>
            </a:r>
            <a:r>
              <a:rPr lang="en-US" dirty="0"/>
              <a:t>analyzed</a:t>
            </a:r>
            <a:endParaRPr lang="it-IT" dirty="0"/>
          </a:p>
        </p:txBody>
      </p:sp>
      <p:sp>
        <p:nvSpPr>
          <p:cNvPr id="5" name="Content Placeholder 2">
            <a:extLst>
              <a:ext uri="{FF2B5EF4-FFF2-40B4-BE49-F238E27FC236}">
                <a16:creationId xmlns:a16="http://schemas.microsoft.com/office/drawing/2014/main" id="{0C400791-276D-0C20-2329-E73C96A8E73E}"/>
              </a:ext>
            </a:extLst>
          </p:cNvPr>
          <p:cNvSpPr txBox="1">
            <a:spLocks/>
          </p:cNvSpPr>
          <p:nvPr/>
        </p:nvSpPr>
        <p:spPr>
          <a:xfrm>
            <a:off x="2459966" y="2023845"/>
            <a:ext cx="7272068" cy="316428"/>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b="1" i="0" u="sng" dirty="0">
                <a:solidFill>
                  <a:schemeClr val="tx1"/>
                </a:solidFill>
                <a:effectLst/>
                <a:latin typeface="Söhne"/>
              </a:rPr>
              <a:t>PROBABILITIES</a:t>
            </a:r>
            <a:r>
              <a:rPr lang="it-IT" b="1" i="0" dirty="0">
                <a:solidFill>
                  <a:schemeClr val="tx1"/>
                </a:solidFill>
                <a:effectLst/>
                <a:latin typeface="Söhne"/>
              </a:rPr>
              <a:t> : all Heavy Tasks on High Performance and Light Tasks on Energy </a:t>
            </a:r>
            <a:r>
              <a:rPr lang="en-US" b="1" i="0" dirty="0">
                <a:solidFill>
                  <a:schemeClr val="tx1"/>
                </a:solidFill>
                <a:effectLst/>
                <a:latin typeface="Söhne"/>
              </a:rPr>
              <a:t>Efficient</a:t>
            </a:r>
            <a:r>
              <a:rPr lang="it-IT" b="1" i="0" dirty="0">
                <a:solidFill>
                  <a:schemeClr val="tx1"/>
                </a:solidFill>
                <a:effectLst/>
                <a:latin typeface="Söhne"/>
              </a:rPr>
              <a:t> </a:t>
            </a:r>
            <a:endParaRPr lang="en-US" b="0" i="0" dirty="0">
              <a:solidFill>
                <a:schemeClr val="tx1"/>
              </a:solidFill>
              <a:effectLst/>
              <a:latin typeface="Söhne"/>
            </a:endParaRPr>
          </a:p>
        </p:txBody>
      </p:sp>
      <p:pic>
        <p:nvPicPr>
          <p:cNvPr id="6" name="Picture 5">
            <a:extLst>
              <a:ext uri="{FF2B5EF4-FFF2-40B4-BE49-F238E27FC236}">
                <a16:creationId xmlns:a16="http://schemas.microsoft.com/office/drawing/2014/main" id="{7755F781-F64B-8763-64F7-63737E0CD24E}"/>
              </a:ext>
            </a:extLst>
          </p:cNvPr>
          <p:cNvPicPr>
            <a:picLocks noChangeAspect="1"/>
          </p:cNvPicPr>
          <p:nvPr/>
        </p:nvPicPr>
        <p:blipFill>
          <a:blip r:embed="rId2"/>
          <a:stretch>
            <a:fillRect/>
          </a:stretch>
        </p:blipFill>
        <p:spPr>
          <a:xfrm>
            <a:off x="334291" y="2606774"/>
            <a:ext cx="3589949" cy="2901180"/>
          </a:xfrm>
          <a:prstGeom prst="rect">
            <a:avLst/>
          </a:prstGeom>
        </p:spPr>
      </p:pic>
      <p:pic>
        <p:nvPicPr>
          <p:cNvPr id="10" name="Picture 9">
            <a:extLst>
              <a:ext uri="{FF2B5EF4-FFF2-40B4-BE49-F238E27FC236}">
                <a16:creationId xmlns:a16="http://schemas.microsoft.com/office/drawing/2014/main" id="{C87ECF3F-45A2-C177-5F50-A75146A27ADE}"/>
              </a:ext>
            </a:extLst>
          </p:cNvPr>
          <p:cNvPicPr>
            <a:picLocks noChangeAspect="1"/>
          </p:cNvPicPr>
          <p:nvPr/>
        </p:nvPicPr>
        <p:blipFill>
          <a:blip r:embed="rId3"/>
          <a:stretch>
            <a:fillRect/>
          </a:stretch>
        </p:blipFill>
        <p:spPr>
          <a:xfrm>
            <a:off x="4142215" y="2606774"/>
            <a:ext cx="3907569" cy="2901180"/>
          </a:xfrm>
          <a:prstGeom prst="rect">
            <a:avLst/>
          </a:prstGeom>
        </p:spPr>
      </p:pic>
      <p:pic>
        <p:nvPicPr>
          <p:cNvPr id="12" name="Picture 11">
            <a:extLst>
              <a:ext uri="{FF2B5EF4-FFF2-40B4-BE49-F238E27FC236}">
                <a16:creationId xmlns:a16="http://schemas.microsoft.com/office/drawing/2014/main" id="{AEFDC395-FE11-7107-9701-444B5307F7DE}"/>
              </a:ext>
            </a:extLst>
          </p:cNvPr>
          <p:cNvPicPr>
            <a:picLocks noChangeAspect="1"/>
          </p:cNvPicPr>
          <p:nvPr/>
        </p:nvPicPr>
        <p:blipFill>
          <a:blip r:embed="rId4"/>
          <a:stretch>
            <a:fillRect/>
          </a:stretch>
        </p:blipFill>
        <p:spPr>
          <a:xfrm>
            <a:off x="8189979" y="2878351"/>
            <a:ext cx="3585077" cy="1101298"/>
          </a:xfrm>
          <a:prstGeom prst="rect">
            <a:avLst/>
          </a:prstGeom>
        </p:spPr>
      </p:pic>
      <p:pic>
        <p:nvPicPr>
          <p:cNvPr id="15" name="Picture 14">
            <a:extLst>
              <a:ext uri="{FF2B5EF4-FFF2-40B4-BE49-F238E27FC236}">
                <a16:creationId xmlns:a16="http://schemas.microsoft.com/office/drawing/2014/main" id="{2AFF3079-74E0-3683-062E-768EC32738AA}"/>
              </a:ext>
            </a:extLst>
          </p:cNvPr>
          <p:cNvPicPr>
            <a:picLocks noChangeAspect="1"/>
          </p:cNvPicPr>
          <p:nvPr/>
        </p:nvPicPr>
        <p:blipFill>
          <a:blip r:embed="rId5"/>
          <a:stretch>
            <a:fillRect/>
          </a:stretch>
        </p:blipFill>
        <p:spPr>
          <a:xfrm>
            <a:off x="8189979" y="4249448"/>
            <a:ext cx="3585077" cy="1071401"/>
          </a:xfrm>
          <a:prstGeom prst="rect">
            <a:avLst/>
          </a:prstGeom>
        </p:spPr>
      </p:pic>
      <p:sp>
        <p:nvSpPr>
          <p:cNvPr id="16" name="TextBox 15">
            <a:extLst>
              <a:ext uri="{FF2B5EF4-FFF2-40B4-BE49-F238E27FC236}">
                <a16:creationId xmlns:a16="http://schemas.microsoft.com/office/drawing/2014/main" id="{772BA252-457E-2A56-71B5-5102B5C7E808}"/>
              </a:ext>
            </a:extLst>
          </p:cNvPr>
          <p:cNvSpPr txBox="1"/>
          <p:nvPr/>
        </p:nvSpPr>
        <p:spPr>
          <a:xfrm>
            <a:off x="3986255" y="5854737"/>
            <a:ext cx="4219488" cy="584775"/>
          </a:xfrm>
          <a:prstGeom prst="rect">
            <a:avLst/>
          </a:prstGeom>
          <a:noFill/>
        </p:spPr>
        <p:txBody>
          <a:bodyPr wrap="none" rtlCol="0">
            <a:spAutoFit/>
          </a:bodyPr>
          <a:lstStyle/>
          <a:p>
            <a:pPr algn="ctr"/>
            <a:r>
              <a:rPr lang="it-IT" sz="1600" i="1" dirty="0"/>
              <a:t>BAD ROUTING CONFIGURATION, </a:t>
            </a:r>
          </a:p>
          <a:p>
            <a:pPr algn="ctr"/>
            <a:r>
              <a:rPr lang="en-US" sz="1600" i="1" dirty="0"/>
              <a:t>even it represents the main indications about routing</a:t>
            </a:r>
          </a:p>
        </p:txBody>
      </p:sp>
    </p:spTree>
    <p:extLst>
      <p:ext uri="{BB962C8B-B14F-4D97-AF65-F5344CB8AC3E}">
        <p14:creationId xmlns:p14="http://schemas.microsoft.com/office/powerpoint/2010/main" val="193646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6A-6E56-F579-5FA6-D660BC5AFF6C}"/>
              </a:ext>
            </a:extLst>
          </p:cNvPr>
          <p:cNvSpPr>
            <a:spLocks noGrp="1"/>
          </p:cNvSpPr>
          <p:nvPr>
            <p:ph type="title"/>
          </p:nvPr>
        </p:nvSpPr>
        <p:spPr>
          <a:xfrm>
            <a:off x="581193" y="729658"/>
            <a:ext cx="11029616" cy="988332"/>
          </a:xfrm>
        </p:spPr>
        <p:txBody>
          <a:bodyPr anchor="b">
            <a:normAutofit/>
          </a:bodyPr>
          <a:lstStyle/>
          <a:p>
            <a:pPr algn="ctr"/>
            <a:r>
              <a:rPr lang="it-IT" dirty="0"/>
              <a:t>Performance </a:t>
            </a:r>
            <a:r>
              <a:rPr lang="en-US" dirty="0"/>
              <a:t>indices</a:t>
            </a:r>
            <a:r>
              <a:rPr lang="it-IT" dirty="0"/>
              <a:t> </a:t>
            </a:r>
            <a:r>
              <a:rPr lang="en-US" dirty="0"/>
              <a:t>analyzed</a:t>
            </a:r>
            <a:endParaRPr lang="it-IT" dirty="0"/>
          </a:p>
        </p:txBody>
      </p:sp>
      <p:sp>
        <p:nvSpPr>
          <p:cNvPr id="5" name="Content Placeholder 2">
            <a:extLst>
              <a:ext uri="{FF2B5EF4-FFF2-40B4-BE49-F238E27FC236}">
                <a16:creationId xmlns:a16="http://schemas.microsoft.com/office/drawing/2014/main" id="{0C400791-276D-0C20-2329-E73C96A8E73E}"/>
              </a:ext>
            </a:extLst>
          </p:cNvPr>
          <p:cNvSpPr txBox="1">
            <a:spLocks/>
          </p:cNvSpPr>
          <p:nvPr/>
        </p:nvSpPr>
        <p:spPr>
          <a:xfrm>
            <a:off x="2459966" y="2023845"/>
            <a:ext cx="7272068" cy="316428"/>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b="1" i="0" u="sng" dirty="0" err="1">
                <a:solidFill>
                  <a:schemeClr val="tx1"/>
                </a:solidFill>
                <a:effectLst/>
                <a:latin typeface="Söhne"/>
              </a:rPr>
              <a:t>Different</a:t>
            </a:r>
            <a:r>
              <a:rPr lang="it-IT" b="1" i="0" u="sng" dirty="0">
                <a:solidFill>
                  <a:schemeClr val="tx1"/>
                </a:solidFill>
                <a:effectLst/>
                <a:latin typeface="Söhne"/>
              </a:rPr>
              <a:t> PROBABILITIES</a:t>
            </a:r>
            <a:endParaRPr lang="en-US" b="0" i="0" dirty="0">
              <a:solidFill>
                <a:schemeClr val="tx1"/>
              </a:solidFill>
              <a:effectLst/>
              <a:latin typeface="Söhne"/>
            </a:endParaRPr>
          </a:p>
        </p:txBody>
      </p:sp>
      <p:sp>
        <p:nvSpPr>
          <p:cNvPr id="3" name="TextBox 2">
            <a:extLst>
              <a:ext uri="{FF2B5EF4-FFF2-40B4-BE49-F238E27FC236}">
                <a16:creationId xmlns:a16="http://schemas.microsoft.com/office/drawing/2014/main" id="{90029E94-CA0A-4014-DBFC-21ACCE63FDA9}"/>
              </a:ext>
            </a:extLst>
          </p:cNvPr>
          <p:cNvSpPr txBox="1"/>
          <p:nvPr/>
        </p:nvSpPr>
        <p:spPr>
          <a:xfrm>
            <a:off x="6771714" y="4991212"/>
            <a:ext cx="746999" cy="954107"/>
          </a:xfrm>
          <a:prstGeom prst="rect">
            <a:avLst/>
          </a:prstGeom>
          <a:noFill/>
        </p:spPr>
        <p:txBody>
          <a:bodyPr wrap="none" rtlCol="0">
            <a:spAutoFit/>
          </a:bodyPr>
          <a:lstStyle/>
          <a:p>
            <a:pPr algn="r"/>
            <a:r>
              <a:rPr lang="it-IT" sz="1400" dirty="0"/>
              <a:t>HH: 0.5</a:t>
            </a:r>
          </a:p>
          <a:p>
            <a:pPr algn="r"/>
            <a:r>
              <a:rPr lang="it-IT" sz="1400" dirty="0"/>
              <a:t>HE:  0.5</a:t>
            </a:r>
          </a:p>
          <a:p>
            <a:pPr algn="r"/>
            <a:r>
              <a:rPr lang="it-IT" sz="1400" dirty="0"/>
              <a:t>LH:  0.5</a:t>
            </a:r>
            <a:br>
              <a:rPr lang="it-IT" sz="1400" dirty="0"/>
            </a:br>
            <a:r>
              <a:rPr lang="it-IT" sz="1400" dirty="0"/>
              <a:t>LE:  0.5</a:t>
            </a:r>
          </a:p>
        </p:txBody>
      </p:sp>
      <p:sp>
        <p:nvSpPr>
          <p:cNvPr id="4" name="TextBox 3">
            <a:extLst>
              <a:ext uri="{FF2B5EF4-FFF2-40B4-BE49-F238E27FC236}">
                <a16:creationId xmlns:a16="http://schemas.microsoft.com/office/drawing/2014/main" id="{B6731AF2-C605-4CDB-7E43-C9CE6498200C}"/>
              </a:ext>
            </a:extLst>
          </p:cNvPr>
          <p:cNvSpPr txBox="1"/>
          <p:nvPr/>
        </p:nvSpPr>
        <p:spPr>
          <a:xfrm>
            <a:off x="4292151" y="4991213"/>
            <a:ext cx="746999" cy="954107"/>
          </a:xfrm>
          <a:prstGeom prst="rect">
            <a:avLst/>
          </a:prstGeom>
          <a:noFill/>
        </p:spPr>
        <p:txBody>
          <a:bodyPr wrap="none" rtlCol="0">
            <a:spAutoFit/>
          </a:bodyPr>
          <a:lstStyle/>
          <a:p>
            <a:pPr algn="r"/>
            <a:r>
              <a:rPr lang="it-IT" sz="1400" dirty="0"/>
              <a:t>HH: 0.6</a:t>
            </a:r>
          </a:p>
          <a:p>
            <a:pPr algn="r"/>
            <a:r>
              <a:rPr lang="it-IT" sz="1400" dirty="0"/>
              <a:t>HE:  0.4</a:t>
            </a:r>
          </a:p>
          <a:p>
            <a:pPr algn="r"/>
            <a:r>
              <a:rPr lang="it-IT" sz="1400" dirty="0"/>
              <a:t>LH:  0.4</a:t>
            </a:r>
            <a:br>
              <a:rPr lang="it-IT" sz="1400" dirty="0"/>
            </a:br>
            <a:r>
              <a:rPr lang="it-IT" sz="1400" dirty="0"/>
              <a:t>LE:  0.6</a:t>
            </a:r>
          </a:p>
        </p:txBody>
      </p:sp>
      <p:sp>
        <p:nvSpPr>
          <p:cNvPr id="7" name="TextBox 6">
            <a:extLst>
              <a:ext uri="{FF2B5EF4-FFF2-40B4-BE49-F238E27FC236}">
                <a16:creationId xmlns:a16="http://schemas.microsoft.com/office/drawing/2014/main" id="{61FC1FA1-F0FD-2C6F-E911-2D7EAE85DEFF}"/>
              </a:ext>
            </a:extLst>
          </p:cNvPr>
          <p:cNvSpPr txBox="1"/>
          <p:nvPr/>
        </p:nvSpPr>
        <p:spPr>
          <a:xfrm>
            <a:off x="9732034" y="3852808"/>
            <a:ext cx="746999" cy="954107"/>
          </a:xfrm>
          <a:prstGeom prst="rect">
            <a:avLst/>
          </a:prstGeom>
          <a:noFill/>
        </p:spPr>
        <p:txBody>
          <a:bodyPr wrap="none" rtlCol="0">
            <a:spAutoFit/>
          </a:bodyPr>
          <a:lstStyle/>
          <a:p>
            <a:pPr algn="r"/>
            <a:r>
              <a:rPr lang="it-IT" sz="1400" dirty="0"/>
              <a:t>HH: 0.7</a:t>
            </a:r>
          </a:p>
          <a:p>
            <a:pPr algn="r"/>
            <a:r>
              <a:rPr lang="it-IT" sz="1400" dirty="0"/>
              <a:t>HE:  0.3</a:t>
            </a:r>
          </a:p>
          <a:p>
            <a:pPr algn="r"/>
            <a:r>
              <a:rPr lang="it-IT" sz="1400" dirty="0"/>
              <a:t>LH:  0.3</a:t>
            </a:r>
            <a:br>
              <a:rPr lang="it-IT" sz="1400" dirty="0"/>
            </a:br>
            <a:r>
              <a:rPr lang="it-IT" sz="1400" dirty="0"/>
              <a:t>LE:  0.7</a:t>
            </a:r>
          </a:p>
        </p:txBody>
      </p:sp>
      <p:sp>
        <p:nvSpPr>
          <p:cNvPr id="8" name="TextBox 7">
            <a:extLst>
              <a:ext uri="{FF2B5EF4-FFF2-40B4-BE49-F238E27FC236}">
                <a16:creationId xmlns:a16="http://schemas.microsoft.com/office/drawing/2014/main" id="{090607EC-0332-283F-DA4F-49F70574D4D6}"/>
              </a:ext>
            </a:extLst>
          </p:cNvPr>
          <p:cNvSpPr txBox="1"/>
          <p:nvPr/>
        </p:nvSpPr>
        <p:spPr>
          <a:xfrm>
            <a:off x="5722500" y="3852808"/>
            <a:ext cx="746999" cy="954107"/>
          </a:xfrm>
          <a:prstGeom prst="rect">
            <a:avLst/>
          </a:prstGeom>
          <a:noFill/>
        </p:spPr>
        <p:txBody>
          <a:bodyPr wrap="none" rtlCol="0">
            <a:spAutoFit/>
          </a:bodyPr>
          <a:lstStyle/>
          <a:p>
            <a:pPr algn="r"/>
            <a:r>
              <a:rPr lang="it-IT" sz="1400" dirty="0"/>
              <a:t>HH: 0.8</a:t>
            </a:r>
          </a:p>
          <a:p>
            <a:pPr algn="r"/>
            <a:r>
              <a:rPr lang="it-IT" sz="1400" dirty="0"/>
              <a:t>HE:  0.2</a:t>
            </a:r>
          </a:p>
          <a:p>
            <a:pPr algn="r"/>
            <a:r>
              <a:rPr lang="it-IT" sz="1400" dirty="0"/>
              <a:t>LH:  0.2</a:t>
            </a:r>
            <a:br>
              <a:rPr lang="it-IT" sz="1400" dirty="0"/>
            </a:br>
            <a:r>
              <a:rPr lang="it-IT" sz="1400" dirty="0"/>
              <a:t>LE:  0.8</a:t>
            </a:r>
          </a:p>
        </p:txBody>
      </p:sp>
      <p:sp>
        <p:nvSpPr>
          <p:cNvPr id="9" name="TextBox 8">
            <a:extLst>
              <a:ext uri="{FF2B5EF4-FFF2-40B4-BE49-F238E27FC236}">
                <a16:creationId xmlns:a16="http://schemas.microsoft.com/office/drawing/2014/main" id="{1CA2E2FA-16CB-2F94-1C75-B3B44424EE58}"/>
              </a:ext>
            </a:extLst>
          </p:cNvPr>
          <p:cNvSpPr txBox="1"/>
          <p:nvPr/>
        </p:nvSpPr>
        <p:spPr>
          <a:xfrm>
            <a:off x="1715703" y="3855354"/>
            <a:ext cx="746999" cy="954107"/>
          </a:xfrm>
          <a:prstGeom prst="rect">
            <a:avLst/>
          </a:prstGeom>
          <a:noFill/>
        </p:spPr>
        <p:txBody>
          <a:bodyPr wrap="none" rtlCol="0">
            <a:spAutoFit/>
          </a:bodyPr>
          <a:lstStyle/>
          <a:p>
            <a:pPr algn="r"/>
            <a:r>
              <a:rPr lang="it-IT" sz="1400" dirty="0"/>
              <a:t>HH: 0.9</a:t>
            </a:r>
          </a:p>
          <a:p>
            <a:pPr algn="r"/>
            <a:r>
              <a:rPr lang="it-IT" sz="1400" dirty="0"/>
              <a:t>HE:  0.1</a:t>
            </a:r>
          </a:p>
          <a:p>
            <a:pPr algn="r"/>
            <a:r>
              <a:rPr lang="it-IT" sz="1400" dirty="0"/>
              <a:t>LH:  0.1</a:t>
            </a:r>
            <a:br>
              <a:rPr lang="it-IT" sz="1400" dirty="0"/>
            </a:br>
            <a:r>
              <a:rPr lang="it-IT" sz="1400" dirty="0"/>
              <a:t>LE:  0.9</a:t>
            </a:r>
          </a:p>
        </p:txBody>
      </p:sp>
      <p:pic>
        <p:nvPicPr>
          <p:cNvPr id="13" name="Picture 12">
            <a:extLst>
              <a:ext uri="{FF2B5EF4-FFF2-40B4-BE49-F238E27FC236}">
                <a16:creationId xmlns:a16="http://schemas.microsoft.com/office/drawing/2014/main" id="{447B0915-7719-0323-B51E-C707DDEF4EDC}"/>
              </a:ext>
            </a:extLst>
          </p:cNvPr>
          <p:cNvPicPr>
            <a:picLocks noChangeAspect="1"/>
          </p:cNvPicPr>
          <p:nvPr/>
        </p:nvPicPr>
        <p:blipFill rotWithShape="1">
          <a:blip r:embed="rId2"/>
          <a:srcRect r="12785"/>
          <a:stretch/>
        </p:blipFill>
        <p:spPr>
          <a:xfrm>
            <a:off x="7690545" y="4806915"/>
            <a:ext cx="3321965" cy="1347782"/>
          </a:xfrm>
          <a:prstGeom prst="rect">
            <a:avLst/>
          </a:prstGeom>
        </p:spPr>
      </p:pic>
      <p:pic>
        <p:nvPicPr>
          <p:cNvPr id="17" name="Picture 16">
            <a:extLst>
              <a:ext uri="{FF2B5EF4-FFF2-40B4-BE49-F238E27FC236}">
                <a16:creationId xmlns:a16="http://schemas.microsoft.com/office/drawing/2014/main" id="{9535FE44-9506-0D9E-2F23-15402BBF20FA}"/>
              </a:ext>
            </a:extLst>
          </p:cNvPr>
          <p:cNvPicPr>
            <a:picLocks noChangeAspect="1"/>
          </p:cNvPicPr>
          <p:nvPr/>
        </p:nvPicPr>
        <p:blipFill>
          <a:blip r:embed="rId3"/>
          <a:stretch>
            <a:fillRect/>
          </a:stretch>
        </p:blipFill>
        <p:spPr>
          <a:xfrm>
            <a:off x="581193" y="2538611"/>
            <a:ext cx="3016021" cy="1167289"/>
          </a:xfrm>
          <a:prstGeom prst="rect">
            <a:avLst/>
          </a:prstGeom>
        </p:spPr>
      </p:pic>
      <p:pic>
        <p:nvPicPr>
          <p:cNvPr id="19" name="Picture 18">
            <a:extLst>
              <a:ext uri="{FF2B5EF4-FFF2-40B4-BE49-F238E27FC236}">
                <a16:creationId xmlns:a16="http://schemas.microsoft.com/office/drawing/2014/main" id="{C83ED348-ABA3-FB14-99D4-79D18062882B}"/>
              </a:ext>
            </a:extLst>
          </p:cNvPr>
          <p:cNvPicPr>
            <a:picLocks noChangeAspect="1"/>
          </p:cNvPicPr>
          <p:nvPr/>
        </p:nvPicPr>
        <p:blipFill>
          <a:blip r:embed="rId4"/>
          <a:stretch>
            <a:fillRect/>
          </a:stretch>
        </p:blipFill>
        <p:spPr>
          <a:xfrm>
            <a:off x="4536786" y="2551325"/>
            <a:ext cx="3118425" cy="1216118"/>
          </a:xfrm>
          <a:prstGeom prst="rect">
            <a:avLst/>
          </a:prstGeom>
        </p:spPr>
      </p:pic>
      <p:pic>
        <p:nvPicPr>
          <p:cNvPr id="21" name="Picture 20">
            <a:extLst>
              <a:ext uri="{FF2B5EF4-FFF2-40B4-BE49-F238E27FC236}">
                <a16:creationId xmlns:a16="http://schemas.microsoft.com/office/drawing/2014/main" id="{56AB1846-6B56-4087-4733-BE909CC19154}"/>
              </a:ext>
            </a:extLst>
          </p:cNvPr>
          <p:cNvPicPr>
            <a:picLocks noChangeAspect="1"/>
          </p:cNvPicPr>
          <p:nvPr/>
        </p:nvPicPr>
        <p:blipFill>
          <a:blip r:embed="rId5"/>
          <a:stretch>
            <a:fillRect/>
          </a:stretch>
        </p:blipFill>
        <p:spPr>
          <a:xfrm>
            <a:off x="8239974" y="2534884"/>
            <a:ext cx="3293453" cy="1232560"/>
          </a:xfrm>
          <a:prstGeom prst="rect">
            <a:avLst/>
          </a:prstGeom>
        </p:spPr>
      </p:pic>
      <p:pic>
        <p:nvPicPr>
          <p:cNvPr id="25" name="Picture 24">
            <a:extLst>
              <a:ext uri="{FF2B5EF4-FFF2-40B4-BE49-F238E27FC236}">
                <a16:creationId xmlns:a16="http://schemas.microsoft.com/office/drawing/2014/main" id="{86FFD139-2A7E-ACD2-05D8-73CD9F685FAC}"/>
              </a:ext>
            </a:extLst>
          </p:cNvPr>
          <p:cNvPicPr>
            <a:picLocks noChangeAspect="1"/>
          </p:cNvPicPr>
          <p:nvPr/>
        </p:nvPicPr>
        <p:blipFill>
          <a:blip r:embed="rId6"/>
          <a:stretch>
            <a:fillRect/>
          </a:stretch>
        </p:blipFill>
        <p:spPr>
          <a:xfrm>
            <a:off x="581193" y="4808192"/>
            <a:ext cx="3539126" cy="1320150"/>
          </a:xfrm>
          <a:prstGeom prst="rect">
            <a:avLst/>
          </a:prstGeom>
        </p:spPr>
      </p:pic>
      <p:sp>
        <p:nvSpPr>
          <p:cNvPr id="27" name="TextBox 26">
            <a:extLst>
              <a:ext uri="{FF2B5EF4-FFF2-40B4-BE49-F238E27FC236}">
                <a16:creationId xmlns:a16="http://schemas.microsoft.com/office/drawing/2014/main" id="{86F6B1C4-D44A-BA48-643F-8336711F1F50}"/>
              </a:ext>
            </a:extLst>
          </p:cNvPr>
          <p:cNvSpPr txBox="1"/>
          <p:nvPr/>
        </p:nvSpPr>
        <p:spPr>
          <a:xfrm>
            <a:off x="2468588" y="4114417"/>
            <a:ext cx="957533" cy="430887"/>
          </a:xfrm>
          <a:prstGeom prst="rect">
            <a:avLst/>
          </a:prstGeom>
          <a:noFill/>
        </p:spPr>
        <p:txBody>
          <a:bodyPr wrap="square" rtlCol="0">
            <a:spAutoFit/>
          </a:bodyPr>
          <a:lstStyle/>
          <a:p>
            <a:pPr algn="ctr"/>
            <a:r>
              <a:rPr lang="it-IT" sz="1100" dirty="0" err="1">
                <a:solidFill>
                  <a:srgbClr val="FF0000"/>
                </a:solidFill>
              </a:rPr>
              <a:t>Worst</a:t>
            </a:r>
            <a:r>
              <a:rPr lang="it-IT" sz="1100" dirty="0">
                <a:solidFill>
                  <a:srgbClr val="FF0000"/>
                </a:solidFill>
              </a:rPr>
              <a:t> </a:t>
            </a:r>
            <a:r>
              <a:rPr lang="it-IT" sz="1100" dirty="0" err="1">
                <a:solidFill>
                  <a:srgbClr val="FF0000"/>
                </a:solidFill>
              </a:rPr>
              <a:t>combination</a:t>
            </a:r>
            <a:endParaRPr lang="it-IT" sz="1100" dirty="0">
              <a:solidFill>
                <a:srgbClr val="FF0000"/>
              </a:solidFill>
            </a:endParaRPr>
          </a:p>
        </p:txBody>
      </p:sp>
    </p:spTree>
    <p:extLst>
      <p:ext uri="{BB962C8B-B14F-4D97-AF65-F5344CB8AC3E}">
        <p14:creationId xmlns:p14="http://schemas.microsoft.com/office/powerpoint/2010/main" val="312366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6A-6E56-F579-5FA6-D660BC5AFF6C}"/>
              </a:ext>
            </a:extLst>
          </p:cNvPr>
          <p:cNvSpPr>
            <a:spLocks noGrp="1"/>
          </p:cNvSpPr>
          <p:nvPr>
            <p:ph type="title"/>
          </p:nvPr>
        </p:nvSpPr>
        <p:spPr>
          <a:xfrm>
            <a:off x="581193" y="729658"/>
            <a:ext cx="11029616" cy="988332"/>
          </a:xfrm>
        </p:spPr>
        <p:txBody>
          <a:bodyPr anchor="b">
            <a:normAutofit/>
          </a:bodyPr>
          <a:lstStyle/>
          <a:p>
            <a:pPr algn="ctr"/>
            <a:r>
              <a:rPr lang="it-IT" dirty="0"/>
              <a:t>Performance </a:t>
            </a:r>
            <a:r>
              <a:rPr lang="en-US" dirty="0"/>
              <a:t>indices</a:t>
            </a:r>
            <a:r>
              <a:rPr lang="it-IT" dirty="0"/>
              <a:t> </a:t>
            </a:r>
            <a:r>
              <a:rPr lang="en-US" dirty="0"/>
              <a:t>analyzed</a:t>
            </a:r>
            <a:endParaRPr lang="it-IT" dirty="0"/>
          </a:p>
        </p:txBody>
      </p:sp>
      <p:sp>
        <p:nvSpPr>
          <p:cNvPr id="5" name="Content Placeholder 2">
            <a:extLst>
              <a:ext uri="{FF2B5EF4-FFF2-40B4-BE49-F238E27FC236}">
                <a16:creationId xmlns:a16="http://schemas.microsoft.com/office/drawing/2014/main" id="{0C400791-276D-0C20-2329-E73C96A8E73E}"/>
              </a:ext>
            </a:extLst>
          </p:cNvPr>
          <p:cNvSpPr txBox="1">
            <a:spLocks/>
          </p:cNvSpPr>
          <p:nvPr/>
        </p:nvSpPr>
        <p:spPr>
          <a:xfrm>
            <a:off x="4317860" y="2098930"/>
            <a:ext cx="2289974" cy="397456"/>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b="1" i="0" u="sng" dirty="0">
                <a:solidFill>
                  <a:schemeClr val="tx1"/>
                </a:solidFill>
                <a:effectLst/>
                <a:latin typeface="Söhne"/>
              </a:rPr>
              <a:t>RANDOM ROUTING </a:t>
            </a:r>
            <a:r>
              <a:rPr lang="it-IT" b="1" i="0" dirty="0" err="1">
                <a:solidFill>
                  <a:schemeClr val="tx1"/>
                </a:solidFill>
                <a:effectLst/>
                <a:latin typeface="Söhne"/>
              </a:rPr>
              <a:t>equals</a:t>
            </a:r>
            <a:r>
              <a:rPr lang="it-IT" b="1" i="0" dirty="0">
                <a:solidFill>
                  <a:schemeClr val="tx1"/>
                </a:solidFill>
                <a:effectLst/>
                <a:latin typeface="Söhne"/>
              </a:rPr>
              <a:t> to  </a:t>
            </a:r>
            <a:endParaRPr lang="en-US" b="0" i="0" dirty="0">
              <a:solidFill>
                <a:schemeClr val="tx1"/>
              </a:solidFill>
              <a:effectLst/>
              <a:latin typeface="Söhne"/>
            </a:endParaRPr>
          </a:p>
        </p:txBody>
      </p:sp>
      <p:pic>
        <p:nvPicPr>
          <p:cNvPr id="4" name="Picture 3">
            <a:extLst>
              <a:ext uri="{FF2B5EF4-FFF2-40B4-BE49-F238E27FC236}">
                <a16:creationId xmlns:a16="http://schemas.microsoft.com/office/drawing/2014/main" id="{5F1EA55C-6F75-B010-BEC6-86A03B50E31E}"/>
              </a:ext>
            </a:extLst>
          </p:cNvPr>
          <p:cNvPicPr>
            <a:picLocks noChangeAspect="1"/>
          </p:cNvPicPr>
          <p:nvPr/>
        </p:nvPicPr>
        <p:blipFill>
          <a:blip r:embed="rId2"/>
          <a:stretch>
            <a:fillRect/>
          </a:stretch>
        </p:blipFill>
        <p:spPr>
          <a:xfrm>
            <a:off x="581193" y="2877326"/>
            <a:ext cx="3317947" cy="2677417"/>
          </a:xfrm>
          <a:prstGeom prst="rect">
            <a:avLst/>
          </a:prstGeom>
        </p:spPr>
      </p:pic>
      <p:pic>
        <p:nvPicPr>
          <p:cNvPr id="8" name="Picture 7">
            <a:extLst>
              <a:ext uri="{FF2B5EF4-FFF2-40B4-BE49-F238E27FC236}">
                <a16:creationId xmlns:a16="http://schemas.microsoft.com/office/drawing/2014/main" id="{BE71E8F1-B68C-C5B0-DF79-D05056543A3E}"/>
              </a:ext>
            </a:extLst>
          </p:cNvPr>
          <p:cNvPicPr>
            <a:picLocks noChangeAspect="1"/>
          </p:cNvPicPr>
          <p:nvPr/>
        </p:nvPicPr>
        <p:blipFill>
          <a:blip r:embed="rId3"/>
          <a:stretch>
            <a:fillRect/>
          </a:stretch>
        </p:blipFill>
        <p:spPr>
          <a:xfrm>
            <a:off x="4401771" y="2880680"/>
            <a:ext cx="3388458" cy="2674063"/>
          </a:xfrm>
          <a:prstGeom prst="rect">
            <a:avLst/>
          </a:prstGeom>
        </p:spPr>
      </p:pic>
      <p:pic>
        <p:nvPicPr>
          <p:cNvPr id="11" name="Picture 10">
            <a:extLst>
              <a:ext uri="{FF2B5EF4-FFF2-40B4-BE49-F238E27FC236}">
                <a16:creationId xmlns:a16="http://schemas.microsoft.com/office/drawing/2014/main" id="{E83F5E5E-01B6-729F-D812-67FD21BA52AE}"/>
              </a:ext>
            </a:extLst>
          </p:cNvPr>
          <p:cNvPicPr>
            <a:picLocks noChangeAspect="1"/>
          </p:cNvPicPr>
          <p:nvPr/>
        </p:nvPicPr>
        <p:blipFill>
          <a:blip r:embed="rId4"/>
          <a:stretch>
            <a:fillRect/>
          </a:stretch>
        </p:blipFill>
        <p:spPr>
          <a:xfrm>
            <a:off x="8174794" y="4256622"/>
            <a:ext cx="3491945" cy="1298121"/>
          </a:xfrm>
          <a:prstGeom prst="rect">
            <a:avLst/>
          </a:prstGeom>
        </p:spPr>
      </p:pic>
      <p:pic>
        <p:nvPicPr>
          <p:cNvPr id="13" name="Picture 12">
            <a:extLst>
              <a:ext uri="{FF2B5EF4-FFF2-40B4-BE49-F238E27FC236}">
                <a16:creationId xmlns:a16="http://schemas.microsoft.com/office/drawing/2014/main" id="{67F1967A-9B2B-4F15-AF06-8D98F0FB4958}"/>
              </a:ext>
            </a:extLst>
          </p:cNvPr>
          <p:cNvPicPr>
            <a:picLocks noChangeAspect="1"/>
          </p:cNvPicPr>
          <p:nvPr/>
        </p:nvPicPr>
        <p:blipFill>
          <a:blip r:embed="rId5"/>
          <a:stretch>
            <a:fillRect/>
          </a:stretch>
        </p:blipFill>
        <p:spPr>
          <a:xfrm>
            <a:off x="8174794" y="2877326"/>
            <a:ext cx="3491945" cy="1261908"/>
          </a:xfrm>
          <a:prstGeom prst="rect">
            <a:avLst/>
          </a:prstGeom>
        </p:spPr>
      </p:pic>
      <p:sp>
        <p:nvSpPr>
          <p:cNvPr id="3" name="TextBox 2">
            <a:extLst>
              <a:ext uri="{FF2B5EF4-FFF2-40B4-BE49-F238E27FC236}">
                <a16:creationId xmlns:a16="http://schemas.microsoft.com/office/drawing/2014/main" id="{6EAA2ECC-77A6-74FA-DBEF-434863E33A38}"/>
              </a:ext>
            </a:extLst>
          </p:cNvPr>
          <p:cNvSpPr txBox="1"/>
          <p:nvPr/>
        </p:nvSpPr>
        <p:spPr>
          <a:xfrm>
            <a:off x="4277620" y="5854737"/>
            <a:ext cx="3636766" cy="338554"/>
          </a:xfrm>
          <a:prstGeom prst="rect">
            <a:avLst/>
          </a:prstGeom>
          <a:noFill/>
        </p:spPr>
        <p:txBody>
          <a:bodyPr wrap="none" rtlCol="0">
            <a:spAutoFit/>
          </a:bodyPr>
          <a:lstStyle/>
          <a:p>
            <a:pPr algn="ctr"/>
            <a:r>
              <a:rPr lang="en-US" sz="1600" i="1" dirty="0"/>
              <a:t>Still not optimized (for example Utilization)</a:t>
            </a:r>
          </a:p>
        </p:txBody>
      </p:sp>
      <p:sp>
        <p:nvSpPr>
          <p:cNvPr id="6" name="TextBox 5">
            <a:extLst>
              <a:ext uri="{FF2B5EF4-FFF2-40B4-BE49-F238E27FC236}">
                <a16:creationId xmlns:a16="http://schemas.microsoft.com/office/drawing/2014/main" id="{96CF77A6-A963-0435-035E-C6194D7C1FA8}"/>
              </a:ext>
            </a:extLst>
          </p:cNvPr>
          <p:cNvSpPr txBox="1"/>
          <p:nvPr/>
        </p:nvSpPr>
        <p:spPr>
          <a:xfrm>
            <a:off x="6124755" y="1912937"/>
            <a:ext cx="966158" cy="769441"/>
          </a:xfrm>
          <a:prstGeom prst="rect">
            <a:avLst/>
          </a:prstGeom>
          <a:noFill/>
        </p:spPr>
        <p:txBody>
          <a:bodyPr wrap="square" rtlCol="0">
            <a:spAutoFit/>
          </a:bodyPr>
          <a:lstStyle/>
          <a:p>
            <a:pPr algn="r"/>
            <a:r>
              <a:rPr lang="it-IT" sz="1100" dirty="0"/>
              <a:t>HH: 0.5</a:t>
            </a:r>
          </a:p>
          <a:p>
            <a:pPr algn="r"/>
            <a:r>
              <a:rPr lang="it-IT" sz="1100" dirty="0"/>
              <a:t>HE:  0.5</a:t>
            </a:r>
          </a:p>
          <a:p>
            <a:pPr algn="r"/>
            <a:r>
              <a:rPr lang="it-IT" sz="1100" dirty="0"/>
              <a:t>LH:  0.5</a:t>
            </a:r>
            <a:br>
              <a:rPr lang="it-IT" sz="1100" dirty="0"/>
            </a:br>
            <a:r>
              <a:rPr lang="it-IT" sz="1100" dirty="0"/>
              <a:t>LE:  0.5</a:t>
            </a:r>
          </a:p>
        </p:txBody>
      </p:sp>
    </p:spTree>
    <p:extLst>
      <p:ext uri="{BB962C8B-B14F-4D97-AF65-F5344CB8AC3E}">
        <p14:creationId xmlns:p14="http://schemas.microsoft.com/office/powerpoint/2010/main" val="981627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6A-6E56-F579-5FA6-D660BC5AFF6C}"/>
              </a:ext>
            </a:extLst>
          </p:cNvPr>
          <p:cNvSpPr>
            <a:spLocks noGrp="1"/>
          </p:cNvSpPr>
          <p:nvPr>
            <p:ph type="title"/>
          </p:nvPr>
        </p:nvSpPr>
        <p:spPr>
          <a:xfrm>
            <a:off x="581193" y="729658"/>
            <a:ext cx="11029616" cy="988332"/>
          </a:xfrm>
        </p:spPr>
        <p:txBody>
          <a:bodyPr anchor="b">
            <a:normAutofit/>
          </a:bodyPr>
          <a:lstStyle/>
          <a:p>
            <a:pPr algn="ctr"/>
            <a:r>
              <a:rPr lang="it-IT" dirty="0"/>
              <a:t>Performance </a:t>
            </a:r>
            <a:r>
              <a:rPr lang="en-US" dirty="0"/>
              <a:t>indices</a:t>
            </a:r>
            <a:r>
              <a:rPr lang="it-IT" dirty="0"/>
              <a:t> </a:t>
            </a:r>
            <a:r>
              <a:rPr lang="en-US" dirty="0"/>
              <a:t>analyzed</a:t>
            </a:r>
            <a:endParaRPr lang="it-IT" dirty="0"/>
          </a:p>
        </p:txBody>
      </p:sp>
      <p:sp>
        <p:nvSpPr>
          <p:cNvPr id="5" name="Content Placeholder 2">
            <a:extLst>
              <a:ext uri="{FF2B5EF4-FFF2-40B4-BE49-F238E27FC236}">
                <a16:creationId xmlns:a16="http://schemas.microsoft.com/office/drawing/2014/main" id="{0C400791-276D-0C20-2329-E73C96A8E73E}"/>
              </a:ext>
            </a:extLst>
          </p:cNvPr>
          <p:cNvSpPr txBox="1">
            <a:spLocks/>
          </p:cNvSpPr>
          <p:nvPr/>
        </p:nvSpPr>
        <p:spPr>
          <a:xfrm>
            <a:off x="5042479" y="2173584"/>
            <a:ext cx="2107042" cy="3974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b="1" i="0" u="sng" dirty="0">
                <a:solidFill>
                  <a:schemeClr val="tx1"/>
                </a:solidFill>
                <a:effectLst/>
                <a:latin typeface="Söhne"/>
              </a:rPr>
              <a:t>LEAST UTILIZATION</a:t>
            </a:r>
            <a:endParaRPr lang="en-US" b="0" i="0" u="sng" dirty="0">
              <a:solidFill>
                <a:schemeClr val="tx1"/>
              </a:solidFill>
              <a:effectLst/>
              <a:latin typeface="Söhne"/>
            </a:endParaRPr>
          </a:p>
        </p:txBody>
      </p:sp>
      <p:pic>
        <p:nvPicPr>
          <p:cNvPr id="6" name="Picture 5">
            <a:extLst>
              <a:ext uri="{FF2B5EF4-FFF2-40B4-BE49-F238E27FC236}">
                <a16:creationId xmlns:a16="http://schemas.microsoft.com/office/drawing/2014/main" id="{7BE66BD6-676E-C3FA-D23F-EC10D8B12630}"/>
              </a:ext>
            </a:extLst>
          </p:cNvPr>
          <p:cNvPicPr>
            <a:picLocks noChangeAspect="1"/>
          </p:cNvPicPr>
          <p:nvPr/>
        </p:nvPicPr>
        <p:blipFill>
          <a:blip r:embed="rId2"/>
          <a:stretch>
            <a:fillRect/>
          </a:stretch>
        </p:blipFill>
        <p:spPr>
          <a:xfrm>
            <a:off x="459645" y="2871359"/>
            <a:ext cx="3406225" cy="2713324"/>
          </a:xfrm>
          <a:prstGeom prst="rect">
            <a:avLst/>
          </a:prstGeom>
        </p:spPr>
      </p:pic>
      <p:pic>
        <p:nvPicPr>
          <p:cNvPr id="10" name="Picture 9">
            <a:extLst>
              <a:ext uri="{FF2B5EF4-FFF2-40B4-BE49-F238E27FC236}">
                <a16:creationId xmlns:a16="http://schemas.microsoft.com/office/drawing/2014/main" id="{3093226D-106E-E0F2-DD62-968E5FB78DCF}"/>
              </a:ext>
            </a:extLst>
          </p:cNvPr>
          <p:cNvPicPr>
            <a:picLocks noChangeAspect="1"/>
          </p:cNvPicPr>
          <p:nvPr/>
        </p:nvPicPr>
        <p:blipFill>
          <a:blip r:embed="rId3"/>
          <a:stretch>
            <a:fillRect/>
          </a:stretch>
        </p:blipFill>
        <p:spPr>
          <a:xfrm>
            <a:off x="4084006" y="2889097"/>
            <a:ext cx="3886520" cy="2657507"/>
          </a:xfrm>
          <a:prstGeom prst="rect">
            <a:avLst/>
          </a:prstGeom>
        </p:spPr>
      </p:pic>
      <p:pic>
        <p:nvPicPr>
          <p:cNvPr id="15" name="Picture 14">
            <a:extLst>
              <a:ext uri="{FF2B5EF4-FFF2-40B4-BE49-F238E27FC236}">
                <a16:creationId xmlns:a16="http://schemas.microsoft.com/office/drawing/2014/main" id="{452BD6BC-E610-FF05-6B71-A80FD5D94C31}"/>
              </a:ext>
            </a:extLst>
          </p:cNvPr>
          <p:cNvPicPr>
            <a:picLocks noChangeAspect="1"/>
          </p:cNvPicPr>
          <p:nvPr/>
        </p:nvPicPr>
        <p:blipFill>
          <a:blip r:embed="rId4"/>
          <a:stretch>
            <a:fillRect/>
          </a:stretch>
        </p:blipFill>
        <p:spPr>
          <a:xfrm>
            <a:off x="8188662" y="4228021"/>
            <a:ext cx="3543692" cy="1318583"/>
          </a:xfrm>
          <a:prstGeom prst="rect">
            <a:avLst/>
          </a:prstGeom>
        </p:spPr>
      </p:pic>
      <p:pic>
        <p:nvPicPr>
          <p:cNvPr id="17" name="Picture 16">
            <a:extLst>
              <a:ext uri="{FF2B5EF4-FFF2-40B4-BE49-F238E27FC236}">
                <a16:creationId xmlns:a16="http://schemas.microsoft.com/office/drawing/2014/main" id="{7A6FEC1F-4427-9C43-C07B-97C6D08F4168}"/>
              </a:ext>
            </a:extLst>
          </p:cNvPr>
          <p:cNvPicPr>
            <a:picLocks noChangeAspect="1"/>
          </p:cNvPicPr>
          <p:nvPr/>
        </p:nvPicPr>
        <p:blipFill>
          <a:blip r:embed="rId5"/>
          <a:stretch>
            <a:fillRect/>
          </a:stretch>
        </p:blipFill>
        <p:spPr>
          <a:xfrm>
            <a:off x="8188662" y="2871359"/>
            <a:ext cx="3543692" cy="988332"/>
          </a:xfrm>
          <a:prstGeom prst="rect">
            <a:avLst/>
          </a:prstGeom>
        </p:spPr>
      </p:pic>
      <p:sp>
        <p:nvSpPr>
          <p:cNvPr id="4" name="TextBox 3">
            <a:extLst>
              <a:ext uri="{FF2B5EF4-FFF2-40B4-BE49-F238E27FC236}">
                <a16:creationId xmlns:a16="http://schemas.microsoft.com/office/drawing/2014/main" id="{D767AB29-6DB5-238F-F3B4-110E1DB7AFE1}"/>
              </a:ext>
            </a:extLst>
          </p:cNvPr>
          <p:cNvSpPr txBox="1"/>
          <p:nvPr/>
        </p:nvSpPr>
        <p:spPr>
          <a:xfrm>
            <a:off x="2417912" y="5922903"/>
            <a:ext cx="7356176" cy="338554"/>
          </a:xfrm>
          <a:prstGeom prst="rect">
            <a:avLst/>
          </a:prstGeom>
          <a:noFill/>
        </p:spPr>
        <p:txBody>
          <a:bodyPr wrap="square">
            <a:spAutoFit/>
          </a:bodyPr>
          <a:lstStyle/>
          <a:p>
            <a:pPr algn="ctr"/>
            <a:r>
              <a:rPr lang="it-IT" sz="1600" i="1" dirty="0"/>
              <a:t>It </a:t>
            </a:r>
            <a:r>
              <a:rPr lang="it-IT" sz="1600" i="1" dirty="0" err="1"/>
              <a:t>does</a:t>
            </a:r>
            <a:r>
              <a:rPr lang="it-IT" sz="1600" i="1" dirty="0"/>
              <a:t> </a:t>
            </a:r>
            <a:r>
              <a:rPr lang="it-IT" sz="1600" i="1" dirty="0" err="1"/>
              <a:t>not</a:t>
            </a:r>
            <a:r>
              <a:rPr lang="it-IT" sz="1600" i="1" dirty="0"/>
              <a:t> </a:t>
            </a:r>
            <a:r>
              <a:rPr lang="it-IT" sz="1600" i="1" dirty="0" err="1"/>
              <a:t>comply</a:t>
            </a:r>
            <a:r>
              <a:rPr lang="it-IT" sz="1600" i="1" dirty="0"/>
              <a:t> with the </a:t>
            </a:r>
            <a:r>
              <a:rPr lang="it-IT" sz="1600" i="1" dirty="0" err="1"/>
              <a:t>routing</a:t>
            </a:r>
            <a:r>
              <a:rPr lang="it-IT" sz="1600" i="1" dirty="0"/>
              <a:t> </a:t>
            </a:r>
            <a:r>
              <a:rPr lang="it-IT" sz="1600" i="1" dirty="0" err="1"/>
              <a:t>directives</a:t>
            </a:r>
            <a:r>
              <a:rPr lang="it-IT" sz="1600" i="1" dirty="0"/>
              <a:t> </a:t>
            </a:r>
            <a:r>
              <a:rPr lang="it-IT" sz="1600" i="1" dirty="0" err="1"/>
              <a:t>but</a:t>
            </a:r>
            <a:r>
              <a:rPr lang="it-IT" sz="1600" i="1" dirty="0"/>
              <a:t> </a:t>
            </a:r>
            <a:r>
              <a:rPr lang="it-IT" sz="1600" i="1" dirty="0" err="1"/>
              <a:t>is</a:t>
            </a:r>
            <a:r>
              <a:rPr lang="it-IT" sz="1600" i="1" dirty="0"/>
              <a:t> </a:t>
            </a:r>
            <a:r>
              <a:rPr lang="it-IT" sz="1600" i="1" dirty="0" err="1"/>
              <a:t>definitely</a:t>
            </a:r>
            <a:r>
              <a:rPr lang="it-IT" sz="1600" i="1" dirty="0"/>
              <a:t> more </a:t>
            </a:r>
            <a:r>
              <a:rPr lang="it-IT" sz="1600" i="1" dirty="0" err="1"/>
              <a:t>performing</a:t>
            </a:r>
            <a:endParaRPr lang="it-IT" sz="1600" i="1" dirty="0"/>
          </a:p>
        </p:txBody>
      </p:sp>
    </p:spTree>
    <p:extLst>
      <p:ext uri="{BB962C8B-B14F-4D97-AF65-F5344CB8AC3E}">
        <p14:creationId xmlns:p14="http://schemas.microsoft.com/office/powerpoint/2010/main" val="3326168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6A-6E56-F579-5FA6-D660BC5AFF6C}"/>
              </a:ext>
            </a:extLst>
          </p:cNvPr>
          <p:cNvSpPr>
            <a:spLocks noGrp="1"/>
          </p:cNvSpPr>
          <p:nvPr>
            <p:ph type="title"/>
          </p:nvPr>
        </p:nvSpPr>
        <p:spPr>
          <a:xfrm>
            <a:off x="581193" y="729658"/>
            <a:ext cx="11029616" cy="988332"/>
          </a:xfrm>
        </p:spPr>
        <p:txBody>
          <a:bodyPr anchor="b">
            <a:normAutofit/>
          </a:bodyPr>
          <a:lstStyle/>
          <a:p>
            <a:pPr algn="ctr"/>
            <a:r>
              <a:rPr lang="it-IT" dirty="0"/>
              <a:t>Performance </a:t>
            </a:r>
            <a:r>
              <a:rPr lang="en-US" dirty="0"/>
              <a:t>indices</a:t>
            </a:r>
            <a:r>
              <a:rPr lang="it-IT" dirty="0"/>
              <a:t> </a:t>
            </a:r>
            <a:r>
              <a:rPr lang="en-US" dirty="0"/>
              <a:t>analyzed</a:t>
            </a:r>
            <a:endParaRPr lang="it-IT" dirty="0"/>
          </a:p>
        </p:txBody>
      </p:sp>
      <p:sp>
        <p:nvSpPr>
          <p:cNvPr id="5" name="Content Placeholder 2">
            <a:extLst>
              <a:ext uri="{FF2B5EF4-FFF2-40B4-BE49-F238E27FC236}">
                <a16:creationId xmlns:a16="http://schemas.microsoft.com/office/drawing/2014/main" id="{0C400791-276D-0C20-2329-E73C96A8E73E}"/>
              </a:ext>
            </a:extLst>
          </p:cNvPr>
          <p:cNvSpPr txBox="1">
            <a:spLocks/>
          </p:cNvSpPr>
          <p:nvPr/>
        </p:nvSpPr>
        <p:spPr>
          <a:xfrm>
            <a:off x="4673407" y="2177247"/>
            <a:ext cx="2845186" cy="316428"/>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b="1" i="0" u="sng" dirty="0">
                <a:solidFill>
                  <a:schemeClr val="tx1"/>
                </a:solidFill>
                <a:effectLst/>
                <a:latin typeface="Söhne"/>
              </a:rPr>
              <a:t>JOIN THE SHORTEST QUEUE</a:t>
            </a:r>
            <a:endParaRPr lang="en-US" b="0" i="0" u="sng" dirty="0">
              <a:solidFill>
                <a:schemeClr val="tx1"/>
              </a:solidFill>
              <a:effectLst/>
              <a:latin typeface="Söhne"/>
            </a:endParaRPr>
          </a:p>
        </p:txBody>
      </p:sp>
      <p:pic>
        <p:nvPicPr>
          <p:cNvPr id="4" name="Picture 3">
            <a:extLst>
              <a:ext uri="{FF2B5EF4-FFF2-40B4-BE49-F238E27FC236}">
                <a16:creationId xmlns:a16="http://schemas.microsoft.com/office/drawing/2014/main" id="{75B3F7A5-1C33-8AEB-8229-34C0E6656A6E}"/>
              </a:ext>
            </a:extLst>
          </p:cNvPr>
          <p:cNvPicPr>
            <a:picLocks noChangeAspect="1"/>
          </p:cNvPicPr>
          <p:nvPr/>
        </p:nvPicPr>
        <p:blipFill>
          <a:blip r:embed="rId2"/>
          <a:stretch>
            <a:fillRect/>
          </a:stretch>
        </p:blipFill>
        <p:spPr>
          <a:xfrm>
            <a:off x="405702" y="2743868"/>
            <a:ext cx="3501285" cy="2865917"/>
          </a:xfrm>
          <a:prstGeom prst="rect">
            <a:avLst/>
          </a:prstGeom>
        </p:spPr>
      </p:pic>
      <p:pic>
        <p:nvPicPr>
          <p:cNvPr id="7" name="Picture 6">
            <a:extLst>
              <a:ext uri="{FF2B5EF4-FFF2-40B4-BE49-F238E27FC236}">
                <a16:creationId xmlns:a16="http://schemas.microsoft.com/office/drawing/2014/main" id="{E7945FA9-BA8E-B75C-0577-0A7793DD6E69}"/>
              </a:ext>
            </a:extLst>
          </p:cNvPr>
          <p:cNvPicPr>
            <a:picLocks noChangeAspect="1"/>
          </p:cNvPicPr>
          <p:nvPr/>
        </p:nvPicPr>
        <p:blipFill>
          <a:blip r:embed="rId3"/>
          <a:stretch>
            <a:fillRect/>
          </a:stretch>
        </p:blipFill>
        <p:spPr>
          <a:xfrm>
            <a:off x="4253625" y="2743868"/>
            <a:ext cx="3684750" cy="2865917"/>
          </a:xfrm>
          <a:prstGeom prst="rect">
            <a:avLst/>
          </a:prstGeom>
        </p:spPr>
      </p:pic>
      <p:pic>
        <p:nvPicPr>
          <p:cNvPr id="9" name="Picture 8">
            <a:extLst>
              <a:ext uri="{FF2B5EF4-FFF2-40B4-BE49-F238E27FC236}">
                <a16:creationId xmlns:a16="http://schemas.microsoft.com/office/drawing/2014/main" id="{3F4A896B-9D8C-C1BC-8F0B-80ADF6851DFF}"/>
              </a:ext>
            </a:extLst>
          </p:cNvPr>
          <p:cNvPicPr>
            <a:picLocks noChangeAspect="1"/>
          </p:cNvPicPr>
          <p:nvPr/>
        </p:nvPicPr>
        <p:blipFill>
          <a:blip r:embed="rId4"/>
          <a:stretch>
            <a:fillRect/>
          </a:stretch>
        </p:blipFill>
        <p:spPr>
          <a:xfrm>
            <a:off x="8285012" y="2743868"/>
            <a:ext cx="3385509" cy="1202148"/>
          </a:xfrm>
          <a:prstGeom prst="rect">
            <a:avLst/>
          </a:prstGeom>
        </p:spPr>
      </p:pic>
      <p:pic>
        <p:nvPicPr>
          <p:cNvPr id="13" name="Picture 12">
            <a:extLst>
              <a:ext uri="{FF2B5EF4-FFF2-40B4-BE49-F238E27FC236}">
                <a16:creationId xmlns:a16="http://schemas.microsoft.com/office/drawing/2014/main" id="{93E7CD32-F215-E2E1-17B7-92F3EEC09670}"/>
              </a:ext>
            </a:extLst>
          </p:cNvPr>
          <p:cNvPicPr>
            <a:picLocks noChangeAspect="1"/>
          </p:cNvPicPr>
          <p:nvPr/>
        </p:nvPicPr>
        <p:blipFill>
          <a:blip r:embed="rId5"/>
          <a:stretch>
            <a:fillRect/>
          </a:stretch>
        </p:blipFill>
        <p:spPr>
          <a:xfrm>
            <a:off x="8285013" y="4279065"/>
            <a:ext cx="3385509" cy="1330720"/>
          </a:xfrm>
          <a:prstGeom prst="rect">
            <a:avLst/>
          </a:prstGeom>
        </p:spPr>
      </p:pic>
      <p:sp>
        <p:nvSpPr>
          <p:cNvPr id="14" name="TextBox 13">
            <a:extLst>
              <a:ext uri="{FF2B5EF4-FFF2-40B4-BE49-F238E27FC236}">
                <a16:creationId xmlns:a16="http://schemas.microsoft.com/office/drawing/2014/main" id="{0D3A7CC0-F637-0937-793F-973853BF4527}"/>
              </a:ext>
            </a:extLst>
          </p:cNvPr>
          <p:cNvSpPr txBox="1"/>
          <p:nvPr/>
        </p:nvSpPr>
        <p:spPr>
          <a:xfrm>
            <a:off x="3193058" y="5897957"/>
            <a:ext cx="5805885" cy="615553"/>
          </a:xfrm>
          <a:prstGeom prst="rect">
            <a:avLst/>
          </a:prstGeom>
          <a:noFill/>
        </p:spPr>
        <p:txBody>
          <a:bodyPr wrap="none" rtlCol="0">
            <a:spAutoFit/>
          </a:bodyPr>
          <a:lstStyle/>
          <a:p>
            <a:pPr algn="ctr"/>
            <a:r>
              <a:rPr lang="it-IT" sz="1600" i="1" dirty="0"/>
              <a:t>BEST ROUTING CONFIGURATION!</a:t>
            </a:r>
          </a:p>
          <a:p>
            <a:pPr algn="ctr"/>
            <a:r>
              <a:rPr lang="en-US" sz="1600" i="1" dirty="0"/>
              <a:t>Same annotations </a:t>
            </a:r>
            <a:r>
              <a:rPr lang="en-US" i="1" dirty="0"/>
              <a:t>as</a:t>
            </a:r>
            <a:r>
              <a:rPr lang="en-US" sz="1600" i="1" dirty="0"/>
              <a:t> last one but a slight improvement of performance</a:t>
            </a:r>
          </a:p>
        </p:txBody>
      </p:sp>
    </p:spTree>
    <p:extLst>
      <p:ext uri="{BB962C8B-B14F-4D97-AF65-F5344CB8AC3E}">
        <p14:creationId xmlns:p14="http://schemas.microsoft.com/office/powerpoint/2010/main" val="203766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035E-03D6-1059-C0B2-20E4362D4765}"/>
              </a:ext>
            </a:extLst>
          </p:cNvPr>
          <p:cNvSpPr>
            <a:spLocks noGrp="1"/>
          </p:cNvSpPr>
          <p:nvPr>
            <p:ph type="title"/>
          </p:nvPr>
        </p:nvSpPr>
        <p:spPr/>
        <p:txBody>
          <a:bodyPr/>
          <a:lstStyle/>
          <a:p>
            <a:pPr algn="ctr"/>
            <a:r>
              <a:rPr lang="en-US" dirty="0"/>
              <a:t>Conclusions</a:t>
            </a:r>
          </a:p>
        </p:txBody>
      </p:sp>
      <p:sp>
        <p:nvSpPr>
          <p:cNvPr id="3" name="Text Placeholder 2">
            <a:extLst>
              <a:ext uri="{FF2B5EF4-FFF2-40B4-BE49-F238E27FC236}">
                <a16:creationId xmlns:a16="http://schemas.microsoft.com/office/drawing/2014/main" id="{0DCE87F7-0F91-6E06-C396-1A7904AA9188}"/>
              </a:ext>
            </a:extLst>
          </p:cNvPr>
          <p:cNvSpPr>
            <a:spLocks noGrp="1"/>
          </p:cNvSpPr>
          <p:nvPr>
            <p:ph type="body" idx="1"/>
          </p:nvPr>
        </p:nvSpPr>
        <p:spPr>
          <a:xfrm>
            <a:off x="581192" y="2250892"/>
            <a:ext cx="11029616" cy="536005"/>
          </a:xfrm>
        </p:spPr>
        <p:txBody>
          <a:bodyPr/>
          <a:lstStyle/>
          <a:p>
            <a:endParaRPr lang="en-US" sz="1400" dirty="0"/>
          </a:p>
          <a:p>
            <a:r>
              <a:rPr lang="en-US" sz="1400" dirty="0"/>
              <a:t>I have studied and analyzed four scenarios, all with a confidence interval of 99% and a maximum relative error of 3%. I have explored four different routing methods:</a:t>
            </a:r>
            <a:endParaRPr lang="it-IT" sz="1400" dirty="0"/>
          </a:p>
        </p:txBody>
      </p:sp>
      <p:sp>
        <p:nvSpPr>
          <p:cNvPr id="4" name="Content Placeholder 3">
            <a:extLst>
              <a:ext uri="{FF2B5EF4-FFF2-40B4-BE49-F238E27FC236}">
                <a16:creationId xmlns:a16="http://schemas.microsoft.com/office/drawing/2014/main" id="{9304444E-CA68-E536-5F04-96CB698C7B2F}"/>
              </a:ext>
            </a:extLst>
          </p:cNvPr>
          <p:cNvSpPr>
            <a:spLocks noGrp="1"/>
          </p:cNvSpPr>
          <p:nvPr>
            <p:ph sz="half" idx="2"/>
          </p:nvPr>
        </p:nvSpPr>
        <p:spPr>
          <a:xfrm>
            <a:off x="581193" y="2926052"/>
            <a:ext cx="11029616" cy="3353978"/>
          </a:xfrm>
        </p:spPr>
        <p:txBody>
          <a:bodyPr>
            <a:normAutofit fontScale="62500" lnSpcReduction="20000"/>
          </a:bodyPr>
          <a:lstStyle/>
          <a:p>
            <a:pPr algn="l">
              <a:buFont typeface="+mj-lt"/>
              <a:buAutoNum type="arabicPeriod"/>
            </a:pPr>
            <a:r>
              <a:rPr lang="en-US" b="1" i="0" dirty="0">
                <a:solidFill>
                  <a:srgbClr val="002060"/>
                </a:solidFill>
                <a:effectLst/>
                <a:latin typeface="Söhne"/>
              </a:rPr>
              <a:t>Core Type-Based Routing:</a:t>
            </a:r>
            <a:endParaRPr lang="en-US" b="0" i="0" dirty="0">
              <a:solidFill>
                <a:srgbClr val="002060"/>
              </a:solidFill>
              <a:effectLst/>
              <a:latin typeface="Söhne"/>
            </a:endParaRPr>
          </a:p>
          <a:p>
            <a:pPr marL="742950" lvl="1" indent="-285750" algn="l">
              <a:buFont typeface="Wingdings" panose="05000000000000000000" pitchFamily="2" charset="2"/>
              <a:buChar char="q"/>
            </a:pPr>
            <a:r>
              <a:rPr lang="en-US" sz="1800" b="0" i="0" dirty="0">
                <a:solidFill>
                  <a:srgbClr val="002060"/>
                </a:solidFill>
                <a:effectLst/>
                <a:latin typeface="Söhne"/>
              </a:rPr>
              <a:t>All heavy tasks are executed on high-performance cores, while light tasks are handled by energy-efficient cores (Configuration Requested but not well performing) </a:t>
            </a:r>
          </a:p>
          <a:p>
            <a:pPr marL="742950" lvl="1" indent="-285750" algn="l">
              <a:buFont typeface="Wingdings" panose="05000000000000000000" pitchFamily="2" charset="2"/>
              <a:buChar char="q"/>
            </a:pPr>
            <a:r>
              <a:rPr lang="en-US" sz="1800" b="0" i="0" dirty="0">
                <a:solidFill>
                  <a:srgbClr val="002060"/>
                </a:solidFill>
                <a:effectLst/>
                <a:latin typeface="Söhne"/>
              </a:rPr>
              <a:t>it would seem that the more I am routing towards reversing the tasks by changing the probabilities, the better the Throughput system performs, but it deviates completely from that small percentage of probability that it should have represented as indicated by the directives.</a:t>
            </a:r>
          </a:p>
          <a:p>
            <a:pPr algn="l">
              <a:buFont typeface="+mj-lt"/>
              <a:buAutoNum type="arabicPeriod"/>
            </a:pPr>
            <a:r>
              <a:rPr lang="en-US" b="1" i="0" dirty="0">
                <a:solidFill>
                  <a:srgbClr val="002060"/>
                </a:solidFill>
                <a:effectLst/>
                <a:latin typeface="Söhne"/>
              </a:rPr>
              <a:t>Random Routing:</a:t>
            </a:r>
            <a:endParaRPr lang="en-US" b="0" i="0" dirty="0">
              <a:solidFill>
                <a:srgbClr val="002060"/>
              </a:solidFill>
              <a:effectLst/>
              <a:latin typeface="Söhne"/>
            </a:endParaRPr>
          </a:p>
          <a:p>
            <a:pPr marL="742950" lvl="1" indent="-285750">
              <a:buFont typeface="Wingdings" panose="05000000000000000000" pitchFamily="2" charset="2"/>
              <a:buChar char="q"/>
            </a:pPr>
            <a:r>
              <a:rPr lang="en-US" sz="1800" b="0" i="0" dirty="0">
                <a:solidFill>
                  <a:srgbClr val="002060"/>
                </a:solidFill>
                <a:effectLst/>
                <a:latin typeface="Söhne"/>
              </a:rPr>
              <a:t>This method performs significantly better than the absolute first approach but still has space for optimization. (for example for the Utilization)</a:t>
            </a:r>
          </a:p>
          <a:p>
            <a:pPr algn="l">
              <a:buFont typeface="+mj-lt"/>
              <a:buAutoNum type="arabicPeriod"/>
            </a:pPr>
            <a:r>
              <a:rPr lang="en-US" b="1" i="0" dirty="0">
                <a:solidFill>
                  <a:srgbClr val="002060"/>
                </a:solidFill>
                <a:effectLst/>
                <a:latin typeface="Söhne"/>
              </a:rPr>
              <a:t>"Least Utilization" Approach:</a:t>
            </a:r>
            <a:endParaRPr lang="en-US" b="0" i="0" dirty="0">
              <a:solidFill>
                <a:srgbClr val="002060"/>
              </a:solidFill>
              <a:effectLst/>
              <a:latin typeface="Söhne"/>
            </a:endParaRPr>
          </a:p>
          <a:p>
            <a:pPr marL="742950" lvl="1" indent="-285750" algn="l">
              <a:buFont typeface="Wingdings" panose="05000000000000000000" pitchFamily="2" charset="2"/>
              <a:buChar char="q"/>
            </a:pPr>
            <a:r>
              <a:rPr lang="en-US" sz="1800" b="0" i="0" dirty="0">
                <a:solidFill>
                  <a:srgbClr val="002060"/>
                </a:solidFill>
                <a:effectLst/>
                <a:latin typeface="Söhne"/>
              </a:rPr>
              <a:t>Jobs are routed to the station with the smallest utilization.</a:t>
            </a:r>
          </a:p>
          <a:p>
            <a:pPr marL="742950" lvl="1" indent="-285750" algn="l">
              <a:buFont typeface="Wingdings" panose="05000000000000000000" pitchFamily="2" charset="2"/>
              <a:buChar char="q"/>
            </a:pPr>
            <a:r>
              <a:rPr lang="en-US" sz="1800" b="0" i="0" dirty="0">
                <a:solidFill>
                  <a:srgbClr val="002060"/>
                </a:solidFill>
                <a:effectLst/>
                <a:latin typeface="Söhne"/>
              </a:rPr>
              <a:t>This configuration has proven to be one of the most efficient.</a:t>
            </a:r>
          </a:p>
          <a:p>
            <a:pPr algn="l">
              <a:buFont typeface="+mj-lt"/>
              <a:buAutoNum type="arabicPeriod"/>
            </a:pPr>
            <a:r>
              <a:rPr lang="en-US" b="1" i="0" dirty="0">
                <a:solidFill>
                  <a:srgbClr val="002060"/>
                </a:solidFill>
                <a:effectLst/>
                <a:latin typeface="Söhne"/>
              </a:rPr>
              <a:t>"Join the Shortest Queue" Approach:</a:t>
            </a:r>
            <a:endParaRPr lang="en-US" b="0" i="0" dirty="0">
              <a:solidFill>
                <a:srgbClr val="002060"/>
              </a:solidFill>
              <a:effectLst/>
              <a:latin typeface="Söhne"/>
            </a:endParaRPr>
          </a:p>
          <a:p>
            <a:pPr marL="742950" lvl="1" indent="-285750" algn="l">
              <a:buFont typeface="Wingdings" panose="05000000000000000000" pitchFamily="2" charset="2"/>
              <a:buChar char="q"/>
            </a:pPr>
            <a:r>
              <a:rPr lang="en-US" sz="1800" b="0" i="0" dirty="0">
                <a:solidFill>
                  <a:srgbClr val="002060"/>
                </a:solidFill>
                <a:effectLst/>
                <a:latin typeface="Söhne"/>
              </a:rPr>
              <a:t>This configuration has demonstrated to ensure the highest system Throughput and a better average response time.</a:t>
            </a:r>
            <a:endParaRPr lang="en-US" b="0" i="0" dirty="0">
              <a:solidFill>
                <a:srgbClr val="002060"/>
              </a:solidFill>
              <a:effectLst/>
              <a:latin typeface="Söhne"/>
            </a:endParaRPr>
          </a:p>
          <a:p>
            <a:pPr marL="0" indent="0" algn="l">
              <a:buNone/>
            </a:pPr>
            <a:endParaRPr lang="en-US" b="1" i="0" dirty="0">
              <a:solidFill>
                <a:srgbClr val="002060"/>
              </a:solidFill>
              <a:effectLst/>
              <a:latin typeface="Söhne"/>
            </a:endParaRPr>
          </a:p>
          <a:p>
            <a:pPr marL="0" indent="0" algn="l">
              <a:buNone/>
            </a:pPr>
            <a:r>
              <a:rPr lang="en-US" b="1" i="0" dirty="0">
                <a:solidFill>
                  <a:srgbClr val="002060"/>
                </a:solidFill>
                <a:effectLst/>
                <a:latin typeface="Söhne"/>
              </a:rPr>
              <a:t>In summary, after analyzing the four scenarios, the "Join the Shortest Queue" approach has emerged as the most promising, ensuring maximum system Throughput and optimal average response time</a:t>
            </a:r>
            <a:r>
              <a:rPr lang="en-US" b="1" dirty="0">
                <a:solidFill>
                  <a:srgbClr val="002060"/>
                </a:solidFill>
                <a:latin typeface="Söhne"/>
              </a:rPr>
              <a:t>, even it doesn’t </a:t>
            </a:r>
            <a:r>
              <a:rPr lang="it-IT" b="1" dirty="0" err="1">
                <a:solidFill>
                  <a:srgbClr val="002060"/>
                </a:solidFill>
                <a:latin typeface="Söhne"/>
              </a:rPr>
              <a:t>comply</a:t>
            </a:r>
            <a:r>
              <a:rPr lang="it-IT" b="1" dirty="0">
                <a:solidFill>
                  <a:srgbClr val="002060"/>
                </a:solidFill>
                <a:latin typeface="Söhne"/>
              </a:rPr>
              <a:t> with the </a:t>
            </a:r>
            <a:r>
              <a:rPr lang="it-IT" b="1" dirty="0" err="1">
                <a:solidFill>
                  <a:srgbClr val="002060"/>
                </a:solidFill>
                <a:latin typeface="Söhne"/>
              </a:rPr>
              <a:t>routing</a:t>
            </a:r>
            <a:r>
              <a:rPr lang="it-IT" b="1" dirty="0">
                <a:solidFill>
                  <a:srgbClr val="002060"/>
                </a:solidFill>
                <a:latin typeface="Söhne"/>
              </a:rPr>
              <a:t> </a:t>
            </a:r>
            <a:r>
              <a:rPr lang="it-IT" b="1" dirty="0" err="1">
                <a:solidFill>
                  <a:srgbClr val="002060"/>
                </a:solidFill>
                <a:latin typeface="Söhne"/>
              </a:rPr>
              <a:t>directives</a:t>
            </a:r>
            <a:endParaRPr lang="en-US" b="1" i="0" dirty="0">
              <a:solidFill>
                <a:srgbClr val="002060"/>
              </a:solidFill>
              <a:effectLst/>
              <a:latin typeface="Söhne"/>
            </a:endParaRPr>
          </a:p>
          <a:p>
            <a:endParaRPr lang="it-IT" dirty="0"/>
          </a:p>
        </p:txBody>
      </p:sp>
    </p:spTree>
    <p:extLst>
      <p:ext uri="{BB962C8B-B14F-4D97-AF65-F5344CB8AC3E}">
        <p14:creationId xmlns:p14="http://schemas.microsoft.com/office/powerpoint/2010/main" val="1677047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2" name="Rettango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nvGrpSpPr>
          <p:cNvPr id="14" name="Grup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tango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6" name="Rettango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ttango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algn="ctr" rtl="0"/>
            <a:r>
              <a:rPr lang="it-IT" dirty="0">
                <a:solidFill>
                  <a:srgbClr val="FFFFFF"/>
                </a:solidFill>
              </a:rPr>
              <a:t>Thanks</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8157681" y="3505095"/>
            <a:ext cx="3220170" cy="2629006"/>
          </a:xfrm>
        </p:spPr>
        <p:txBody>
          <a:bodyPr rtlCol="0">
            <a:normAutofit/>
          </a:bodyPr>
          <a:lstStyle/>
          <a:p>
            <a:pPr rtl="0"/>
            <a:r>
              <a:rPr lang="it-IT" dirty="0">
                <a:solidFill>
                  <a:schemeClr val="bg2"/>
                </a:solidFill>
              </a:rPr>
              <a:t>Jaskaran.ram@mail.polimi.it</a:t>
            </a:r>
          </a:p>
          <a:p>
            <a:pPr rtl="0"/>
            <a:endParaRPr lang="it-IT" dirty="0">
              <a:solidFill>
                <a:schemeClr val="bg2"/>
              </a:solidFill>
            </a:endParaRPr>
          </a:p>
          <a:p>
            <a:pPr rtl="0"/>
            <a:endParaRPr lang="it-IT" dirty="0">
              <a:solidFill>
                <a:schemeClr val="bg2"/>
              </a:solidFill>
            </a:endParaRPr>
          </a:p>
        </p:txBody>
      </p:sp>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EC6A75-C4E4-43D4-8A32-4C981BE5F972}"/>
              </a:ext>
            </a:extLst>
          </p:cNvPr>
          <p:cNvSpPr>
            <a:spLocks noGrp="1"/>
          </p:cNvSpPr>
          <p:nvPr>
            <p:ph type="title"/>
          </p:nvPr>
        </p:nvSpPr>
        <p:spPr>
          <a:xfrm>
            <a:off x="581193" y="729658"/>
            <a:ext cx="11029616" cy="988332"/>
          </a:xfrm>
        </p:spPr>
        <p:txBody>
          <a:bodyPr anchor="b">
            <a:normAutofit/>
          </a:bodyPr>
          <a:lstStyle/>
          <a:p>
            <a:pPr algn="ctr"/>
            <a:r>
              <a:rPr lang="it-IT" dirty="0"/>
              <a:t>Goal of the project</a:t>
            </a:r>
          </a:p>
        </p:txBody>
      </p:sp>
      <p:sp>
        <p:nvSpPr>
          <p:cNvPr id="8" name="Text Placeholder 2">
            <a:extLst>
              <a:ext uri="{FF2B5EF4-FFF2-40B4-BE49-F238E27FC236}">
                <a16:creationId xmlns:a16="http://schemas.microsoft.com/office/drawing/2014/main" id="{86D657E5-5F15-2D81-DC7D-36B555F12A6B}"/>
              </a:ext>
            </a:extLst>
          </p:cNvPr>
          <p:cNvSpPr>
            <a:spLocks noGrp="1"/>
          </p:cNvSpPr>
          <p:nvPr>
            <p:ph type="body" idx="1"/>
          </p:nvPr>
        </p:nvSpPr>
        <p:spPr>
          <a:xfrm>
            <a:off x="397519" y="2134431"/>
            <a:ext cx="5514807" cy="988331"/>
          </a:xfrm>
        </p:spPr>
        <p:txBody>
          <a:bodyPr/>
          <a:lstStyle/>
          <a:p>
            <a:pPr algn="ctr"/>
            <a:r>
              <a:rPr lang="en-US" sz="2800" b="1" dirty="0">
                <a:solidFill>
                  <a:srgbClr val="FF0000"/>
                </a:solidFill>
              </a:rPr>
              <a:t>Performance of a Big-Little architecture</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54DAA5D5-56FB-1C35-57A3-2894AFF68D66}"/>
              </a:ext>
            </a:extLst>
          </p:cNvPr>
          <p:cNvPicPr>
            <a:picLocks noChangeAspect="1"/>
          </p:cNvPicPr>
          <p:nvPr/>
        </p:nvPicPr>
        <p:blipFill>
          <a:blip r:embed="rId2"/>
          <a:stretch>
            <a:fillRect/>
          </a:stretch>
        </p:blipFill>
        <p:spPr>
          <a:xfrm>
            <a:off x="581194" y="3495198"/>
            <a:ext cx="5393100" cy="1796707"/>
          </a:xfrm>
          <a:prstGeom prst="rect">
            <a:avLst/>
          </a:prstGeom>
          <a:noFill/>
        </p:spPr>
      </p:pic>
      <p:sp>
        <p:nvSpPr>
          <p:cNvPr id="10" name="Text Placeholder 4">
            <a:extLst>
              <a:ext uri="{FF2B5EF4-FFF2-40B4-BE49-F238E27FC236}">
                <a16:creationId xmlns:a16="http://schemas.microsoft.com/office/drawing/2014/main" id="{FC3A2176-BB4B-AFE1-67D0-1C7826D5BCF6}"/>
              </a:ext>
            </a:extLst>
          </p:cNvPr>
          <p:cNvSpPr>
            <a:spLocks noGrp="1"/>
          </p:cNvSpPr>
          <p:nvPr>
            <p:ph type="body" sz="quarter" idx="3"/>
          </p:nvPr>
        </p:nvSpPr>
        <p:spPr>
          <a:xfrm>
            <a:off x="397519" y="3122763"/>
            <a:ext cx="5209651" cy="3060926"/>
          </a:xfrm>
        </p:spPr>
        <p:txBody>
          <a:bodyPr/>
          <a:lstStyle/>
          <a:p>
            <a:pPr marL="342900" indent="-342900">
              <a:buFont typeface="Arial" panose="020B0604020202020204" pitchFamily="34" charset="0"/>
              <a:buChar char="•"/>
            </a:pPr>
            <a:r>
              <a:rPr lang="en-US" sz="2000" dirty="0">
                <a:solidFill>
                  <a:srgbClr val="0070C0"/>
                </a:solidFill>
              </a:rPr>
              <a:t>Determine the best assignment probability distribution of  tasks: </a:t>
            </a:r>
          </a:p>
          <a:p>
            <a:pPr marL="800100" lvl="1" indent="-342900">
              <a:buFont typeface="Wingdings" panose="05000000000000000000" pitchFamily="2" charset="2"/>
              <a:buChar char="Ø"/>
            </a:pPr>
            <a:r>
              <a:rPr lang="en-US" sz="1800" b="0" dirty="0">
                <a:solidFill>
                  <a:srgbClr val="0070C0"/>
                </a:solidFill>
              </a:rPr>
              <a:t>Test a few alternatives of probabilities of assigning a heavy computation task to an efficiency core and of assigning low computation task to a high-performance core. </a:t>
            </a:r>
          </a:p>
          <a:p>
            <a:pPr marL="342900" indent="-342900">
              <a:buFont typeface="Arial" panose="020B0604020202020204" pitchFamily="34" charset="0"/>
              <a:buChar char="•"/>
            </a:pPr>
            <a:r>
              <a:rPr lang="en-US" sz="2000" dirty="0">
                <a:solidFill>
                  <a:srgbClr val="0070C0"/>
                </a:solidFill>
              </a:rPr>
              <a:t>Determine the system throughput in each scenario.</a:t>
            </a:r>
          </a:p>
        </p:txBody>
      </p:sp>
      <p:pic>
        <p:nvPicPr>
          <p:cNvPr id="5" name="Content Placeholder 4">
            <a:extLst>
              <a:ext uri="{FF2B5EF4-FFF2-40B4-BE49-F238E27FC236}">
                <a16:creationId xmlns:a16="http://schemas.microsoft.com/office/drawing/2014/main" id="{EC413DF8-C08E-DABE-9A1C-FC7A7BFA44D1}"/>
              </a:ext>
            </a:extLst>
          </p:cNvPr>
          <p:cNvPicPr>
            <a:picLocks noGrp="1" noChangeAspect="1"/>
          </p:cNvPicPr>
          <p:nvPr>
            <p:ph sz="quarter" idx="4"/>
          </p:nvPr>
        </p:nvPicPr>
        <p:blipFill>
          <a:blip r:embed="rId3"/>
          <a:stretch>
            <a:fillRect/>
          </a:stretch>
        </p:blipFill>
        <p:spPr>
          <a:xfrm>
            <a:off x="6096000" y="2979677"/>
            <a:ext cx="5514975" cy="2827459"/>
          </a:xfrm>
        </p:spPr>
      </p:pic>
    </p:spTree>
    <p:extLst>
      <p:ext uri="{BB962C8B-B14F-4D97-AF65-F5344CB8AC3E}">
        <p14:creationId xmlns:p14="http://schemas.microsoft.com/office/powerpoint/2010/main" val="183819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3EAA-28C8-E843-CA1B-61167D7AA387}"/>
              </a:ext>
            </a:extLst>
          </p:cNvPr>
          <p:cNvSpPr>
            <a:spLocks noGrp="1"/>
          </p:cNvSpPr>
          <p:nvPr>
            <p:ph type="title"/>
          </p:nvPr>
        </p:nvSpPr>
        <p:spPr/>
        <p:txBody>
          <a:bodyPr/>
          <a:lstStyle/>
          <a:p>
            <a:r>
              <a:rPr lang="en-US" dirty="0"/>
              <a:t>Characteristics</a:t>
            </a:r>
            <a:r>
              <a:rPr lang="it-IT" dirty="0"/>
              <a:t> of the model</a:t>
            </a:r>
          </a:p>
        </p:txBody>
      </p:sp>
      <p:sp>
        <p:nvSpPr>
          <p:cNvPr id="3" name="Content Placeholder 2">
            <a:extLst>
              <a:ext uri="{FF2B5EF4-FFF2-40B4-BE49-F238E27FC236}">
                <a16:creationId xmlns:a16="http://schemas.microsoft.com/office/drawing/2014/main" id="{738D1326-C086-C54E-2848-AC3E14E5E923}"/>
              </a:ext>
            </a:extLst>
          </p:cNvPr>
          <p:cNvSpPr>
            <a:spLocks noGrp="1"/>
          </p:cNvSpPr>
          <p:nvPr>
            <p:ph idx="1"/>
          </p:nvPr>
        </p:nvSpPr>
        <p:spPr>
          <a:xfrm>
            <a:off x="809792" y="1922696"/>
            <a:ext cx="10572416" cy="3118749"/>
          </a:xfrm>
        </p:spPr>
        <p:txBody>
          <a:bodyPr/>
          <a:lstStyle/>
          <a:p>
            <a:r>
              <a:rPr lang="en-US" dirty="0"/>
              <a:t>A system characterized by a Big-Little architecture is characterized by </a:t>
            </a:r>
            <a:r>
              <a:rPr lang="en-US" b="1" dirty="0">
                <a:solidFill>
                  <a:srgbClr val="0070C0"/>
                </a:solidFill>
              </a:rPr>
              <a:t>4 high performance cores</a:t>
            </a:r>
            <a:r>
              <a:rPr lang="en-US" dirty="0"/>
              <a:t>, and </a:t>
            </a:r>
            <a:r>
              <a:rPr lang="en-US" b="1" dirty="0">
                <a:solidFill>
                  <a:srgbClr val="0070C0"/>
                </a:solidFill>
              </a:rPr>
              <a:t>8 energy efficient cores. </a:t>
            </a:r>
          </a:p>
          <a:p>
            <a:r>
              <a:rPr lang="en-US" dirty="0"/>
              <a:t>It is used by </a:t>
            </a:r>
            <a:r>
              <a:rPr lang="en-US" b="1" dirty="0">
                <a:solidFill>
                  <a:srgbClr val="0070C0"/>
                </a:solidFill>
              </a:rPr>
              <a:t>NB = 10 </a:t>
            </a:r>
            <a:r>
              <a:rPr lang="en-US" dirty="0"/>
              <a:t>heavy computation tasks, and </a:t>
            </a:r>
            <a:r>
              <a:rPr lang="en-US" b="1" dirty="0">
                <a:solidFill>
                  <a:srgbClr val="0070C0"/>
                </a:solidFill>
              </a:rPr>
              <a:t>NL = 32 </a:t>
            </a:r>
            <a:r>
              <a:rPr lang="en-US" dirty="0"/>
              <a:t>low computation tasks. </a:t>
            </a:r>
          </a:p>
          <a:p>
            <a:r>
              <a:rPr lang="en-US" dirty="0"/>
              <a:t>The scheduler will mainly schedule heavy computation tasks on the high-performance cores, while low computation tasks on the energy efficient cores. However, to better use the resources, there is also a </a:t>
            </a:r>
            <a:r>
              <a:rPr lang="en-US" dirty="0">
                <a:solidFill>
                  <a:srgbClr val="FF0000"/>
                </a:solidFill>
              </a:rPr>
              <a:t>small</a:t>
            </a:r>
            <a:r>
              <a:rPr lang="en-US" dirty="0"/>
              <a:t> probability that tasks will be assigned the other way round</a:t>
            </a:r>
          </a:p>
          <a:p>
            <a:r>
              <a:rPr lang="en-US" dirty="0"/>
              <a:t>The execution times of the tasks on the cores are collected in the following traces (all expressed in </a:t>
            </a:r>
            <a:r>
              <a:rPr lang="en-US" u="sng" dirty="0"/>
              <a:t>sec</a:t>
            </a:r>
            <a:r>
              <a:rPr lang="en-US" dirty="0"/>
              <a:t>):</a:t>
            </a:r>
            <a:endParaRPr lang="it-IT" dirty="0"/>
          </a:p>
        </p:txBody>
      </p:sp>
      <p:pic>
        <p:nvPicPr>
          <p:cNvPr id="5" name="Picture 4">
            <a:extLst>
              <a:ext uri="{FF2B5EF4-FFF2-40B4-BE49-F238E27FC236}">
                <a16:creationId xmlns:a16="http://schemas.microsoft.com/office/drawing/2014/main" id="{3769ADA1-F60E-B2E0-C841-8FDA628A3DE6}"/>
              </a:ext>
            </a:extLst>
          </p:cNvPr>
          <p:cNvPicPr>
            <a:picLocks noChangeAspect="1"/>
          </p:cNvPicPr>
          <p:nvPr/>
        </p:nvPicPr>
        <p:blipFill>
          <a:blip r:embed="rId2"/>
          <a:stretch>
            <a:fillRect/>
          </a:stretch>
        </p:blipFill>
        <p:spPr>
          <a:xfrm>
            <a:off x="2908415" y="5041446"/>
            <a:ext cx="6124138" cy="95090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3191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ttango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31" name="Rettango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algn="ctr" rtl="0"/>
            <a:r>
              <a:rPr lang="en-US" dirty="0">
                <a:solidFill>
                  <a:srgbClr val="FFFEFF"/>
                </a:solidFill>
              </a:rPr>
              <a:t>Other</a:t>
            </a:r>
            <a:r>
              <a:rPr lang="it-IT" dirty="0">
                <a:solidFill>
                  <a:srgbClr val="FFFEFF"/>
                </a:solidFill>
              </a:rPr>
              <a:t> </a:t>
            </a:r>
            <a:r>
              <a:rPr lang="en-US" dirty="0">
                <a:solidFill>
                  <a:srgbClr val="FFFEFF"/>
                </a:solidFill>
              </a:rPr>
              <a:t>components</a:t>
            </a:r>
          </a:p>
        </p:txBody>
      </p:sp>
      <p:pic>
        <p:nvPicPr>
          <p:cNvPr id="15" name="Content Placeholder 14">
            <a:extLst>
              <a:ext uri="{FF2B5EF4-FFF2-40B4-BE49-F238E27FC236}">
                <a16:creationId xmlns:a16="http://schemas.microsoft.com/office/drawing/2014/main" id="{0D22844B-A0BD-780E-40AC-E71569847DF5}"/>
              </a:ext>
            </a:extLst>
          </p:cNvPr>
          <p:cNvPicPr>
            <a:picLocks noGrp="1" noChangeAspect="1"/>
          </p:cNvPicPr>
          <p:nvPr>
            <p:ph idx="1"/>
          </p:nvPr>
        </p:nvPicPr>
        <p:blipFill>
          <a:blip r:embed="rId3"/>
          <a:stretch>
            <a:fillRect/>
          </a:stretch>
        </p:blipFill>
        <p:spPr>
          <a:xfrm>
            <a:off x="3029527" y="3889351"/>
            <a:ext cx="6678610" cy="1003722"/>
          </a:xfrm>
        </p:spPr>
      </p:pic>
      <p:pic>
        <p:nvPicPr>
          <p:cNvPr id="7" name="Picture 6">
            <a:extLst>
              <a:ext uri="{FF2B5EF4-FFF2-40B4-BE49-F238E27FC236}">
                <a16:creationId xmlns:a16="http://schemas.microsoft.com/office/drawing/2014/main" id="{6328E29C-69BA-A0CE-5F11-00DC19B1BB05}"/>
              </a:ext>
            </a:extLst>
          </p:cNvPr>
          <p:cNvPicPr>
            <a:picLocks noChangeAspect="1"/>
          </p:cNvPicPr>
          <p:nvPr/>
        </p:nvPicPr>
        <p:blipFill>
          <a:blip r:embed="rId4"/>
          <a:stretch>
            <a:fillRect/>
          </a:stretch>
        </p:blipFill>
        <p:spPr>
          <a:xfrm>
            <a:off x="636851" y="1229405"/>
            <a:ext cx="3442576" cy="1609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34ACE14C-2490-FF5F-5BB1-A8421756721C}"/>
              </a:ext>
            </a:extLst>
          </p:cNvPr>
          <p:cNvPicPr>
            <a:picLocks noChangeAspect="1"/>
          </p:cNvPicPr>
          <p:nvPr/>
        </p:nvPicPr>
        <p:blipFill>
          <a:blip r:embed="rId5"/>
          <a:stretch>
            <a:fillRect/>
          </a:stretch>
        </p:blipFill>
        <p:spPr>
          <a:xfrm>
            <a:off x="5318458" y="776796"/>
            <a:ext cx="1549578" cy="21992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5CD53BCB-C3D6-D2A2-8914-A4CA2A5B68AE}"/>
              </a:ext>
            </a:extLst>
          </p:cNvPr>
          <p:cNvPicPr>
            <a:picLocks noChangeAspect="1"/>
          </p:cNvPicPr>
          <p:nvPr/>
        </p:nvPicPr>
        <p:blipFill>
          <a:blip r:embed="rId6"/>
          <a:stretch>
            <a:fillRect/>
          </a:stretch>
        </p:blipFill>
        <p:spPr>
          <a:xfrm>
            <a:off x="9160360" y="711370"/>
            <a:ext cx="1897395" cy="22647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65EEF628-AFE5-E64D-970C-68025E504865}"/>
              </a:ext>
            </a:extLst>
          </p:cNvPr>
          <p:cNvSpPr txBox="1"/>
          <p:nvPr/>
        </p:nvSpPr>
        <p:spPr>
          <a:xfrm>
            <a:off x="581192" y="3303502"/>
            <a:ext cx="11029616" cy="523220"/>
          </a:xfrm>
          <a:prstGeom prst="rect">
            <a:avLst/>
          </a:prstGeom>
          <a:noFill/>
        </p:spPr>
        <p:txBody>
          <a:bodyPr wrap="square" rtlCol="0">
            <a:spAutoFit/>
          </a:bodyPr>
          <a:lstStyle/>
          <a:p>
            <a:pPr algn="ctr"/>
            <a:r>
              <a:rPr lang="en-US" sz="1400" dirty="0"/>
              <a:t>All these components can be considered working in </a:t>
            </a:r>
            <a:r>
              <a:rPr lang="en-US" sz="1400" u="sng" dirty="0"/>
              <a:t>processor sharing</a:t>
            </a:r>
            <a:r>
              <a:rPr lang="en-US" sz="1400" dirty="0"/>
              <a:t>, with an </a:t>
            </a:r>
            <a:r>
              <a:rPr lang="en-US" sz="1400" dirty="0">
                <a:solidFill>
                  <a:srgbClr val="0070C0"/>
                </a:solidFill>
              </a:rPr>
              <a:t>exponential</a:t>
            </a:r>
            <a:r>
              <a:rPr lang="en-US" sz="1400" dirty="0"/>
              <a:t> service time (different per type of job), whose </a:t>
            </a:r>
            <a:r>
              <a:rPr lang="en-US" sz="1400" dirty="0">
                <a:solidFill>
                  <a:srgbClr val="FF0000"/>
                </a:solidFill>
              </a:rPr>
              <a:t>average</a:t>
            </a:r>
            <a:r>
              <a:rPr lang="en-US" sz="1400" dirty="0"/>
              <a:t> is described in these tables: </a:t>
            </a:r>
            <a:endParaRPr lang="it-IT" sz="1400" dirty="0"/>
          </a:p>
        </p:txBody>
      </p:sp>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6A-6E56-F579-5FA6-D660BC5AFF6C}"/>
              </a:ext>
            </a:extLst>
          </p:cNvPr>
          <p:cNvSpPr>
            <a:spLocks noGrp="1"/>
          </p:cNvSpPr>
          <p:nvPr>
            <p:ph type="title"/>
          </p:nvPr>
        </p:nvSpPr>
        <p:spPr>
          <a:xfrm>
            <a:off x="581192" y="931993"/>
            <a:ext cx="11029616" cy="662856"/>
          </a:xfrm>
        </p:spPr>
        <p:txBody>
          <a:bodyPr>
            <a:normAutofit/>
          </a:bodyPr>
          <a:lstStyle/>
          <a:p>
            <a:pPr algn="ctr"/>
            <a:r>
              <a:rPr lang="it-IT" dirty="0"/>
              <a:t>Fitting</a:t>
            </a:r>
          </a:p>
        </p:txBody>
      </p:sp>
      <p:sp>
        <p:nvSpPr>
          <p:cNvPr id="3" name="Content Placeholder 2">
            <a:extLst>
              <a:ext uri="{FF2B5EF4-FFF2-40B4-BE49-F238E27FC236}">
                <a16:creationId xmlns:a16="http://schemas.microsoft.com/office/drawing/2014/main" id="{6946E479-AC3C-15DE-3FA1-6B2BE3B69D24}"/>
              </a:ext>
            </a:extLst>
          </p:cNvPr>
          <p:cNvSpPr>
            <a:spLocks noGrp="1"/>
          </p:cNvSpPr>
          <p:nvPr>
            <p:ph idx="1"/>
          </p:nvPr>
        </p:nvSpPr>
        <p:spPr>
          <a:xfrm>
            <a:off x="581192" y="1945793"/>
            <a:ext cx="11029615" cy="2729574"/>
          </a:xfrm>
        </p:spPr>
        <p:txBody>
          <a:bodyPr>
            <a:normAutofit/>
          </a:bodyPr>
          <a:lstStyle/>
          <a:p>
            <a:pPr marL="0" indent="0">
              <a:buNone/>
            </a:pPr>
            <a:r>
              <a:rPr lang="en-US" dirty="0"/>
              <a:t>By means of MATLAB and having at disposal samples of the durations of the corresponding execution times, I was able to define the characteristics of the various departments, exploiting the method of moments and fitting the traces according to several distributions, such as Uniform, Exponential, Hyper-Exponential, Hypo-Exponential and Erlang (they were enough to fit well). Then, looking at the coefficient of variation and at the curves in the graph I chose the most appropriate rate for each of the traces</a:t>
            </a:r>
          </a:p>
          <a:p>
            <a:pPr marL="0" indent="0">
              <a:buNone/>
            </a:pPr>
            <a:r>
              <a:rPr lang="en-US" dirty="0"/>
              <a:t>Method of moments is used to determine the best parameters producing samples with characteristics similar to the one measured in the real trace</a:t>
            </a:r>
            <a:endParaRPr lang="it-IT" dirty="0"/>
          </a:p>
        </p:txBody>
      </p:sp>
      <p:pic>
        <p:nvPicPr>
          <p:cNvPr id="8" name="Picture 7">
            <a:extLst>
              <a:ext uri="{FF2B5EF4-FFF2-40B4-BE49-F238E27FC236}">
                <a16:creationId xmlns:a16="http://schemas.microsoft.com/office/drawing/2014/main" id="{72F28C25-8D0A-1C18-4F12-08C8031C61C5}"/>
              </a:ext>
            </a:extLst>
          </p:cNvPr>
          <p:cNvPicPr>
            <a:picLocks noChangeAspect="1"/>
          </p:cNvPicPr>
          <p:nvPr/>
        </p:nvPicPr>
        <p:blipFill>
          <a:blip r:embed="rId2"/>
          <a:stretch>
            <a:fillRect/>
          </a:stretch>
        </p:blipFill>
        <p:spPr>
          <a:xfrm>
            <a:off x="5168819" y="4895791"/>
            <a:ext cx="2928262" cy="12960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997177AA-0161-F677-C908-C838A2C4CB1F}"/>
              </a:ext>
            </a:extLst>
          </p:cNvPr>
          <p:cNvPicPr>
            <a:picLocks noChangeAspect="1"/>
          </p:cNvPicPr>
          <p:nvPr/>
        </p:nvPicPr>
        <p:blipFill>
          <a:blip r:embed="rId3"/>
          <a:stretch>
            <a:fillRect/>
          </a:stretch>
        </p:blipFill>
        <p:spPr>
          <a:xfrm>
            <a:off x="1076844" y="4884924"/>
            <a:ext cx="3312275" cy="13068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508C714A-84F1-351C-7A3B-EAE3C9A98CF4}"/>
              </a:ext>
            </a:extLst>
          </p:cNvPr>
          <p:cNvPicPr>
            <a:picLocks noChangeAspect="1"/>
          </p:cNvPicPr>
          <p:nvPr/>
        </p:nvPicPr>
        <p:blipFill rotWithShape="1">
          <a:blip r:embed="rId4"/>
          <a:srcRect t="7940" b="1227"/>
          <a:stretch/>
        </p:blipFill>
        <p:spPr>
          <a:xfrm>
            <a:off x="9254461" y="4735283"/>
            <a:ext cx="1578325" cy="16061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4669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6A-6E56-F579-5FA6-D660BC5AFF6C}"/>
              </a:ext>
            </a:extLst>
          </p:cNvPr>
          <p:cNvSpPr>
            <a:spLocks noGrp="1"/>
          </p:cNvSpPr>
          <p:nvPr>
            <p:ph type="title"/>
          </p:nvPr>
        </p:nvSpPr>
        <p:spPr>
          <a:xfrm>
            <a:off x="581193" y="729658"/>
            <a:ext cx="11029616" cy="988332"/>
          </a:xfrm>
        </p:spPr>
        <p:txBody>
          <a:bodyPr anchor="b">
            <a:normAutofit/>
          </a:bodyPr>
          <a:lstStyle/>
          <a:p>
            <a:pPr algn="ctr"/>
            <a:r>
              <a:rPr lang="it-IT" dirty="0"/>
              <a:t>Fitting 1 - He</a:t>
            </a:r>
          </a:p>
        </p:txBody>
      </p:sp>
      <p:pic>
        <p:nvPicPr>
          <p:cNvPr id="10" name="Picture 9" descr="A white screen with a blue and red border&#10;&#10;Description automatically generated">
            <a:extLst>
              <a:ext uri="{FF2B5EF4-FFF2-40B4-BE49-F238E27FC236}">
                <a16:creationId xmlns:a16="http://schemas.microsoft.com/office/drawing/2014/main" id="{4302EF5A-5E88-A9A3-5E87-D05DCB4A2AF4}"/>
              </a:ext>
            </a:extLst>
          </p:cNvPr>
          <p:cNvPicPr>
            <a:picLocks noChangeAspect="1"/>
          </p:cNvPicPr>
          <p:nvPr/>
        </p:nvPicPr>
        <p:blipFill>
          <a:blip r:embed="rId2"/>
          <a:stretch>
            <a:fillRect/>
          </a:stretch>
        </p:blipFill>
        <p:spPr>
          <a:xfrm>
            <a:off x="807442" y="2194482"/>
            <a:ext cx="7887983" cy="4279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6946E479-AC3C-15DE-3FA1-6B2BE3B69D24}"/>
              </a:ext>
            </a:extLst>
          </p:cNvPr>
          <p:cNvSpPr>
            <a:spLocks noGrp="1"/>
          </p:cNvSpPr>
          <p:nvPr>
            <p:ph sz="half" idx="2"/>
          </p:nvPr>
        </p:nvSpPr>
        <p:spPr>
          <a:xfrm>
            <a:off x="9132497" y="2267568"/>
            <a:ext cx="2415050" cy="1161432"/>
          </a:xfrm>
        </p:spPr>
        <p:txBody>
          <a:bodyPr anchor="ctr">
            <a:normAutofit/>
          </a:bodyPr>
          <a:lstStyle/>
          <a:p>
            <a:pPr marL="0" indent="0" algn="ctr">
              <a:buNone/>
            </a:pPr>
            <a:r>
              <a:rPr lang="en-US" sz="1600" u="sng" dirty="0"/>
              <a:t>Heavy Computations  </a:t>
            </a:r>
          </a:p>
          <a:p>
            <a:pPr marL="0" indent="0" algn="ctr">
              <a:buNone/>
            </a:pPr>
            <a:r>
              <a:rPr lang="en-US" sz="1600" u="sng" dirty="0"/>
              <a:t>Energy Efficient cores</a:t>
            </a:r>
            <a:endParaRPr lang="it-IT" sz="1600" u="sng" dirty="0"/>
          </a:p>
        </p:txBody>
      </p:sp>
      <p:sp>
        <p:nvSpPr>
          <p:cNvPr id="5" name="Content Placeholder 2">
            <a:extLst>
              <a:ext uri="{FF2B5EF4-FFF2-40B4-BE49-F238E27FC236}">
                <a16:creationId xmlns:a16="http://schemas.microsoft.com/office/drawing/2014/main" id="{0C400791-276D-0C20-2329-E73C96A8E73E}"/>
              </a:ext>
            </a:extLst>
          </p:cNvPr>
          <p:cNvSpPr txBox="1">
            <a:spLocks/>
          </p:cNvSpPr>
          <p:nvPr/>
        </p:nvSpPr>
        <p:spPr>
          <a:xfrm>
            <a:off x="517932" y="2959593"/>
            <a:ext cx="11029615" cy="10138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1800" b="1" i="0" dirty="0">
              <a:effectLst/>
              <a:latin typeface="Menlo"/>
            </a:endParaRPr>
          </a:p>
        </p:txBody>
      </p:sp>
      <p:sp>
        <p:nvSpPr>
          <p:cNvPr id="11" name="TextBox 10">
            <a:extLst>
              <a:ext uri="{FF2B5EF4-FFF2-40B4-BE49-F238E27FC236}">
                <a16:creationId xmlns:a16="http://schemas.microsoft.com/office/drawing/2014/main" id="{AD2D56D4-C1E6-4883-18D6-DCBCE7B80DEA}"/>
              </a:ext>
            </a:extLst>
          </p:cNvPr>
          <p:cNvSpPr txBox="1"/>
          <p:nvPr/>
        </p:nvSpPr>
        <p:spPr>
          <a:xfrm>
            <a:off x="9132497" y="3429000"/>
            <a:ext cx="2782898" cy="2677656"/>
          </a:xfrm>
          <a:prstGeom prst="rect">
            <a:avLst/>
          </a:prstGeom>
          <a:noFill/>
        </p:spPr>
        <p:txBody>
          <a:bodyPr wrap="square" rtlCol="0">
            <a:spAutoFit/>
          </a:bodyPr>
          <a:lstStyle/>
          <a:p>
            <a:r>
              <a:rPr lang="it-IT" sz="1200" b="1" i="1" u="sng" dirty="0"/>
              <a:t>Moments</a:t>
            </a:r>
            <a:r>
              <a:rPr lang="it-IT" sz="1200" b="1" u="sng" dirty="0"/>
              <a:t>: </a:t>
            </a:r>
          </a:p>
          <a:p>
            <a:endParaRPr lang="it-IT" sz="1200" b="1" u="sng" dirty="0"/>
          </a:p>
          <a:p>
            <a:pPr marL="400050" indent="-400050">
              <a:buFont typeface="+mj-lt"/>
              <a:buAutoNum type="romanUcPeriod"/>
            </a:pPr>
            <a:r>
              <a:rPr lang="it-IT" sz="1200" dirty="0"/>
              <a:t>Moment: 96.5605</a:t>
            </a:r>
          </a:p>
          <a:p>
            <a:pPr marL="400050" indent="-400050">
              <a:buFont typeface="+mj-lt"/>
              <a:buAutoNum type="romanUcPeriod"/>
            </a:pPr>
            <a:r>
              <a:rPr lang="it-IT" sz="1200" dirty="0"/>
              <a:t>Moment: 29425.2</a:t>
            </a:r>
          </a:p>
          <a:p>
            <a:pPr marL="400050" indent="-400050">
              <a:buFont typeface="+mj-lt"/>
              <a:buAutoNum type="romanUcPeriod"/>
            </a:pPr>
            <a:r>
              <a:rPr lang="it-IT" sz="1200" dirty="0"/>
              <a:t>Moment: 1.83159e+07 </a:t>
            </a:r>
          </a:p>
          <a:p>
            <a:r>
              <a:rPr lang="it-IT" sz="1200" dirty="0"/>
              <a:t>	</a:t>
            </a:r>
          </a:p>
          <a:p>
            <a:r>
              <a:rPr lang="it-IT" sz="1200" dirty="0"/>
              <a:t>CV: 1.46829 </a:t>
            </a:r>
          </a:p>
          <a:p>
            <a:endParaRPr lang="it-IT" sz="1200" dirty="0"/>
          </a:p>
          <a:p>
            <a:r>
              <a:rPr lang="it-IT" sz="1200" b="1" i="1" u="sng" dirty="0"/>
              <a:t>Distribution:</a:t>
            </a:r>
            <a:r>
              <a:rPr lang="it-IT" sz="1200" dirty="0"/>
              <a:t> </a:t>
            </a:r>
          </a:p>
          <a:p>
            <a:endParaRPr lang="it-IT" sz="1200" dirty="0"/>
          </a:p>
          <a:p>
            <a:r>
              <a:rPr lang="pt-BR" sz="1200" dirty="0"/>
              <a:t>2 stages hyper-exponential </a:t>
            </a:r>
          </a:p>
          <a:p>
            <a:pPr marL="285750" indent="-285750">
              <a:buFont typeface="Arial" panose="020B0604020202020204" pitchFamily="34" charset="0"/>
              <a:buChar char="•"/>
            </a:pPr>
            <a:r>
              <a:rPr lang="pt-BR" sz="1200" dirty="0"/>
              <a:t>p = 0.20066 </a:t>
            </a:r>
          </a:p>
          <a:p>
            <a:pPr marL="285750" indent="-285750">
              <a:buFont typeface="Arial" panose="020B0604020202020204" pitchFamily="34" charset="0"/>
              <a:buChar char="•"/>
            </a:pPr>
            <a:r>
              <a:rPr lang="pt-BR" sz="1200" dirty="0"/>
              <a:t>λ1 = 0.00411398</a:t>
            </a:r>
          </a:p>
          <a:p>
            <a:pPr marL="285750" indent="-285750">
              <a:buFont typeface="Arial" panose="020B0604020202020204" pitchFamily="34" charset="0"/>
              <a:buChar char="•"/>
            </a:pPr>
            <a:r>
              <a:rPr lang="pt-BR" sz="1200" dirty="0"/>
              <a:t>λ2 = 0.0167277</a:t>
            </a:r>
            <a:endParaRPr lang="it-IT" sz="1200" dirty="0"/>
          </a:p>
        </p:txBody>
      </p:sp>
    </p:spTree>
    <p:extLst>
      <p:ext uri="{BB962C8B-B14F-4D97-AF65-F5344CB8AC3E}">
        <p14:creationId xmlns:p14="http://schemas.microsoft.com/office/powerpoint/2010/main" val="290679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6A-6E56-F579-5FA6-D660BC5AFF6C}"/>
              </a:ext>
            </a:extLst>
          </p:cNvPr>
          <p:cNvSpPr>
            <a:spLocks noGrp="1"/>
          </p:cNvSpPr>
          <p:nvPr>
            <p:ph type="title"/>
          </p:nvPr>
        </p:nvSpPr>
        <p:spPr>
          <a:xfrm>
            <a:off x="581192" y="931993"/>
            <a:ext cx="11029616" cy="662856"/>
          </a:xfrm>
        </p:spPr>
        <p:txBody>
          <a:bodyPr>
            <a:normAutofit/>
          </a:bodyPr>
          <a:lstStyle/>
          <a:p>
            <a:pPr algn="ctr"/>
            <a:r>
              <a:rPr lang="it-IT" dirty="0"/>
              <a:t>Fitting 11 - HH</a:t>
            </a:r>
          </a:p>
        </p:txBody>
      </p:sp>
      <p:sp>
        <p:nvSpPr>
          <p:cNvPr id="3" name="Content Placeholder 2">
            <a:extLst>
              <a:ext uri="{FF2B5EF4-FFF2-40B4-BE49-F238E27FC236}">
                <a16:creationId xmlns:a16="http://schemas.microsoft.com/office/drawing/2014/main" id="{6946E479-AC3C-15DE-3FA1-6B2BE3B69D24}"/>
              </a:ext>
            </a:extLst>
          </p:cNvPr>
          <p:cNvSpPr>
            <a:spLocks noGrp="1"/>
          </p:cNvSpPr>
          <p:nvPr>
            <p:ph idx="1"/>
          </p:nvPr>
        </p:nvSpPr>
        <p:spPr>
          <a:xfrm>
            <a:off x="9043359" y="2186352"/>
            <a:ext cx="2630709" cy="1013800"/>
          </a:xfrm>
        </p:spPr>
        <p:txBody>
          <a:bodyPr>
            <a:normAutofit/>
          </a:bodyPr>
          <a:lstStyle/>
          <a:p>
            <a:pPr marL="0" indent="0" algn="ctr">
              <a:buNone/>
            </a:pPr>
            <a:r>
              <a:rPr lang="en-US" dirty="0"/>
              <a:t>Heavy Computations </a:t>
            </a:r>
          </a:p>
          <a:p>
            <a:pPr marL="0" indent="0" algn="ctr">
              <a:buNone/>
            </a:pPr>
            <a:r>
              <a:rPr lang="en-US" dirty="0"/>
              <a:t> High Performance cores</a:t>
            </a:r>
            <a:endParaRPr lang="it-IT" dirty="0"/>
          </a:p>
        </p:txBody>
      </p:sp>
      <p:sp>
        <p:nvSpPr>
          <p:cNvPr id="5" name="Content Placeholder 2">
            <a:extLst>
              <a:ext uri="{FF2B5EF4-FFF2-40B4-BE49-F238E27FC236}">
                <a16:creationId xmlns:a16="http://schemas.microsoft.com/office/drawing/2014/main" id="{0C400791-276D-0C20-2329-E73C96A8E73E}"/>
              </a:ext>
            </a:extLst>
          </p:cNvPr>
          <p:cNvSpPr txBox="1">
            <a:spLocks/>
          </p:cNvSpPr>
          <p:nvPr/>
        </p:nvSpPr>
        <p:spPr>
          <a:xfrm>
            <a:off x="517932" y="2959593"/>
            <a:ext cx="11029615" cy="10138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1800" b="1" i="0" dirty="0">
              <a:effectLst/>
              <a:latin typeface="Menlo"/>
            </a:endParaRPr>
          </a:p>
        </p:txBody>
      </p:sp>
      <p:pic>
        <p:nvPicPr>
          <p:cNvPr id="7" name="Picture 6">
            <a:extLst>
              <a:ext uri="{FF2B5EF4-FFF2-40B4-BE49-F238E27FC236}">
                <a16:creationId xmlns:a16="http://schemas.microsoft.com/office/drawing/2014/main" id="{7D17C668-0CA3-A484-0E99-BA80CD7A9518}"/>
              </a:ext>
            </a:extLst>
          </p:cNvPr>
          <p:cNvPicPr>
            <a:picLocks noChangeAspect="1"/>
          </p:cNvPicPr>
          <p:nvPr/>
        </p:nvPicPr>
        <p:blipFill>
          <a:blip r:embed="rId2"/>
          <a:stretch>
            <a:fillRect/>
          </a:stretch>
        </p:blipFill>
        <p:spPr>
          <a:xfrm>
            <a:off x="840700" y="2096219"/>
            <a:ext cx="7996516" cy="43010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AF591487-A27F-C87B-70F3-27E2298E8D73}"/>
              </a:ext>
            </a:extLst>
          </p:cNvPr>
          <p:cNvSpPr txBox="1"/>
          <p:nvPr/>
        </p:nvSpPr>
        <p:spPr>
          <a:xfrm>
            <a:off x="9253267" y="3261291"/>
            <a:ext cx="2782898" cy="2677656"/>
          </a:xfrm>
          <a:prstGeom prst="rect">
            <a:avLst/>
          </a:prstGeom>
          <a:noFill/>
        </p:spPr>
        <p:txBody>
          <a:bodyPr wrap="square" rtlCol="0">
            <a:spAutoFit/>
          </a:bodyPr>
          <a:lstStyle/>
          <a:p>
            <a:r>
              <a:rPr lang="it-IT" sz="1200" b="1" i="1" u="sng" dirty="0"/>
              <a:t>Moments</a:t>
            </a:r>
            <a:r>
              <a:rPr lang="it-IT" sz="1200" b="1" u="sng" dirty="0"/>
              <a:t>: </a:t>
            </a:r>
          </a:p>
          <a:p>
            <a:endParaRPr lang="it-IT" sz="1200" b="1" u="sng" dirty="0"/>
          </a:p>
          <a:p>
            <a:pPr marL="400050" indent="-400050">
              <a:buFont typeface="+mj-lt"/>
              <a:buAutoNum type="romanUcPeriod"/>
            </a:pPr>
            <a:r>
              <a:rPr lang="it-IT" sz="1200" dirty="0"/>
              <a:t>Moment: 24.1255</a:t>
            </a:r>
          </a:p>
          <a:p>
            <a:pPr marL="400050" indent="-400050">
              <a:buFont typeface="+mj-lt"/>
              <a:buAutoNum type="romanUcPeriod"/>
            </a:pPr>
            <a:r>
              <a:rPr lang="it-IT" sz="1200" dirty="0"/>
              <a:t>Moment: 1820.78</a:t>
            </a:r>
          </a:p>
          <a:p>
            <a:pPr marL="400050" indent="-400050">
              <a:buFont typeface="+mj-lt"/>
              <a:buAutoNum type="romanUcPeriod"/>
            </a:pPr>
            <a:r>
              <a:rPr lang="it-IT" sz="1200" dirty="0"/>
              <a:t>Moment: 278560</a:t>
            </a:r>
          </a:p>
          <a:p>
            <a:r>
              <a:rPr lang="it-IT" sz="1200" dirty="0"/>
              <a:t>	</a:t>
            </a:r>
          </a:p>
          <a:p>
            <a:r>
              <a:rPr lang="it-IT" sz="1200" dirty="0"/>
              <a:t>CV: 1.45886 </a:t>
            </a:r>
          </a:p>
          <a:p>
            <a:endParaRPr lang="it-IT" sz="1200" dirty="0"/>
          </a:p>
          <a:p>
            <a:r>
              <a:rPr lang="it-IT" sz="1200" b="1" i="1" u="sng" dirty="0"/>
              <a:t>Distribution:</a:t>
            </a:r>
            <a:r>
              <a:rPr lang="it-IT" sz="1200" dirty="0"/>
              <a:t> </a:t>
            </a:r>
          </a:p>
          <a:p>
            <a:endParaRPr lang="it-IT" sz="1200" dirty="0"/>
          </a:p>
          <a:p>
            <a:r>
              <a:rPr lang="pt-BR" sz="1200" dirty="0"/>
              <a:t>2 stages hyper-exponential </a:t>
            </a:r>
          </a:p>
          <a:p>
            <a:pPr marL="285750" indent="-285750">
              <a:buFont typeface="Arial" panose="020B0604020202020204" pitchFamily="34" charset="0"/>
              <a:buChar char="•"/>
            </a:pPr>
            <a:r>
              <a:rPr lang="pt-BR" sz="1200" dirty="0"/>
              <a:t>p = 0.206686</a:t>
            </a:r>
          </a:p>
          <a:p>
            <a:pPr marL="285750" indent="-285750">
              <a:buFont typeface="Arial" panose="020B0604020202020204" pitchFamily="34" charset="0"/>
              <a:buChar char="•"/>
            </a:pPr>
            <a:r>
              <a:rPr lang="pt-BR" sz="1200" dirty="0"/>
              <a:t>λ1 = 0.0167711</a:t>
            </a:r>
          </a:p>
          <a:p>
            <a:pPr marL="285750" indent="-285750">
              <a:buFont typeface="Arial" panose="020B0604020202020204" pitchFamily="34" charset="0"/>
              <a:buChar char="•"/>
            </a:pPr>
            <a:r>
              <a:rPr lang="pt-BR" sz="1200" dirty="0"/>
              <a:t>λ2 = 0.0672208</a:t>
            </a:r>
            <a:endParaRPr lang="it-IT" sz="1200" dirty="0"/>
          </a:p>
        </p:txBody>
      </p:sp>
    </p:spTree>
    <p:extLst>
      <p:ext uri="{BB962C8B-B14F-4D97-AF65-F5344CB8AC3E}">
        <p14:creationId xmlns:p14="http://schemas.microsoft.com/office/powerpoint/2010/main" val="254309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6A-6E56-F579-5FA6-D660BC5AFF6C}"/>
              </a:ext>
            </a:extLst>
          </p:cNvPr>
          <p:cNvSpPr>
            <a:spLocks noGrp="1"/>
          </p:cNvSpPr>
          <p:nvPr>
            <p:ph type="title"/>
          </p:nvPr>
        </p:nvSpPr>
        <p:spPr>
          <a:xfrm>
            <a:off x="581193" y="729658"/>
            <a:ext cx="11029616" cy="988332"/>
          </a:xfrm>
        </p:spPr>
        <p:txBody>
          <a:bodyPr anchor="b">
            <a:normAutofit/>
          </a:bodyPr>
          <a:lstStyle/>
          <a:p>
            <a:pPr algn="ctr"/>
            <a:r>
              <a:rPr lang="it-IT" dirty="0"/>
              <a:t>Fitting 111 - Le</a:t>
            </a:r>
          </a:p>
        </p:txBody>
      </p:sp>
      <p:pic>
        <p:nvPicPr>
          <p:cNvPr id="11" name="Picture 10" descr="A graph of a graph&#10;&#10;Description automatically generated with medium confidence">
            <a:extLst>
              <a:ext uri="{FF2B5EF4-FFF2-40B4-BE49-F238E27FC236}">
                <a16:creationId xmlns:a16="http://schemas.microsoft.com/office/drawing/2014/main" id="{7F0C0DDC-49D3-6415-B6DD-6544E7768074}"/>
              </a:ext>
            </a:extLst>
          </p:cNvPr>
          <p:cNvPicPr>
            <a:picLocks noChangeAspect="1"/>
          </p:cNvPicPr>
          <p:nvPr/>
        </p:nvPicPr>
        <p:blipFill>
          <a:blip r:embed="rId2"/>
          <a:stretch>
            <a:fillRect/>
          </a:stretch>
        </p:blipFill>
        <p:spPr>
          <a:xfrm>
            <a:off x="1045618" y="2200597"/>
            <a:ext cx="7829562" cy="4227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6946E479-AC3C-15DE-3FA1-6B2BE3B69D24}"/>
              </a:ext>
            </a:extLst>
          </p:cNvPr>
          <p:cNvSpPr>
            <a:spLocks noGrp="1"/>
          </p:cNvSpPr>
          <p:nvPr>
            <p:ph sz="half" idx="2"/>
          </p:nvPr>
        </p:nvSpPr>
        <p:spPr>
          <a:xfrm>
            <a:off x="9178506" y="2200597"/>
            <a:ext cx="2242522" cy="988332"/>
          </a:xfrm>
        </p:spPr>
        <p:txBody>
          <a:bodyPr anchor="ctr">
            <a:normAutofit/>
          </a:bodyPr>
          <a:lstStyle/>
          <a:p>
            <a:pPr marL="0" indent="0" algn="ctr">
              <a:buNone/>
            </a:pPr>
            <a:r>
              <a:rPr lang="en-US" dirty="0"/>
              <a:t>Low Computations </a:t>
            </a:r>
          </a:p>
          <a:p>
            <a:pPr marL="0" indent="0" algn="ctr">
              <a:buNone/>
            </a:pPr>
            <a:r>
              <a:rPr lang="en-US" dirty="0"/>
              <a:t>Energy Efficient cores</a:t>
            </a:r>
            <a:endParaRPr lang="it-IT" dirty="0"/>
          </a:p>
        </p:txBody>
      </p:sp>
      <p:sp>
        <p:nvSpPr>
          <p:cNvPr id="5" name="Content Placeholder 2">
            <a:extLst>
              <a:ext uri="{FF2B5EF4-FFF2-40B4-BE49-F238E27FC236}">
                <a16:creationId xmlns:a16="http://schemas.microsoft.com/office/drawing/2014/main" id="{0C400791-276D-0C20-2329-E73C96A8E73E}"/>
              </a:ext>
            </a:extLst>
          </p:cNvPr>
          <p:cNvSpPr txBox="1">
            <a:spLocks/>
          </p:cNvSpPr>
          <p:nvPr/>
        </p:nvSpPr>
        <p:spPr>
          <a:xfrm>
            <a:off x="517932" y="2959593"/>
            <a:ext cx="11029615" cy="10138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1800" b="1" i="0" dirty="0">
              <a:effectLst/>
              <a:latin typeface="Menlo"/>
            </a:endParaRPr>
          </a:p>
        </p:txBody>
      </p:sp>
      <p:sp>
        <p:nvSpPr>
          <p:cNvPr id="13" name="TextBox 12">
            <a:extLst>
              <a:ext uri="{FF2B5EF4-FFF2-40B4-BE49-F238E27FC236}">
                <a16:creationId xmlns:a16="http://schemas.microsoft.com/office/drawing/2014/main" id="{8250C34C-19C2-3534-313F-F8011A396FC9}"/>
              </a:ext>
            </a:extLst>
          </p:cNvPr>
          <p:cNvSpPr txBox="1"/>
          <p:nvPr/>
        </p:nvSpPr>
        <p:spPr>
          <a:xfrm>
            <a:off x="9402865" y="3355057"/>
            <a:ext cx="1938645" cy="2308324"/>
          </a:xfrm>
          <a:prstGeom prst="rect">
            <a:avLst/>
          </a:prstGeom>
          <a:noFill/>
        </p:spPr>
        <p:txBody>
          <a:bodyPr wrap="square" rtlCol="0">
            <a:spAutoFit/>
          </a:bodyPr>
          <a:lstStyle/>
          <a:p>
            <a:r>
              <a:rPr lang="it-IT" sz="1200" b="1" i="1" u="sng" dirty="0"/>
              <a:t>Moments</a:t>
            </a:r>
            <a:r>
              <a:rPr lang="it-IT" sz="1200" b="1" u="sng" dirty="0"/>
              <a:t>: </a:t>
            </a:r>
          </a:p>
          <a:p>
            <a:endParaRPr lang="it-IT" sz="1200" b="1" u="sng" dirty="0"/>
          </a:p>
          <a:p>
            <a:pPr marL="400050" indent="-400050">
              <a:buFont typeface="+mj-lt"/>
              <a:buAutoNum type="romanUcPeriod"/>
            </a:pPr>
            <a:r>
              <a:rPr lang="it-IT" sz="1200" dirty="0"/>
              <a:t>Moment: 4.80413</a:t>
            </a:r>
          </a:p>
          <a:p>
            <a:pPr marL="400050" indent="-400050">
              <a:buFont typeface="+mj-lt"/>
              <a:buAutoNum type="romanUcPeriod"/>
            </a:pPr>
            <a:r>
              <a:rPr lang="it-IT" sz="1200" dirty="0"/>
              <a:t>Moment: 24.9919</a:t>
            </a:r>
          </a:p>
          <a:p>
            <a:pPr marL="400050" indent="-400050">
              <a:buFont typeface="+mj-lt"/>
              <a:buAutoNum type="romanUcPeriod"/>
            </a:pPr>
            <a:r>
              <a:rPr lang="it-IT" sz="1200" dirty="0"/>
              <a:t>Moment: 139.942</a:t>
            </a:r>
          </a:p>
          <a:p>
            <a:r>
              <a:rPr lang="it-IT" sz="1200" dirty="0"/>
              <a:t>	</a:t>
            </a:r>
          </a:p>
          <a:p>
            <a:pPr marL="171450" indent="-171450">
              <a:buFont typeface="Wingdings" panose="05000000000000000000" pitchFamily="2" charset="2"/>
              <a:buChar char="Ø"/>
            </a:pPr>
            <a:r>
              <a:rPr lang="it-IT" sz="1200" dirty="0"/>
              <a:t>CV: 0.28784 </a:t>
            </a:r>
          </a:p>
          <a:p>
            <a:endParaRPr lang="it-IT" sz="1200" dirty="0"/>
          </a:p>
          <a:p>
            <a:r>
              <a:rPr lang="it-IT" sz="1200" b="1" i="1" u="sng" dirty="0"/>
              <a:t>Distribution:</a:t>
            </a:r>
            <a:r>
              <a:rPr lang="it-IT" sz="1200" dirty="0"/>
              <a:t> </a:t>
            </a:r>
          </a:p>
          <a:p>
            <a:endParaRPr lang="it-IT" sz="1200" dirty="0"/>
          </a:p>
          <a:p>
            <a:pPr marL="171450" indent="-171450">
              <a:buFont typeface="Wingdings" panose="05000000000000000000" pitchFamily="2" charset="2"/>
              <a:buChar char="q"/>
            </a:pPr>
            <a:r>
              <a:rPr lang="it-IT" sz="1200" dirty="0"/>
              <a:t>Erlang k = 12 </a:t>
            </a:r>
          </a:p>
          <a:p>
            <a:pPr marL="171450" indent="-171450">
              <a:buFont typeface="Wingdings" panose="05000000000000000000" pitchFamily="2" charset="2"/>
              <a:buChar char="q"/>
            </a:pPr>
            <a:r>
              <a:rPr lang="el-GR" sz="1200" dirty="0"/>
              <a:t>λ = </a:t>
            </a:r>
            <a:r>
              <a:rPr lang="it-IT" sz="1200" dirty="0"/>
              <a:t>2.49785</a:t>
            </a:r>
          </a:p>
        </p:txBody>
      </p:sp>
    </p:spTree>
    <p:extLst>
      <p:ext uri="{BB962C8B-B14F-4D97-AF65-F5344CB8AC3E}">
        <p14:creationId xmlns:p14="http://schemas.microsoft.com/office/powerpoint/2010/main" val="97398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8B6A-6E56-F579-5FA6-D660BC5AFF6C}"/>
              </a:ext>
            </a:extLst>
          </p:cNvPr>
          <p:cNvSpPr>
            <a:spLocks noGrp="1"/>
          </p:cNvSpPr>
          <p:nvPr>
            <p:ph type="title"/>
          </p:nvPr>
        </p:nvSpPr>
        <p:spPr>
          <a:xfrm>
            <a:off x="581193" y="729658"/>
            <a:ext cx="11029616" cy="988332"/>
          </a:xfrm>
        </p:spPr>
        <p:txBody>
          <a:bodyPr anchor="b">
            <a:normAutofit/>
          </a:bodyPr>
          <a:lstStyle/>
          <a:p>
            <a:pPr algn="ctr"/>
            <a:r>
              <a:rPr lang="it-IT" dirty="0"/>
              <a:t>Fitting 1V - LH</a:t>
            </a:r>
          </a:p>
        </p:txBody>
      </p:sp>
      <p:pic>
        <p:nvPicPr>
          <p:cNvPr id="9" name="Picture 8">
            <a:extLst>
              <a:ext uri="{FF2B5EF4-FFF2-40B4-BE49-F238E27FC236}">
                <a16:creationId xmlns:a16="http://schemas.microsoft.com/office/drawing/2014/main" id="{4EF505E2-64E1-4123-1F51-BD229F70FEC2}"/>
              </a:ext>
            </a:extLst>
          </p:cNvPr>
          <p:cNvPicPr>
            <a:picLocks noChangeAspect="1"/>
          </p:cNvPicPr>
          <p:nvPr/>
        </p:nvPicPr>
        <p:blipFill>
          <a:blip r:embed="rId2"/>
          <a:stretch>
            <a:fillRect/>
          </a:stretch>
        </p:blipFill>
        <p:spPr>
          <a:xfrm>
            <a:off x="830859" y="2282323"/>
            <a:ext cx="7595403" cy="41774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6946E479-AC3C-15DE-3FA1-6B2BE3B69D24}"/>
              </a:ext>
            </a:extLst>
          </p:cNvPr>
          <p:cNvSpPr>
            <a:spLocks noGrp="1"/>
          </p:cNvSpPr>
          <p:nvPr>
            <p:ph sz="half" idx="2"/>
          </p:nvPr>
        </p:nvSpPr>
        <p:spPr>
          <a:xfrm>
            <a:off x="8820283" y="2395260"/>
            <a:ext cx="2512991" cy="677732"/>
          </a:xfrm>
        </p:spPr>
        <p:txBody>
          <a:bodyPr anchor="ctr">
            <a:normAutofit fontScale="92500" lnSpcReduction="20000"/>
          </a:bodyPr>
          <a:lstStyle/>
          <a:p>
            <a:pPr marL="0" indent="0" algn="ctr">
              <a:buNone/>
            </a:pPr>
            <a:r>
              <a:rPr lang="en-US" dirty="0"/>
              <a:t>Low Computations </a:t>
            </a:r>
          </a:p>
          <a:p>
            <a:pPr marL="0" indent="0" algn="ctr">
              <a:buNone/>
            </a:pPr>
            <a:r>
              <a:rPr lang="en-US" dirty="0"/>
              <a:t>High Performance cores</a:t>
            </a:r>
          </a:p>
        </p:txBody>
      </p:sp>
      <p:sp>
        <p:nvSpPr>
          <p:cNvPr id="5" name="Content Placeholder 2">
            <a:extLst>
              <a:ext uri="{FF2B5EF4-FFF2-40B4-BE49-F238E27FC236}">
                <a16:creationId xmlns:a16="http://schemas.microsoft.com/office/drawing/2014/main" id="{0C400791-276D-0C20-2329-E73C96A8E73E}"/>
              </a:ext>
            </a:extLst>
          </p:cNvPr>
          <p:cNvSpPr txBox="1">
            <a:spLocks/>
          </p:cNvSpPr>
          <p:nvPr/>
        </p:nvSpPr>
        <p:spPr>
          <a:xfrm>
            <a:off x="517932" y="2959593"/>
            <a:ext cx="11029615" cy="10138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1800" b="1" i="0" dirty="0">
              <a:effectLst/>
              <a:latin typeface="Menlo"/>
            </a:endParaRPr>
          </a:p>
        </p:txBody>
      </p:sp>
      <p:sp>
        <p:nvSpPr>
          <p:cNvPr id="11" name="TextBox 10">
            <a:extLst>
              <a:ext uri="{FF2B5EF4-FFF2-40B4-BE49-F238E27FC236}">
                <a16:creationId xmlns:a16="http://schemas.microsoft.com/office/drawing/2014/main" id="{D252DBBF-0A22-D3BB-7F0F-458D5FF59FA3}"/>
              </a:ext>
            </a:extLst>
          </p:cNvPr>
          <p:cNvSpPr txBox="1"/>
          <p:nvPr/>
        </p:nvSpPr>
        <p:spPr>
          <a:xfrm>
            <a:off x="9063212" y="3350934"/>
            <a:ext cx="2027135" cy="2308324"/>
          </a:xfrm>
          <a:prstGeom prst="rect">
            <a:avLst/>
          </a:prstGeom>
          <a:noFill/>
        </p:spPr>
        <p:txBody>
          <a:bodyPr wrap="square" rtlCol="0">
            <a:spAutoFit/>
          </a:bodyPr>
          <a:lstStyle/>
          <a:p>
            <a:r>
              <a:rPr lang="it-IT" sz="1200" b="1" i="1" u="sng" dirty="0"/>
              <a:t>Moments</a:t>
            </a:r>
            <a:r>
              <a:rPr lang="it-IT" sz="1200" b="1" u="sng" dirty="0"/>
              <a:t>: </a:t>
            </a:r>
          </a:p>
          <a:p>
            <a:endParaRPr lang="it-IT" sz="1200" b="1" u="sng" dirty="0"/>
          </a:p>
          <a:p>
            <a:pPr marL="400050" indent="-400050">
              <a:buFont typeface="+mj-lt"/>
              <a:buAutoNum type="romanUcPeriod"/>
            </a:pPr>
            <a:r>
              <a:rPr lang="it-IT" sz="1200" dirty="0"/>
              <a:t>Moment: 1.5025</a:t>
            </a:r>
          </a:p>
          <a:p>
            <a:pPr marL="400050" indent="-400050">
              <a:buFont typeface="+mj-lt"/>
              <a:buAutoNum type="romanUcPeriod"/>
            </a:pPr>
            <a:r>
              <a:rPr lang="it-IT" sz="1200" dirty="0"/>
              <a:t>Moment: 2.44536</a:t>
            </a:r>
          </a:p>
          <a:p>
            <a:pPr marL="400050" indent="-400050">
              <a:buFont typeface="+mj-lt"/>
              <a:buAutoNum type="romanUcPeriod"/>
            </a:pPr>
            <a:r>
              <a:rPr lang="it-IT" sz="1200" dirty="0"/>
              <a:t>Moment: 4.28698</a:t>
            </a:r>
          </a:p>
          <a:p>
            <a:r>
              <a:rPr lang="it-IT" sz="1200" dirty="0"/>
              <a:t>	</a:t>
            </a:r>
          </a:p>
          <a:p>
            <a:pPr marL="171450" indent="-171450">
              <a:buFont typeface="Wingdings" panose="05000000000000000000" pitchFamily="2" charset="2"/>
              <a:buChar char="Ø"/>
            </a:pPr>
            <a:r>
              <a:rPr lang="it-IT" sz="1200" dirty="0"/>
              <a:t>CV: 0.288477</a:t>
            </a:r>
          </a:p>
          <a:p>
            <a:endParaRPr lang="it-IT" sz="1200" dirty="0"/>
          </a:p>
          <a:p>
            <a:r>
              <a:rPr lang="it-IT" sz="1200" b="1" i="1" u="sng" dirty="0"/>
              <a:t>Distribution:</a:t>
            </a:r>
            <a:r>
              <a:rPr lang="it-IT" sz="1200" dirty="0"/>
              <a:t> </a:t>
            </a:r>
          </a:p>
          <a:p>
            <a:endParaRPr lang="it-IT" sz="1200" dirty="0"/>
          </a:p>
          <a:p>
            <a:pPr marL="171450" indent="-171450">
              <a:buFont typeface="Wingdings" panose="05000000000000000000" pitchFamily="2" charset="2"/>
              <a:buChar char="q"/>
            </a:pPr>
            <a:r>
              <a:rPr lang="it-IT" sz="1200" dirty="0"/>
              <a:t>Erlang k = 12 </a:t>
            </a:r>
          </a:p>
          <a:p>
            <a:pPr marL="171450" indent="-171450">
              <a:buFont typeface="Wingdings" panose="05000000000000000000" pitchFamily="2" charset="2"/>
              <a:buChar char="q"/>
            </a:pPr>
            <a:r>
              <a:rPr lang="el-GR" sz="1200" dirty="0"/>
              <a:t>λ = </a:t>
            </a:r>
            <a:r>
              <a:rPr lang="it-IT" sz="1200" dirty="0"/>
              <a:t>7.98671</a:t>
            </a:r>
          </a:p>
        </p:txBody>
      </p:sp>
    </p:spTree>
    <p:extLst>
      <p:ext uri="{BB962C8B-B14F-4D97-AF65-F5344CB8AC3E}">
        <p14:creationId xmlns:p14="http://schemas.microsoft.com/office/powerpoint/2010/main" val="468207588"/>
      </p:ext>
    </p:extLst>
  </p:cSld>
  <p:clrMapOvr>
    <a:masterClrMapping/>
  </p:clrMapOvr>
</p:sld>
</file>

<file path=ppt/theme/theme1.xml><?xml version="1.0" encoding="utf-8"?>
<a:theme xmlns:a="http://schemas.openxmlformats.org/drawingml/2006/main" name="Personalizzata">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5_TF56390039_Win32" id="{FCB14B3E-2B92-48B8-A334-05E7A8EE34E1}" vid="{B6EC9E21-8C82-4EB1-BBE7-A370F785D0C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{889A334C-8B2E-4705-8143-C93C5E5A7EAD}tf56390039_win32</Template>
  <TotalTime>619</TotalTime>
  <Words>1077</Words>
  <Application>Microsoft Office PowerPoint</Application>
  <PresentationFormat>Widescreen</PresentationFormat>
  <Paragraphs>144</Paragraphs>
  <Slides>18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Corbel</vt:lpstr>
      <vt:lpstr>Gill Sans MT</vt:lpstr>
      <vt:lpstr>Menlo</vt:lpstr>
      <vt:lpstr>Söhne</vt:lpstr>
      <vt:lpstr>Wingdings</vt:lpstr>
      <vt:lpstr>Wingdings 2</vt:lpstr>
      <vt:lpstr>Personalizzata</vt:lpstr>
      <vt:lpstr>PEA – Final Project</vt:lpstr>
      <vt:lpstr>Goal of the project</vt:lpstr>
      <vt:lpstr>Characteristics of the model</vt:lpstr>
      <vt:lpstr>Other components</vt:lpstr>
      <vt:lpstr>Fitting</vt:lpstr>
      <vt:lpstr>Fitting 1 - He</vt:lpstr>
      <vt:lpstr>Fitting 11 - HH</vt:lpstr>
      <vt:lpstr>Fitting 111 - Le</vt:lpstr>
      <vt:lpstr>Fitting 1V - LH</vt:lpstr>
      <vt:lpstr>Model Definition</vt:lpstr>
      <vt:lpstr>MODEL DESIGN</vt:lpstr>
      <vt:lpstr>Performance indices analyzed</vt:lpstr>
      <vt:lpstr>Performance indices analyzed</vt:lpstr>
      <vt:lpstr>Performance indices analyzed</vt:lpstr>
      <vt:lpstr>Performance indices analyzed</vt:lpstr>
      <vt:lpstr>Performance indices analyzed</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PEA – Final Project</dc:title>
  <dc:creator>Jaskaran Ram</dc:creator>
  <cp:lastModifiedBy>Jaskaran Ram</cp:lastModifiedBy>
  <cp:revision>39</cp:revision>
  <dcterms:created xsi:type="dcterms:W3CDTF">2023-12-27T14:56:49Z</dcterms:created>
  <dcterms:modified xsi:type="dcterms:W3CDTF">2024-01-03T07:08:24Z</dcterms:modified>
</cp:coreProperties>
</file>