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  <p:embeddedFont>
      <p:font typeface="Roboto Black" panose="020B0604020202020204" charset="0"/>
      <p:bold r:id="rId32"/>
      <p:boldItalic r:id="rId33"/>
    </p:embeddedFont>
    <p:embeddedFont>
      <p:font typeface="Roboto Medium" panose="020B0604020202020204" charset="0"/>
      <p:regular r:id="rId34"/>
      <p:bold r:id="rId35"/>
      <p:italic r:id="rId36"/>
      <p:boldItalic r:id="rId37"/>
    </p:embeddedFont>
    <p:embeddedFont>
      <p:font typeface="Wingdings 3" panose="05040102010807070707" pitchFamily="18" charset="2"/>
      <p:regular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303D3F-C737-413E-95F5-28B8A5BD30A0}">
  <a:tblStyle styleId="{47303D3F-C737-413E-95F5-28B8A5BD30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7" y="1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01.1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05.7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06.8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07.2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07.7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08.1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08.7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09.0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09.6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10.0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10.6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01.5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10.9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12.1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12.4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13.0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13.3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13.8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14.2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14.7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15.1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15.7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02.3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16.1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17.2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17.5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18.0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18.4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18.9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19.3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20.1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20.4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38.7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02.6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40.1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40.5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41.3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41.7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42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42.6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43.2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 8,'-3'-3,"-2"-2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43.5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44.2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44.5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03.3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45.0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45.4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7:10.2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7:10.5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7:11.1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7:11.4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7:11.9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7:12.2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7:12.8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7:13.1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03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7:13.6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7:14.0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7:14.5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7:14.9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7:16.5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7:19.6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7:19.9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7:21.4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7:21.8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04.4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0,'0'4,"0"-3,0-1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04.7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4:05:05.4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df85ba222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df85ba222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df85ba22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df85ba22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df85ba222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df85ba222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df85ba222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df85ba222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df85ba22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df85ba22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df85ba222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df85ba222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df85ba222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df85ba222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df85ba222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df85ba222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df85ba222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df85ba222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df85ba222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df85ba222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df85ba22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df85ba22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df85ba222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df85ba222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df85ba22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df85ba22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df85ba222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df85ba222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df85ba22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df85ba22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08763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13906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44754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4126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03748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64031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05400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07226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591776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511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05307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33388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55798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56855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96914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745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47980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29126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03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12.xml"/><Relationship Id="rId26" Type="http://schemas.openxmlformats.org/officeDocument/2006/relationships/customXml" Target="../ink/ink20.xml"/><Relationship Id="rId39" Type="http://schemas.openxmlformats.org/officeDocument/2006/relationships/customXml" Target="../ink/ink33.xml"/><Relationship Id="rId21" Type="http://schemas.openxmlformats.org/officeDocument/2006/relationships/customXml" Target="../ink/ink15.xml"/><Relationship Id="rId34" Type="http://schemas.openxmlformats.org/officeDocument/2006/relationships/customXml" Target="../ink/ink28.xml"/><Relationship Id="rId42" Type="http://schemas.openxmlformats.org/officeDocument/2006/relationships/customXml" Target="../ink/ink36.xml"/><Relationship Id="rId47" Type="http://schemas.openxmlformats.org/officeDocument/2006/relationships/customXml" Target="../ink/ink41.xml"/><Relationship Id="rId50" Type="http://schemas.openxmlformats.org/officeDocument/2006/relationships/customXml" Target="../ink/ink44.xml"/><Relationship Id="rId55" Type="http://schemas.openxmlformats.org/officeDocument/2006/relationships/customXml" Target="../ink/ink48.xml"/><Relationship Id="rId63" Type="http://schemas.openxmlformats.org/officeDocument/2006/relationships/customXml" Target="../ink/ink56.xml"/><Relationship Id="rId68" Type="http://schemas.openxmlformats.org/officeDocument/2006/relationships/customXml" Target="../ink/ink61.xml"/><Relationship Id="rId7" Type="http://schemas.openxmlformats.org/officeDocument/2006/relationships/customXml" Target="../ink/ink2.xml"/><Relationship Id="rId71" Type="http://schemas.openxmlformats.org/officeDocument/2006/relationships/customXml" Target="../ink/ink64.xml"/><Relationship Id="rId2" Type="http://schemas.openxmlformats.org/officeDocument/2006/relationships/notesSlide" Target="../notesSlides/notesSlide14.xml"/><Relationship Id="rId16" Type="http://schemas.openxmlformats.org/officeDocument/2006/relationships/customXml" Target="../ink/ink10.xml"/><Relationship Id="rId29" Type="http://schemas.openxmlformats.org/officeDocument/2006/relationships/customXml" Target="../ink/ink23.xml"/><Relationship Id="rId11" Type="http://schemas.openxmlformats.org/officeDocument/2006/relationships/customXml" Target="../ink/ink6.xml"/><Relationship Id="rId24" Type="http://schemas.openxmlformats.org/officeDocument/2006/relationships/customXml" Target="../ink/ink18.xml"/><Relationship Id="rId32" Type="http://schemas.openxmlformats.org/officeDocument/2006/relationships/customXml" Target="../ink/ink26.xml"/><Relationship Id="rId37" Type="http://schemas.openxmlformats.org/officeDocument/2006/relationships/customXml" Target="../ink/ink31.xml"/><Relationship Id="rId40" Type="http://schemas.openxmlformats.org/officeDocument/2006/relationships/customXml" Target="../ink/ink34.xml"/><Relationship Id="rId45" Type="http://schemas.openxmlformats.org/officeDocument/2006/relationships/customXml" Target="../ink/ink39.xml"/><Relationship Id="rId53" Type="http://schemas.openxmlformats.org/officeDocument/2006/relationships/image" Target="../media/image12.png"/><Relationship Id="rId58" Type="http://schemas.openxmlformats.org/officeDocument/2006/relationships/customXml" Target="../ink/ink51.xml"/><Relationship Id="rId66" Type="http://schemas.openxmlformats.org/officeDocument/2006/relationships/customXml" Target="../ink/ink59.xml"/><Relationship Id="rId74" Type="http://schemas.openxmlformats.org/officeDocument/2006/relationships/customXml" Target="../ink/ink67.xml"/><Relationship Id="rId5" Type="http://schemas.openxmlformats.org/officeDocument/2006/relationships/customXml" Target="../ink/ink1.xml"/><Relationship Id="rId15" Type="http://schemas.openxmlformats.org/officeDocument/2006/relationships/customXml" Target="../ink/ink9.xml"/><Relationship Id="rId23" Type="http://schemas.openxmlformats.org/officeDocument/2006/relationships/customXml" Target="../ink/ink17.xml"/><Relationship Id="rId28" Type="http://schemas.openxmlformats.org/officeDocument/2006/relationships/customXml" Target="../ink/ink22.xml"/><Relationship Id="rId36" Type="http://schemas.openxmlformats.org/officeDocument/2006/relationships/customXml" Target="../ink/ink30.xml"/><Relationship Id="rId49" Type="http://schemas.openxmlformats.org/officeDocument/2006/relationships/customXml" Target="../ink/ink43.xml"/><Relationship Id="rId57" Type="http://schemas.openxmlformats.org/officeDocument/2006/relationships/customXml" Target="../ink/ink50.xml"/><Relationship Id="rId61" Type="http://schemas.openxmlformats.org/officeDocument/2006/relationships/customXml" Target="../ink/ink54.xml"/><Relationship Id="rId10" Type="http://schemas.openxmlformats.org/officeDocument/2006/relationships/customXml" Target="../ink/ink5.xml"/><Relationship Id="rId19" Type="http://schemas.openxmlformats.org/officeDocument/2006/relationships/customXml" Target="../ink/ink13.xml"/><Relationship Id="rId31" Type="http://schemas.openxmlformats.org/officeDocument/2006/relationships/customXml" Target="../ink/ink25.xml"/><Relationship Id="rId44" Type="http://schemas.openxmlformats.org/officeDocument/2006/relationships/customXml" Target="../ink/ink38.xml"/><Relationship Id="rId52" Type="http://schemas.openxmlformats.org/officeDocument/2006/relationships/customXml" Target="../ink/ink46.xml"/><Relationship Id="rId60" Type="http://schemas.openxmlformats.org/officeDocument/2006/relationships/customXml" Target="../ink/ink53.xml"/><Relationship Id="rId65" Type="http://schemas.openxmlformats.org/officeDocument/2006/relationships/customXml" Target="../ink/ink58.xml"/><Relationship Id="rId73" Type="http://schemas.openxmlformats.org/officeDocument/2006/relationships/customXml" Target="../ink/ink66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customXml" Target="../ink/ink8.xml"/><Relationship Id="rId22" Type="http://schemas.openxmlformats.org/officeDocument/2006/relationships/customXml" Target="../ink/ink16.xml"/><Relationship Id="rId27" Type="http://schemas.openxmlformats.org/officeDocument/2006/relationships/customXml" Target="../ink/ink21.xml"/><Relationship Id="rId30" Type="http://schemas.openxmlformats.org/officeDocument/2006/relationships/customXml" Target="../ink/ink24.xml"/><Relationship Id="rId35" Type="http://schemas.openxmlformats.org/officeDocument/2006/relationships/customXml" Target="../ink/ink29.xml"/><Relationship Id="rId43" Type="http://schemas.openxmlformats.org/officeDocument/2006/relationships/customXml" Target="../ink/ink37.xml"/><Relationship Id="rId48" Type="http://schemas.openxmlformats.org/officeDocument/2006/relationships/customXml" Target="../ink/ink42.xml"/><Relationship Id="rId56" Type="http://schemas.openxmlformats.org/officeDocument/2006/relationships/customXml" Target="../ink/ink49.xml"/><Relationship Id="rId64" Type="http://schemas.openxmlformats.org/officeDocument/2006/relationships/customXml" Target="../ink/ink57.xml"/><Relationship Id="rId69" Type="http://schemas.openxmlformats.org/officeDocument/2006/relationships/customXml" Target="../ink/ink62.xml"/><Relationship Id="rId8" Type="http://schemas.openxmlformats.org/officeDocument/2006/relationships/customXml" Target="../ink/ink3.xml"/><Relationship Id="rId51" Type="http://schemas.openxmlformats.org/officeDocument/2006/relationships/customXml" Target="../ink/ink45.xml"/><Relationship Id="rId72" Type="http://schemas.openxmlformats.org/officeDocument/2006/relationships/customXml" Target="../ink/ink65.xml"/><Relationship Id="rId3" Type="http://schemas.openxmlformats.org/officeDocument/2006/relationships/image" Target="../media/image9.png"/><Relationship Id="rId12" Type="http://schemas.openxmlformats.org/officeDocument/2006/relationships/customXml" Target="../ink/ink7.xml"/><Relationship Id="rId17" Type="http://schemas.openxmlformats.org/officeDocument/2006/relationships/customXml" Target="../ink/ink11.xml"/><Relationship Id="rId25" Type="http://schemas.openxmlformats.org/officeDocument/2006/relationships/customXml" Target="../ink/ink19.xml"/><Relationship Id="rId33" Type="http://schemas.openxmlformats.org/officeDocument/2006/relationships/customXml" Target="../ink/ink27.xml"/><Relationship Id="rId38" Type="http://schemas.openxmlformats.org/officeDocument/2006/relationships/customXml" Target="../ink/ink32.xml"/><Relationship Id="rId46" Type="http://schemas.openxmlformats.org/officeDocument/2006/relationships/customXml" Target="../ink/ink40.xml"/><Relationship Id="rId59" Type="http://schemas.openxmlformats.org/officeDocument/2006/relationships/customXml" Target="../ink/ink52.xml"/><Relationship Id="rId67" Type="http://schemas.openxmlformats.org/officeDocument/2006/relationships/customXml" Target="../ink/ink60.xml"/><Relationship Id="rId20" Type="http://schemas.openxmlformats.org/officeDocument/2006/relationships/customXml" Target="../ink/ink14.xml"/><Relationship Id="rId41" Type="http://schemas.openxmlformats.org/officeDocument/2006/relationships/customXml" Target="../ink/ink35.xml"/><Relationship Id="rId54" Type="http://schemas.openxmlformats.org/officeDocument/2006/relationships/customXml" Target="../ink/ink47.xml"/><Relationship Id="rId62" Type="http://schemas.openxmlformats.org/officeDocument/2006/relationships/customXml" Target="../ink/ink55.xml"/><Relationship Id="rId70" Type="http://schemas.openxmlformats.org/officeDocument/2006/relationships/customXml" Target="../ink/ink63.xml"/><Relationship Id="rId75" Type="http://schemas.openxmlformats.org/officeDocument/2006/relationships/customXml" Target="../ink/ink6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033435" y="1075332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PROJECT 2</a:t>
            </a:r>
            <a:endParaRPr sz="66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1262378" y="2654232"/>
            <a:ext cx="6619244" cy="646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Jaleesa D. Askew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7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8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Aft>
                <a:spcPts val="0"/>
              </a:spcAft>
            </a:pPr>
            <a:r>
              <a:rPr lang="en-US" sz="3100" b="0" i="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Blue Team</a:t>
            </a:r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sz="half" idx="2"/>
          </p:nvPr>
        </p:nvSpPr>
        <p:spPr>
          <a:xfrm>
            <a:off x="471652" y="1743073"/>
            <a:ext cx="2797213" cy="281959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ts val="1000"/>
              </a:spcBef>
            </a:pP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sym typeface="Roboto Medium"/>
              </a:rPr>
              <a:t>Identifying the Port Scan</a:t>
            </a: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oboto"/>
              </a:rPr>
              <a:t>Port scan occurred on 2/20/2021</a:t>
            </a: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oboto"/>
              </a:rPr>
              <a:t>How many packets were sent and from which IP? 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oboto"/>
              </a:rPr>
              <a:t>Resting the courser at the top of the arc, we can see 24,125.  In the second chart we can see it’s the IP address 192.168.1.90.</a:t>
            </a: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oboto"/>
              </a:rPr>
              <a:t>We can see that the victim responded back with 401, 200, 207, &amp; 206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Roboto Medium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872B4CD-FCC6-4752-9808-44938AE3DEF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6" t="36951" r="55585" b="10972"/>
          <a:stretch/>
        </p:blipFill>
        <p:spPr bwMode="auto">
          <a:xfrm>
            <a:off x="3480184" y="850064"/>
            <a:ext cx="3163065" cy="230037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E145936-810E-4C8B-8F1F-DB86800E399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377449" y="1738196"/>
            <a:ext cx="3476279" cy="230037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8281640-7C5D-480C-A6A7-E407048E6DB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003302" y="2725237"/>
            <a:ext cx="2720099" cy="20452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title"/>
          </p:nvPr>
        </p:nvSpPr>
        <p:spPr>
          <a:xfrm>
            <a:off x="808159" y="585107"/>
            <a:ext cx="2898851" cy="544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A86E8"/>
                </a:solidFill>
              </a:rPr>
              <a:t>Blue Team</a:t>
            </a:r>
            <a:endParaRPr dirty="0"/>
          </a:p>
        </p:txBody>
      </p:sp>
      <p:sp>
        <p:nvSpPr>
          <p:cNvPr id="212" name="Google Shape;212;p25"/>
          <p:cNvSpPr txBox="1">
            <a:spLocks noGrp="1"/>
          </p:cNvSpPr>
          <p:nvPr>
            <p:ph type="body" sz="half" idx="2"/>
          </p:nvPr>
        </p:nvSpPr>
        <p:spPr>
          <a:xfrm>
            <a:off x="507206" y="1129393"/>
            <a:ext cx="3836194" cy="3394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 u="sng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  <a:sym typeface="Roboto Medium"/>
              </a:rPr>
              <a:t>Analysis: Identifying the Port Scan (cont.)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bg1"/>
              </a:solidFill>
              <a:latin typeface="Roboto Medium"/>
              <a:ea typeface="Roboto Medium"/>
              <a:cs typeface="Roboto"/>
              <a:sym typeface="Roboto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target machine responded with the HTTP codes pictured</a:t>
            </a:r>
          </a:p>
          <a:p>
            <a:pPr marL="628650" lvl="0" indent="-17145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401 (Unauthorized Client)</a:t>
            </a:r>
            <a:endParaRPr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28650" lvl="0" indent="-17145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200 (OK- Success Status)</a:t>
            </a:r>
            <a:endParaRPr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28650" lvl="0" indent="-17145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" sz="1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207 (multi-status)</a:t>
            </a:r>
          </a:p>
          <a:p>
            <a:pPr marL="628650" lvl="0" indent="-17145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" sz="1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206 (patiral content)</a:t>
            </a:r>
            <a:endParaRPr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FAD11-E2DC-4EF2-88F2-6C002D57F2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1129393"/>
            <a:ext cx="4236098" cy="275214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95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2" name="Rectangle 106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878973" y="-105650"/>
            <a:ext cx="4540253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1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90"/>
            <a:ext cx="9144000" cy="514231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866216" y="730251"/>
            <a:ext cx="2206657" cy="4698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marL="0" lvl="0" indent="0" defTabSz="457200">
              <a:lnSpc>
                <a:spcPct val="90000"/>
              </a:lnSpc>
              <a:spcAft>
                <a:spcPts val="0"/>
              </a:spcAft>
            </a:pPr>
            <a:r>
              <a:rPr lang="en-US" sz="3100" b="0" i="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Blue Team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96401BB-0876-4868-9C00-0FBAC4E1615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26221" y="1324513"/>
            <a:ext cx="4832385" cy="259064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00250"/>
            <a:ext cx="3143250" cy="31432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71700"/>
            <a:ext cx="1771650" cy="17716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9" name="Google Shape;219;p26"/>
          <p:cNvSpPr txBox="1">
            <a:spLocks noGrp="1"/>
          </p:cNvSpPr>
          <p:nvPr>
            <p:ph type="body" sz="half" idx="2"/>
          </p:nvPr>
        </p:nvSpPr>
        <p:spPr>
          <a:xfrm>
            <a:off x="781316" y="1399804"/>
            <a:ext cx="2458862" cy="292417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ts val="1000"/>
              </a:spcBef>
            </a:pPr>
            <a:r>
              <a:rPr lang="en-US" i="1" u="sng" dirty="0">
                <a:solidFill>
                  <a:srgbClr val="FFFFFF"/>
                </a:solidFill>
                <a:sym typeface="Roboto"/>
              </a:rPr>
              <a:t>Analysis: Finding the Request for the Hidden Directory</a:t>
            </a:r>
            <a:endParaRPr lang="en-US" dirty="0">
              <a:solidFill>
                <a:srgbClr val="FFFFFF"/>
              </a:solidFill>
              <a:sym typeface="Roboto"/>
            </a:endParaRP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sym typeface="Roboto"/>
              </a:rPr>
              <a:t>Picture notes the top 10 URLs requested during this brute force attack</a:t>
            </a: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sym typeface="Roboto"/>
              </a:rPr>
              <a:t>The top two hits for directories and files that were requested were:</a:t>
            </a:r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2355364" y="1369559"/>
            <a:ext cx="2474555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2EF405-601F-427D-A784-9338FE5CF543}"/>
              </a:ext>
            </a:extLst>
          </p:cNvPr>
          <p:cNvSpPr txBox="1"/>
          <p:nvPr/>
        </p:nvSpPr>
        <p:spPr>
          <a:xfrm>
            <a:off x="3800723" y="1887684"/>
            <a:ext cx="25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04550-5399-4CBD-9B79-4A4441F83BA4}"/>
              </a:ext>
            </a:extLst>
          </p:cNvPr>
          <p:cNvSpPr txBox="1"/>
          <p:nvPr/>
        </p:nvSpPr>
        <p:spPr>
          <a:xfrm>
            <a:off x="3794700" y="2196836"/>
            <a:ext cx="31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5A97A6-AC78-47B8-8FAB-A02C1AD21BE3}"/>
              </a:ext>
            </a:extLst>
          </p:cNvPr>
          <p:cNvCxnSpPr>
            <a:endCxn id="3" idx="1"/>
          </p:cNvCxnSpPr>
          <p:nvPr/>
        </p:nvCxnSpPr>
        <p:spPr>
          <a:xfrm flipV="1">
            <a:off x="2936081" y="2072350"/>
            <a:ext cx="864642" cy="620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6285B9-0547-4A8B-93EC-9885E2B47F9D}"/>
              </a:ext>
            </a:extLst>
          </p:cNvPr>
          <p:cNvCxnSpPr>
            <a:endCxn id="4" idx="1"/>
          </p:cNvCxnSpPr>
          <p:nvPr/>
        </p:nvCxnSpPr>
        <p:spPr>
          <a:xfrm flipV="1">
            <a:off x="3010562" y="2381502"/>
            <a:ext cx="784138" cy="318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102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1" name="Rectangle 113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2" name="Rectangle 115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Freeform: Shape 117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878973" y="-105650"/>
            <a:ext cx="4540253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90"/>
            <a:ext cx="9144000" cy="514231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866216" y="730251"/>
            <a:ext cx="2206657" cy="76517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Aft>
                <a:spcPts val="0"/>
              </a:spcAft>
            </a:pPr>
            <a:r>
              <a:rPr lang="en-US" sz="3100" b="0" i="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Blue Team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915DF6D-D24D-4E98-80EF-75E3EE217B6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38096" y="1257301"/>
            <a:ext cx="4951509" cy="23331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35" name="Rectangle 121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6" name="Oval 123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00250"/>
            <a:ext cx="3143250" cy="31432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7" name="Oval 125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71700"/>
            <a:ext cx="1771650" cy="17716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6" name="Google Shape;226;p27"/>
          <p:cNvSpPr txBox="1">
            <a:spLocks noGrp="1"/>
          </p:cNvSpPr>
          <p:nvPr>
            <p:ph type="body" sz="half" idx="2"/>
          </p:nvPr>
        </p:nvSpPr>
        <p:spPr>
          <a:xfrm>
            <a:off x="866216" y="1590675"/>
            <a:ext cx="2350294" cy="292417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algn="ctr" defTabSz="457200">
              <a:spcBef>
                <a:spcPts val="1000"/>
              </a:spcBef>
            </a:pPr>
            <a:r>
              <a:rPr lang="en-US" i="1" u="sng" dirty="0">
                <a:solidFill>
                  <a:srgbClr val="FFFFFF"/>
                </a:solidFill>
                <a:sym typeface="Roboto"/>
              </a:rPr>
              <a:t>Analysis: Finding the WebDAV Connection</a:t>
            </a:r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  <a:sym typeface="Roboto"/>
            </a:endParaRPr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sym typeface="Roboto"/>
              </a:rPr>
              <a:t>The </a:t>
            </a:r>
            <a:r>
              <a:rPr lang="en-US" dirty="0" err="1">
                <a:solidFill>
                  <a:srgbClr val="FFFFFF"/>
                </a:solidFill>
                <a:sym typeface="Roboto"/>
              </a:rPr>
              <a:t>secret_folder</a:t>
            </a:r>
            <a:r>
              <a:rPr lang="en-US" dirty="0">
                <a:solidFill>
                  <a:srgbClr val="FFFFFF"/>
                </a:solidFill>
                <a:sym typeface="Roboto"/>
              </a:rPr>
              <a:t> directory was requested 15,704 times.</a:t>
            </a:r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sym typeface="Roboto"/>
              </a:rPr>
              <a:t>                                                                                                 The </a:t>
            </a:r>
            <a:r>
              <a:rPr lang="en-US" dirty="0" err="1">
                <a:solidFill>
                  <a:srgbClr val="FFFFFF"/>
                </a:solidFill>
                <a:sym typeface="Roboto"/>
              </a:rPr>
              <a:t>shell.php</a:t>
            </a:r>
            <a:r>
              <a:rPr lang="en-US" dirty="0">
                <a:solidFill>
                  <a:srgbClr val="FFFFFF"/>
                </a:solidFill>
                <a:sym typeface="Roboto"/>
              </a:rPr>
              <a:t> file was requested 76 times.</a:t>
            </a:r>
          </a:p>
        </p:txBody>
      </p:sp>
      <p:sp>
        <p:nvSpPr>
          <p:cNvPr id="238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2355364" y="1369559"/>
            <a:ext cx="2474555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EDF3DC-6C7F-48AC-A392-AEB251F32230}"/>
              </a:ext>
            </a:extLst>
          </p:cNvPr>
          <p:cNvCxnSpPr/>
          <p:nvPr/>
        </p:nvCxnSpPr>
        <p:spPr>
          <a:xfrm flipV="1">
            <a:off x="3180530" y="1950244"/>
            <a:ext cx="676690" cy="643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74BFBC-5DEA-489C-8A58-CE913E06B5EC}"/>
              </a:ext>
            </a:extLst>
          </p:cNvPr>
          <p:cNvCxnSpPr/>
          <p:nvPr/>
        </p:nvCxnSpPr>
        <p:spPr>
          <a:xfrm flipV="1">
            <a:off x="3180530" y="2450306"/>
            <a:ext cx="676690" cy="735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1188451" y="444615"/>
            <a:ext cx="6340430" cy="635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A86E8"/>
                </a:solidFill>
              </a:rPr>
              <a:t>Blue Team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A2AD2D-53FB-4D8D-9C3D-3944F01FD8E4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2346649" y="1079616"/>
            <a:ext cx="4450702" cy="1170665"/>
          </a:xfrm>
        </p:spPr>
        <p:txBody>
          <a:bodyPr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Analysis: Uncovering the Brute Force Attack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destination IP: 192.168.1.105</a:t>
            </a:r>
          </a:p>
          <a:p>
            <a:pPr marL="17145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Source Byte: 53.3MB</a:t>
            </a:r>
          </a:p>
          <a:p>
            <a:pPr marL="17145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Source IP: 192.168.1.90</a:t>
            </a:r>
          </a:p>
          <a:p>
            <a:pPr marL="17145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b="1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lang="en-US" sz="12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path: </a:t>
            </a:r>
            <a:r>
              <a:rPr lang="en-US" sz="1200" b="1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company_folder</a:t>
            </a:r>
            <a:r>
              <a:rPr lang="en-US" sz="12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200" b="1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secret_folder</a:t>
            </a:r>
            <a:endParaRPr lang="en-US" sz="1200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4C7D73-9310-46DA-A702-5438F18AB6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8638" y="2328453"/>
            <a:ext cx="3684007" cy="26396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6EB3E4-E599-4FFE-898D-79870F9EE41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84119" y="2250281"/>
            <a:ext cx="4162425" cy="26396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6B848F-DFB2-4E3E-A2A6-BE219D2A8993}"/>
                  </a:ext>
                </a:extLst>
              </p14:cNvPr>
              <p14:cNvContentPartPr/>
              <p14:nvPr/>
            </p14:nvContentPartPr>
            <p14:xfrm>
              <a:off x="685631" y="3936116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6B848F-DFB2-4E3E-A2A6-BE219D2A89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631" y="38281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1381AB-4306-4155-8B0B-3F46FC85266D}"/>
                  </a:ext>
                </a:extLst>
              </p14:cNvPr>
              <p14:cNvContentPartPr/>
              <p14:nvPr/>
            </p14:nvContentPartPr>
            <p14:xfrm>
              <a:off x="685631" y="3936116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1381AB-4306-4155-8B0B-3F46FC8526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631" y="38281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A7FAE29-04F5-487A-B535-FF705A79E4B8}"/>
                  </a:ext>
                </a:extLst>
              </p14:cNvPr>
              <p14:cNvContentPartPr/>
              <p14:nvPr/>
            </p14:nvContentPartPr>
            <p14:xfrm>
              <a:off x="749711" y="3942956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A7FAE29-04F5-487A-B535-FF705A79E4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6071" y="38353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FF2DAAA-7B9C-40B2-BE16-F8B62AD15F96}"/>
                  </a:ext>
                </a:extLst>
              </p14:cNvPr>
              <p14:cNvContentPartPr/>
              <p14:nvPr/>
            </p14:nvContentPartPr>
            <p14:xfrm>
              <a:off x="749711" y="3942956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FF2DAAA-7B9C-40B2-BE16-F8B62AD15F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6071" y="38353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DBCA657-CB78-4D53-8FC6-50E03337AD2E}"/>
                  </a:ext>
                </a:extLst>
              </p14:cNvPr>
              <p14:cNvContentPartPr/>
              <p14:nvPr/>
            </p14:nvContentPartPr>
            <p14:xfrm>
              <a:off x="878231" y="3936116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DBCA657-CB78-4D53-8FC6-50E03337AD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4591" y="38281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062520-AC8F-4F3D-833C-AD847B8E8134}"/>
                  </a:ext>
                </a:extLst>
              </p14:cNvPr>
              <p14:cNvContentPartPr/>
              <p14:nvPr/>
            </p14:nvContentPartPr>
            <p14:xfrm>
              <a:off x="878231" y="3936116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062520-AC8F-4F3D-833C-AD847B8E81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4591" y="38281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553C8B7-4A0A-4346-BBFB-C66E56DDE16B}"/>
                  </a:ext>
                </a:extLst>
              </p14:cNvPr>
              <p14:cNvContentPartPr/>
              <p14:nvPr/>
            </p14:nvContentPartPr>
            <p14:xfrm>
              <a:off x="963911" y="3950156"/>
              <a:ext cx="360" cy="1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553C8B7-4A0A-4346-BBFB-C66E56DDE16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0271" y="3842156"/>
                <a:ext cx="1080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7718292-90AC-40E6-813C-D58AB39DD547}"/>
                  </a:ext>
                </a:extLst>
              </p14:cNvPr>
              <p14:cNvContentPartPr/>
              <p14:nvPr/>
            </p14:nvContentPartPr>
            <p14:xfrm>
              <a:off x="963911" y="3950156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7718292-90AC-40E6-813C-D58AB39DD5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0271" y="384215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85B9C25-A5AD-4642-887F-8C8F4A919DD1}"/>
                  </a:ext>
                </a:extLst>
              </p14:cNvPr>
              <p14:cNvContentPartPr/>
              <p14:nvPr/>
            </p14:nvContentPartPr>
            <p14:xfrm>
              <a:off x="1042751" y="3942956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85B9C25-A5AD-4642-887F-8C8F4A919D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8751" y="38353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289A134-63FE-4E9A-8A63-F6170D6E717F}"/>
                  </a:ext>
                </a:extLst>
              </p14:cNvPr>
              <p14:cNvContentPartPr/>
              <p14:nvPr/>
            </p14:nvContentPartPr>
            <p14:xfrm>
              <a:off x="1042751" y="3942956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289A134-63FE-4E9A-8A63-F6170D6E71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8751" y="38353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9F5E2D8-8E38-4C59-8681-39F73D65DE1C}"/>
                  </a:ext>
                </a:extLst>
              </p14:cNvPr>
              <p14:cNvContentPartPr/>
              <p14:nvPr/>
            </p14:nvContentPartPr>
            <p14:xfrm>
              <a:off x="1457111" y="3950156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9F5E2D8-8E38-4C59-8681-39F73D65DE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3471" y="384215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0DBD1A0-7CF6-4021-81A1-3E1AF6028113}"/>
                  </a:ext>
                </a:extLst>
              </p14:cNvPr>
              <p14:cNvContentPartPr/>
              <p14:nvPr/>
            </p14:nvContentPartPr>
            <p14:xfrm>
              <a:off x="1457111" y="3950156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0DBD1A0-7CF6-4021-81A1-3E1AF60281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3471" y="384215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B264D7F-7CB1-4A0E-8D7B-271D72AEB70E}"/>
                  </a:ext>
                </a:extLst>
              </p14:cNvPr>
              <p14:cNvContentPartPr/>
              <p14:nvPr/>
            </p14:nvContentPartPr>
            <p14:xfrm>
              <a:off x="1535591" y="3950156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B264D7F-7CB1-4A0E-8D7B-271D72AEB7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1591" y="384215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DCE115F-5769-45C9-9EE7-49779CD431D9}"/>
                  </a:ext>
                </a:extLst>
              </p14:cNvPr>
              <p14:cNvContentPartPr/>
              <p14:nvPr/>
            </p14:nvContentPartPr>
            <p14:xfrm>
              <a:off x="1535591" y="3950156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DCE115F-5769-45C9-9EE7-49779CD431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1591" y="384215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7BD2F7A-2E76-4B28-A6A5-FAE47D4717C2}"/>
                  </a:ext>
                </a:extLst>
              </p14:cNvPr>
              <p14:cNvContentPartPr/>
              <p14:nvPr/>
            </p14:nvContentPartPr>
            <p14:xfrm>
              <a:off x="1671311" y="3928916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7BD2F7A-2E76-4B28-A6A5-FAE47D4717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7671" y="38209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9C32287-50DF-4AD3-9078-953ACB64EAD7}"/>
                  </a:ext>
                </a:extLst>
              </p14:cNvPr>
              <p14:cNvContentPartPr/>
              <p14:nvPr/>
            </p14:nvContentPartPr>
            <p14:xfrm>
              <a:off x="1671311" y="3928916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9C32287-50DF-4AD3-9078-953ACB64EA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7671" y="38209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5479574-F00E-4EE1-AECE-DBB7022641CD}"/>
                  </a:ext>
                </a:extLst>
              </p14:cNvPr>
              <p14:cNvContentPartPr/>
              <p14:nvPr/>
            </p14:nvContentPartPr>
            <p14:xfrm>
              <a:off x="1778591" y="3950156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5479574-F00E-4EE1-AECE-DBB7022641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24591" y="384215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13557E-58D2-44A8-A04B-18484CE16FB1}"/>
                  </a:ext>
                </a:extLst>
              </p14:cNvPr>
              <p14:cNvContentPartPr/>
              <p14:nvPr/>
            </p14:nvContentPartPr>
            <p14:xfrm>
              <a:off x="1778591" y="3950156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13557E-58D2-44A8-A04B-18484CE16F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24591" y="384215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90EFE48-CA64-46A9-92DD-991C0FFBFBDB}"/>
                  </a:ext>
                </a:extLst>
              </p14:cNvPr>
              <p14:cNvContentPartPr/>
              <p14:nvPr/>
            </p14:nvContentPartPr>
            <p14:xfrm>
              <a:off x="1864271" y="3950156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90EFE48-CA64-46A9-92DD-991C0FFBFB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0271" y="384215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B427EDF-69CD-4CDF-BA58-E51729AA23CF}"/>
                  </a:ext>
                </a:extLst>
              </p14:cNvPr>
              <p14:cNvContentPartPr/>
              <p14:nvPr/>
            </p14:nvContentPartPr>
            <p14:xfrm>
              <a:off x="1864271" y="3950156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B427EDF-69CD-4CDF-BA58-E51729AA23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0271" y="384215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91CDABA-7F01-4FEA-B5D9-6463FD73E1FA}"/>
                  </a:ext>
                </a:extLst>
              </p14:cNvPr>
              <p14:cNvContentPartPr/>
              <p14:nvPr/>
            </p14:nvContentPartPr>
            <p14:xfrm>
              <a:off x="2407151" y="3942956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91CDABA-7F01-4FEA-B5D9-6463FD73E1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3511" y="38353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EDD6BCB-19E3-4600-9630-C8CA5861B815}"/>
                  </a:ext>
                </a:extLst>
              </p14:cNvPr>
              <p14:cNvContentPartPr/>
              <p14:nvPr/>
            </p14:nvContentPartPr>
            <p14:xfrm>
              <a:off x="2407151" y="3942956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EDD6BCB-19E3-4600-9630-C8CA5861B8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3511" y="38353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EF5C405-DB12-47B3-9FD8-A6B3A989CCBD}"/>
                  </a:ext>
                </a:extLst>
              </p14:cNvPr>
              <p14:cNvContentPartPr/>
              <p14:nvPr/>
            </p14:nvContentPartPr>
            <p14:xfrm>
              <a:off x="2464391" y="3942956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EF5C405-DB12-47B3-9FD8-A6B3A989CC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10391" y="38353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E65D923-C333-4CAA-8C2C-8E46CF555A80}"/>
                  </a:ext>
                </a:extLst>
              </p14:cNvPr>
              <p14:cNvContentPartPr/>
              <p14:nvPr/>
            </p14:nvContentPartPr>
            <p14:xfrm>
              <a:off x="2464391" y="3942956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E65D923-C333-4CAA-8C2C-8E46CF555A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10391" y="38353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EEC6307-1E5E-41A8-BAF3-2F2B9673E8B0}"/>
                  </a:ext>
                </a:extLst>
              </p14:cNvPr>
              <p14:cNvContentPartPr/>
              <p14:nvPr/>
            </p14:nvContentPartPr>
            <p14:xfrm>
              <a:off x="2556911" y="3942956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EEC6307-1E5E-41A8-BAF3-2F2B9673E8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3271" y="38353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E1BE19E-C3C8-4A56-A6BA-BCC2909DC0DC}"/>
                  </a:ext>
                </a:extLst>
              </p14:cNvPr>
              <p14:cNvContentPartPr/>
              <p14:nvPr/>
            </p14:nvContentPartPr>
            <p14:xfrm>
              <a:off x="2556911" y="3942956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E1BE19E-C3C8-4A56-A6BA-BCC2909DC0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3271" y="38353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1B9172BB-76A5-4A98-B37E-9C99AAB8FF6B}"/>
                  </a:ext>
                </a:extLst>
              </p14:cNvPr>
              <p14:cNvContentPartPr/>
              <p14:nvPr/>
            </p14:nvContentPartPr>
            <p14:xfrm>
              <a:off x="2707391" y="3928916"/>
              <a:ext cx="360" cy="36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1B9172BB-76A5-4A98-B37E-9C99AAB8FF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53391" y="38209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5FB827B3-AB15-4E8F-AA5D-A5AA954584DC}"/>
                  </a:ext>
                </a:extLst>
              </p14:cNvPr>
              <p14:cNvContentPartPr/>
              <p14:nvPr/>
            </p14:nvContentPartPr>
            <p14:xfrm>
              <a:off x="2707391" y="3928916"/>
              <a:ext cx="360" cy="36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5FB827B3-AB15-4E8F-AA5D-A5AA954584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53391" y="38209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57F38FB2-DE4A-4614-85BA-445A450B34F7}"/>
                  </a:ext>
                </a:extLst>
              </p14:cNvPr>
              <p14:cNvContentPartPr/>
              <p14:nvPr/>
            </p14:nvContentPartPr>
            <p14:xfrm>
              <a:off x="2614511" y="3928916"/>
              <a:ext cx="360" cy="3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57F38FB2-DE4A-4614-85BA-445A450B34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60511" y="38209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0FFBC865-188E-498B-8EEF-672B602FAB10}"/>
                  </a:ext>
                </a:extLst>
              </p14:cNvPr>
              <p14:cNvContentPartPr/>
              <p14:nvPr/>
            </p14:nvContentPartPr>
            <p14:xfrm>
              <a:off x="2614511" y="3928916"/>
              <a:ext cx="360" cy="3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0FFBC865-188E-498B-8EEF-672B602FAB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60511" y="38209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C8A5223B-7B62-42A3-A736-88AB1E32F834}"/>
                  </a:ext>
                </a:extLst>
              </p14:cNvPr>
              <p14:cNvContentPartPr/>
              <p14:nvPr/>
            </p14:nvContentPartPr>
            <p14:xfrm>
              <a:off x="3428831" y="3964196"/>
              <a:ext cx="360" cy="3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C8A5223B-7B62-42A3-A736-88AB1E32F8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74831" y="385655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A8CB2E1A-9EC4-47D3-84C4-47DB0850517B}"/>
                  </a:ext>
                </a:extLst>
              </p14:cNvPr>
              <p14:cNvContentPartPr/>
              <p14:nvPr/>
            </p14:nvContentPartPr>
            <p14:xfrm>
              <a:off x="3428831" y="3964196"/>
              <a:ext cx="360" cy="3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A8CB2E1A-9EC4-47D3-84C4-47DB085051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74831" y="385655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1D6EF070-9D40-4A90-9B2E-1B148AB026CA}"/>
                  </a:ext>
                </a:extLst>
              </p14:cNvPr>
              <p14:cNvContentPartPr/>
              <p14:nvPr/>
            </p14:nvContentPartPr>
            <p14:xfrm>
              <a:off x="3528551" y="3964196"/>
              <a:ext cx="360" cy="3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1D6EF070-9D40-4A90-9B2E-1B148AB026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74911" y="385655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200EC76-4CE4-4790-98AA-E3A556FFE26F}"/>
                  </a:ext>
                </a:extLst>
              </p14:cNvPr>
              <p14:cNvContentPartPr/>
              <p14:nvPr/>
            </p14:nvContentPartPr>
            <p14:xfrm>
              <a:off x="3528551" y="3964196"/>
              <a:ext cx="360" cy="3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200EC76-4CE4-4790-98AA-E3A556FFE2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74911" y="385655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DB2E3B15-6C69-44C2-BC27-598C27F3FB5A}"/>
                  </a:ext>
                </a:extLst>
              </p14:cNvPr>
              <p14:cNvContentPartPr/>
              <p14:nvPr/>
            </p14:nvContentPartPr>
            <p14:xfrm>
              <a:off x="3671471" y="3942956"/>
              <a:ext cx="360" cy="36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DB2E3B15-6C69-44C2-BC27-598C27F3FB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7831" y="38353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DD6CAFB9-667E-49D2-8951-8224E99BF87C}"/>
                  </a:ext>
                </a:extLst>
              </p14:cNvPr>
              <p14:cNvContentPartPr/>
              <p14:nvPr/>
            </p14:nvContentPartPr>
            <p14:xfrm>
              <a:off x="3671471" y="3942956"/>
              <a:ext cx="360" cy="3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DD6CAFB9-667E-49D2-8951-8224E99BF8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7831" y="38353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9A152AFB-BEE0-4B82-B195-A36BF37E22F2}"/>
                  </a:ext>
                </a:extLst>
              </p14:cNvPr>
              <p14:cNvContentPartPr/>
              <p14:nvPr/>
            </p14:nvContentPartPr>
            <p14:xfrm>
              <a:off x="3585791" y="3950156"/>
              <a:ext cx="360" cy="36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9A152AFB-BEE0-4B82-B195-A36BF37E22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31791" y="384215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F0417D58-19B3-465B-8D0F-67A08E004B30}"/>
                  </a:ext>
                </a:extLst>
              </p14:cNvPr>
              <p14:cNvContentPartPr/>
              <p14:nvPr/>
            </p14:nvContentPartPr>
            <p14:xfrm>
              <a:off x="3585791" y="3950156"/>
              <a:ext cx="360" cy="3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F0417D58-19B3-465B-8D0F-67A08E004B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31791" y="384215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9029E3B6-99A8-424C-8D2C-61CECF01F5C0}"/>
                  </a:ext>
                </a:extLst>
              </p14:cNvPr>
              <p14:cNvContentPartPr/>
              <p14:nvPr/>
            </p14:nvContentPartPr>
            <p14:xfrm>
              <a:off x="7900751" y="2721476"/>
              <a:ext cx="360" cy="3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9029E3B6-99A8-424C-8D2C-61CECF01F5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46751" y="261347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0EB04E5C-5788-481A-8EF9-83455215D25A}"/>
                  </a:ext>
                </a:extLst>
              </p14:cNvPr>
              <p14:cNvContentPartPr/>
              <p14:nvPr/>
            </p14:nvContentPartPr>
            <p14:xfrm>
              <a:off x="7957631" y="2721476"/>
              <a:ext cx="360" cy="3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0EB04E5C-5788-481A-8EF9-83455215D2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03991" y="261347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6BE14559-C853-411B-95BE-C5FC8E3DE6B2}"/>
                  </a:ext>
                </a:extLst>
              </p14:cNvPr>
              <p14:cNvContentPartPr/>
              <p14:nvPr/>
            </p14:nvContentPartPr>
            <p14:xfrm>
              <a:off x="7957631" y="2721476"/>
              <a:ext cx="360" cy="3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6BE14559-C853-411B-95BE-C5FC8E3DE6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03991" y="261347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73220DCC-8A6A-407E-B114-FF9F87FD786F}"/>
                  </a:ext>
                </a:extLst>
              </p14:cNvPr>
              <p14:cNvContentPartPr/>
              <p14:nvPr/>
            </p14:nvContentPartPr>
            <p14:xfrm>
              <a:off x="8036471" y="2721476"/>
              <a:ext cx="360" cy="3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73220DCC-8A6A-407E-B114-FF9F87FD78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82471" y="261347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90F068D-182D-4049-AF83-145FD5AFEB29}"/>
                  </a:ext>
                </a:extLst>
              </p14:cNvPr>
              <p14:cNvContentPartPr/>
              <p14:nvPr/>
            </p14:nvContentPartPr>
            <p14:xfrm>
              <a:off x="8036471" y="2721476"/>
              <a:ext cx="360" cy="3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90F068D-182D-4049-AF83-145FD5AFEB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82471" y="261347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D1B4DF3-829B-4E90-9838-E03061D6FE2A}"/>
                  </a:ext>
                </a:extLst>
              </p14:cNvPr>
              <p14:cNvContentPartPr/>
              <p14:nvPr/>
            </p14:nvContentPartPr>
            <p14:xfrm>
              <a:off x="8100911" y="2721476"/>
              <a:ext cx="360" cy="3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D1B4DF3-829B-4E90-9838-E03061D6FE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46911" y="261347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7A732646-6B20-4349-B4F2-85A2A70E1CA0}"/>
                  </a:ext>
                </a:extLst>
              </p14:cNvPr>
              <p14:cNvContentPartPr/>
              <p14:nvPr/>
            </p14:nvContentPartPr>
            <p14:xfrm>
              <a:off x="8100911" y="2721476"/>
              <a:ext cx="360" cy="3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7A732646-6B20-4349-B4F2-85A2A70E1C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46911" y="261347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D26B84A4-8C68-4CE9-BE13-AED82ED63577}"/>
                  </a:ext>
                </a:extLst>
              </p14:cNvPr>
              <p14:cNvContentPartPr/>
              <p14:nvPr/>
            </p14:nvContentPartPr>
            <p14:xfrm>
              <a:off x="8148071" y="2718596"/>
              <a:ext cx="3240" cy="324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D26B84A4-8C68-4CE9-BE13-AED82ED6357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94071" y="2610596"/>
                <a:ext cx="1108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F559C419-2A42-40E7-AC66-8320CAE6A6E8}"/>
                  </a:ext>
                </a:extLst>
              </p14:cNvPr>
              <p14:cNvContentPartPr/>
              <p14:nvPr/>
            </p14:nvContentPartPr>
            <p14:xfrm>
              <a:off x="8143751" y="2714276"/>
              <a:ext cx="360" cy="3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F559C419-2A42-40E7-AC66-8320CAE6A6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9751" y="260627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54158B55-D683-4F4D-A871-DBD20222783B}"/>
                  </a:ext>
                </a:extLst>
              </p14:cNvPr>
              <p14:cNvContentPartPr/>
              <p14:nvPr/>
            </p14:nvContentPartPr>
            <p14:xfrm>
              <a:off x="8243471" y="2699876"/>
              <a:ext cx="360" cy="3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54158B55-D683-4F4D-A871-DBD2022278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89831" y="259223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D7F6026B-1762-4885-99F0-FFDE4BB0FFC5}"/>
                  </a:ext>
                </a:extLst>
              </p14:cNvPr>
              <p14:cNvContentPartPr/>
              <p14:nvPr/>
            </p14:nvContentPartPr>
            <p14:xfrm>
              <a:off x="8243471" y="2699876"/>
              <a:ext cx="360" cy="36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D7F6026B-1762-4885-99F0-FFDE4BB0FF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89831" y="259223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13875264-314E-4B1B-9CBF-5F6C1583502C}"/>
                  </a:ext>
                </a:extLst>
              </p14:cNvPr>
              <p14:cNvContentPartPr/>
              <p14:nvPr/>
            </p14:nvContentPartPr>
            <p14:xfrm>
              <a:off x="8322311" y="2693036"/>
              <a:ext cx="360" cy="3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13875264-314E-4B1B-9CBF-5F6C158350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8311" y="258503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086E67AA-2F4C-4807-9218-3AE8D60269C2}"/>
                  </a:ext>
                </a:extLst>
              </p14:cNvPr>
              <p14:cNvContentPartPr/>
              <p14:nvPr/>
            </p14:nvContentPartPr>
            <p14:xfrm>
              <a:off x="8322311" y="2693036"/>
              <a:ext cx="360" cy="3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086E67AA-2F4C-4807-9218-3AE8D60269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8311" y="258503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B21DCC28-3D25-49CA-B528-22BAEDC5178A}"/>
                  </a:ext>
                </a:extLst>
              </p14:cNvPr>
              <p14:cNvContentPartPr/>
              <p14:nvPr/>
            </p14:nvContentPartPr>
            <p14:xfrm>
              <a:off x="7879151" y="2535716"/>
              <a:ext cx="360" cy="3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B21DCC28-3D25-49CA-B528-22BAEDC517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25151" y="24277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70C707BC-6EE4-43B0-A2FF-0FF610A2A901}"/>
                  </a:ext>
                </a:extLst>
              </p14:cNvPr>
              <p14:cNvContentPartPr/>
              <p14:nvPr/>
            </p14:nvContentPartPr>
            <p14:xfrm>
              <a:off x="7879151" y="2535716"/>
              <a:ext cx="360" cy="36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70C707BC-6EE4-43B0-A2FF-0FF610A2A9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25151" y="24277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F1A4BE20-08C5-4FE6-AACE-A82F64846BE6}"/>
                  </a:ext>
                </a:extLst>
              </p14:cNvPr>
              <p14:cNvContentPartPr/>
              <p14:nvPr/>
            </p14:nvContentPartPr>
            <p14:xfrm>
              <a:off x="7936391" y="2535716"/>
              <a:ext cx="360" cy="36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F1A4BE20-08C5-4FE6-AACE-A82F64846B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82751" y="24277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92D17ABF-2201-406F-BF7D-BC33E4587FE8}"/>
                  </a:ext>
                </a:extLst>
              </p14:cNvPr>
              <p14:cNvContentPartPr/>
              <p14:nvPr/>
            </p14:nvContentPartPr>
            <p14:xfrm>
              <a:off x="7936391" y="2535716"/>
              <a:ext cx="360" cy="3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92D17ABF-2201-406F-BF7D-BC33E4587F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82751" y="24277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453BBD07-D047-4CC3-AFCD-A3C123226B9E}"/>
                  </a:ext>
                </a:extLst>
              </p14:cNvPr>
              <p14:cNvContentPartPr/>
              <p14:nvPr/>
            </p14:nvContentPartPr>
            <p14:xfrm>
              <a:off x="8022071" y="2528516"/>
              <a:ext cx="360" cy="36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453BBD07-D047-4CC3-AFCD-A3C123226B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68431" y="242087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1F9099AB-D454-4507-B0F8-46BF5B7D53D6}"/>
                  </a:ext>
                </a:extLst>
              </p14:cNvPr>
              <p14:cNvContentPartPr/>
              <p14:nvPr/>
            </p14:nvContentPartPr>
            <p14:xfrm>
              <a:off x="8022071" y="2528516"/>
              <a:ext cx="360" cy="36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1F9099AB-D454-4507-B0F8-46BF5B7D53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68431" y="242087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C41E72E5-87F4-4B91-85A7-B0F3FC7BD94E}"/>
                  </a:ext>
                </a:extLst>
              </p14:cNvPr>
              <p14:cNvContentPartPr/>
              <p14:nvPr/>
            </p14:nvContentPartPr>
            <p14:xfrm>
              <a:off x="8100911" y="2528516"/>
              <a:ext cx="360" cy="36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C41E72E5-87F4-4B91-85A7-B0F3FC7BD9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46911" y="242087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978B8DBA-48A1-4011-AB87-3B78B38C5E2F}"/>
                  </a:ext>
                </a:extLst>
              </p14:cNvPr>
              <p14:cNvContentPartPr/>
              <p14:nvPr/>
            </p14:nvContentPartPr>
            <p14:xfrm>
              <a:off x="8100911" y="2528516"/>
              <a:ext cx="360" cy="36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978B8DBA-48A1-4011-AB87-3B78B38C5E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46911" y="242087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24AD6F37-76A2-4102-BF4C-A7B3F11B9063}"/>
                  </a:ext>
                </a:extLst>
              </p14:cNvPr>
              <p14:cNvContentPartPr/>
              <p14:nvPr/>
            </p14:nvContentPartPr>
            <p14:xfrm>
              <a:off x="8186591" y="2528516"/>
              <a:ext cx="360" cy="36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24AD6F37-76A2-4102-BF4C-A7B3F11B90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32591" y="242087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4D432668-2C32-4A3D-8C71-B6018680A470}"/>
                  </a:ext>
                </a:extLst>
              </p14:cNvPr>
              <p14:cNvContentPartPr/>
              <p14:nvPr/>
            </p14:nvContentPartPr>
            <p14:xfrm>
              <a:off x="8186591" y="2528516"/>
              <a:ext cx="360" cy="36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4D432668-2C32-4A3D-8C71-B6018680A4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32591" y="242087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0CA92183-9BB4-47A8-934C-C68BEFCBB007}"/>
                  </a:ext>
                </a:extLst>
              </p14:cNvPr>
              <p14:cNvContentPartPr/>
              <p14:nvPr/>
            </p14:nvContentPartPr>
            <p14:xfrm>
              <a:off x="8264711" y="2528516"/>
              <a:ext cx="360" cy="36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0CA92183-9BB4-47A8-934C-C68BEFCBB0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11071" y="242087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940EFBD9-9099-4B39-82D6-3305C07BD1BD}"/>
                  </a:ext>
                </a:extLst>
              </p14:cNvPr>
              <p14:cNvContentPartPr/>
              <p14:nvPr/>
            </p14:nvContentPartPr>
            <p14:xfrm>
              <a:off x="8264711" y="2528516"/>
              <a:ext cx="360" cy="36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940EFBD9-9099-4B39-82D6-3305C07BD1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11071" y="242087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4A13F829-9114-44D9-BD0D-0E0A056D6B4C}"/>
                  </a:ext>
                </a:extLst>
              </p14:cNvPr>
              <p14:cNvContentPartPr/>
              <p14:nvPr/>
            </p14:nvContentPartPr>
            <p14:xfrm>
              <a:off x="8272271" y="2535716"/>
              <a:ext cx="360" cy="36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4A13F829-9114-44D9-BD0D-0E0A056D6B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18631" y="24277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3465DD11-1B82-4ABD-9E39-A96AF85410F0}"/>
                  </a:ext>
                </a:extLst>
              </p14:cNvPr>
              <p14:cNvContentPartPr/>
              <p14:nvPr/>
            </p14:nvContentPartPr>
            <p14:xfrm>
              <a:off x="1621271" y="3942956"/>
              <a:ext cx="360" cy="3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3465DD11-1B82-4ABD-9E39-A96AF85410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7271" y="38353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146F8948-8E8B-4D77-BA33-3F7A2A09AA5C}"/>
                  </a:ext>
                </a:extLst>
              </p14:cNvPr>
              <p14:cNvContentPartPr/>
              <p14:nvPr/>
            </p14:nvContentPartPr>
            <p14:xfrm>
              <a:off x="1621271" y="3942956"/>
              <a:ext cx="360" cy="36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146F8948-8E8B-4D77-BA33-3F7A2A09AA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7271" y="38353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CE952623-DD45-4BF0-ABBA-2C2B3A644133}"/>
                  </a:ext>
                </a:extLst>
              </p14:cNvPr>
              <p14:cNvContentPartPr/>
              <p14:nvPr/>
            </p14:nvContentPartPr>
            <p14:xfrm>
              <a:off x="763751" y="3985796"/>
              <a:ext cx="360" cy="36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CE952623-DD45-4BF0-ABBA-2C2B3A6441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0111" y="387815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662F306-DA79-42D2-9029-17AA0F3C2A31}"/>
                  </a:ext>
                </a:extLst>
              </p14:cNvPr>
              <p14:cNvContentPartPr/>
              <p14:nvPr/>
            </p14:nvContentPartPr>
            <p14:xfrm>
              <a:off x="763751" y="3985796"/>
              <a:ext cx="360" cy="36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662F306-DA79-42D2-9029-17AA0F3C2A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0111" y="3878156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ECA2-C060-4E8E-BC53-F8B2FD002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379" y="1574800"/>
            <a:ext cx="6619244" cy="1661319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Hardening &amp; Mitigation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title"/>
          </p:nvPr>
        </p:nvSpPr>
        <p:spPr>
          <a:xfrm>
            <a:off x="1052550" y="29122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Hardening &amp; Mitigation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247" name="Google Shape;247;p30"/>
          <p:cNvGraphicFramePr/>
          <p:nvPr>
            <p:extLst>
              <p:ext uri="{D42A27DB-BD31-4B8C-83A1-F6EECF244321}">
                <p14:modId xmlns:p14="http://schemas.microsoft.com/office/powerpoint/2010/main" val="2049308259"/>
              </p:ext>
            </p:extLst>
          </p:nvPr>
        </p:nvGraphicFramePr>
        <p:xfrm>
          <a:off x="952500" y="1125064"/>
          <a:ext cx="7239000" cy="386946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et Alerts. . .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System Hardening 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417"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75000"/>
                          </a:schemeClr>
                        </a:buClr>
                        <a:buSzPts val="1100"/>
                        <a:buFont typeface="Wingdings" panose="05000000000000000000" pitchFamily="2" charset="2"/>
                        <a:buChar char="q"/>
                      </a:pPr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DETECT  FUTURE PORT SCANS </a:t>
                      </a:r>
                    </a:p>
                    <a:p>
                      <a:pPr marL="800100" lvl="1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75000"/>
                          </a:schemeClr>
                        </a:buClr>
                        <a:buSzPts val="1100"/>
                        <a:buFont typeface="Wingdings" panose="05000000000000000000" pitchFamily="2" charset="2"/>
                        <a:buChar char="q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Alarm f</a:t>
                      </a:r>
                      <a:r>
                        <a:rPr lang="en" sz="1000" b="1" dirty="0">
                          <a:solidFill>
                            <a:schemeClr val="tx1"/>
                          </a:solidFill>
                        </a:rPr>
                        <a:t>or network traffic and hosts to flag for increase in activity</a:t>
                      </a: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75000"/>
                          </a:schemeClr>
                        </a:buClr>
                        <a:buSzPts val="1100"/>
                        <a:buFont typeface="Wingdings" panose="05000000000000000000" pitchFamily="2" charset="2"/>
                        <a:buChar char="q"/>
                      </a:pPr>
                      <a:r>
                        <a:rPr lang="en" sz="1000" b="1" dirty="0">
                          <a:solidFill>
                            <a:srgbClr val="0070C0"/>
                          </a:solidFill>
                        </a:rPr>
                        <a:t>HOW TO DEFECT UNAUTHORIZED ACCESS</a:t>
                      </a:r>
                    </a:p>
                    <a:p>
                      <a:pPr marL="800100" lvl="1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75000"/>
                          </a:schemeClr>
                        </a:buClr>
                        <a:buSzPts val="1100"/>
                        <a:buFont typeface="Wingdings" panose="05000000000000000000" pitchFamily="2" charset="2"/>
                        <a:buChar char="q"/>
                      </a:pPr>
                      <a:r>
                        <a:rPr lang="en" sz="1000" b="1" dirty="0">
                          <a:solidFill>
                            <a:schemeClr val="tx1"/>
                          </a:solidFill>
                        </a:rPr>
                        <a:t>flag specific error codes (ie, 401 &amp; 402) that occur &gt;5 times within a speficited time period</a:t>
                      </a:r>
                      <a:endParaRPr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75000"/>
                          </a:schemeClr>
                        </a:buClr>
                        <a:buSzPts val="1100"/>
                        <a:buFont typeface="Wingdings" panose="05000000000000000000" pitchFamily="2" charset="2"/>
                        <a:buChar char="q"/>
                      </a:pPr>
                      <a:r>
                        <a:rPr lang="en-US" sz="1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TO DETECT BRUTE FORCE ATTACKS</a:t>
                      </a:r>
                    </a:p>
                    <a:p>
                      <a:pPr marL="800100" lvl="1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75000"/>
                          </a:schemeClr>
                        </a:buClr>
                        <a:buSzPts val="1100"/>
                        <a:buFont typeface="Wingdings" panose="05000000000000000000" pitchFamily="2" charset="2"/>
                        <a:buChar char="q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alarm f</a:t>
                      </a:r>
                      <a:r>
                        <a:rPr lang="en" sz="1000" b="1" dirty="0">
                          <a:solidFill>
                            <a:schemeClr val="tx1"/>
                          </a:solidFill>
                        </a:rPr>
                        <a:t>or traffic that comes from a specific IP or region</a:t>
                      </a: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75000"/>
                          </a:schemeClr>
                        </a:buClr>
                        <a:buSzPts val="1100"/>
                        <a:buFont typeface="Wingdings" panose="05000000000000000000" pitchFamily="2" charset="2"/>
                        <a:buChar char="q"/>
                      </a:pPr>
                      <a:r>
                        <a:rPr lang="en" sz="1000" b="1" dirty="0">
                          <a:solidFill>
                            <a:srgbClr val="00B050"/>
                          </a:solidFill>
                        </a:rPr>
                        <a:t>DETCTING FUTURE ACCESS TO DIRECTORY</a:t>
                      </a:r>
                    </a:p>
                    <a:p>
                      <a:pPr marL="800100" lvl="1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75000"/>
                          </a:schemeClr>
                        </a:buClr>
                        <a:buSzPts val="1100"/>
                        <a:buFont typeface="Wingdings" panose="05000000000000000000" pitchFamily="2" charset="2"/>
                        <a:buChar char="q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Alert to flag the count of http requests to a directory &gt;30</a:t>
                      </a:r>
                      <a:endParaRPr lang="en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33020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75000"/>
                          </a:schemeClr>
                        </a:buClr>
                        <a:buSzPts val="1100"/>
                        <a:buFont typeface="Wingdings" panose="05000000000000000000" pitchFamily="2" charset="2"/>
                        <a:buChar char="q"/>
                      </a:pPr>
                      <a:r>
                        <a:rPr lang="en" sz="1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TO DETECT FUTURE FILES UPLOADS </a:t>
                      </a:r>
                    </a:p>
                    <a:p>
                      <a:pPr marL="673100" lvl="1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75000"/>
                          </a:schemeClr>
                        </a:buClr>
                        <a:buSzPts val="1100"/>
                        <a:buFont typeface="Wingdings" panose="05000000000000000000" pitchFamily="2" charset="2"/>
                        <a:buChar char="q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" sz="1000" b="1" dirty="0">
                          <a:solidFill>
                            <a:schemeClr val="tx1"/>
                          </a:solidFill>
                        </a:rPr>
                        <a:t>larm to flag t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he</a:t>
                      </a:r>
                      <a:r>
                        <a:rPr lang="en" sz="1000" b="1" dirty="0">
                          <a:solidFill>
                            <a:schemeClr val="tx1"/>
                          </a:solidFill>
                        </a:rPr>
                        <a:t> network traffic etween hosts specifically by souce bytes and destination bytes 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75000"/>
                          </a:schemeClr>
                        </a:buClr>
                        <a:buSzPts val="1100"/>
                        <a:buFont typeface="Wingdings" panose="05000000000000000000" pitchFamily="2" charset="2"/>
                        <a:buChar char="q"/>
                      </a:pPr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HOW TO MITIGATE PORT SCANS</a:t>
                      </a:r>
                    </a:p>
                    <a:p>
                      <a:pPr marL="800100" lvl="1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75000"/>
                          </a:schemeClr>
                        </a:buClr>
                        <a:buSzPts val="1100"/>
                        <a:buFont typeface="Wingdings" panose="05000000000000000000" pitchFamily="2" charset="2"/>
                        <a:buChar char="q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" sz="1000" b="1" dirty="0">
                          <a:solidFill>
                            <a:schemeClr val="tx1"/>
                          </a:solidFill>
                        </a:rPr>
                        <a:t>nstall a firewall (whitelist) detailing certain I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" sz="1000" b="1" dirty="0">
                          <a:solidFill>
                            <a:schemeClr val="tx1"/>
                          </a:solidFill>
                        </a:rPr>
                        <a:t>s allowed to access the server</a:t>
                      </a: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75000"/>
                          </a:schemeClr>
                        </a:buClr>
                        <a:buSzPts val="1100"/>
                        <a:buFont typeface="Wingdings" panose="05000000000000000000" pitchFamily="2" charset="2"/>
                        <a:buChar char="q"/>
                      </a:pPr>
                      <a:r>
                        <a:rPr lang="en" sz="1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TO BLOCK BRUTE FORCE ATTACK</a:t>
                      </a:r>
                    </a:p>
                    <a:p>
                      <a:pPr marL="800100" lvl="1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75000"/>
                          </a:schemeClr>
                        </a:buClr>
                        <a:buSzPts val="1100"/>
                        <a:buFont typeface="Wingdings" panose="05000000000000000000" pitchFamily="2" charset="2"/>
                        <a:buChar char="q"/>
                      </a:pPr>
                      <a:r>
                        <a:rPr lang="en" sz="1000" b="1" dirty="0">
                          <a:solidFill>
                            <a:schemeClr val="tx1"/>
                          </a:solidFill>
                        </a:rPr>
                        <a:t>Block IP with multiple HTTP 401 errors.</a:t>
                      </a: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75000"/>
                          </a:schemeClr>
                        </a:buClr>
                        <a:buSzPts val="1100"/>
                        <a:buFont typeface="Wingdings" panose="05000000000000000000" pitchFamily="2" charset="2"/>
                        <a:buChar char="q"/>
                      </a:pPr>
                      <a:r>
                        <a:rPr lang="en" sz="1000" b="1" dirty="0">
                          <a:solidFill>
                            <a:schemeClr val="tx1"/>
                          </a:solidFill>
                        </a:rPr>
                        <a:t>Having two factor authentication in place</a:t>
                      </a:r>
                      <a:endParaRPr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75000"/>
                          </a:schemeClr>
                        </a:buClr>
                        <a:buSzPts val="1100"/>
                        <a:buFont typeface="Wingdings" panose="05000000000000000000" pitchFamily="2" charset="2"/>
                        <a:buChar char="q"/>
                      </a:pPr>
                      <a:r>
                        <a:rPr lang="en" sz="1000" b="1" dirty="0">
                          <a:solidFill>
                            <a:schemeClr val="tx1"/>
                          </a:solidFill>
                        </a:rPr>
                        <a:t>Passwords. . .</a:t>
                      </a:r>
                    </a:p>
                    <a:p>
                      <a:pPr marL="800100" lvl="1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75000"/>
                          </a:schemeClr>
                        </a:buClr>
                        <a:buSzPts val="1100"/>
                        <a:buFont typeface="Wingdings" panose="05000000000000000000" pitchFamily="2" charset="2"/>
                        <a:buChar char="q"/>
                      </a:pPr>
                      <a:r>
                        <a:rPr lang="en" sz="1000" b="1" dirty="0">
                          <a:solidFill>
                            <a:schemeClr val="tx1"/>
                          </a:solidFill>
                        </a:rPr>
                        <a:t>must contain 15 characters that include… upper/lower case/special character &amp; number.</a:t>
                      </a:r>
                    </a:p>
                    <a:p>
                      <a:pPr marL="800100" lvl="1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75000"/>
                          </a:schemeClr>
                        </a:buClr>
                        <a:buSzPts val="1100"/>
                        <a:buFont typeface="Wingdings" panose="05000000000000000000" pitchFamily="2" charset="2"/>
                        <a:buChar char="q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" sz="1000" b="1" dirty="0">
                          <a:solidFill>
                            <a:schemeClr val="tx1"/>
                          </a:solidFill>
                        </a:rPr>
                        <a:t>e-sets every 60 days</a:t>
                      </a:r>
                    </a:p>
                    <a:p>
                      <a:pPr marL="457200" marR="0" lvl="0" indent="-298450" algn="l" defTabSz="3429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75000"/>
                          </a:schemeClr>
                        </a:buClr>
                        <a:buSzPts val="1100"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" sz="1000" b="1" dirty="0">
                          <a:solidFill>
                            <a:schemeClr val="tx1"/>
                          </a:solidFill>
                        </a:rPr>
                        <a:t>ave each user login with a VPN</a:t>
                      </a:r>
                    </a:p>
                    <a:p>
                      <a:pPr marL="457200" marR="0" lvl="0" indent="-298450" algn="l" defTabSz="3429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75000"/>
                          </a:schemeClr>
                        </a:buClr>
                        <a:buSzPts val="1100"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" sz="1000" b="1" dirty="0">
                          <a:solidFill>
                            <a:schemeClr val="accent3"/>
                          </a:solidFill>
                        </a:rPr>
                        <a:t>CONFIGURATION ON HOST TO CONTROL ACCESS</a:t>
                      </a:r>
                      <a:endParaRPr sz="1000" b="1" dirty="0">
                        <a:solidFill>
                          <a:schemeClr val="accent3"/>
                        </a:solidFill>
                      </a:endParaRPr>
                    </a:p>
                    <a:p>
                      <a:pPr marL="800100" lvl="1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75000"/>
                          </a:schemeClr>
                        </a:buClr>
                        <a:buSzPts val="1100"/>
                        <a:buFont typeface="Wingdings" panose="05000000000000000000" pitchFamily="2" charset="2"/>
                        <a:buChar char="q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" sz="1000" b="1" dirty="0">
                          <a:solidFill>
                            <a:schemeClr val="tx1"/>
                          </a:solidFill>
                        </a:rPr>
                        <a:t>eguarly schedule security patches/updates</a:t>
                      </a: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75000"/>
                          </a:schemeClr>
                        </a:buClr>
                        <a:buSzPts val="1100"/>
                        <a:buFont typeface="Wingdings" panose="05000000000000000000" pitchFamily="2" charset="2"/>
                        <a:buChar char="q"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BLOCK FILE UPLOADS ON HOST</a:t>
                      </a:r>
                    </a:p>
                    <a:p>
                      <a:pPr marL="800100" lvl="1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75000"/>
                          </a:schemeClr>
                        </a:buClr>
                        <a:buSzPts val="1100"/>
                        <a:buFont typeface="Wingdings" panose="05000000000000000000" pitchFamily="2" charset="2"/>
                        <a:buChar char="q"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use a firewall to block http file downloads from specific browsers </a:t>
                      </a:r>
                      <a:endParaRPr sz="10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9AF1E17-E2EA-4DFA-ABA4-1FF1F27FA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956" y="482599"/>
            <a:ext cx="1478204" cy="4178300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5B254329-6146-42F5-9E30-4BB7D9457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660564" y="1327976"/>
            <a:ext cx="2510058" cy="459635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F55E07-A20E-4858-BBED-755D85FC4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5" r="5897" b="1"/>
          <a:stretch/>
        </p:blipFill>
        <p:spPr>
          <a:xfrm>
            <a:off x="1695111" y="482600"/>
            <a:ext cx="6966288" cy="4178299"/>
          </a:xfrm>
          <a:custGeom>
            <a:avLst/>
            <a:gdLst/>
            <a:ahLst/>
            <a:cxnLst/>
            <a:rect l="l" t="t" r="r" b="b"/>
            <a:pathLst>
              <a:path w="6933502" h="5571066">
                <a:moveTo>
                  <a:pt x="55276" y="0"/>
                </a:moveTo>
                <a:lnTo>
                  <a:pt x="6933502" y="0"/>
                </a:lnTo>
                <a:lnTo>
                  <a:pt x="6933502" y="5571066"/>
                </a:lnTo>
                <a:lnTo>
                  <a:pt x="0" y="5571066"/>
                </a:lnTo>
                <a:lnTo>
                  <a:pt x="0" y="5571065"/>
                </a:lnTo>
                <a:lnTo>
                  <a:pt x="50061" y="5571065"/>
                </a:lnTo>
                <a:lnTo>
                  <a:pt x="58753" y="5504841"/>
                </a:lnTo>
                <a:lnTo>
                  <a:pt x="73023" y="5397085"/>
                </a:lnTo>
                <a:lnTo>
                  <a:pt x="88078" y="5277828"/>
                </a:lnTo>
                <a:lnTo>
                  <a:pt x="103917" y="5143437"/>
                </a:lnTo>
                <a:lnTo>
                  <a:pt x="120697" y="4996938"/>
                </a:lnTo>
                <a:lnTo>
                  <a:pt x="137476" y="4837726"/>
                </a:lnTo>
                <a:lnTo>
                  <a:pt x="154570" y="4668224"/>
                </a:lnTo>
                <a:lnTo>
                  <a:pt x="170408" y="4485403"/>
                </a:lnTo>
                <a:lnTo>
                  <a:pt x="185620" y="4294107"/>
                </a:lnTo>
                <a:lnTo>
                  <a:pt x="199420" y="4091914"/>
                </a:lnTo>
                <a:lnTo>
                  <a:pt x="212593" y="3881246"/>
                </a:lnTo>
                <a:lnTo>
                  <a:pt x="224982" y="3661498"/>
                </a:lnTo>
                <a:lnTo>
                  <a:pt x="229373" y="3548900"/>
                </a:lnTo>
                <a:lnTo>
                  <a:pt x="234234" y="3433880"/>
                </a:lnTo>
                <a:lnTo>
                  <a:pt x="238782" y="3317044"/>
                </a:lnTo>
                <a:lnTo>
                  <a:pt x="241761" y="3199603"/>
                </a:lnTo>
                <a:lnTo>
                  <a:pt x="244427" y="3079740"/>
                </a:lnTo>
                <a:lnTo>
                  <a:pt x="247250" y="2958667"/>
                </a:lnTo>
                <a:lnTo>
                  <a:pt x="249132" y="2835172"/>
                </a:lnTo>
                <a:lnTo>
                  <a:pt x="249132" y="2710467"/>
                </a:lnTo>
                <a:lnTo>
                  <a:pt x="250073" y="2584550"/>
                </a:lnTo>
                <a:lnTo>
                  <a:pt x="249132" y="2457423"/>
                </a:lnTo>
                <a:lnTo>
                  <a:pt x="247250" y="2328480"/>
                </a:lnTo>
                <a:lnTo>
                  <a:pt x="245525" y="2199537"/>
                </a:lnTo>
                <a:lnTo>
                  <a:pt x="241761" y="2068778"/>
                </a:lnTo>
                <a:lnTo>
                  <a:pt x="237841" y="1936808"/>
                </a:lnTo>
                <a:lnTo>
                  <a:pt x="233293" y="1804838"/>
                </a:lnTo>
                <a:lnTo>
                  <a:pt x="226863" y="1671657"/>
                </a:lnTo>
                <a:lnTo>
                  <a:pt x="219179" y="1537265"/>
                </a:lnTo>
                <a:lnTo>
                  <a:pt x="211809" y="1402269"/>
                </a:lnTo>
                <a:lnTo>
                  <a:pt x="202400" y="1267272"/>
                </a:lnTo>
                <a:lnTo>
                  <a:pt x="191109" y="1130459"/>
                </a:lnTo>
                <a:lnTo>
                  <a:pt x="179818" y="995462"/>
                </a:lnTo>
                <a:lnTo>
                  <a:pt x="166801" y="858044"/>
                </a:lnTo>
                <a:lnTo>
                  <a:pt x="152531" y="720020"/>
                </a:lnTo>
                <a:lnTo>
                  <a:pt x="137476" y="583812"/>
                </a:lnTo>
                <a:lnTo>
                  <a:pt x="119912" y="445789"/>
                </a:lnTo>
                <a:lnTo>
                  <a:pt x="101094" y="308370"/>
                </a:lnTo>
                <a:lnTo>
                  <a:pt x="82432" y="170347"/>
                </a:lnTo>
                <a:lnTo>
                  <a:pt x="60635" y="32929"/>
                </a:lnTo>
                <a:close/>
              </a:path>
            </a:pathLst>
          </a:cu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72BE43CF-5A8F-4260-9B74-14E5BE9D6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572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ACTORS</a:t>
            </a:r>
            <a:endParaRPr sz="32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AutoNum type="arabicPeriod"/>
            </a:pPr>
            <a:r>
              <a:rPr lang="en" sz="3400" dirty="0">
                <a:solidFill>
                  <a:srgbClr val="FFFFFF"/>
                </a:solidFill>
              </a:rPr>
              <a:t>Network Topology </a:t>
            </a:r>
            <a:endParaRPr sz="3400" dirty="0">
              <a:solidFill>
                <a:srgbClr val="FFFFFF"/>
              </a:solidFill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en" sz="3400" dirty="0">
                <a:solidFill>
                  <a:srgbClr val="FF0000"/>
                </a:solidFill>
              </a:rPr>
              <a:t>Red Team </a:t>
            </a:r>
            <a:r>
              <a:rPr lang="en" sz="3400" dirty="0"/>
              <a:t> </a:t>
            </a:r>
            <a:endParaRPr sz="3400" dirty="0"/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en" sz="3400" dirty="0">
                <a:solidFill>
                  <a:srgbClr val="4A86E8"/>
                </a:solidFill>
              </a:rPr>
              <a:t>Blue Team</a:t>
            </a:r>
            <a:r>
              <a:rPr lang="en" sz="3400" dirty="0"/>
              <a:t> </a:t>
            </a:r>
            <a:endParaRPr sz="3400" dirty="0"/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en" sz="3400" dirty="0">
                <a:solidFill>
                  <a:schemeClr val="tx1"/>
                </a:solidFill>
              </a:rPr>
              <a:t>Hardening - Mitigation</a:t>
            </a:r>
            <a:endParaRPr sz="3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Lato"/>
                <a:ea typeface="Lato"/>
                <a:cs typeface="Lato"/>
                <a:sym typeface="Lato"/>
              </a:rPr>
              <a:t>Network Topology</a:t>
            </a:r>
            <a:r>
              <a:rPr lang="en" sz="5000">
                <a:latin typeface="Lato"/>
                <a:ea typeface="Lato"/>
                <a:cs typeface="Lato"/>
                <a:sym typeface="Lato"/>
              </a:rPr>
              <a:t> </a:t>
            </a:r>
            <a:endParaRPr sz="29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618" y="1864975"/>
            <a:ext cx="3835482" cy="27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</a:pPr>
            <a:r>
              <a:rPr lang="en" sz="3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Network Topology </a:t>
            </a:r>
            <a:endParaRPr dirty="0"/>
          </a:p>
        </p:txBody>
      </p:sp>
      <p:graphicFrame>
        <p:nvGraphicFramePr>
          <p:cNvPr id="153" name="Google Shape;153;p16"/>
          <p:cNvGraphicFramePr/>
          <p:nvPr>
            <p:extLst>
              <p:ext uri="{D42A27DB-BD31-4B8C-83A1-F6EECF244321}">
                <p14:modId xmlns:p14="http://schemas.microsoft.com/office/powerpoint/2010/main" val="1220644660"/>
              </p:ext>
            </p:extLst>
          </p:nvPr>
        </p:nvGraphicFramePr>
        <p:xfrm>
          <a:off x="882132" y="2009774"/>
          <a:ext cx="7379736" cy="2331342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844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4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4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0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sym typeface="Roboto Black"/>
                        </a:rPr>
                        <a:t>Network Scan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sym typeface="Roboto Black"/>
                        </a:rPr>
                        <a:t>Attacking Machine</a:t>
                      </a:r>
                      <a:endParaRPr sz="1200" b="1" dirty="0">
                        <a:solidFill>
                          <a:schemeClr val="tx1"/>
                        </a:solidFill>
                        <a:sym typeface="Roboto Black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sym typeface="Roboto"/>
                        </a:rPr>
                        <a:t>ELK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sym typeface="Roboto"/>
                        </a:rPr>
                        <a:t>Capstone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2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tx1"/>
                          </a:solidFill>
                          <a:sym typeface="Roboto"/>
                        </a:rPr>
                        <a:t>IP Range</a:t>
                      </a:r>
                      <a:r>
                        <a:rPr lang="en" sz="1000" dirty="0">
                          <a:solidFill>
                            <a:schemeClr val="tx1"/>
                          </a:solidFill>
                          <a:sym typeface="Roboto"/>
                        </a:rPr>
                        <a:t>: 192.168.1.0/24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tx1"/>
                          </a:solidFill>
                          <a:sym typeface="Roboto"/>
                        </a:rPr>
                        <a:t>IPv4</a:t>
                      </a:r>
                      <a:r>
                        <a:rPr lang="en" sz="1000" dirty="0">
                          <a:solidFill>
                            <a:schemeClr val="tx1"/>
                          </a:solidFill>
                          <a:sym typeface="Roboto"/>
                        </a:rPr>
                        <a:t>: 192.168.1.90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tx1"/>
                          </a:solidFill>
                          <a:sym typeface="Roboto"/>
                        </a:rPr>
                        <a:t>IPv4</a:t>
                      </a:r>
                      <a:r>
                        <a:rPr lang="en" sz="1000" dirty="0">
                          <a:solidFill>
                            <a:schemeClr val="tx1"/>
                          </a:solidFill>
                          <a:sym typeface="Roboto"/>
                        </a:rPr>
                        <a:t>: 192.168.1.100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tx1"/>
                          </a:solidFill>
                          <a:sym typeface="Roboto"/>
                        </a:rPr>
                        <a:t>IPv4</a:t>
                      </a:r>
                      <a:r>
                        <a:rPr lang="en" sz="1000" dirty="0">
                          <a:solidFill>
                            <a:schemeClr val="tx1"/>
                          </a:solidFill>
                          <a:sym typeface="Roboto"/>
                        </a:rPr>
                        <a:t>: 192.168.1.105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2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tx1"/>
                          </a:solidFill>
                          <a:sym typeface="Roboto"/>
                        </a:rPr>
                        <a:t>Netmask</a:t>
                      </a:r>
                      <a:r>
                        <a:rPr lang="en" sz="1000" dirty="0">
                          <a:solidFill>
                            <a:schemeClr val="tx1"/>
                          </a:solidFill>
                          <a:sym typeface="Roboto"/>
                        </a:rPr>
                        <a:t>: 255.255.255.0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tx1"/>
                          </a:solidFill>
                          <a:sym typeface="Roboto"/>
                        </a:rPr>
                        <a:t>OS</a:t>
                      </a:r>
                      <a:r>
                        <a:rPr lang="en" sz="1000" dirty="0">
                          <a:solidFill>
                            <a:schemeClr val="tx1"/>
                          </a:solidFill>
                          <a:sym typeface="Roboto"/>
                        </a:rPr>
                        <a:t>: Linux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tx1"/>
                          </a:solidFill>
                          <a:sym typeface="Roboto"/>
                        </a:rPr>
                        <a:t>OS</a:t>
                      </a:r>
                      <a:r>
                        <a:rPr lang="en" sz="1000">
                          <a:solidFill>
                            <a:schemeClr val="tx1"/>
                          </a:solidFill>
                          <a:sym typeface="Roboto"/>
                        </a:rPr>
                        <a:t>: Linux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tx1"/>
                          </a:solidFill>
                          <a:sym typeface="Roboto"/>
                        </a:rPr>
                        <a:t>OS</a:t>
                      </a:r>
                      <a:r>
                        <a:rPr lang="en" sz="1000" dirty="0">
                          <a:solidFill>
                            <a:schemeClr val="tx1"/>
                          </a:solidFill>
                          <a:sym typeface="Roboto"/>
                        </a:rPr>
                        <a:t>: Linux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2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tx1"/>
                          </a:solidFill>
                          <a:sym typeface="Roboto"/>
                        </a:rPr>
                        <a:t>Gateway</a:t>
                      </a:r>
                      <a:r>
                        <a:rPr lang="en" sz="1000">
                          <a:solidFill>
                            <a:schemeClr val="tx1"/>
                          </a:solidFill>
                          <a:sym typeface="Roboto"/>
                        </a:rPr>
                        <a:t>: 192.168.1.1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tx1"/>
                          </a:solidFill>
                          <a:sym typeface="Roboto"/>
                        </a:rPr>
                        <a:t>Hostname</a:t>
                      </a:r>
                      <a:r>
                        <a:rPr lang="en" sz="1000" dirty="0">
                          <a:solidFill>
                            <a:schemeClr val="tx1"/>
                          </a:solidFill>
                          <a:sym typeface="Roboto"/>
                        </a:rPr>
                        <a:t>: Kali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tx1"/>
                          </a:solidFill>
                          <a:sym typeface="Roboto"/>
                        </a:rPr>
                        <a:t>IPv4</a:t>
                      </a:r>
                      <a:r>
                        <a:rPr lang="en" sz="1000">
                          <a:solidFill>
                            <a:schemeClr val="tx1"/>
                          </a:solidFill>
                          <a:sym typeface="Roboto"/>
                        </a:rPr>
                        <a:t>: 192.168.1.100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tx1"/>
                          </a:solidFill>
                          <a:sym typeface="Roboto"/>
                        </a:rPr>
                        <a:t>Hostname</a:t>
                      </a:r>
                      <a:r>
                        <a:rPr lang="en" sz="1000" dirty="0">
                          <a:solidFill>
                            <a:schemeClr val="tx1"/>
                          </a:solidFill>
                          <a:sym typeface="Roboto"/>
                        </a:rPr>
                        <a:t>: Capstone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E6D4E6-0ECB-4440-A472-FA981D5F1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535" y="1589087"/>
            <a:ext cx="6619244" cy="1325563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rgbClr val="C00000"/>
                </a:solidFill>
              </a:rPr>
              <a:t>RED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206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FF0000"/>
                </a:solidFill>
              </a:rPr>
              <a:t>Red Team</a:t>
            </a:r>
            <a:r>
              <a:rPr lang="en" sz="6000" b="1" dirty="0"/>
              <a:t> </a:t>
            </a:r>
            <a:endParaRPr sz="6000" b="1" dirty="0"/>
          </a:p>
        </p:txBody>
      </p:sp>
      <p:graphicFrame>
        <p:nvGraphicFramePr>
          <p:cNvPr id="164" name="Google Shape;164;p18"/>
          <p:cNvGraphicFramePr/>
          <p:nvPr>
            <p:extLst>
              <p:ext uri="{D42A27DB-BD31-4B8C-83A1-F6EECF244321}">
                <p14:modId xmlns:p14="http://schemas.microsoft.com/office/powerpoint/2010/main" val="411922256"/>
              </p:ext>
            </p:extLst>
          </p:nvPr>
        </p:nvGraphicFramePr>
        <p:xfrm>
          <a:off x="952500" y="2669381"/>
          <a:ext cx="7239000" cy="8229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sym typeface="Lato"/>
                        </a:rPr>
                        <a:t>Host IP</a:t>
                      </a:r>
                      <a:endParaRPr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Attacker IP</a:t>
                      </a:r>
                      <a:endParaRPr sz="15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sym typeface="Lato"/>
                        </a:rPr>
                        <a:t>192.168.1.105 (capstone vm)</a:t>
                      </a:r>
                      <a:endParaRPr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192.168.1.90 (kali vm)</a:t>
                      </a:r>
                      <a:endParaRPr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1297500" y="393749"/>
            <a:ext cx="7038900" cy="1285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FF0000"/>
                </a:solidFill>
              </a:rPr>
              <a:t>Red Team</a:t>
            </a:r>
            <a:endParaRPr sz="6000" b="1" dirty="0"/>
          </a:p>
        </p:txBody>
      </p:sp>
      <p:graphicFrame>
        <p:nvGraphicFramePr>
          <p:cNvPr id="170" name="Google Shape;170;p19"/>
          <p:cNvGraphicFramePr/>
          <p:nvPr>
            <p:extLst>
              <p:ext uri="{D42A27DB-BD31-4B8C-83A1-F6EECF244321}">
                <p14:modId xmlns:p14="http://schemas.microsoft.com/office/powerpoint/2010/main" val="2825817656"/>
              </p:ext>
            </p:extLst>
          </p:nvPr>
        </p:nvGraphicFramePr>
        <p:xfrm>
          <a:off x="390750" y="2050175"/>
          <a:ext cx="8362500" cy="2699575"/>
        </p:xfrm>
        <a:graphic>
          <a:graphicData uri="http://schemas.openxmlformats.org/drawingml/2006/table">
            <a:tbl>
              <a:tblPr>
                <a:noFill/>
                <a:tableStyleId>{47303D3F-C737-413E-95F5-28B8A5BD30A0}</a:tableStyleId>
              </a:tblPr>
              <a:tblGrid>
                <a:gridCol w="278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Vulnerability</a:t>
                      </a:r>
                      <a:endParaRPr b="1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Impact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375"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There was a password file that was easily accessible</a:t>
                      </a:r>
                      <a:endParaRPr sz="1300" b="1" dirty="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Password file too easy to access</a:t>
                      </a:r>
                      <a:endParaRPr sz="1200" b="1" dirty="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Attacker was able to access and capture passwords. All sensitive information is in wrong hands. </a:t>
                      </a:r>
                      <a:endParaRPr sz="1200" b="1" dirty="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375"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system was not patched</a:t>
                      </a:r>
                      <a:endParaRPr sz="1500" b="1" dirty="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Security errors was not addressed and corrected  in timely  manner </a:t>
                      </a:r>
                      <a:endParaRPr sz="1200" b="1" dirty="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Created security vulnerability. Result sensitive data is lost.  </a:t>
                      </a:r>
                      <a:endParaRPr sz="1200" b="1" dirty="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375"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Sensitive data exposure</a:t>
                      </a:r>
                      <a:endParaRPr sz="1500" b="1" dirty="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Sensitive data was not secure</a:t>
                      </a:r>
                      <a:endParaRPr sz="1200" b="1" dirty="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vulnerability allows attackers to upload PHP scripts to the server.</a:t>
                      </a:r>
                      <a:endParaRPr sz="1200" b="1" dirty="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Red Team</a:t>
            </a:r>
            <a:r>
              <a:rPr lang="en" dirty="0"/>
              <a:t> 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4D71C4-EF4C-4E5D-8D19-3B3FC310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016" y="2649129"/>
            <a:ext cx="2287829" cy="307563"/>
          </a:xfrm>
        </p:spPr>
        <p:txBody>
          <a:bodyPr/>
          <a:lstStyle/>
          <a:p>
            <a:r>
              <a:rPr lang="en-US" sz="1600" dirty="0"/>
              <a:t>Tools and Processes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16F18F-7355-4BB7-9CF3-C3CC84B78E6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781016" y="2990244"/>
            <a:ext cx="2287829" cy="2017525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Nmap to scan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dirb</a:t>
            </a:r>
            <a:r>
              <a:rPr lang="en-US" dirty="0"/>
              <a:t> and hydra to as a brute force attack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Crack Station to crack the user hash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Browser to explore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Upload shell via </a:t>
            </a:r>
            <a:r>
              <a:rPr lang="en-US" dirty="0" err="1"/>
              <a:t>webdav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Meterpreter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B8701-00D6-4441-ABA8-237E7864B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4721" y="2819757"/>
            <a:ext cx="2287829" cy="432197"/>
          </a:xfrm>
        </p:spPr>
        <p:txBody>
          <a:bodyPr/>
          <a:lstStyle/>
          <a:p>
            <a:pPr algn="ctr"/>
            <a:r>
              <a:rPr lang="en-US" dirty="0"/>
              <a:t>Achievements</a:t>
            </a:r>
          </a:p>
        </p:txBody>
      </p:sp>
      <p:pic>
        <p:nvPicPr>
          <p:cNvPr id="19" name="Picture Placeholder 18" descr="Blue award ribbon">
            <a:extLst>
              <a:ext uri="{FF2B5EF4-FFF2-40B4-BE49-F238E27FC236}">
                <a16:creationId xmlns:a16="http://schemas.microsoft.com/office/drawing/2014/main" id="{85A7161A-CB03-4209-90D9-AD4C9A78F281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5650" b="5650"/>
          <a:stretch>
            <a:fillRect/>
          </a:stretch>
        </p:blipFill>
        <p:spPr>
          <a:xfrm>
            <a:off x="3686648" y="1801100"/>
            <a:ext cx="1754572" cy="103759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03CE53-BEC8-4E8D-BBE5-D1F59619E59D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3428085" y="3251954"/>
            <a:ext cx="2287829" cy="1684377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Accessed target by brute force attack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Secret_folder</a:t>
            </a:r>
            <a:r>
              <a:rPr lang="en-US" dirty="0"/>
              <a:t> directory revealed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Execute shell commands from the attacker machine to capture the “flag.txt”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50AD8-B768-468F-88BE-83018A5919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8427" y="2920460"/>
            <a:ext cx="2288321" cy="432197"/>
          </a:xfrm>
        </p:spPr>
        <p:txBody>
          <a:bodyPr/>
          <a:lstStyle/>
          <a:p>
            <a:pPr algn="ctr"/>
            <a:r>
              <a:rPr lang="en-US" dirty="0"/>
              <a:t>Exploitation</a:t>
            </a:r>
          </a:p>
        </p:txBody>
      </p:sp>
      <p:pic>
        <p:nvPicPr>
          <p:cNvPr id="21" name="Picture Placeholder 20" descr="Padlock on computer motherboard">
            <a:extLst>
              <a:ext uri="{FF2B5EF4-FFF2-40B4-BE49-F238E27FC236}">
                <a16:creationId xmlns:a16="http://schemas.microsoft.com/office/drawing/2014/main" id="{27C68D09-0969-49D5-AF9F-02BF2DB1FA15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t="5680" b="5680"/>
          <a:stretch>
            <a:fillRect/>
          </a:stretch>
        </p:blipFill>
        <p:spPr>
          <a:xfrm>
            <a:off x="6388114" y="1783928"/>
            <a:ext cx="1860550" cy="110081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EF7B3D-7151-4393-A984-E8CAAE758C2A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6148427" y="3377166"/>
            <a:ext cx="2407745" cy="1466297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Exploited Ashton’s and Ryan’s logins by brute force attack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Msfvenom</a:t>
            </a:r>
            <a:r>
              <a:rPr lang="en-US" dirty="0"/>
              <a:t>/</a:t>
            </a:r>
            <a:r>
              <a:rPr lang="en-US" dirty="0" err="1"/>
              <a:t>meterpreter</a:t>
            </a:r>
            <a:r>
              <a:rPr lang="en-US" dirty="0"/>
              <a:t>/</a:t>
            </a:r>
            <a:r>
              <a:rPr lang="en-US" dirty="0" err="1"/>
              <a:t>reverse_tcp</a:t>
            </a:r>
            <a:r>
              <a:rPr lang="en-US" dirty="0"/>
              <a:t> to gain access to the target machine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Full access to target machine!!</a:t>
            </a:r>
          </a:p>
        </p:txBody>
      </p:sp>
      <p:grpSp>
        <p:nvGrpSpPr>
          <p:cNvPr id="14" name="Picture Placeholder 11" descr="Mining tools with solid fill">
            <a:extLst>
              <a:ext uri="{FF2B5EF4-FFF2-40B4-BE49-F238E27FC236}">
                <a16:creationId xmlns:a16="http://schemas.microsoft.com/office/drawing/2014/main" id="{7D82E094-A048-46B0-B669-D917A5A2D89C}"/>
              </a:ext>
            </a:extLst>
          </p:cNvPr>
          <p:cNvGrpSpPr/>
          <p:nvPr/>
        </p:nvGrpSpPr>
        <p:grpSpPr>
          <a:xfrm>
            <a:off x="1257467" y="1525513"/>
            <a:ext cx="1147879" cy="1046237"/>
            <a:chOff x="979501" y="2219477"/>
            <a:chExt cx="1899103" cy="241835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3AE8EA-62AE-4653-9FC4-9A79A3F50907}"/>
                </a:ext>
              </a:extLst>
            </p:cNvPr>
            <p:cNvSpPr/>
            <p:nvPr/>
          </p:nvSpPr>
          <p:spPr>
            <a:xfrm>
              <a:off x="1057881" y="2463831"/>
              <a:ext cx="1565530" cy="1995140"/>
            </a:xfrm>
            <a:custGeom>
              <a:avLst/>
              <a:gdLst>
                <a:gd name="connsiteX0" fmla="*/ 2727 w 1565530"/>
                <a:gd name="connsiteY0" fmla="*/ 869095 h 1995140"/>
                <a:gd name="connsiteX1" fmla="*/ 111529 w 1565530"/>
                <a:gd name="connsiteY1" fmla="*/ 506343 h 1995140"/>
                <a:gd name="connsiteX2" fmla="*/ 131312 w 1565530"/>
                <a:gd name="connsiteY2" fmla="*/ 468556 h 1995140"/>
                <a:gd name="connsiteX3" fmla="*/ 188680 w 1565530"/>
                <a:gd name="connsiteY3" fmla="*/ 395501 h 1995140"/>
                <a:gd name="connsiteX4" fmla="*/ 159007 w 1565530"/>
                <a:gd name="connsiteY4" fmla="*/ 355196 h 1995140"/>
                <a:gd name="connsiteX5" fmla="*/ 159007 w 1565530"/>
                <a:gd name="connsiteY5" fmla="*/ 279622 h 1995140"/>
                <a:gd name="connsiteX6" fmla="*/ 220332 w 1565530"/>
                <a:gd name="connsiteY6" fmla="*/ 201529 h 1995140"/>
                <a:gd name="connsiteX7" fmla="*/ 279679 w 1565530"/>
                <a:gd name="connsiteY7" fmla="*/ 201529 h 1995140"/>
                <a:gd name="connsiteX8" fmla="*/ 311331 w 1565530"/>
                <a:gd name="connsiteY8" fmla="*/ 239316 h 1995140"/>
                <a:gd name="connsiteX9" fmla="*/ 487394 w 1565530"/>
                <a:gd name="connsiteY9" fmla="*/ 15115 h 1995140"/>
                <a:gd name="connsiteX10" fmla="*/ 546741 w 1565530"/>
                <a:gd name="connsiteY10" fmla="*/ 15115 h 1995140"/>
                <a:gd name="connsiteX11" fmla="*/ 738629 w 1565530"/>
                <a:gd name="connsiteY11" fmla="*/ 261988 h 1995140"/>
                <a:gd name="connsiteX12" fmla="*/ 738629 w 1565530"/>
                <a:gd name="connsiteY12" fmla="*/ 337562 h 1995140"/>
                <a:gd name="connsiteX13" fmla="*/ 568501 w 1565530"/>
                <a:gd name="connsiteY13" fmla="*/ 556725 h 1995140"/>
                <a:gd name="connsiteX14" fmla="*/ 1553661 w 1565530"/>
                <a:gd name="connsiteY14" fmla="*/ 1755825 h 1995140"/>
                <a:gd name="connsiteX15" fmla="*/ 1553661 w 1565530"/>
                <a:gd name="connsiteY15" fmla="*/ 1831398 h 1995140"/>
                <a:gd name="connsiteX16" fmla="*/ 1436945 w 1565530"/>
                <a:gd name="connsiteY16" fmla="*/ 1980026 h 1995140"/>
                <a:gd name="connsiteX17" fmla="*/ 1377598 w 1565530"/>
                <a:gd name="connsiteY17" fmla="*/ 1980026 h 1995140"/>
                <a:gd name="connsiteX18" fmla="*/ 435959 w 1565530"/>
                <a:gd name="connsiteY18" fmla="*/ 725506 h 1995140"/>
                <a:gd name="connsiteX19" fmla="*/ 386504 w 1565530"/>
                <a:gd name="connsiteY19" fmla="*/ 788484 h 1995140"/>
                <a:gd name="connsiteX20" fmla="*/ 352874 w 1565530"/>
                <a:gd name="connsiteY20" fmla="*/ 813675 h 1995140"/>
                <a:gd name="connsiteX21" fmla="*/ 56139 w 1565530"/>
                <a:gd name="connsiteY21" fmla="*/ 937112 h 1995140"/>
                <a:gd name="connsiteX22" fmla="*/ 12618 w 1565530"/>
                <a:gd name="connsiteY22" fmla="*/ 921997 h 1995140"/>
                <a:gd name="connsiteX23" fmla="*/ 2727 w 1565530"/>
                <a:gd name="connsiteY23" fmla="*/ 869095 h 199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65530" h="1995140">
                  <a:moveTo>
                    <a:pt x="2727" y="869095"/>
                  </a:moveTo>
                  <a:lnTo>
                    <a:pt x="111529" y="506343"/>
                  </a:lnTo>
                  <a:cubicBezTo>
                    <a:pt x="115486" y="491228"/>
                    <a:pt x="123399" y="478632"/>
                    <a:pt x="131312" y="468556"/>
                  </a:cubicBezTo>
                  <a:lnTo>
                    <a:pt x="188680" y="395501"/>
                  </a:lnTo>
                  <a:lnTo>
                    <a:pt x="159007" y="355196"/>
                  </a:lnTo>
                  <a:cubicBezTo>
                    <a:pt x="143181" y="335043"/>
                    <a:pt x="143181" y="299775"/>
                    <a:pt x="159007" y="279622"/>
                  </a:cubicBezTo>
                  <a:lnTo>
                    <a:pt x="220332" y="201529"/>
                  </a:lnTo>
                  <a:cubicBezTo>
                    <a:pt x="236158" y="181376"/>
                    <a:pt x="263853" y="181376"/>
                    <a:pt x="279679" y="201529"/>
                  </a:cubicBezTo>
                  <a:lnTo>
                    <a:pt x="311331" y="239316"/>
                  </a:lnTo>
                  <a:lnTo>
                    <a:pt x="487394" y="15115"/>
                  </a:lnTo>
                  <a:cubicBezTo>
                    <a:pt x="503219" y="-5038"/>
                    <a:pt x="530915" y="-5038"/>
                    <a:pt x="546741" y="15115"/>
                  </a:cubicBezTo>
                  <a:lnTo>
                    <a:pt x="738629" y="261988"/>
                  </a:lnTo>
                  <a:cubicBezTo>
                    <a:pt x="754455" y="282141"/>
                    <a:pt x="754455" y="317409"/>
                    <a:pt x="738629" y="337562"/>
                  </a:cubicBezTo>
                  <a:lnTo>
                    <a:pt x="568501" y="556725"/>
                  </a:lnTo>
                  <a:lnTo>
                    <a:pt x="1553661" y="1755825"/>
                  </a:lnTo>
                  <a:cubicBezTo>
                    <a:pt x="1569487" y="1775978"/>
                    <a:pt x="1569487" y="1811245"/>
                    <a:pt x="1553661" y="1831398"/>
                  </a:cubicBezTo>
                  <a:lnTo>
                    <a:pt x="1436945" y="1980026"/>
                  </a:lnTo>
                  <a:cubicBezTo>
                    <a:pt x="1421119" y="2000179"/>
                    <a:pt x="1393424" y="2000179"/>
                    <a:pt x="1377598" y="1980026"/>
                  </a:cubicBezTo>
                  <a:lnTo>
                    <a:pt x="435959" y="725506"/>
                  </a:lnTo>
                  <a:lnTo>
                    <a:pt x="386504" y="788484"/>
                  </a:lnTo>
                  <a:cubicBezTo>
                    <a:pt x="376613" y="801079"/>
                    <a:pt x="364743" y="808637"/>
                    <a:pt x="352874" y="813675"/>
                  </a:cubicBezTo>
                  <a:lnTo>
                    <a:pt x="56139" y="937112"/>
                  </a:lnTo>
                  <a:cubicBezTo>
                    <a:pt x="40313" y="942150"/>
                    <a:pt x="24487" y="937112"/>
                    <a:pt x="12618" y="921997"/>
                  </a:cubicBezTo>
                  <a:cubicBezTo>
                    <a:pt x="748" y="909401"/>
                    <a:pt x="-3208" y="886729"/>
                    <a:pt x="2727" y="869095"/>
                  </a:cubicBezTo>
                  <a:close/>
                </a:path>
              </a:pathLst>
            </a:custGeom>
            <a:solidFill>
              <a:srgbClr val="000000"/>
            </a:solidFill>
            <a:ln w="19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E1E7C36-09B6-4027-B6FC-657853C4B71D}"/>
                </a:ext>
              </a:extLst>
            </p:cNvPr>
            <p:cNvSpPr/>
            <p:nvPr/>
          </p:nvSpPr>
          <p:spPr>
            <a:xfrm>
              <a:off x="1962682" y="2398486"/>
              <a:ext cx="836672" cy="1060396"/>
            </a:xfrm>
            <a:custGeom>
              <a:avLst/>
              <a:gdLst>
                <a:gd name="connsiteX0" fmla="*/ 284865 w 836672"/>
                <a:gd name="connsiteY0" fmla="*/ 536420 h 1060396"/>
                <a:gd name="connsiteX1" fmla="*/ 27695 w 836672"/>
                <a:gd name="connsiteY1" fmla="*/ 319776 h 1060396"/>
                <a:gd name="connsiteX2" fmla="*/ 9891 w 836672"/>
                <a:gd name="connsiteY2" fmla="*/ 281989 h 1060396"/>
                <a:gd name="connsiteX3" fmla="*/ 21761 w 836672"/>
                <a:gd name="connsiteY3" fmla="*/ 239164 h 1060396"/>
                <a:gd name="connsiteX4" fmla="*/ 199801 w 836672"/>
                <a:gd name="connsiteY4" fmla="*/ 14963 h 1060396"/>
                <a:gd name="connsiteX5" fmla="*/ 253214 w 836672"/>
                <a:gd name="connsiteY5" fmla="*/ 9925 h 1060396"/>
                <a:gd name="connsiteX6" fmla="*/ 555883 w 836672"/>
                <a:gd name="connsiteY6" fmla="*/ 266875 h 1060396"/>
                <a:gd name="connsiteX7" fmla="*/ 559840 w 836672"/>
                <a:gd name="connsiteY7" fmla="*/ 271913 h 1060396"/>
                <a:gd name="connsiteX8" fmla="*/ 561818 w 836672"/>
                <a:gd name="connsiteY8" fmla="*/ 274432 h 1060396"/>
                <a:gd name="connsiteX9" fmla="*/ 619187 w 836672"/>
                <a:gd name="connsiteY9" fmla="*/ 347486 h 1060396"/>
                <a:gd name="connsiteX10" fmla="*/ 623143 w 836672"/>
                <a:gd name="connsiteY10" fmla="*/ 352525 h 1060396"/>
                <a:gd name="connsiteX11" fmla="*/ 625121 w 836672"/>
                <a:gd name="connsiteY11" fmla="*/ 355044 h 1060396"/>
                <a:gd name="connsiteX12" fmla="*/ 625121 w 836672"/>
                <a:gd name="connsiteY12" fmla="*/ 357563 h 1060396"/>
                <a:gd name="connsiteX13" fmla="*/ 828879 w 836672"/>
                <a:gd name="connsiteY13" fmla="*/ 735430 h 1060396"/>
                <a:gd name="connsiteX14" fmla="*/ 824923 w 836672"/>
                <a:gd name="connsiteY14" fmla="*/ 803447 h 1060396"/>
                <a:gd name="connsiteX15" fmla="*/ 646882 w 836672"/>
                <a:gd name="connsiteY15" fmla="*/ 1027648 h 1060396"/>
                <a:gd name="connsiteX16" fmla="*/ 613252 w 836672"/>
                <a:gd name="connsiteY16" fmla="*/ 1042763 h 1060396"/>
                <a:gd name="connsiteX17" fmla="*/ 581600 w 836672"/>
                <a:gd name="connsiteY17" fmla="*/ 1020091 h 1060396"/>
                <a:gd name="connsiteX18" fmla="*/ 415429 w 836672"/>
                <a:gd name="connsiteY18" fmla="*/ 702682 h 1060396"/>
                <a:gd name="connsiteX19" fmla="*/ 146389 w 836672"/>
                <a:gd name="connsiteY19" fmla="*/ 1060397 h 1060396"/>
                <a:gd name="connsiteX20" fmla="*/ 0 w 836672"/>
                <a:gd name="connsiteY20" fmla="*/ 881539 h 1060396"/>
                <a:gd name="connsiteX21" fmla="*/ 284865 w 836672"/>
                <a:gd name="connsiteY21" fmla="*/ 536420 h 106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36672" h="1060396">
                  <a:moveTo>
                    <a:pt x="284865" y="536420"/>
                  </a:moveTo>
                  <a:lnTo>
                    <a:pt x="27695" y="319776"/>
                  </a:lnTo>
                  <a:cubicBezTo>
                    <a:pt x="17804" y="309700"/>
                    <a:pt x="11869" y="297104"/>
                    <a:pt x="9891" y="281989"/>
                  </a:cubicBezTo>
                  <a:cubicBezTo>
                    <a:pt x="9891" y="266875"/>
                    <a:pt x="13848" y="251760"/>
                    <a:pt x="21761" y="239164"/>
                  </a:cubicBezTo>
                  <a:lnTo>
                    <a:pt x="199801" y="14963"/>
                  </a:lnTo>
                  <a:cubicBezTo>
                    <a:pt x="213649" y="-2671"/>
                    <a:pt x="237388" y="-5190"/>
                    <a:pt x="253214" y="9925"/>
                  </a:cubicBezTo>
                  <a:lnTo>
                    <a:pt x="555883" y="266875"/>
                  </a:lnTo>
                  <a:cubicBezTo>
                    <a:pt x="557862" y="266875"/>
                    <a:pt x="559840" y="269394"/>
                    <a:pt x="559840" y="271913"/>
                  </a:cubicBezTo>
                  <a:lnTo>
                    <a:pt x="561818" y="274432"/>
                  </a:lnTo>
                  <a:lnTo>
                    <a:pt x="619187" y="347486"/>
                  </a:lnTo>
                  <a:lnTo>
                    <a:pt x="623143" y="352525"/>
                  </a:lnTo>
                  <a:lnTo>
                    <a:pt x="625121" y="355044"/>
                  </a:lnTo>
                  <a:lnTo>
                    <a:pt x="625121" y="357563"/>
                  </a:lnTo>
                  <a:lnTo>
                    <a:pt x="828879" y="735430"/>
                  </a:lnTo>
                  <a:cubicBezTo>
                    <a:pt x="840749" y="755583"/>
                    <a:pt x="838770" y="785813"/>
                    <a:pt x="824923" y="803447"/>
                  </a:cubicBezTo>
                  <a:lnTo>
                    <a:pt x="646882" y="1027648"/>
                  </a:lnTo>
                  <a:cubicBezTo>
                    <a:pt x="638969" y="1037724"/>
                    <a:pt x="625121" y="1045282"/>
                    <a:pt x="613252" y="1042763"/>
                  </a:cubicBezTo>
                  <a:cubicBezTo>
                    <a:pt x="601383" y="1040244"/>
                    <a:pt x="589513" y="1032686"/>
                    <a:pt x="581600" y="1020091"/>
                  </a:cubicBezTo>
                  <a:lnTo>
                    <a:pt x="415429" y="702682"/>
                  </a:lnTo>
                  <a:lnTo>
                    <a:pt x="146389" y="1060397"/>
                  </a:lnTo>
                  <a:lnTo>
                    <a:pt x="0" y="881539"/>
                  </a:lnTo>
                  <a:lnTo>
                    <a:pt x="284865" y="536420"/>
                  </a:lnTo>
                  <a:close/>
                </a:path>
              </a:pathLst>
            </a:custGeom>
            <a:solidFill>
              <a:srgbClr val="000000"/>
            </a:solidFill>
            <a:ln w="19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DFCE690-0E50-4B7A-A97A-C9154BB07899}"/>
                </a:ext>
              </a:extLst>
            </p:cNvPr>
            <p:cNvSpPr/>
            <p:nvPr/>
          </p:nvSpPr>
          <p:spPr>
            <a:xfrm>
              <a:off x="1179302" y="3610029"/>
              <a:ext cx="664686" cy="848942"/>
            </a:xfrm>
            <a:custGeom>
              <a:avLst/>
              <a:gdLst>
                <a:gd name="connsiteX0" fmla="*/ 189910 w 664686"/>
                <a:gd name="connsiteY0" fmla="*/ 833828 h 848942"/>
                <a:gd name="connsiteX1" fmla="*/ 130563 w 664686"/>
                <a:gd name="connsiteY1" fmla="*/ 833828 h 848942"/>
                <a:gd name="connsiteX2" fmla="*/ 11869 w 664686"/>
                <a:gd name="connsiteY2" fmla="*/ 682681 h 848942"/>
                <a:gd name="connsiteX3" fmla="*/ 11869 w 664686"/>
                <a:gd name="connsiteY3" fmla="*/ 607107 h 848942"/>
                <a:gd name="connsiteX4" fmla="*/ 512362 w 664686"/>
                <a:gd name="connsiteY4" fmla="*/ 0 h 848942"/>
                <a:gd name="connsiteX5" fmla="*/ 664686 w 664686"/>
                <a:gd name="connsiteY5" fmla="*/ 201529 h 848942"/>
                <a:gd name="connsiteX6" fmla="*/ 189910 w 664686"/>
                <a:gd name="connsiteY6" fmla="*/ 833828 h 84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4686" h="848942">
                  <a:moveTo>
                    <a:pt x="189910" y="833828"/>
                  </a:moveTo>
                  <a:cubicBezTo>
                    <a:pt x="174084" y="853981"/>
                    <a:pt x="146389" y="853981"/>
                    <a:pt x="130563" y="833828"/>
                  </a:cubicBezTo>
                  <a:lnTo>
                    <a:pt x="11869" y="682681"/>
                  </a:lnTo>
                  <a:cubicBezTo>
                    <a:pt x="-3956" y="662528"/>
                    <a:pt x="-3956" y="627260"/>
                    <a:pt x="11869" y="607107"/>
                  </a:cubicBezTo>
                  <a:lnTo>
                    <a:pt x="512362" y="0"/>
                  </a:lnTo>
                  <a:lnTo>
                    <a:pt x="664686" y="201529"/>
                  </a:lnTo>
                  <a:lnTo>
                    <a:pt x="189910" y="833828"/>
                  </a:lnTo>
                  <a:close/>
                </a:path>
              </a:pathLst>
            </a:custGeom>
            <a:solidFill>
              <a:srgbClr val="000000"/>
            </a:solidFill>
            <a:ln w="19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67E6-144D-437B-BE97-379228CCB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673" y="874713"/>
            <a:ext cx="6619244" cy="2008236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BLUE TEAM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305</TotalTime>
  <Words>680</Words>
  <Application>Microsoft Office PowerPoint</Application>
  <PresentationFormat>On-screen Show (16:9)</PresentationFormat>
  <Paragraphs>120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Wingdings</vt:lpstr>
      <vt:lpstr>Lato</vt:lpstr>
      <vt:lpstr>Roboto Black</vt:lpstr>
      <vt:lpstr>Wingdings 3</vt:lpstr>
      <vt:lpstr>Arial</vt:lpstr>
      <vt:lpstr>Century Gothic</vt:lpstr>
      <vt:lpstr>Roboto Medium</vt:lpstr>
      <vt:lpstr>Roboto</vt:lpstr>
      <vt:lpstr>Ion Boardroom</vt:lpstr>
      <vt:lpstr>PROJECT 2</vt:lpstr>
      <vt:lpstr>ACTORS</vt:lpstr>
      <vt:lpstr>Network Topology  </vt:lpstr>
      <vt:lpstr>Network Topology </vt:lpstr>
      <vt:lpstr>RED TEAM</vt:lpstr>
      <vt:lpstr>Red Team </vt:lpstr>
      <vt:lpstr>Red Team</vt:lpstr>
      <vt:lpstr>Red Team </vt:lpstr>
      <vt:lpstr>BLUE TEAM</vt:lpstr>
      <vt:lpstr>Blue Team</vt:lpstr>
      <vt:lpstr>Blue Team</vt:lpstr>
      <vt:lpstr>Blue Team</vt:lpstr>
      <vt:lpstr>Blue Team</vt:lpstr>
      <vt:lpstr>Blue Team</vt:lpstr>
      <vt:lpstr>Hardening &amp; Mitigation </vt:lpstr>
      <vt:lpstr>Hardening &amp; Mitigation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Jaleesa Askew</dc:creator>
  <cp:lastModifiedBy>Jaleesa Askew</cp:lastModifiedBy>
  <cp:revision>32</cp:revision>
  <dcterms:modified xsi:type="dcterms:W3CDTF">2021-02-23T04:54:31Z</dcterms:modified>
</cp:coreProperties>
</file>