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  <p:sldMasterId id="2147483698" r:id="rId2"/>
  </p:sldMasterIdLst>
  <p:notesMasterIdLst>
    <p:notesMasterId r:id="rId22"/>
  </p:notesMasterIdLst>
  <p:sldIdLst>
    <p:sldId id="256" r:id="rId3"/>
    <p:sldId id="258" r:id="rId4"/>
    <p:sldId id="259" r:id="rId5"/>
    <p:sldId id="277" r:id="rId6"/>
    <p:sldId id="272" r:id="rId7"/>
    <p:sldId id="270" r:id="rId8"/>
    <p:sldId id="273" r:id="rId9"/>
    <p:sldId id="276" r:id="rId10"/>
    <p:sldId id="260" r:id="rId11"/>
    <p:sldId id="261" r:id="rId12"/>
    <p:sldId id="263" r:id="rId13"/>
    <p:sldId id="264" r:id="rId14"/>
    <p:sldId id="265" r:id="rId15"/>
    <p:sldId id="266" r:id="rId16"/>
    <p:sldId id="267" r:id="rId17"/>
    <p:sldId id="275" r:id="rId18"/>
    <p:sldId id="268" r:id="rId19"/>
    <p:sldId id="262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7B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59" autoAdjust="0"/>
    <p:restoredTop sz="94654"/>
  </p:normalViewPr>
  <p:slideViewPr>
    <p:cSldViewPr snapToGrid="0">
      <p:cViewPr varScale="1">
        <p:scale>
          <a:sx n="91" d="100"/>
          <a:sy n="91" d="100"/>
        </p:scale>
        <p:origin x="20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D3458C-BC08-4514-84A0-F13465A8D20E}" type="datetimeFigureOut">
              <a:rPr lang="en-CA" smtClean="0"/>
              <a:t>2024-06-21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CA526D-2FA7-464D-96AE-23B54B746A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6083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B5E4AF-373C-429A-8AD0-F68B6D29149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006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CA526D-2FA7-464D-96AE-23B54B746AD7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1813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406" y="4512376"/>
            <a:ext cx="8639776" cy="90019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406" y="1720884"/>
            <a:ext cx="8639775" cy="2734693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16189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338" y="1255172"/>
            <a:ext cx="9297346" cy="1050707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24338" y="2419468"/>
            <a:ext cx="9297346" cy="32543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26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26961" y="1414196"/>
            <a:ext cx="1817441" cy="410060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46042" y="1414196"/>
            <a:ext cx="7780919" cy="410060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98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6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87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474" y="2413788"/>
            <a:ext cx="8085116" cy="2737521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2474" y="1351721"/>
            <a:ext cx="8085118" cy="99391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817" y="1272209"/>
            <a:ext cx="9164725" cy="103367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5817" y="2425148"/>
            <a:ext cx="4188635" cy="31606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1355" y="2425148"/>
            <a:ext cx="4188635" cy="31606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6/21/24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31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42" y="600817"/>
            <a:ext cx="10079497" cy="1168706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7442" y="1798488"/>
            <a:ext cx="4599587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7442" y="2777279"/>
            <a:ext cx="4599587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7352" y="1798488"/>
            <a:ext cx="4599588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7352" y="2777279"/>
            <a:ext cx="4599588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6/21/24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571185" y="2593591"/>
            <a:ext cx="4525755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107503" y="2593591"/>
            <a:ext cx="4509526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259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6/21/24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09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6/21/24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91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1" y="1391478"/>
            <a:ext cx="3288432" cy="1951414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235" y="920080"/>
            <a:ext cx="5312467" cy="502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3566727"/>
            <a:ext cx="3288432" cy="1766325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6/21/24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AAC029-BE5C-900C-E7D2-DE6E31789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0" y="1391478"/>
            <a:ext cx="3322510" cy="2037522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 useBgFill="1"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07143" y="931857"/>
            <a:ext cx="5351659" cy="49963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0" y="3742792"/>
            <a:ext cx="3322510" cy="1590261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6/21/24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D8EE65-D4F9-418A-1628-F5DFD3DBA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790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2" y="1233199"/>
            <a:ext cx="8977511" cy="1073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444" y="2419639"/>
            <a:ext cx="8977509" cy="3141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E7736193-EDE3-4BB5-AE5F-E6E5472AB8BE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0" r:id="rId6"/>
    <p:sldLayoutId id="2147483686" r:id="rId7"/>
    <p:sldLayoutId id="2147483687" r:id="rId8"/>
    <p:sldLayoutId id="2147483688" r:id="rId9"/>
    <p:sldLayoutId id="2147483689" r:id="rId10"/>
    <p:sldLayoutId id="214748369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36193-EDE3-4BB5-AE5F-E6E5472AB8BE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790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12CB9FF-7D0E-C6EE-FD1E-5414C1C2F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4AF4B06-53F0-C847-8C21-2E98F1814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eartshaped platelets suspended in the air">
            <a:extLst>
              <a:ext uri="{FF2B5EF4-FFF2-40B4-BE49-F238E27FC236}">
                <a16:creationId xmlns:a16="http://schemas.microsoft.com/office/drawing/2014/main" id="{8B41F659-E761-274D-809B-8AD994C62B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</a:blip>
          <a:srcRect t="9713" b="15288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F70A2C4-3347-EF31-F002-FB70BCCF44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08344" y="938623"/>
            <a:ext cx="10369255" cy="4987842"/>
          </a:xfrm>
          <a:custGeom>
            <a:avLst/>
            <a:gdLst>
              <a:gd name="connsiteX0" fmla="*/ 0 w 4116027"/>
              <a:gd name="connsiteY0" fmla="*/ 0 h 5058263"/>
              <a:gd name="connsiteX1" fmla="*/ 3203647 w 4116027"/>
              <a:gd name="connsiteY1" fmla="*/ 0 h 5058263"/>
              <a:gd name="connsiteX2" fmla="*/ 3203647 w 4116027"/>
              <a:gd name="connsiteY2" fmla="*/ 1439014 h 5058263"/>
              <a:gd name="connsiteX3" fmla="*/ 4116027 w 4116027"/>
              <a:gd name="connsiteY3" fmla="*/ 1439014 h 5058263"/>
              <a:gd name="connsiteX4" fmla="*/ 4116027 w 4116027"/>
              <a:gd name="connsiteY4" fmla="*/ 5058263 h 5058263"/>
              <a:gd name="connsiteX5" fmla="*/ 0 w 4116027"/>
              <a:gd name="connsiteY5" fmla="*/ 5058263 h 5058263"/>
              <a:gd name="connsiteX0" fmla="*/ 3203647 w 4116027"/>
              <a:gd name="connsiteY0" fmla="*/ 1439014 h 5058263"/>
              <a:gd name="connsiteX1" fmla="*/ 4116027 w 4116027"/>
              <a:gd name="connsiteY1" fmla="*/ 1439014 h 5058263"/>
              <a:gd name="connsiteX2" fmla="*/ 4116027 w 4116027"/>
              <a:gd name="connsiteY2" fmla="*/ 5058263 h 5058263"/>
              <a:gd name="connsiteX3" fmla="*/ 0 w 4116027"/>
              <a:gd name="connsiteY3" fmla="*/ 5058263 h 5058263"/>
              <a:gd name="connsiteX4" fmla="*/ 0 w 4116027"/>
              <a:gd name="connsiteY4" fmla="*/ 0 h 5058263"/>
              <a:gd name="connsiteX5" fmla="*/ 3203647 w 4116027"/>
              <a:gd name="connsiteY5" fmla="*/ 0 h 5058263"/>
              <a:gd name="connsiteX6" fmla="*/ 3295087 w 4116027"/>
              <a:gd name="connsiteY6" fmla="*/ 1530454 h 5058263"/>
              <a:gd name="connsiteX0" fmla="*/ 3203647 w 4116027"/>
              <a:gd name="connsiteY0" fmla="*/ 1439014 h 5058263"/>
              <a:gd name="connsiteX1" fmla="*/ 4116027 w 4116027"/>
              <a:gd name="connsiteY1" fmla="*/ 1439014 h 5058263"/>
              <a:gd name="connsiteX2" fmla="*/ 4116027 w 4116027"/>
              <a:gd name="connsiteY2" fmla="*/ 5058263 h 5058263"/>
              <a:gd name="connsiteX3" fmla="*/ 0 w 4116027"/>
              <a:gd name="connsiteY3" fmla="*/ 5058263 h 5058263"/>
              <a:gd name="connsiteX4" fmla="*/ 0 w 4116027"/>
              <a:gd name="connsiteY4" fmla="*/ 0 h 5058263"/>
              <a:gd name="connsiteX5" fmla="*/ 3203647 w 4116027"/>
              <a:gd name="connsiteY5" fmla="*/ 0 h 5058263"/>
              <a:gd name="connsiteX0" fmla="*/ 4116027 w 4116027"/>
              <a:gd name="connsiteY0" fmla="*/ 1439014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3203647 w 4116027"/>
              <a:gd name="connsiteY4" fmla="*/ 0 h 5058263"/>
              <a:gd name="connsiteX0" fmla="*/ 4110211 w 4116027"/>
              <a:gd name="connsiteY0" fmla="*/ 154939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3203647 w 4116027"/>
              <a:gd name="connsiteY4" fmla="*/ 0 h 5058263"/>
              <a:gd name="connsiteX0" fmla="*/ 4110211 w 4116027"/>
              <a:gd name="connsiteY0" fmla="*/ 154939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858576 w 4116027"/>
              <a:gd name="connsiteY4" fmla="*/ 0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858576 w 4116027"/>
              <a:gd name="connsiteY4" fmla="*/ 0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556812 w 4116027"/>
              <a:gd name="connsiteY4" fmla="*/ 6142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470533 w 4116027"/>
              <a:gd name="connsiteY4" fmla="*/ 1434 h 5058263"/>
              <a:gd name="connsiteX0" fmla="*/ 4109005 w 4116027"/>
              <a:gd name="connsiteY0" fmla="*/ 1610052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470533 w 4116027"/>
              <a:gd name="connsiteY4" fmla="*/ 1434 h 5058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6027" h="5058263">
                <a:moveTo>
                  <a:pt x="4109005" y="1610052"/>
                </a:moveTo>
                <a:cubicBezTo>
                  <a:pt x="4110944" y="2779674"/>
                  <a:pt x="4114088" y="3888641"/>
                  <a:pt x="4116027" y="5058263"/>
                </a:cubicBezTo>
                <a:lnTo>
                  <a:pt x="0" y="5058263"/>
                </a:lnTo>
                <a:lnTo>
                  <a:pt x="0" y="0"/>
                </a:lnTo>
                <a:lnTo>
                  <a:pt x="2470533" y="1434"/>
                </a:ln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DC0B3D-05DE-E7C3-D4B9-747BBDFB1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175" y="703736"/>
            <a:ext cx="4285881" cy="733235"/>
          </a:xfrm>
          <a:noFill/>
        </p:spPr>
        <p:txBody>
          <a:bodyPr anchor="t">
            <a:normAutofit fontScale="90000"/>
          </a:bodyPr>
          <a:lstStyle/>
          <a:p>
            <a:r>
              <a:rPr lang="en-CA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Stroke free?</a:t>
            </a:r>
            <a:br>
              <a:rPr lang="en-CA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CA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97924F-AB6E-0B6A-3A55-0FA2480953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7927" y="5051697"/>
            <a:ext cx="4618073" cy="369332"/>
          </a:xfrm>
        </p:spPr>
        <p:txBody>
          <a:bodyPr anchor="b">
            <a:normAutofit fontScale="92500" lnSpcReduction="10000"/>
          </a:bodyPr>
          <a:lstStyle/>
          <a:p>
            <a:r>
              <a:rPr lang="en-CA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By: </a:t>
            </a:r>
            <a:r>
              <a:rPr lang="en-CA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Jaskirat</a:t>
            </a:r>
            <a:r>
              <a:rPr lang="en-CA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Jelena, Nicole &amp; Yumai (Team 5)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C47D484-3910-A9CE-9D56-FABF9DC14245}"/>
              </a:ext>
            </a:extLst>
          </p:cNvPr>
          <p:cNvSpPr txBox="1">
            <a:spLocks/>
          </p:cNvSpPr>
          <p:nvPr/>
        </p:nvSpPr>
        <p:spPr>
          <a:xfrm>
            <a:off x="1225024" y="1305240"/>
            <a:ext cx="4623207" cy="1070344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40000" lnSpcReduction="20000"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3200" b="1" kern="1200" cap="all" spc="5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120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Stress free. </a:t>
            </a:r>
            <a:br>
              <a:rPr lang="en-CA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CA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BCC5A2-FF70-11FC-990D-5428BA4A5355}"/>
              </a:ext>
            </a:extLst>
          </p:cNvPr>
          <p:cNvSpPr txBox="1"/>
          <p:nvPr/>
        </p:nvSpPr>
        <p:spPr>
          <a:xfrm>
            <a:off x="5138615" y="3244334"/>
            <a:ext cx="1485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</a:rPr>
              <a:t>Save Yourself</a:t>
            </a:r>
          </a:p>
        </p:txBody>
      </p:sp>
      <p:pic>
        <p:nvPicPr>
          <p:cNvPr id="7" name="Picture 6" descr="A logo of a university&#10;&#10;Description automatically generated">
            <a:extLst>
              <a:ext uri="{FF2B5EF4-FFF2-40B4-BE49-F238E27FC236}">
                <a16:creationId xmlns:a16="http://schemas.microsoft.com/office/drawing/2014/main" id="{0CCE4D51-5953-69CA-A90D-589562DBF7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3070" y="6111788"/>
            <a:ext cx="648929" cy="64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67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03629-48BE-6EEC-03B2-2E2A46436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Q1: ..Continued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82F39-36EE-ECC8-78B0-691321C9EA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Analysis Approach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98485B-450D-1936-12DD-8D7812B50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Hypothesis </a:t>
            </a:r>
          </a:p>
          <a:p>
            <a:r>
              <a:rPr lang="en-CA" dirty="0">
                <a:solidFill>
                  <a:schemeClr val="bg1"/>
                </a:solidFill>
              </a:rPr>
              <a:t>Library </a:t>
            </a:r>
          </a:p>
          <a:p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EC5D32-90BD-CB37-282D-7B4EE7349D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Visualization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B473C1-83C1-6AE5-C199-F1640CE5EC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DV </a:t>
            </a:r>
          </a:p>
        </p:txBody>
      </p:sp>
    </p:spTree>
    <p:extLst>
      <p:ext uri="{BB962C8B-B14F-4D97-AF65-F5344CB8AC3E}">
        <p14:creationId xmlns:p14="http://schemas.microsoft.com/office/powerpoint/2010/main" val="3211172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03629-48BE-6EEC-03B2-2E2A46436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Q2: ..</a:t>
            </a:r>
            <a:r>
              <a:rPr lang="en-CA" dirty="0" err="1">
                <a:solidFill>
                  <a:schemeClr val="bg1"/>
                </a:solidFill>
              </a:rPr>
              <a:t>samd.sadljlkjlkejqwlkejwlkqjelwelkjq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82F39-36EE-ECC8-78B0-691321C9EA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Analysis Approach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98485B-450D-1936-12DD-8D7812B50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Hypothesis </a:t>
            </a:r>
          </a:p>
          <a:p>
            <a:r>
              <a:rPr lang="en-CA" dirty="0">
                <a:solidFill>
                  <a:schemeClr val="bg1"/>
                </a:solidFill>
              </a:rPr>
              <a:t>Library </a:t>
            </a:r>
          </a:p>
          <a:p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EC5D32-90BD-CB37-282D-7B4EE7349D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Visualization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B473C1-83C1-6AE5-C199-F1640CE5EC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DV </a:t>
            </a:r>
          </a:p>
        </p:txBody>
      </p:sp>
    </p:spTree>
    <p:extLst>
      <p:ext uri="{BB962C8B-B14F-4D97-AF65-F5344CB8AC3E}">
        <p14:creationId xmlns:p14="http://schemas.microsoft.com/office/powerpoint/2010/main" val="3845230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03629-48BE-6EEC-03B2-2E2A46436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Q2: ..Continued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82F39-36EE-ECC8-78B0-691321C9EA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Analysis Approach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98485B-450D-1936-12DD-8D7812B50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Hypothesis </a:t>
            </a:r>
          </a:p>
          <a:p>
            <a:r>
              <a:rPr lang="en-CA" dirty="0">
                <a:solidFill>
                  <a:schemeClr val="bg1"/>
                </a:solidFill>
              </a:rPr>
              <a:t>Library </a:t>
            </a:r>
          </a:p>
          <a:p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EC5D32-90BD-CB37-282D-7B4EE7349D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Visualization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B473C1-83C1-6AE5-C199-F1640CE5EC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DV </a:t>
            </a:r>
          </a:p>
        </p:txBody>
      </p:sp>
    </p:spTree>
    <p:extLst>
      <p:ext uri="{BB962C8B-B14F-4D97-AF65-F5344CB8AC3E}">
        <p14:creationId xmlns:p14="http://schemas.microsoft.com/office/powerpoint/2010/main" val="3470453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03629-48BE-6EEC-03B2-2E2A46436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Q3: ..</a:t>
            </a:r>
            <a:r>
              <a:rPr lang="en-CA" dirty="0" err="1">
                <a:solidFill>
                  <a:schemeClr val="bg1"/>
                </a:solidFill>
              </a:rPr>
              <a:t>samd.sadljlkjlkejqwlkejwlkqjelwelkjq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82F39-36EE-ECC8-78B0-691321C9EA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Analysis Approach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98485B-450D-1936-12DD-8D7812B50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Hypothesis </a:t>
            </a:r>
          </a:p>
          <a:p>
            <a:r>
              <a:rPr lang="en-CA" dirty="0">
                <a:solidFill>
                  <a:schemeClr val="bg1"/>
                </a:solidFill>
              </a:rPr>
              <a:t>Library </a:t>
            </a:r>
          </a:p>
          <a:p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EC5D32-90BD-CB37-282D-7B4EE7349D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Visualization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B473C1-83C1-6AE5-C199-F1640CE5EC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DV </a:t>
            </a:r>
          </a:p>
        </p:txBody>
      </p:sp>
    </p:spTree>
    <p:extLst>
      <p:ext uri="{BB962C8B-B14F-4D97-AF65-F5344CB8AC3E}">
        <p14:creationId xmlns:p14="http://schemas.microsoft.com/office/powerpoint/2010/main" val="1136918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03629-48BE-6EEC-03B2-2E2A46436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Q3: ..Continued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82F39-36EE-ECC8-78B0-691321C9EA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Analysis Approach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98485B-450D-1936-12DD-8D7812B50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Hypothesis </a:t>
            </a:r>
          </a:p>
          <a:p>
            <a:r>
              <a:rPr lang="en-CA" dirty="0">
                <a:solidFill>
                  <a:schemeClr val="bg1"/>
                </a:solidFill>
              </a:rPr>
              <a:t>Library </a:t>
            </a:r>
          </a:p>
          <a:p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EC5D32-90BD-CB37-282D-7B4EE7349D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Visualization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B473C1-83C1-6AE5-C199-F1640CE5EC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DV </a:t>
            </a:r>
          </a:p>
        </p:txBody>
      </p:sp>
    </p:spTree>
    <p:extLst>
      <p:ext uri="{BB962C8B-B14F-4D97-AF65-F5344CB8AC3E}">
        <p14:creationId xmlns:p14="http://schemas.microsoft.com/office/powerpoint/2010/main" val="3583416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936D2-1EE8-4BDD-825C-97EC61932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4FA9D-6A1C-6A53-37AF-F0135B560E34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+ Dashboard; demonstrate interactivity</a:t>
            </a:r>
          </a:p>
        </p:txBody>
      </p:sp>
    </p:spTree>
    <p:extLst>
      <p:ext uri="{BB962C8B-B14F-4D97-AF65-F5344CB8AC3E}">
        <p14:creationId xmlns:p14="http://schemas.microsoft.com/office/powerpoint/2010/main" val="3136299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936D2-1EE8-4BDD-825C-97EC61932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4FA9D-6A1C-6A53-37AF-F0135B560E34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+ Dashboard; demonstrate interactivity</a:t>
            </a:r>
          </a:p>
        </p:txBody>
      </p:sp>
    </p:spTree>
    <p:extLst>
      <p:ext uri="{BB962C8B-B14F-4D97-AF65-F5344CB8AC3E}">
        <p14:creationId xmlns:p14="http://schemas.microsoft.com/office/powerpoint/2010/main" val="977214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936D2-1EE8-4BDD-825C-97EC61932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4FA9D-6A1C-6A53-37AF-F0135B560E34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Future direction </a:t>
            </a:r>
          </a:p>
          <a:p>
            <a:r>
              <a:rPr lang="en-CA" dirty="0">
                <a:solidFill>
                  <a:schemeClr val="bg1"/>
                </a:solidFill>
              </a:rPr>
              <a:t>Limitations </a:t>
            </a:r>
          </a:p>
          <a:p>
            <a:r>
              <a:rPr lang="en-CA" dirty="0">
                <a:solidFill>
                  <a:schemeClr val="bg1"/>
                </a:solidFill>
              </a:rPr>
              <a:t>Group Review</a:t>
            </a:r>
          </a:p>
        </p:txBody>
      </p:sp>
    </p:spTree>
    <p:extLst>
      <p:ext uri="{BB962C8B-B14F-4D97-AF65-F5344CB8AC3E}">
        <p14:creationId xmlns:p14="http://schemas.microsoft.com/office/powerpoint/2010/main" val="373220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E475B-E914-343F-7FC3-46E012695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1735" y="3331029"/>
            <a:ext cx="2668529" cy="619738"/>
          </a:xfrm>
        </p:spPr>
        <p:txBody>
          <a:bodyPr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Thank you</a:t>
            </a:r>
          </a:p>
        </p:txBody>
      </p:sp>
      <p:pic>
        <p:nvPicPr>
          <p:cNvPr id="7" name="Graphic 6" descr="Heart outline">
            <a:extLst>
              <a:ext uri="{FF2B5EF4-FFF2-40B4-BE49-F238E27FC236}">
                <a16:creationId xmlns:a16="http://schemas.microsoft.com/office/drawing/2014/main" id="{8DF5358C-45C5-7EB3-EB33-32ED77663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41572" y="2786747"/>
            <a:ext cx="718457" cy="718457"/>
          </a:xfrm>
          <a:prstGeom prst="rect">
            <a:avLst/>
          </a:prstGeom>
        </p:spPr>
      </p:pic>
      <p:pic>
        <p:nvPicPr>
          <p:cNvPr id="8" name="Graphic 7" descr="Heartbeat outline">
            <a:extLst>
              <a:ext uri="{FF2B5EF4-FFF2-40B4-BE49-F238E27FC236}">
                <a16:creationId xmlns:a16="http://schemas.microsoft.com/office/drawing/2014/main" id="{26AAA8FF-E500-E058-B0AE-8C9580C21F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35766" y="26887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010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3000">
              <a:schemeClr val="bg1">
                <a:lumMod val="75000"/>
              </a:schemeClr>
            </a:gs>
            <a:gs pos="23000">
              <a:schemeClr val="bg1"/>
            </a:gs>
            <a:gs pos="30000">
              <a:schemeClr val="bg1">
                <a:lumMod val="95000"/>
              </a:schemeClr>
            </a:gs>
            <a:gs pos="90000">
              <a:schemeClr val="bg1">
                <a:lumMod val="65000"/>
              </a:schemeClr>
            </a:gs>
            <a:gs pos="100000">
              <a:schemeClr val="bg1">
                <a:lumMod val="6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166C-2378-5982-C6B3-0F0774D43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1620442" y="479860"/>
            <a:ext cx="8977511" cy="126317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5" name="Content Placeholder 4" descr="A computer screen shot&#10;&#10;Description automatically generated">
            <a:extLst>
              <a:ext uri="{FF2B5EF4-FFF2-40B4-BE49-F238E27FC236}">
                <a16:creationId xmlns:a16="http://schemas.microsoft.com/office/drawing/2014/main" id="{5F06E325-3829-4CE9-67D8-8C1302F7B7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997" y="1880250"/>
            <a:ext cx="1403757" cy="97014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DF5943-CA4B-C754-C805-0214740BF750}"/>
              </a:ext>
            </a:extLst>
          </p:cNvPr>
          <p:cNvSpPr txBox="1"/>
          <p:nvPr/>
        </p:nvSpPr>
        <p:spPr>
          <a:xfrm>
            <a:off x="1662997" y="1602533"/>
            <a:ext cx="1403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ldhabi" pitchFamily="2" charset="-78"/>
                <a:cs typeface="Aldhabi" pitchFamily="2" charset="-78"/>
              </a:rPr>
              <a:t>Data loading</a:t>
            </a:r>
          </a:p>
        </p:txBody>
      </p:sp>
      <p:pic>
        <p:nvPicPr>
          <p:cNvPr id="12" name="Picture 11" descr="A black pole with a white background&#10;&#10;Description automatically generated">
            <a:extLst>
              <a:ext uri="{FF2B5EF4-FFF2-40B4-BE49-F238E27FC236}">
                <a16:creationId xmlns:a16="http://schemas.microsoft.com/office/drawing/2014/main" id="{C8A35589-06E5-0C33-36CE-9F9D154595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352" y="2850396"/>
            <a:ext cx="571500" cy="3693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A978343-004A-66F3-0E80-7D11FFBA6D3A}"/>
              </a:ext>
            </a:extLst>
          </p:cNvPr>
          <p:cNvSpPr txBox="1"/>
          <p:nvPr/>
        </p:nvSpPr>
        <p:spPr>
          <a:xfrm>
            <a:off x="1613005" y="3242321"/>
            <a:ext cx="1572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ldhabi" pitchFamily="2" charset="-78"/>
                <a:cs typeface="Aldhabi" pitchFamily="2" charset="-78"/>
              </a:rPr>
              <a:t>Data Cleaning </a:t>
            </a:r>
          </a:p>
        </p:txBody>
      </p:sp>
      <p:pic>
        <p:nvPicPr>
          <p:cNvPr id="18" name="Picture 17" descr="A yellow folder with papers and a brush&#10;&#10;Description automatically generated">
            <a:extLst>
              <a:ext uri="{FF2B5EF4-FFF2-40B4-BE49-F238E27FC236}">
                <a16:creationId xmlns:a16="http://schemas.microsoft.com/office/drawing/2014/main" id="{ED9E0CF9-06BD-FC93-3317-82BB41FD8E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997" y="3512778"/>
            <a:ext cx="1403757" cy="8509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07DA0D0-AFD2-97F6-4F42-8D207D58DA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352" y="4374599"/>
            <a:ext cx="571500" cy="292728"/>
          </a:xfrm>
          <a:prstGeom prst="rect">
            <a:avLst/>
          </a:prstGeom>
        </p:spPr>
      </p:pic>
      <p:pic>
        <p:nvPicPr>
          <p:cNvPr id="22" name="Picture 21" descr="A close-up of a logo&#10;&#10;Description automatically generated">
            <a:extLst>
              <a:ext uri="{FF2B5EF4-FFF2-40B4-BE49-F238E27FC236}">
                <a16:creationId xmlns:a16="http://schemas.microsoft.com/office/drawing/2014/main" id="{0E1C0CD6-FBE2-68BC-C231-8595B5D85B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577" y="4703548"/>
            <a:ext cx="2447780" cy="1103837"/>
          </a:xfrm>
          <a:prstGeom prst="rect">
            <a:avLst/>
          </a:prstGeom>
        </p:spPr>
      </p:pic>
      <p:pic>
        <p:nvPicPr>
          <p:cNvPr id="24" name="Picture 23" descr="A black and white logo&#10;&#10;Description automatically generated">
            <a:extLst>
              <a:ext uri="{FF2B5EF4-FFF2-40B4-BE49-F238E27FC236}">
                <a16:creationId xmlns:a16="http://schemas.microsoft.com/office/drawing/2014/main" id="{6010F6EE-E692-2C07-1A9A-FE092DCB4B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822" y="2445242"/>
            <a:ext cx="3049023" cy="1717912"/>
          </a:xfrm>
          <a:prstGeom prst="rect">
            <a:avLst/>
          </a:prstGeom>
        </p:spPr>
      </p:pic>
      <p:pic>
        <p:nvPicPr>
          <p:cNvPr id="26" name="Picture 25" descr="A red arrows pointing to the left and right&#10;&#10;Description automatically generated">
            <a:extLst>
              <a:ext uri="{FF2B5EF4-FFF2-40B4-BE49-F238E27FC236}">
                <a16:creationId xmlns:a16="http://schemas.microsoft.com/office/drawing/2014/main" id="{4A1B935F-8CD1-32C8-DCD2-2591C2ADBE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068" y="4163154"/>
            <a:ext cx="1252286" cy="788674"/>
          </a:xfrm>
          <a:prstGeom prst="rect">
            <a:avLst/>
          </a:prstGeom>
        </p:spPr>
      </p:pic>
      <p:pic>
        <p:nvPicPr>
          <p:cNvPr id="31" name="Picture 30" descr="A yellow and black logo&#10;&#10;Description automatically generated">
            <a:extLst>
              <a:ext uri="{FF2B5EF4-FFF2-40B4-BE49-F238E27FC236}">
                <a16:creationId xmlns:a16="http://schemas.microsoft.com/office/drawing/2014/main" id="{F648EBB4-2EC2-AA9D-8138-735250D950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380" y="1461734"/>
            <a:ext cx="2476500" cy="1912803"/>
          </a:xfrm>
          <a:prstGeom prst="rect">
            <a:avLst/>
          </a:prstGeom>
        </p:spPr>
      </p:pic>
      <p:pic>
        <p:nvPicPr>
          <p:cNvPr id="32" name="Picture 31" descr="A red arrows pointing to the left and right&#10;&#10;Description automatically generated">
            <a:extLst>
              <a:ext uri="{FF2B5EF4-FFF2-40B4-BE49-F238E27FC236}">
                <a16:creationId xmlns:a16="http://schemas.microsoft.com/office/drawing/2014/main" id="{066BA390-678C-4DFD-0047-94888DD290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327" y="3186538"/>
            <a:ext cx="1252286" cy="788674"/>
          </a:xfrm>
          <a:prstGeom prst="rect">
            <a:avLst/>
          </a:prstGeom>
        </p:spPr>
      </p:pic>
      <p:pic>
        <p:nvPicPr>
          <p:cNvPr id="34" name="Picture 33" descr="A blue and orange logo&#10;&#10;Description automatically generated">
            <a:extLst>
              <a:ext uri="{FF2B5EF4-FFF2-40B4-BE49-F238E27FC236}">
                <a16:creationId xmlns:a16="http://schemas.microsoft.com/office/drawing/2014/main" id="{A19BC5E5-CAB4-B69D-C223-12B7E93BB46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380" y="4136708"/>
            <a:ext cx="2476500" cy="1625600"/>
          </a:xfrm>
          <a:prstGeom prst="rect">
            <a:avLst/>
          </a:prstGeom>
        </p:spPr>
      </p:pic>
      <p:pic>
        <p:nvPicPr>
          <p:cNvPr id="35" name="Picture 34" descr="A black pole with a white background&#10;&#10;Description automatically generated">
            <a:extLst>
              <a:ext uri="{FF2B5EF4-FFF2-40B4-BE49-F238E27FC236}">
                <a16:creationId xmlns:a16="http://schemas.microsoft.com/office/drawing/2014/main" id="{5FC0CDA5-EDD7-41B3-BAD4-2B9436E647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782630" y="3442142"/>
            <a:ext cx="571500" cy="626960"/>
          </a:xfrm>
          <a:prstGeom prst="rect">
            <a:avLst/>
          </a:prstGeom>
        </p:spPr>
      </p:pic>
      <p:pic>
        <p:nvPicPr>
          <p:cNvPr id="36" name="Picture 35" descr="A black pole with a white background&#10;&#10;Description automatically generated">
            <a:extLst>
              <a:ext uri="{FF2B5EF4-FFF2-40B4-BE49-F238E27FC236}">
                <a16:creationId xmlns:a16="http://schemas.microsoft.com/office/drawing/2014/main" id="{1952A9D2-066F-EF1D-509B-2C13BB6E7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730148" y="3442142"/>
            <a:ext cx="571500" cy="62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423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alpha val="4993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DA5F6E6D-A9ED-471F-B5D3-C84B84665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76328"/>
            <a:ext cx="12151094" cy="6858000"/>
          </a:xfrm>
          <a:custGeom>
            <a:avLst/>
            <a:gdLst>
              <a:gd name="connsiteX0" fmla="*/ 1784518 w 10937756"/>
              <a:gd name="connsiteY0" fmla="*/ 0 h 6858000"/>
              <a:gd name="connsiteX1" fmla="*/ 9153238 w 10937756"/>
              <a:gd name="connsiteY1" fmla="*/ 0 h 6858000"/>
              <a:gd name="connsiteX2" fmla="*/ 9335959 w 10937756"/>
              <a:gd name="connsiteY2" fmla="*/ 174208 h 6858000"/>
              <a:gd name="connsiteX3" fmla="*/ 10937756 w 10937756"/>
              <a:gd name="connsiteY3" fmla="*/ 4041289 h 6858000"/>
              <a:gd name="connsiteX4" fmla="*/ 10277692 w 10937756"/>
              <a:gd name="connsiteY4" fmla="*/ 6648081 h 6858000"/>
              <a:gd name="connsiteX5" fmla="*/ 10156991 w 10937756"/>
              <a:gd name="connsiteY5" fmla="*/ 6858000 h 6858000"/>
              <a:gd name="connsiteX6" fmla="*/ 780765 w 10937756"/>
              <a:gd name="connsiteY6" fmla="*/ 6858000 h 6858000"/>
              <a:gd name="connsiteX7" fmla="*/ 660064 w 10937756"/>
              <a:gd name="connsiteY7" fmla="*/ 6648081 h 6858000"/>
              <a:gd name="connsiteX8" fmla="*/ 0 w 10937756"/>
              <a:gd name="connsiteY8" fmla="*/ 4041289 h 6858000"/>
              <a:gd name="connsiteX9" fmla="*/ 1601797 w 10937756"/>
              <a:gd name="connsiteY9" fmla="*/ 1742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937756" h="6858000">
                <a:moveTo>
                  <a:pt x="1784518" y="0"/>
                </a:moveTo>
                <a:lnTo>
                  <a:pt x="9153238" y="0"/>
                </a:lnTo>
                <a:lnTo>
                  <a:pt x="9335959" y="174208"/>
                </a:lnTo>
                <a:cubicBezTo>
                  <a:pt x="10325631" y="1163881"/>
                  <a:pt x="10937756" y="2531100"/>
                  <a:pt x="10937756" y="4041289"/>
                </a:cubicBezTo>
                <a:cubicBezTo>
                  <a:pt x="10937756" y="4985157"/>
                  <a:pt x="10698645" y="5873178"/>
                  <a:pt x="10277692" y="6648081"/>
                </a:cubicBezTo>
                <a:lnTo>
                  <a:pt x="10156991" y="6858000"/>
                </a:lnTo>
                <a:lnTo>
                  <a:pt x="780765" y="6858000"/>
                </a:lnTo>
                <a:lnTo>
                  <a:pt x="660064" y="6648081"/>
                </a:lnTo>
                <a:cubicBezTo>
                  <a:pt x="239111" y="5873178"/>
                  <a:pt x="0" y="4985157"/>
                  <a:pt x="0" y="4041289"/>
                </a:cubicBezTo>
                <a:cubicBezTo>
                  <a:pt x="0" y="2531100"/>
                  <a:pt x="612125" y="1163881"/>
                  <a:pt x="1601797" y="174208"/>
                </a:cubicBez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4864D6A-CDDD-4D60-8619-C1AD786F3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37076" y="2597690"/>
            <a:ext cx="1980000" cy="198000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CD1768A-EC26-4C6A-A57C-E23005890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44530" y="3983071"/>
            <a:ext cx="1980000" cy="1980000"/>
          </a:xfrm>
          <a:prstGeom prst="ellips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99530F13-2430-4DB9-9637-7708CFDD8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44530" y="1320833"/>
            <a:ext cx="1980000" cy="1980000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A4F69744-BE77-4CA9-862A-54E574EE8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41485" y="3992596"/>
            <a:ext cx="1980000" cy="1980000"/>
          </a:xfrm>
          <a:prstGeom prst="ellipse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8B7D5AE-8D15-48A8-BF79-863756AB2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41485" y="1378184"/>
            <a:ext cx="1980000" cy="198000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E26D681-9D60-4729-9BAF-8F1BC982F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76663" y="1301948"/>
            <a:ext cx="4638675" cy="4638675"/>
          </a:xfrm>
          <a:prstGeom prst="ellipse">
            <a:avLst/>
          </a:prstGeom>
          <a:solidFill>
            <a:schemeClr val="bg1">
              <a:lumMod val="95000"/>
              <a:alpha val="6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FD3B067-A626-42D5-A3BC-823CE088F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36294" y="2161579"/>
            <a:ext cx="2919412" cy="29194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3000" y="58313"/>
            <a:ext cx="9875520" cy="1356360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D56577-55A5-4AC0-A86E-107F2E113581}"/>
              </a:ext>
            </a:extLst>
          </p:cNvPr>
          <p:cNvSpPr/>
          <p:nvPr/>
        </p:nvSpPr>
        <p:spPr>
          <a:xfrm>
            <a:off x="653637" y="1477579"/>
            <a:ext cx="1216258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Q1: </a:t>
            </a:r>
            <a:r>
              <a:rPr lang="en-US" sz="13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jlkljlakjdd</a:t>
            </a:r>
            <a:b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- hypothesis</a:t>
            </a:r>
            <a:endParaRPr lang="en-US" sz="1200" kern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48265B-D934-4BC5-8F2B-2322214922F8}"/>
              </a:ext>
            </a:extLst>
          </p:cNvPr>
          <p:cNvSpPr/>
          <p:nvPr/>
        </p:nvSpPr>
        <p:spPr>
          <a:xfrm>
            <a:off x="1986563" y="1477579"/>
            <a:ext cx="108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Resource</a:t>
            </a:r>
            <a:b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Visualization</a:t>
            </a:r>
            <a:endParaRPr lang="en-US" sz="1200" kern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6E30C7-762E-4337-B852-3A7938FA969D}"/>
              </a:ext>
            </a:extLst>
          </p:cNvPr>
          <p:cNvSpPr/>
          <p:nvPr/>
        </p:nvSpPr>
        <p:spPr>
          <a:xfrm>
            <a:off x="9503811" y="1477579"/>
            <a:ext cx="108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Main Hypothesis</a:t>
            </a:r>
            <a:b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1200" kern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D54CB4-0066-4140-96B8-95930CD77276}"/>
              </a:ext>
            </a:extLst>
          </p:cNvPr>
          <p:cNvSpPr/>
          <p:nvPr/>
        </p:nvSpPr>
        <p:spPr>
          <a:xfrm>
            <a:off x="3238012" y="2029982"/>
            <a:ext cx="108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1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b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Cleaning</a:t>
            </a:r>
            <a:endParaRPr lang="en-US" sz="1200" kern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8" name="Picture 67" descr="Profile Photo Placeholder&#10;">
            <a:extLst>
              <a:ext uri="{FF2B5EF4-FFF2-40B4-BE49-F238E27FC236}">
                <a16:creationId xmlns:a16="http://schemas.microsoft.com/office/drawing/2014/main" id="{32DF3820-446F-414C-B6F3-A01CADD666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736" y="1939982"/>
            <a:ext cx="720000" cy="720000"/>
          </a:xfrm>
          <a:prstGeom prst="ellipse">
            <a:avLst/>
          </a:prstGeom>
        </p:spPr>
      </p:pic>
      <p:pic>
        <p:nvPicPr>
          <p:cNvPr id="61" name="Picture 60" descr="Profile Photo Placeholder&#10;">
            <a:extLst>
              <a:ext uri="{FF2B5EF4-FFF2-40B4-BE49-F238E27FC236}">
                <a16:creationId xmlns:a16="http://schemas.microsoft.com/office/drawing/2014/main" id="{A9876A92-3526-4DF7-9FC0-8126BB1AB7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271" y="1939982"/>
            <a:ext cx="720000" cy="720000"/>
          </a:xfrm>
          <a:prstGeom prst="ellipse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DCA2203-78D4-4184-A8B1-8D6E3C28C889}"/>
              </a:ext>
            </a:extLst>
          </p:cNvPr>
          <p:cNvSpPr/>
          <p:nvPr/>
        </p:nvSpPr>
        <p:spPr>
          <a:xfrm>
            <a:off x="7942969" y="2029982"/>
            <a:ext cx="1486898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b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</a:p>
          <a:p>
            <a:pPr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Conclusion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9267414-C32D-40FE-972B-255FF1A8576C}"/>
              </a:ext>
            </a:extLst>
          </p:cNvPr>
          <p:cNvSpPr/>
          <p:nvPr/>
        </p:nvSpPr>
        <p:spPr>
          <a:xfrm>
            <a:off x="5430000" y="3245690"/>
            <a:ext cx="1332000" cy="684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1" dirty="0">
                <a:solidFill>
                  <a:schemeClr val="tx1"/>
                </a:solidFill>
              </a:rPr>
              <a:t>Project 3: 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1" dirty="0">
                <a:solidFill>
                  <a:schemeClr val="tx1"/>
                </a:solidFill>
              </a:rPr>
              <a:t>Team 5</a:t>
            </a:r>
            <a:endParaRPr lang="en-US" sz="1200" kern="12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8E41E6-B0BF-44BC-98F9-F8F486ABC7F1}"/>
              </a:ext>
            </a:extLst>
          </p:cNvPr>
          <p:cNvSpPr/>
          <p:nvPr/>
        </p:nvSpPr>
        <p:spPr>
          <a:xfrm>
            <a:off x="3131384" y="4732599"/>
            <a:ext cx="1183348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1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b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Visualization Libs</a:t>
            </a:r>
            <a:endParaRPr lang="en-US" sz="1200" kern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6" name="Picture 65" descr="Profile Photo Placeholder&#10;">
            <a:extLst>
              <a:ext uri="{FF2B5EF4-FFF2-40B4-BE49-F238E27FC236}">
                <a16:creationId xmlns:a16="http://schemas.microsoft.com/office/drawing/2014/main" id="{007B2302-AD72-4EAC-AEC0-435DCDB24A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224" y="4642599"/>
            <a:ext cx="720000" cy="720000"/>
          </a:xfrm>
          <a:prstGeom prst="ellipse">
            <a:avLst/>
          </a:prstGeom>
        </p:spPr>
      </p:pic>
      <p:pic>
        <p:nvPicPr>
          <p:cNvPr id="76" name="Picture 75" descr="Profile Photo Placeholder&#10;">
            <a:extLst>
              <a:ext uri="{FF2B5EF4-FFF2-40B4-BE49-F238E27FC236}">
                <a16:creationId xmlns:a16="http://schemas.microsoft.com/office/drawing/2014/main" id="{5724F535-05DD-4582-83D7-3DDEC981BD4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55480" y="4642599"/>
            <a:ext cx="720000" cy="720000"/>
          </a:xfrm>
          <a:prstGeom prst="ellipse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758C1A8A-DB3C-4362-B041-C35C08C0195F}"/>
              </a:ext>
            </a:extLst>
          </p:cNvPr>
          <p:cNvSpPr/>
          <p:nvPr/>
        </p:nvSpPr>
        <p:spPr>
          <a:xfrm>
            <a:off x="7942969" y="4732599"/>
            <a:ext cx="108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b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Statistics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29B8C93-9BD8-4437-9379-8B7C1D9398C3}"/>
              </a:ext>
            </a:extLst>
          </p:cNvPr>
          <p:cNvSpPr/>
          <p:nvPr/>
        </p:nvSpPr>
        <p:spPr>
          <a:xfrm>
            <a:off x="789895" y="5256623"/>
            <a:ext cx="108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Q2: </a:t>
            </a:r>
            <a:r>
              <a:rPr lang="en-US" sz="13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jdsdhsadlj</a:t>
            </a: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b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Mini - hypothesis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1682DD-5C22-4B97-83AE-86C7996FB90B}"/>
              </a:ext>
            </a:extLst>
          </p:cNvPr>
          <p:cNvSpPr/>
          <p:nvPr/>
        </p:nvSpPr>
        <p:spPr>
          <a:xfrm>
            <a:off x="1986563" y="5256623"/>
            <a:ext cx="108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Resource</a:t>
            </a:r>
            <a:b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Visualization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772BBE7-C6D8-4BF9-BA45-DC3C6BC93DE2}"/>
              </a:ext>
            </a:extLst>
          </p:cNvPr>
          <p:cNvSpPr/>
          <p:nvPr/>
        </p:nvSpPr>
        <p:spPr>
          <a:xfrm>
            <a:off x="9503810" y="5256623"/>
            <a:ext cx="1545189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Q3: </a:t>
            </a:r>
            <a:r>
              <a:rPr lang="en-US" sz="13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sjdljsajdlkajdlsajd</a:t>
            </a:r>
            <a:b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Interactive 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B1786F3-631A-4BEE-8323-68AB581BC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52221" y="2486654"/>
            <a:ext cx="213490" cy="21349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13F3AC2-C134-452A-A575-2AEDD5FDD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26968" y="2506519"/>
            <a:ext cx="213490" cy="21349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F74C5EF9-9647-43F7-B54F-97E136BDC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20654" y="4562469"/>
            <a:ext cx="213490" cy="21349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95005B3-E7A9-43A7-9097-E5C0B12D0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68596" y="4565116"/>
            <a:ext cx="213490" cy="2134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3D4169F2-589F-4BCC-9E24-FF0760B9A0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84253" y="2144397"/>
            <a:ext cx="82310" cy="823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2E67447B-A1BE-4C7F-841C-1D52C3E3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87585" y="2144397"/>
            <a:ext cx="82310" cy="823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8547C6B6-4C5C-4A9B-97B5-B9DAA62B6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84253" y="5171059"/>
            <a:ext cx="82310" cy="823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53B8C8A1-B8C7-423C-89FE-51E9ECFCB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87585" y="5171059"/>
            <a:ext cx="82310" cy="823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622A3281-34A2-40FA-8168-008FF7176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68" idx="4"/>
            <a:endCxn id="108" idx="4"/>
          </p:cNvCxnSpPr>
          <p:nvPr/>
        </p:nvCxnSpPr>
        <p:spPr>
          <a:xfrm rot="5400000" flipH="1">
            <a:off x="3678934" y="1573181"/>
            <a:ext cx="433275" cy="1740328"/>
          </a:xfrm>
          <a:prstGeom prst="bentConnector3">
            <a:avLst>
              <a:gd name="adj1" fmla="val -52761"/>
            </a:avLst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3776E844-35AA-4B61-8A75-6DA7A2EE9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68" idx="4"/>
            <a:endCxn id="109" idx="4"/>
          </p:cNvCxnSpPr>
          <p:nvPr/>
        </p:nvCxnSpPr>
        <p:spPr>
          <a:xfrm rot="5400000" flipH="1">
            <a:off x="3080600" y="974847"/>
            <a:ext cx="433275" cy="2936996"/>
          </a:xfrm>
          <a:prstGeom prst="bentConnector3">
            <a:avLst>
              <a:gd name="adj1" fmla="val -52761"/>
            </a:avLst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8A0D58C4-E3D8-4575-8BF0-37F45BB95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94619" y="2144397"/>
            <a:ext cx="82310" cy="823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DB6E0B7E-8974-4A28-BC51-7F85C7F5B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66" idx="0"/>
            <a:endCxn id="110" idx="0"/>
          </p:cNvCxnSpPr>
          <p:nvPr/>
        </p:nvCxnSpPr>
        <p:spPr>
          <a:xfrm rot="16200000" flipH="1" flipV="1">
            <a:off x="3641086" y="4026921"/>
            <a:ext cx="528460" cy="1759816"/>
          </a:xfrm>
          <a:prstGeom prst="bentConnector3">
            <a:avLst>
              <a:gd name="adj1" fmla="val -43258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5DE74E47-57A7-4EFA-83E1-B978BCE6B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66" idx="0"/>
            <a:endCxn id="111" idx="0"/>
          </p:cNvCxnSpPr>
          <p:nvPr/>
        </p:nvCxnSpPr>
        <p:spPr>
          <a:xfrm rot="16200000" flipH="1" flipV="1">
            <a:off x="3042752" y="3428587"/>
            <a:ext cx="528460" cy="2956484"/>
          </a:xfrm>
          <a:prstGeom prst="bentConnector3">
            <a:avLst>
              <a:gd name="adj1" fmla="val -43258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FE82DF5B-C60E-4257-B370-A4B302DC1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61" idx="4"/>
            <a:endCxn id="119" idx="4"/>
          </p:cNvCxnSpPr>
          <p:nvPr/>
        </p:nvCxnSpPr>
        <p:spPr>
          <a:xfrm rot="5400000" flipH="1" flipV="1">
            <a:off x="8271884" y="1396093"/>
            <a:ext cx="433275" cy="2094503"/>
          </a:xfrm>
          <a:prstGeom prst="bentConnector3">
            <a:avLst>
              <a:gd name="adj1" fmla="val -52761"/>
            </a:avLst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>
            <a:extLst>
              <a:ext uri="{FF2B5EF4-FFF2-40B4-BE49-F238E27FC236}">
                <a16:creationId xmlns:a16="http://schemas.microsoft.com/office/drawing/2014/main" id="{716F090E-A9F1-4775-801C-A297BCFA7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06735" y="5171059"/>
            <a:ext cx="82310" cy="823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6A5E1044-F23D-446F-BE87-4E46A9AA5A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6" idx="0"/>
            <a:endCxn id="134" idx="0"/>
          </p:cNvCxnSpPr>
          <p:nvPr/>
        </p:nvCxnSpPr>
        <p:spPr>
          <a:xfrm rot="16200000" flipH="1">
            <a:off x="8217455" y="3840624"/>
            <a:ext cx="528460" cy="2132410"/>
          </a:xfrm>
          <a:prstGeom prst="bentConnector3">
            <a:avLst>
              <a:gd name="adj1" fmla="val -43258"/>
            </a:avLst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340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AFDCCA3-5CE7-058C-1962-A071B764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20C0C-687B-2F69-4F69-387DDBB48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385" y="936888"/>
            <a:ext cx="6049623" cy="1973752"/>
          </a:xfrm>
          <a:noFill/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110000"/>
              </a:lnSpc>
            </a:pPr>
            <a:r>
              <a:rPr lang="en-US" sz="1800" b="1" kern="1200" cap="all" spc="500" baseline="0" dirty="0">
                <a:solidFill>
                  <a:schemeClr val="accent4">
                    <a:lumMod val="75000"/>
                  </a:schemeClr>
                </a:solidFill>
                <a:latin typeface="Arial Rounded MT Bold" panose="020F0704030504030204" pitchFamily="34" charset="77"/>
              </a:rPr>
              <a:t>WORLD STROKE Organization projects a 50% rise in a stroke that will claim 9.7 million lives a year by 2050</a:t>
            </a:r>
            <a:br>
              <a:rPr lang="en-US" sz="1800" b="1" kern="1200" cap="all" spc="500" baseline="0" dirty="0">
                <a:solidFill>
                  <a:srgbClr val="FF0000"/>
                </a:solidFill>
                <a:latin typeface="Arial Rounded MT Bold" panose="020F0704030504030204" pitchFamily="34" charset="77"/>
              </a:rPr>
            </a:br>
            <a:br>
              <a:rPr lang="en-US" sz="1800" dirty="0">
                <a:solidFill>
                  <a:srgbClr val="FF0000"/>
                </a:solidFill>
                <a:latin typeface="Arial Rounded MT Bold" panose="020F0704030504030204" pitchFamily="34" charset="77"/>
              </a:rPr>
            </a:br>
            <a:br>
              <a:rPr lang="en-US" sz="1300" b="1" i="0" kern="1200" cap="all" spc="500" baseline="0" dirty="0">
                <a:solidFill>
                  <a:srgbClr val="FF0000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1300" b="1" kern="1200" cap="all" spc="500" baseline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6C037C-3B57-BFD8-0683-C836C5F85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5168" y="2940148"/>
            <a:ext cx="45719" cy="84406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marL="57150"/>
            <a:endParaRPr lang="en-US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BF24CF1-EE7F-86B3-94A8-3CD26A1AD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5243" y="936887"/>
            <a:ext cx="4490823" cy="4337163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Placeholder 9" descr="A brain with a heartbeat line&#10;&#10;Description automatically generated">
            <a:extLst>
              <a:ext uri="{FF2B5EF4-FFF2-40B4-BE49-F238E27FC236}">
                <a16:creationId xmlns:a16="http://schemas.microsoft.com/office/drawing/2014/main" id="{35BD33EE-CBDB-0AB5-8FFF-AC1A20E4B6E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23" r="9950" b="-1"/>
          <a:stretch/>
        </p:blipFill>
        <p:spPr>
          <a:xfrm>
            <a:off x="6761165" y="929841"/>
            <a:ext cx="4490822" cy="434420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9F61FA-4B5F-D871-DBF8-37AD8685852B}"/>
              </a:ext>
            </a:extLst>
          </p:cNvPr>
          <p:cNvSpPr txBox="1"/>
          <p:nvPr/>
        </p:nvSpPr>
        <p:spPr>
          <a:xfrm>
            <a:off x="703386" y="3840480"/>
            <a:ext cx="55426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Arial Rounded MT Bold" panose="020F0704030504030204" pitchFamily="34" charset="77"/>
              </a:rPr>
              <a:t>STROKE PREDICTORS</a:t>
            </a:r>
            <a:r>
              <a:rPr lang="en-CA" b="0" i="0" dirty="0">
                <a:effectLst/>
                <a:latin typeface="Arial Rounded MT Bold" panose="020F0704030504030204" pitchFamily="34" charset="77"/>
              </a:rPr>
              <a:t> Problem Statemen</a:t>
            </a:r>
            <a:r>
              <a:rPr lang="en-CA" b="0" i="0" dirty="0">
                <a:effectLst/>
                <a:latin typeface="Arial" panose="020B0604020202020204" pitchFamily="34" charset="0"/>
              </a:rPr>
              <a:t>t: </a:t>
            </a:r>
          </a:p>
          <a:p>
            <a:endParaRPr lang="en-CA" dirty="0">
              <a:latin typeface="Arial" panose="020B0604020202020204" pitchFamily="34" charset="0"/>
            </a:endParaRPr>
          </a:p>
          <a:p>
            <a:r>
              <a:rPr lang="en-CA" b="0" i="0" dirty="0">
                <a:effectLst/>
                <a:latin typeface="Arial Rounded MT Bold" panose="020F0704030504030204" pitchFamily="34" charset="77"/>
              </a:rPr>
              <a:t>How can patients of higher stroke risk be more easily identified through measurable, and potentially modifiable, metrics in lifestyle and health status?</a:t>
            </a:r>
            <a:endParaRPr lang="en-US" dirty="0">
              <a:latin typeface="Arial Rounded MT Bold" panose="020F0704030504030204" pitchFamily="34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B5E174-BEBB-B248-86D1-5B6972003F36}"/>
              </a:ext>
            </a:extLst>
          </p:cNvPr>
          <p:cNvSpPr txBox="1"/>
          <p:nvPr/>
        </p:nvSpPr>
        <p:spPr>
          <a:xfrm rot="10800000" flipH="1" flipV="1">
            <a:off x="703385" y="2571354"/>
            <a:ext cx="5542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97B7F"/>
                </a:solidFill>
                <a:latin typeface="Arial Rounded MT Bold" panose="020F0704030504030204" pitchFamily="34" charset="77"/>
              </a:rPr>
              <a:t>Globally, 1 in 4 adults, over the age of 25 will have a stroke in their lifetime</a:t>
            </a:r>
            <a:r>
              <a:rPr lang="en-US" dirty="0">
                <a:latin typeface="Arial Rounded MT Bold" panose="020F0704030504030204" pitchFamily="34" charset="7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355A74-2199-5CBF-8B79-7007EC428ADF}"/>
              </a:ext>
            </a:extLst>
          </p:cNvPr>
          <p:cNvSpPr txBox="1"/>
          <p:nvPr/>
        </p:nvSpPr>
        <p:spPr>
          <a:xfrm>
            <a:off x="1308295" y="34747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380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872C8-FCFF-6864-D96C-6758E1B6A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 flipV="1">
            <a:off x="1167619" y="436098"/>
            <a:ext cx="212502" cy="84054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6" name="Picture Placeholder 5" descr="A brain with a heartbeat line&#10;&#10;Description automatically generated">
            <a:extLst>
              <a:ext uri="{FF2B5EF4-FFF2-40B4-BE49-F238E27FC236}">
                <a16:creationId xmlns:a16="http://schemas.microsoft.com/office/drawing/2014/main" id="{F4C0637A-CD11-8135-1137-A48B378CF52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24" r="15524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5EF154-2249-1214-B1CB-F6DDDBBBC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33198" y="931857"/>
            <a:ext cx="4299984" cy="4996302"/>
          </a:xfrm>
        </p:spPr>
        <p:txBody>
          <a:bodyPr>
            <a:normAutofit fontScale="62500" lnSpcReduction="20000"/>
          </a:bodyPr>
          <a:lstStyle/>
          <a:p>
            <a:pPr marL="342900" indent="-285750">
              <a:buFont typeface="Wingdings" pitchFamily="2" charset="2"/>
              <a:buChar char="q"/>
            </a:pPr>
            <a:r>
              <a:rPr lang="en-US" sz="2600" dirty="0">
                <a:latin typeface="Arial Rounded MT Bold" panose="020F0704030504030204" pitchFamily="34" charset="77"/>
              </a:rPr>
              <a:t>Data Source: The healthcare-dataset- stroke-</a:t>
            </a:r>
            <a:r>
              <a:rPr lang="en-US" sz="2600" dirty="0" err="1">
                <a:latin typeface="Arial Rounded MT Bold" panose="020F0704030504030204" pitchFamily="34" charset="77"/>
              </a:rPr>
              <a:t>data.csv</a:t>
            </a:r>
            <a:r>
              <a:rPr lang="en-US" sz="2600" dirty="0">
                <a:latin typeface="Arial Rounded MT Bold" panose="020F0704030504030204" pitchFamily="34" charset="77"/>
              </a:rPr>
              <a:t> from </a:t>
            </a:r>
            <a:r>
              <a:rPr lang="en-US" sz="2600" dirty="0" err="1">
                <a:latin typeface="Arial Rounded MT Bold" panose="020F0704030504030204" pitchFamily="34" charset="77"/>
              </a:rPr>
              <a:t>Kaggle.com</a:t>
            </a:r>
            <a:endParaRPr lang="en-US" sz="2600" dirty="0">
              <a:latin typeface="Arial Rounded MT Bold" panose="020F0704030504030204" pitchFamily="34" charset="77"/>
            </a:endParaRPr>
          </a:p>
          <a:p>
            <a:pPr marL="342900" indent="-285750" algn="just">
              <a:buFont typeface="Wingdings" pitchFamily="2" charset="2"/>
              <a:buChar char="q"/>
            </a:pPr>
            <a:r>
              <a:rPr lang="en-US" sz="2600" dirty="0">
                <a:latin typeface="Arial Rounded MT Bold" panose="020F0704030504030204" pitchFamily="34" charset="77"/>
              </a:rPr>
              <a:t>The dataset includes various features related to patients’ health and lifestyle, including age, gender, hypertension, heart disease, marital status, work type, residence type, average glucose level, BMI, smoking status, stroke.</a:t>
            </a:r>
          </a:p>
          <a:p>
            <a:pPr marL="342900" indent="-285750">
              <a:buFont typeface="Wingdings" pitchFamily="2" charset="2"/>
              <a:buChar char="q"/>
            </a:pPr>
            <a:r>
              <a:rPr lang="en-US" sz="2600" dirty="0">
                <a:latin typeface="Arial Rounded MT Bold" panose="020F0704030504030204" pitchFamily="34" charset="77"/>
              </a:rPr>
              <a:t>There are 5,110 patients in this dataset</a:t>
            </a:r>
          </a:p>
          <a:p>
            <a:pPr marL="342900" indent="-285750">
              <a:buFont typeface="Wingdings" pitchFamily="2" charset="2"/>
              <a:buChar char="q"/>
            </a:pPr>
            <a:r>
              <a:rPr lang="en-US" sz="2600" dirty="0">
                <a:latin typeface="Arial Rounded MT Bold" panose="020F0704030504030204" pitchFamily="34" charset="77"/>
              </a:rPr>
              <a:t>Libraries used: Pandas, </a:t>
            </a:r>
            <a:r>
              <a:rPr lang="en-US" sz="2600" dirty="0" err="1">
                <a:latin typeface="Arial Rounded MT Bold" panose="020F0704030504030204" pitchFamily="34" charset="77"/>
              </a:rPr>
              <a:t>Nympy</a:t>
            </a:r>
            <a:r>
              <a:rPr lang="en-US" sz="2600" dirty="0">
                <a:latin typeface="Arial Rounded MT Bold" panose="020F0704030504030204" pitchFamily="34" charset="77"/>
              </a:rPr>
              <a:t>, </a:t>
            </a:r>
            <a:r>
              <a:rPr lang="en-US" sz="2600" dirty="0" err="1">
                <a:latin typeface="Arial Rounded MT Bold" panose="020F0704030504030204" pitchFamily="34" charset="77"/>
              </a:rPr>
              <a:t>MatPlotLib</a:t>
            </a:r>
            <a:r>
              <a:rPr lang="en-US" sz="2600" dirty="0">
                <a:latin typeface="Arial Rounded MT Bold" panose="020F0704030504030204" pitchFamily="34" charset="77"/>
              </a:rPr>
              <a:t>, JSON, Flask, </a:t>
            </a:r>
            <a:r>
              <a:rPr lang="en-US" sz="2600" dirty="0" err="1">
                <a:latin typeface="Arial Rounded MT Bold" panose="020F0704030504030204" pitchFamily="34" charset="77"/>
              </a:rPr>
              <a:t>Sqlite</a:t>
            </a:r>
            <a:r>
              <a:rPr lang="en-US" sz="2600" dirty="0">
                <a:latin typeface="Arial Rounded MT Bold" panose="020F0704030504030204" pitchFamily="34" charset="77"/>
              </a:rPr>
              <a:t>, </a:t>
            </a:r>
            <a:r>
              <a:rPr lang="en-US" sz="2600" dirty="0" err="1">
                <a:latin typeface="Arial Rounded MT Bold" panose="020F0704030504030204" pitchFamily="34" charset="77"/>
              </a:rPr>
              <a:t>SQLAlchemy</a:t>
            </a:r>
            <a:r>
              <a:rPr lang="en-US" sz="2600" dirty="0">
                <a:latin typeface="Arial Rounded MT Bold" panose="020F0704030504030204" pitchFamily="34" charset="77"/>
              </a:rPr>
              <a:t>, </a:t>
            </a:r>
            <a:r>
              <a:rPr lang="en-US" sz="2600" dirty="0" err="1">
                <a:latin typeface="Arial Rounded MT Bold" panose="020F0704030504030204" pitchFamily="34" charset="77"/>
              </a:rPr>
              <a:t>Plotly</a:t>
            </a:r>
            <a:r>
              <a:rPr lang="en-US" sz="2600" dirty="0">
                <a:latin typeface="Arial Rounded MT Bold" panose="020F0704030504030204" pitchFamily="34" charset="77"/>
              </a:rPr>
              <a:t>, D3</a:t>
            </a:r>
          </a:p>
          <a:p>
            <a:pPr marL="342900" indent="-285750">
              <a:buFont typeface="Wingdings" pitchFamily="2" charset="2"/>
              <a:buChar char="q"/>
            </a:pPr>
            <a:r>
              <a:rPr lang="en-US" sz="2600" dirty="0">
                <a:latin typeface="Arial Rounded MT Bold" panose="020F0704030504030204" pitchFamily="34" charset="77"/>
              </a:rPr>
              <a:t>Languages used: Python, SQL, JavaScript, HTML, CSS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177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12CB9FF-7D0E-C6EE-FD1E-5414C1C2F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A23DEB-8494-976C-8FA7-7C45EC4F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055ADA-76A0-238D-823E-40EDF0542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856" y="314832"/>
            <a:ext cx="5045743" cy="40933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pc="530" dirty="0">
                <a:solidFill>
                  <a:srgbClr val="D97B7F"/>
                </a:solidFill>
                <a:latin typeface="Arial Rounded MT Bold" panose="020F0704030504030204" pitchFamily="34" charset="77"/>
              </a:rPr>
              <a:t>WORKFLOW  DIAGRAM</a:t>
            </a:r>
          </a:p>
        </p:txBody>
      </p:sp>
      <p:pic>
        <p:nvPicPr>
          <p:cNvPr id="6" name="Picture 5" descr="A white sign with black text and red arrows&#10;&#10;Description automatically generated">
            <a:extLst>
              <a:ext uri="{FF2B5EF4-FFF2-40B4-BE49-F238E27FC236}">
                <a16:creationId xmlns:a16="http://schemas.microsoft.com/office/drawing/2014/main" id="{CF1305B9-BC38-AE51-9A71-5C016C930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56" y="929841"/>
            <a:ext cx="10326946" cy="499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135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AFDCCA3-5CE7-058C-1962-A071B764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630C71-5223-9AFC-74FF-2D7B33CC8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7" y="965111"/>
            <a:ext cx="4918990" cy="777622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1" kern="1200" cap="all" spc="500" baseline="0" dirty="0">
                <a:solidFill>
                  <a:srgbClr val="D97B7F"/>
                </a:solidFill>
                <a:latin typeface="Arial Rounded MT Bold" panose="020F0704030504030204" pitchFamily="34" charset="77"/>
              </a:rPr>
              <a:t>Variable stroke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590382-BB02-4EF3-E366-058ABD6BB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76788" y="3105468"/>
            <a:ext cx="4149970" cy="1361400"/>
          </a:xfr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latin typeface="Arial Rounded MT Bold" panose="020F0704030504030204" pitchFamily="34" charset="77"/>
              </a:rPr>
              <a:t>highly imbalanced with a lot more instances of no stroke 0 than stroke 1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Arial Rounded MT Bold" panose="020F0704030504030204" pitchFamily="34" charset="77"/>
              </a:rPr>
              <a:t>In this dataset there is total of 209 strokes out of 4,908 patients.</a:t>
            </a:r>
          </a:p>
          <a:p>
            <a:pPr marL="285750" indent="-285750">
              <a:buFontTx/>
              <a:buChar char="-"/>
            </a:pPr>
            <a:endParaRPr lang="en-US" dirty="0">
              <a:latin typeface="Arial Rounded MT Bold" panose="020F0704030504030204" pitchFamily="34" charset="77"/>
            </a:endParaRPr>
          </a:p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BF24CF1-EE7F-86B3-94A8-3CD26A1AD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5243" y="936887"/>
            <a:ext cx="4490823" cy="4337163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Placeholder 14" descr="A graph of a number of stroke&#10;&#10;Description automatically generated">
            <a:extLst>
              <a:ext uri="{FF2B5EF4-FFF2-40B4-BE49-F238E27FC236}">
                <a16:creationId xmlns:a16="http://schemas.microsoft.com/office/drawing/2014/main" id="{55FA1C41-D20E-5251-D477-F2E680CA25E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1" r="-2" b="1650"/>
          <a:stretch/>
        </p:blipFill>
        <p:spPr>
          <a:xfrm>
            <a:off x="6765244" y="965110"/>
            <a:ext cx="4490822" cy="433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238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178DC1FE-8814-4858-2D62-947BC8044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9746474-A76A-CCC4-612E-2C2DC9BBF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8570" y="930513"/>
            <a:ext cx="4237092" cy="498958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D53452-1E10-5709-EDF8-538BF425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856" y="1279154"/>
            <a:ext cx="4237092" cy="50744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800" b="1" kern="1200" cap="all" spc="500" baseline="0" dirty="0">
                <a:solidFill>
                  <a:srgbClr val="D97B7F"/>
                </a:solidFill>
                <a:latin typeface="Arial Rounded MT Bold" panose="020F0704030504030204" pitchFamily="34" charset="77"/>
              </a:rPr>
              <a:t>Age vs Stroke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63F0FC-C235-4D52-BAE4-9FEC741CA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77093" y="2133895"/>
            <a:ext cx="2992903" cy="3390852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 Rounded MT Bold" panose="020F0704030504030204" pitchFamily="34" charset="77"/>
              </a:rPr>
              <a:t>The age of patients varies but majority of them are in the range of 40-80. 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 Rounded MT Bold" panose="020F0704030504030204" pitchFamily="34" charset="77"/>
              </a:rPr>
              <a:t>Stroke cases are more common in older patients. The median age of stroke patients appears to be higher than of non-stroke patient.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 Rounded MT Bold" panose="020F0704030504030204" pitchFamily="34" charset="77"/>
              </a:rPr>
              <a:t>Aging has been identified to be the most robust non-modifiable risk factor for stroke, which doubles the risk every 10 years after 55 years.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pic>
        <p:nvPicPr>
          <p:cNvPr id="10" name="Picture 9" descr="A screenshot of a graph&#10;&#10;Description automatically generated">
            <a:extLst>
              <a:ext uri="{FF2B5EF4-FFF2-40B4-BE49-F238E27FC236}">
                <a16:creationId xmlns:a16="http://schemas.microsoft.com/office/drawing/2014/main" id="{93EA000D-3228-2A96-E436-0A2BA4D28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132" y="920079"/>
            <a:ext cx="2912163" cy="2099083"/>
          </a:xfrm>
          <a:prstGeom prst="rect">
            <a:avLst/>
          </a:prstGeom>
        </p:spPr>
      </p:pic>
      <p:pic>
        <p:nvPicPr>
          <p:cNvPr id="6" name="Picture Placeholder 5" descr="A graph of a number of age&#10;&#10;Description automatically generated">
            <a:extLst>
              <a:ext uri="{FF2B5EF4-FFF2-40B4-BE49-F238E27FC236}">
                <a16:creationId xmlns:a16="http://schemas.microsoft.com/office/drawing/2014/main" id="{47572C60-D261-34EB-2740-B92DE72B33D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9" r="2" b="1629"/>
          <a:stretch/>
        </p:blipFill>
        <p:spPr>
          <a:xfrm>
            <a:off x="5711483" y="3316036"/>
            <a:ext cx="2912163" cy="2099083"/>
          </a:xfrm>
          <a:prstGeom prst="rect">
            <a:avLst/>
          </a:prstGeom>
        </p:spPr>
      </p:pic>
      <p:pic>
        <p:nvPicPr>
          <p:cNvPr id="8" name="Picture 7" descr="A graph of age and stroke distribution&#10;&#10;Description automatically generated">
            <a:extLst>
              <a:ext uri="{FF2B5EF4-FFF2-40B4-BE49-F238E27FC236}">
                <a16:creationId xmlns:a16="http://schemas.microsoft.com/office/drawing/2014/main" id="{23F41885-2E86-13AA-157F-491603C0B9E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9" r="2" b="3889"/>
          <a:stretch/>
        </p:blipFill>
        <p:spPr>
          <a:xfrm>
            <a:off x="8784513" y="3316037"/>
            <a:ext cx="3011451" cy="20990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B41DB0B-D6F4-C08F-AA52-A9D1068BF9E7}"/>
              </a:ext>
            </a:extLst>
          </p:cNvPr>
          <p:cNvSpPr txBox="1"/>
          <p:nvPr/>
        </p:nvSpPr>
        <p:spPr>
          <a:xfrm>
            <a:off x="1111348" y="2532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490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78DC1FE-8814-4858-2D62-947BC8044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A6B968A-A417-B33C-613C-7B1B45542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1857"/>
            <a:ext cx="5670400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49DE48-35F7-708B-0B7B-B61C07474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212" y="1279153"/>
            <a:ext cx="5012788" cy="80286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1" kern="1200" cap="all" spc="500" baseline="0" dirty="0">
                <a:solidFill>
                  <a:srgbClr val="D97B7F"/>
                </a:solidFill>
                <a:latin typeface="Arial Rounded MT Bold" panose="020F0704030504030204" pitchFamily="34" charset="77"/>
              </a:rPr>
              <a:t>GENDER vs Stroke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6CD97D-8A4E-5871-FF4F-0E9E9147D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20446" y="2890881"/>
            <a:ext cx="4227462" cy="99180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Arial Rounded MT Bold" panose="020F0704030504030204" pitchFamily="34" charset="77"/>
              </a:rPr>
              <a:t>Both females and males have similar proportion of stroke cases with males having slightly more. </a:t>
            </a:r>
          </a:p>
        </p:txBody>
      </p:sp>
      <p:pic>
        <p:nvPicPr>
          <p:cNvPr id="10" name="Picture Placeholder 9" descr="A diagram of a number of rectangular objects&#10;&#10;Description automatically generated with medium confidence">
            <a:extLst>
              <a:ext uri="{FF2B5EF4-FFF2-40B4-BE49-F238E27FC236}">
                <a16:creationId xmlns:a16="http://schemas.microsoft.com/office/drawing/2014/main" id="{CC53DCEA-FBE8-3740-21B2-1403B2C2557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753612" y="3509434"/>
            <a:ext cx="4355176" cy="2396067"/>
          </a:xfrm>
          <a:prstGeom prst="rect">
            <a:avLst/>
          </a:prstGeom>
        </p:spPr>
      </p:pic>
      <p:pic>
        <p:nvPicPr>
          <p:cNvPr id="12" name="Picture 11" descr="A graph of a person with blue and orange bars&#10;&#10;Description automatically generated with medium confidence">
            <a:extLst>
              <a:ext uri="{FF2B5EF4-FFF2-40B4-BE49-F238E27FC236}">
                <a16:creationId xmlns:a16="http://schemas.microsoft.com/office/drawing/2014/main" id="{33B685D5-B9C4-C772-70A8-44BFA5030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105" y="952615"/>
            <a:ext cx="4327683" cy="243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95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03629-48BE-6EEC-03B2-2E2A46436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Q1: ..</a:t>
            </a:r>
            <a:r>
              <a:rPr lang="en-CA" dirty="0" err="1">
                <a:solidFill>
                  <a:schemeClr val="bg1"/>
                </a:solidFill>
              </a:rPr>
              <a:t>samd.sadljlkjlkejqwlkejwlkqjelwelkjq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82F39-36EE-ECC8-78B0-691321C9EA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Analysis Approach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98485B-450D-1936-12DD-8D7812B50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Hypothesis </a:t>
            </a:r>
          </a:p>
          <a:p>
            <a:r>
              <a:rPr lang="en-CA" dirty="0">
                <a:solidFill>
                  <a:schemeClr val="bg1"/>
                </a:solidFill>
              </a:rPr>
              <a:t>Library </a:t>
            </a:r>
          </a:p>
          <a:p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EC5D32-90BD-CB37-282D-7B4EE7349D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Visualization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B473C1-83C1-6AE5-C199-F1640CE5EC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DV </a:t>
            </a:r>
          </a:p>
        </p:txBody>
      </p:sp>
    </p:spTree>
    <p:extLst>
      <p:ext uri="{BB962C8B-B14F-4D97-AF65-F5344CB8AC3E}">
        <p14:creationId xmlns:p14="http://schemas.microsoft.com/office/powerpoint/2010/main" val="106830928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imelightVTI">
  <a:themeElements>
    <a:clrScheme name="Limelight">
      <a:dk1>
        <a:sysClr val="windowText" lastClr="000000"/>
      </a:dk1>
      <a:lt1>
        <a:sysClr val="window" lastClr="FFFFFF"/>
      </a:lt1>
      <a:dk2>
        <a:srgbClr val="23353B"/>
      </a:dk2>
      <a:lt2>
        <a:srgbClr val="E0DDD8"/>
      </a:lt2>
      <a:accent1>
        <a:srgbClr val="90A208"/>
      </a:accent1>
      <a:accent2>
        <a:srgbClr val="6A8755"/>
      </a:accent2>
      <a:accent3>
        <a:srgbClr val="49716B"/>
      </a:accent3>
      <a:accent4>
        <a:srgbClr val="A16F7C"/>
      </a:accent4>
      <a:accent5>
        <a:srgbClr val="B16455"/>
      </a:accent5>
      <a:accent6>
        <a:srgbClr val="E08350"/>
      </a:accent6>
      <a:hlink>
        <a:srgbClr val="5F864B"/>
      </a:hlink>
      <a:folHlink>
        <a:srgbClr val="3F877D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melightVTI" id="{7936DCFD-B587-41FD-9126-64F2709ED40B}" vid="{74F41540-78F1-4C56-9EAA-6FA6E9F1D776}"/>
    </a:ext>
  </a:extLst>
</a:theme>
</file>

<file path=ppt/theme/theme2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1671</TotalTime>
  <Words>454</Words>
  <Application>Microsoft Macintosh PowerPoint</Application>
  <PresentationFormat>Widescreen</PresentationFormat>
  <Paragraphs>87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Aldhabi</vt:lpstr>
      <vt:lpstr>Aptos</vt:lpstr>
      <vt:lpstr>Arial</vt:lpstr>
      <vt:lpstr>Arial Rounded MT Bold</vt:lpstr>
      <vt:lpstr>Bookman Old Style</vt:lpstr>
      <vt:lpstr>Rockwell</vt:lpstr>
      <vt:lpstr>Trade Gothic Next Cond</vt:lpstr>
      <vt:lpstr>Trade Gothic Next Light</vt:lpstr>
      <vt:lpstr>Wingdings</vt:lpstr>
      <vt:lpstr>LimelightVTI</vt:lpstr>
      <vt:lpstr>Damask</vt:lpstr>
      <vt:lpstr>Stroke free?  </vt:lpstr>
      <vt:lpstr>Agenda</vt:lpstr>
      <vt:lpstr>WORLD STROKE Organization projects a 50% rise in a stroke that will claim 9.7 million lives a year by 2050   </vt:lpstr>
      <vt:lpstr>PowerPoint Presentation</vt:lpstr>
      <vt:lpstr>WORKFLOW  DIAGRAM</vt:lpstr>
      <vt:lpstr>Variable stroke</vt:lpstr>
      <vt:lpstr>Age vs Stroke</vt:lpstr>
      <vt:lpstr>GENDER vs Stroke</vt:lpstr>
      <vt:lpstr>Q1: ..samd.sadljlkjlkejqwlkejwlkqjelwelkjq</vt:lpstr>
      <vt:lpstr>Q1: ..Continued</vt:lpstr>
      <vt:lpstr>Q2: ..samd.sadljlkjlkejqwlkejwlkqjelwelkjq</vt:lpstr>
      <vt:lpstr>Q2: ..Continued</vt:lpstr>
      <vt:lpstr>Q3: ..samd.sadljlkjlkejqwlkejwlkqjelwelkjq</vt:lpstr>
      <vt:lpstr>Q3: ..Continued</vt:lpstr>
      <vt:lpstr>Discussion</vt:lpstr>
      <vt:lpstr>Discussion</vt:lpstr>
      <vt:lpstr>conclusion</vt:lpstr>
      <vt:lpstr>Thank you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Yumai Situ</dc:creator>
  <cp:lastModifiedBy>Jelena Raonic</cp:lastModifiedBy>
  <cp:revision>26</cp:revision>
  <dcterms:created xsi:type="dcterms:W3CDTF">2024-06-13T01:50:14Z</dcterms:created>
  <dcterms:modified xsi:type="dcterms:W3CDTF">2024-06-21T20:48:32Z</dcterms:modified>
</cp:coreProperties>
</file>