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698" r:id="rId2"/>
  </p:sldMasterIdLst>
  <p:notesMasterIdLst>
    <p:notesMasterId r:id="rId19"/>
  </p:notesMasterIdLst>
  <p:sldIdLst>
    <p:sldId id="256" r:id="rId3"/>
    <p:sldId id="258" r:id="rId4"/>
    <p:sldId id="269" r:id="rId5"/>
    <p:sldId id="277" r:id="rId6"/>
    <p:sldId id="272" r:id="rId7"/>
    <p:sldId id="270" r:id="rId8"/>
    <p:sldId id="273" r:id="rId9"/>
    <p:sldId id="281" r:id="rId10"/>
    <p:sldId id="282" r:id="rId11"/>
    <p:sldId id="279" r:id="rId12"/>
    <p:sldId id="280" r:id="rId13"/>
    <p:sldId id="266" r:id="rId14"/>
    <p:sldId id="283" r:id="rId15"/>
    <p:sldId id="284" r:id="rId16"/>
    <p:sldId id="267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7B7F"/>
    <a:srgbClr val="5F978B"/>
    <a:srgbClr val="5E8A9F"/>
    <a:srgbClr val="A67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3458C-BC08-4514-84A0-F13465A8D20E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A526D-2FA7-464D-96AE-23B54B746A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08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A526D-2FA7-464D-96AE-23B54B746AD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981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5E4AF-373C-429A-8AD0-F68B6D2914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06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A526D-2FA7-464D-96AE-23B54B746AD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1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A526D-2FA7-464D-96AE-23B54B746AD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472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A526D-2FA7-464D-96AE-23B54B746AD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1831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A526D-2FA7-464D-96AE-23B54B746AD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13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618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2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8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8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3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25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0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9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6193-EDE3-4BB5-AE5F-E6E5472AB8B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79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artshaped platelets suspended in the air">
            <a:extLst>
              <a:ext uri="{FF2B5EF4-FFF2-40B4-BE49-F238E27FC236}">
                <a16:creationId xmlns:a16="http://schemas.microsoft.com/office/drawing/2014/main" id="{8B41F659-E761-274D-809B-8AD994C62B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t="9713" b="15288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C0B3D-05DE-E7C3-D4B9-747BBDFB1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733235"/>
          </a:xfrm>
          <a:noFill/>
        </p:spPr>
        <p:txBody>
          <a:bodyPr anchor="t">
            <a:normAutofit fontScale="90000"/>
          </a:bodyPr>
          <a:lstStyle/>
          <a:p>
            <a:r>
              <a:rPr lang="en-CA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Stroke free?</a:t>
            </a:r>
            <a:b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7924F-AB6E-0B6A-3A55-0FA248095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927" y="5051697"/>
            <a:ext cx="4618073" cy="369332"/>
          </a:xfrm>
        </p:spPr>
        <p:txBody>
          <a:bodyPr anchor="b">
            <a:normAutofit fontScale="92500" lnSpcReduction="10000"/>
          </a:bodyPr>
          <a:lstStyle/>
          <a:p>
            <a:r>
              <a:rPr lang="en-CA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By: </a:t>
            </a:r>
            <a:r>
              <a:rPr lang="en-CA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Jaskirat</a:t>
            </a:r>
            <a:r>
              <a:rPr lang="en-CA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Jelena, Nicole &amp; Yumai (Team 5)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47D484-3910-A9CE-9D56-FABF9DC14245}"/>
              </a:ext>
            </a:extLst>
          </p:cNvPr>
          <p:cNvSpPr txBox="1">
            <a:spLocks/>
          </p:cNvSpPr>
          <p:nvPr/>
        </p:nvSpPr>
        <p:spPr>
          <a:xfrm>
            <a:off x="1225024" y="1305240"/>
            <a:ext cx="4623207" cy="107034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b="1" kern="1200" cap="all" spc="5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20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Stress free. </a:t>
            </a:r>
            <a:b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pic>
        <p:nvPicPr>
          <p:cNvPr id="7" name="Picture 6" descr="A logo of a university&#10;&#10;Description automatically generated">
            <a:extLst>
              <a:ext uri="{FF2B5EF4-FFF2-40B4-BE49-F238E27FC236}">
                <a16:creationId xmlns:a16="http://schemas.microsoft.com/office/drawing/2014/main" id="{0CCE4D51-5953-69CA-A90D-589562DBF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070" y="6111788"/>
            <a:ext cx="648929" cy="6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7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3629-48BE-6EEC-03B2-2E2A4643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2500" b="0" dirty="0">
                <a:solidFill>
                  <a:schemeClr val="bg1"/>
                </a:solidFill>
              </a:rPr>
              <a:t>Q2:</a:t>
            </a:r>
            <a:r>
              <a:rPr lang="en-US" sz="2500" dirty="0">
                <a:solidFill>
                  <a:schemeClr val="bg1"/>
                </a:solidFill>
              </a:rPr>
              <a:t>How does the distribution of strokes vary across different work/residence types and marital statuses</a:t>
            </a:r>
            <a:endParaRPr lang="en-CA" sz="25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82F39-36EE-ECC8-78B0-691321C9E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Analysis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8485B-450D-1936-12DD-8D7812B50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07075"/>
            <a:ext cx="10486986" cy="3635168"/>
          </a:xfrm>
          <a:ln>
            <a:solidFill>
              <a:schemeClr val="bg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1600" b="1" dirty="0">
                <a:solidFill>
                  <a:schemeClr val="bg1"/>
                </a:solidFill>
                <a:latin typeface="Arial" panose="020B0604020202020204" pitchFamily="34" charset="0"/>
              </a:rPr>
              <a:t>Hypothesis: </a:t>
            </a:r>
          </a:p>
          <a:p>
            <a:pPr marL="0" indent="0">
              <a:buNone/>
            </a:pPr>
            <a:endParaRPr lang="en-CA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CA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Individuals working in </a:t>
            </a:r>
            <a:r>
              <a:rPr lang="en-US" altLang="en-US" sz="1600" b="1" dirty="0">
                <a:solidFill>
                  <a:srgbClr val="D97B7F"/>
                </a:solidFill>
                <a:latin typeface="Arial" panose="020B0604020202020204" pitchFamily="34" charset="0"/>
              </a:rPr>
              <a:t>high-stress environments</a:t>
            </a: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, such as private and self-employed sectors, will have a higher incidence of strokes compared to those in less stressful jobs like government jobs or being unemployed.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Urban residents will have a higher proportion of strokes due to lifestyle factors and </a:t>
            </a:r>
            <a:r>
              <a:rPr lang="en-US" altLang="en-US" sz="1600" b="1" dirty="0">
                <a:solidFill>
                  <a:srgbClr val="D97B7F"/>
                </a:solidFill>
                <a:latin typeface="Arial" panose="020B0604020202020204" pitchFamily="34" charset="0"/>
              </a:rPr>
              <a:t>stress associated with urban living</a:t>
            </a: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Marital status will influence stroke occurrence, with married individuals potentially experiencing higher stress levels related to </a:t>
            </a:r>
            <a:r>
              <a:rPr lang="en-US" altLang="en-US" sz="1600" b="1" dirty="0">
                <a:solidFill>
                  <a:srgbClr val="D97B7F"/>
                </a:solidFill>
                <a:latin typeface="Arial" panose="020B0604020202020204" pitchFamily="34" charset="0"/>
              </a:rPr>
              <a:t>family and financial responsibilities</a:t>
            </a: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, leading to a higher incidence of strokes.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Libraries: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To conduct this particular analysis, we will use a combination of python libraries for data manipulation, visualization, and statistical analysis. Specifically, we will use: Pandas (manipulation and cleaning), Seaborn and Matplotlib (visualizing the data), and </a:t>
            </a:r>
            <a:r>
              <a:rPr lang="en-US" altLang="en-US" sz="1600" b="1" dirty="0" err="1">
                <a:solidFill>
                  <a:schemeClr val="bg1"/>
                </a:solidFill>
                <a:latin typeface="Arial" panose="020B0604020202020204" pitchFamily="34" charset="0"/>
              </a:rPr>
              <a:t>Plotly</a:t>
            </a: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(creating interactive heatmaps).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CA" b="1" dirty="0">
              <a:solidFill>
                <a:schemeClr val="bg1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9750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3629-48BE-6EEC-03B2-2E2A46436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251" y="432537"/>
            <a:ext cx="10079497" cy="668493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Q2: ..Continued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C5D32-90BD-CB37-282D-7B4EE7349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56251" y="1213470"/>
            <a:ext cx="4599588" cy="556052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Visualization</a:t>
            </a:r>
          </a:p>
        </p:txBody>
      </p:sp>
      <p:pic>
        <p:nvPicPr>
          <p:cNvPr id="14" name="Picture 13" descr="A chart of different colors&#10;&#10;Description automatically generated">
            <a:extLst>
              <a:ext uri="{FF2B5EF4-FFF2-40B4-BE49-F238E27FC236}">
                <a16:creationId xmlns:a16="http://schemas.microsoft.com/office/drawing/2014/main" id="{7BE765DE-00C5-580A-F07E-8C73D06AE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694" y="2029196"/>
            <a:ext cx="5226999" cy="4683346"/>
          </a:xfrm>
          <a:prstGeom prst="rect">
            <a:avLst/>
          </a:prstGeom>
        </p:spPr>
      </p:pic>
      <p:pic>
        <p:nvPicPr>
          <p:cNvPr id="16" name="Picture 15" descr="A chart of different colors&#10;&#10;Description automatically generated">
            <a:extLst>
              <a:ext uri="{FF2B5EF4-FFF2-40B4-BE49-F238E27FC236}">
                <a16:creationId xmlns:a16="http://schemas.microsoft.com/office/drawing/2014/main" id="{C396E074-2505-80DC-DB3E-DB1F46167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8" y="2029196"/>
            <a:ext cx="5223295" cy="468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4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3629-48BE-6EEC-03B2-2E2A4643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Q3: Biological Predictors of stroke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82F39-36EE-ECC8-78B0-691321C9E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Analysis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8485B-450D-1936-12DD-8D7812B50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CA" dirty="0">
                <a:solidFill>
                  <a:schemeClr val="bg1"/>
                </a:solidFill>
              </a:rPr>
              <a:t>Question asked: </a:t>
            </a:r>
          </a:p>
          <a:p>
            <a:pPr marL="0" indent="0" algn="ctr">
              <a:buNone/>
            </a:pPr>
            <a:r>
              <a:rPr lang="en-CA" dirty="0">
                <a:solidFill>
                  <a:srgbClr val="D97B7F"/>
                </a:solidFill>
              </a:rPr>
              <a:t>How can medical comorbidities, often a larger stressor in patient lives, have a combined and individual effect and/or correlation with instances of stroke? </a:t>
            </a:r>
          </a:p>
          <a:p>
            <a:r>
              <a:rPr lang="en-CA" dirty="0">
                <a:solidFill>
                  <a:schemeClr val="bg1"/>
                </a:solidFill>
              </a:rPr>
              <a:t>Hypothesis Considered: High stressors such as Diabetes and Obesity will be more common in stroke patients </a:t>
            </a:r>
          </a:p>
          <a:p>
            <a:r>
              <a:rPr lang="en-CA" dirty="0">
                <a:solidFill>
                  <a:schemeClr val="bg1"/>
                </a:solidFill>
              </a:rPr>
              <a:t>Cohorts Considered: Diabetes, Obesity, smoking status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C5D32-90BD-CB37-282D-7B4EE7349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Visualization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473C1-83C1-6AE5-C199-F1640CE5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2823" y="2777279"/>
            <a:ext cx="4599588" cy="3276934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CA" dirty="0">
                <a:solidFill>
                  <a:srgbClr val="D97B7F"/>
                </a:solidFill>
              </a:rPr>
              <a:t>Swarm Plot</a:t>
            </a:r>
          </a:p>
          <a:p>
            <a:r>
              <a:rPr lang="en-CA" dirty="0">
                <a:solidFill>
                  <a:schemeClr val="bg1"/>
                </a:solidFill>
              </a:rPr>
              <a:t>Bar Graphs </a:t>
            </a:r>
          </a:p>
          <a:p>
            <a:r>
              <a:rPr lang="en-CA" dirty="0">
                <a:solidFill>
                  <a:schemeClr val="bg1"/>
                </a:solidFill>
              </a:rPr>
              <a:t>KDE Diagrams  </a:t>
            </a:r>
          </a:p>
        </p:txBody>
      </p:sp>
      <p:pic>
        <p:nvPicPr>
          <p:cNvPr id="14" name="Graphic 13" descr="Upward trend outline">
            <a:extLst>
              <a:ext uri="{FF2B5EF4-FFF2-40B4-BE49-F238E27FC236}">
                <a16:creationId xmlns:a16="http://schemas.microsoft.com/office/drawing/2014/main" id="{20A129F5-336C-0804-0095-1733ADAF3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7088" y="2217134"/>
            <a:ext cx="4347773" cy="434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1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36D2-1EE8-4BDD-825C-97EC6193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949" y="1052052"/>
            <a:ext cx="3048000" cy="943895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Distribution effects</a:t>
            </a:r>
          </a:p>
        </p:txBody>
      </p:sp>
      <p:pic>
        <p:nvPicPr>
          <p:cNvPr id="4" name="Content Placeholder 3" descr="A diagram of a red sound wave&#10;&#10;Description automatically generated with medium confidence">
            <a:extLst>
              <a:ext uri="{FF2B5EF4-FFF2-40B4-BE49-F238E27FC236}">
                <a16:creationId xmlns:a16="http://schemas.microsoft.com/office/drawing/2014/main" id="{6BF0F156-E2D2-738B-55C3-3D1C1CF2C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19" y="1249783"/>
            <a:ext cx="6712187" cy="43584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434ACF-1C56-9A29-5D69-959768054F8A}"/>
              </a:ext>
            </a:extLst>
          </p:cNvPr>
          <p:cNvSpPr txBox="1"/>
          <p:nvPr/>
        </p:nvSpPr>
        <p:spPr>
          <a:xfrm>
            <a:off x="8091949" y="2037735"/>
            <a:ext cx="3048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Visualization Type: </a:t>
            </a:r>
          </a:p>
          <a:p>
            <a:pPr algn="ctr"/>
            <a:endParaRPr lang="en-CA" sz="600" b="1" dirty="0">
              <a:solidFill>
                <a:srgbClr val="D97B7F"/>
              </a:solidFill>
            </a:endParaRPr>
          </a:p>
          <a:p>
            <a:pPr algn="ctr"/>
            <a:r>
              <a:rPr lang="en-CA" b="1" dirty="0">
                <a:solidFill>
                  <a:srgbClr val="D97B7F"/>
                </a:solidFill>
              </a:rPr>
              <a:t>Swarm Plot</a:t>
            </a:r>
          </a:p>
          <a:p>
            <a:pPr algn="ctr"/>
            <a:endParaRPr lang="en-CA" sz="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BMI has a large effect particularly when </a:t>
            </a:r>
            <a:r>
              <a:rPr lang="en-CA" dirty="0">
                <a:solidFill>
                  <a:srgbClr val="D97B7F"/>
                </a:solidFill>
              </a:rPr>
              <a:t>considered as a comorbidity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Glucose Level Ranges Considered: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8217F91-4F82-8CD3-FAE3-F0A6CB9D4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21605"/>
              </p:ext>
            </p:extLst>
          </p:nvPr>
        </p:nvGraphicFramePr>
        <p:xfrm>
          <a:off x="8003459" y="4632857"/>
          <a:ext cx="3116826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8413">
                  <a:extLst>
                    <a:ext uri="{9D8B030D-6E8A-4147-A177-3AD203B41FA5}">
                      <a16:colId xmlns:a16="http://schemas.microsoft.com/office/drawing/2014/main" val="547633835"/>
                    </a:ext>
                  </a:extLst>
                </a:gridCol>
                <a:gridCol w="1558413">
                  <a:extLst>
                    <a:ext uri="{9D8B030D-6E8A-4147-A177-3AD203B41FA5}">
                      <a16:colId xmlns:a16="http://schemas.microsoft.com/office/drawing/2014/main" val="1128542423"/>
                    </a:ext>
                  </a:extLst>
                </a:gridCol>
              </a:tblGrid>
              <a:tr h="214563">
                <a:tc>
                  <a:txBody>
                    <a:bodyPr/>
                    <a:lstStyle/>
                    <a:p>
                      <a:r>
                        <a:rPr lang="en-CA" sz="1000" dirty="0"/>
                        <a:t>&lt; 70 mg/dL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7B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Hypoglycemia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7B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8711"/>
                  </a:ext>
                </a:extLst>
              </a:tr>
              <a:tr h="214563">
                <a:tc>
                  <a:txBody>
                    <a:bodyPr/>
                    <a:lstStyle/>
                    <a:p>
                      <a:r>
                        <a:rPr lang="en-CA" sz="1000" dirty="0"/>
                        <a:t>70 mg/dL – 100 mg/dL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7B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7B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605655"/>
                  </a:ext>
                </a:extLst>
              </a:tr>
              <a:tr h="214563">
                <a:tc>
                  <a:txBody>
                    <a:bodyPr/>
                    <a:lstStyle/>
                    <a:p>
                      <a:r>
                        <a:rPr lang="en-CA" sz="1000" dirty="0"/>
                        <a:t>100 mg/dL – 125 mg/dL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7B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Monitor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7B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426396"/>
                  </a:ext>
                </a:extLst>
              </a:tr>
              <a:tr h="214563">
                <a:tc>
                  <a:txBody>
                    <a:bodyPr/>
                    <a:lstStyle/>
                    <a:p>
                      <a:r>
                        <a:rPr lang="en-CA" sz="1000" dirty="0"/>
                        <a:t>&gt; 125 mg/dL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7B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Diabetic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7B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02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596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36D2-1EE8-4BDD-825C-97EC6193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949" y="1052052"/>
            <a:ext cx="3048000" cy="943895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Distribution effects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34ACF-1C56-9A29-5D69-959768054F8A}"/>
              </a:ext>
            </a:extLst>
          </p:cNvPr>
          <p:cNvSpPr txBox="1"/>
          <p:nvPr/>
        </p:nvSpPr>
        <p:spPr>
          <a:xfrm>
            <a:off x="8091949" y="2037735"/>
            <a:ext cx="3048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Visualization Type: </a:t>
            </a:r>
          </a:p>
          <a:p>
            <a:pPr algn="ctr"/>
            <a:endParaRPr lang="en-CA" sz="600" b="1" dirty="0">
              <a:solidFill>
                <a:srgbClr val="D97B7F"/>
              </a:solidFill>
            </a:endParaRPr>
          </a:p>
          <a:p>
            <a:pPr algn="ctr"/>
            <a:r>
              <a:rPr lang="en-CA" b="1" dirty="0">
                <a:solidFill>
                  <a:srgbClr val="D97B7F"/>
                </a:solidFill>
              </a:rPr>
              <a:t>Swarm Plot</a:t>
            </a:r>
          </a:p>
          <a:p>
            <a:pPr algn="ctr"/>
            <a:endParaRPr lang="en-CA" sz="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Work type displays </a:t>
            </a:r>
            <a:r>
              <a:rPr lang="en-CA" dirty="0">
                <a:solidFill>
                  <a:srgbClr val="D97B7F"/>
                </a:solidFill>
              </a:rPr>
              <a:t>considerable effect </a:t>
            </a:r>
            <a:r>
              <a:rPr lang="en-CA" dirty="0">
                <a:solidFill>
                  <a:schemeClr val="bg1"/>
                </a:solidFill>
              </a:rPr>
              <a:t>in both stroke incidences and BMI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BMI effect observed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BMI Ranges Considered: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8217F91-4F82-8CD3-FAE3-F0A6CB9D4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39821"/>
              </p:ext>
            </p:extLst>
          </p:nvPr>
        </p:nvGraphicFramePr>
        <p:xfrm>
          <a:off x="8003459" y="4632857"/>
          <a:ext cx="3116826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8413">
                  <a:extLst>
                    <a:ext uri="{9D8B030D-6E8A-4147-A177-3AD203B41FA5}">
                      <a16:colId xmlns:a16="http://schemas.microsoft.com/office/drawing/2014/main" val="547633835"/>
                    </a:ext>
                  </a:extLst>
                </a:gridCol>
                <a:gridCol w="1558413">
                  <a:extLst>
                    <a:ext uri="{9D8B030D-6E8A-4147-A177-3AD203B41FA5}">
                      <a16:colId xmlns:a16="http://schemas.microsoft.com/office/drawing/2014/main" val="1128542423"/>
                    </a:ext>
                  </a:extLst>
                </a:gridCol>
              </a:tblGrid>
              <a:tr h="214563">
                <a:tc>
                  <a:txBody>
                    <a:bodyPr/>
                    <a:lstStyle/>
                    <a:p>
                      <a:r>
                        <a:rPr lang="en-CA" sz="1000" dirty="0"/>
                        <a:t>&lt; 18.5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7B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Underweight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7B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8711"/>
                  </a:ext>
                </a:extLst>
              </a:tr>
              <a:tr h="214563">
                <a:tc>
                  <a:txBody>
                    <a:bodyPr/>
                    <a:lstStyle/>
                    <a:p>
                      <a:r>
                        <a:rPr lang="en-CA" sz="1000" dirty="0"/>
                        <a:t>18.5 – 24.9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7B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Healthy 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7B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605655"/>
                  </a:ext>
                </a:extLst>
              </a:tr>
              <a:tr h="214563">
                <a:tc>
                  <a:txBody>
                    <a:bodyPr/>
                    <a:lstStyle/>
                    <a:p>
                      <a:r>
                        <a:rPr lang="en-CA" sz="1000" dirty="0"/>
                        <a:t>25.0 – 29.9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7B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Overweight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7B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426396"/>
                  </a:ext>
                </a:extLst>
              </a:tr>
              <a:tr h="214563">
                <a:tc>
                  <a:txBody>
                    <a:bodyPr/>
                    <a:lstStyle/>
                    <a:p>
                      <a:r>
                        <a:rPr lang="en-CA" sz="1000" dirty="0"/>
                        <a:t>&gt; 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7B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Obesity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7B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02335"/>
                  </a:ext>
                </a:extLst>
              </a:tr>
            </a:tbl>
          </a:graphicData>
        </a:graphic>
      </p:graphicFrame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A74D1F69-C4FC-9DD1-CCA0-5713A8FF3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6" y="1176138"/>
            <a:ext cx="6712187" cy="450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1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36D2-1EE8-4BDD-825C-97EC6193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Discussion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FA9D-6A1C-6A53-37AF-F0135B560E3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Future direction </a:t>
            </a:r>
          </a:p>
          <a:p>
            <a:r>
              <a:rPr lang="en-CA" dirty="0">
                <a:solidFill>
                  <a:schemeClr val="bg1"/>
                </a:solidFill>
              </a:rPr>
              <a:t>Limitations </a:t>
            </a:r>
          </a:p>
          <a:p>
            <a:pPr marL="0" indent="0">
              <a:buNone/>
            </a:pPr>
            <a:r>
              <a:rPr lang="en-CA" dirty="0">
                <a:solidFill>
                  <a:srgbClr val="FFFF00"/>
                </a:solidFill>
              </a:rPr>
              <a:t>---------------------------------------</a:t>
            </a:r>
          </a:p>
          <a:p>
            <a:pPr marL="0" indent="0">
              <a:buNone/>
            </a:pPr>
            <a:endParaRPr lang="en-CA" sz="100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Please navigate to the Dashboard Link: </a:t>
            </a:r>
          </a:p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9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475B-E914-343F-7FC3-46E01269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1735" y="3331029"/>
            <a:ext cx="2668529" cy="619738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7" name="Graphic 6" descr="Heart outline">
            <a:extLst>
              <a:ext uri="{FF2B5EF4-FFF2-40B4-BE49-F238E27FC236}">
                <a16:creationId xmlns:a16="http://schemas.microsoft.com/office/drawing/2014/main" id="{8DF5358C-45C5-7EB3-EB33-32ED77663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1572" y="2786747"/>
            <a:ext cx="718457" cy="718457"/>
          </a:xfrm>
          <a:prstGeom prst="rect">
            <a:avLst/>
          </a:prstGeom>
        </p:spPr>
      </p:pic>
      <p:pic>
        <p:nvPicPr>
          <p:cNvPr id="8" name="Graphic 7" descr="Heartbeat outline">
            <a:extLst>
              <a:ext uri="{FF2B5EF4-FFF2-40B4-BE49-F238E27FC236}">
                <a16:creationId xmlns:a16="http://schemas.microsoft.com/office/drawing/2014/main" id="{26AAA8FF-E500-E058-B0AE-8C9580C21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5766" y="26887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1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DA5F6E6D-A9ED-471F-B5D3-C84B8466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0338" y="-98323"/>
            <a:ext cx="12151094" cy="6858000"/>
          </a:xfrm>
          <a:custGeom>
            <a:avLst/>
            <a:gdLst>
              <a:gd name="connsiteX0" fmla="*/ 1784518 w 10937756"/>
              <a:gd name="connsiteY0" fmla="*/ 0 h 6858000"/>
              <a:gd name="connsiteX1" fmla="*/ 9153238 w 10937756"/>
              <a:gd name="connsiteY1" fmla="*/ 0 h 6858000"/>
              <a:gd name="connsiteX2" fmla="*/ 9335959 w 10937756"/>
              <a:gd name="connsiteY2" fmla="*/ 174208 h 6858000"/>
              <a:gd name="connsiteX3" fmla="*/ 10937756 w 10937756"/>
              <a:gd name="connsiteY3" fmla="*/ 4041289 h 6858000"/>
              <a:gd name="connsiteX4" fmla="*/ 10277692 w 10937756"/>
              <a:gd name="connsiteY4" fmla="*/ 6648081 h 6858000"/>
              <a:gd name="connsiteX5" fmla="*/ 10156991 w 10937756"/>
              <a:gd name="connsiteY5" fmla="*/ 6858000 h 6858000"/>
              <a:gd name="connsiteX6" fmla="*/ 780765 w 10937756"/>
              <a:gd name="connsiteY6" fmla="*/ 6858000 h 6858000"/>
              <a:gd name="connsiteX7" fmla="*/ 660064 w 10937756"/>
              <a:gd name="connsiteY7" fmla="*/ 6648081 h 6858000"/>
              <a:gd name="connsiteX8" fmla="*/ 0 w 10937756"/>
              <a:gd name="connsiteY8" fmla="*/ 4041289 h 6858000"/>
              <a:gd name="connsiteX9" fmla="*/ 1601797 w 10937756"/>
              <a:gd name="connsiteY9" fmla="*/ 1742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37756" h="6858000">
                <a:moveTo>
                  <a:pt x="1784518" y="0"/>
                </a:moveTo>
                <a:lnTo>
                  <a:pt x="9153238" y="0"/>
                </a:lnTo>
                <a:lnTo>
                  <a:pt x="9335959" y="174208"/>
                </a:lnTo>
                <a:cubicBezTo>
                  <a:pt x="10325631" y="1163881"/>
                  <a:pt x="10937756" y="2531100"/>
                  <a:pt x="10937756" y="4041289"/>
                </a:cubicBezTo>
                <a:cubicBezTo>
                  <a:pt x="10937756" y="4985157"/>
                  <a:pt x="10698645" y="5873178"/>
                  <a:pt x="10277692" y="6648081"/>
                </a:cubicBezTo>
                <a:lnTo>
                  <a:pt x="10156991" y="6858000"/>
                </a:lnTo>
                <a:lnTo>
                  <a:pt x="780765" y="6858000"/>
                </a:lnTo>
                <a:lnTo>
                  <a:pt x="660064" y="6648081"/>
                </a:lnTo>
                <a:cubicBezTo>
                  <a:pt x="239111" y="5873178"/>
                  <a:pt x="0" y="4985157"/>
                  <a:pt x="0" y="4041289"/>
                </a:cubicBezTo>
                <a:cubicBezTo>
                  <a:pt x="0" y="2531100"/>
                  <a:pt x="612125" y="1163881"/>
                  <a:pt x="1601797" y="1742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4864D6A-CDDD-4D60-8619-C1AD786F3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37076" y="2597690"/>
            <a:ext cx="1980000" cy="1980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CD1768A-EC26-4C6A-A57C-E23005890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44530" y="3983071"/>
            <a:ext cx="1980000" cy="1980000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9530F13-2430-4DB9-9637-7708CFDD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44530" y="1320833"/>
            <a:ext cx="1980000" cy="1980000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4F69744-BE77-4CA9-862A-54E574EE8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41485" y="3992596"/>
            <a:ext cx="1980000" cy="198000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8B7D5AE-8D15-48A8-BF79-863756AB2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41485" y="1378184"/>
            <a:ext cx="1980000" cy="198000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E26D681-9D60-4729-9BAF-8F1BC982F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76663" y="1301948"/>
            <a:ext cx="4638675" cy="4638675"/>
          </a:xfrm>
          <a:prstGeom prst="ellipse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D3B067-A626-42D5-A3BC-823CE088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6294" y="2161579"/>
            <a:ext cx="2919412" cy="29194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58313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56577-55A5-4AC0-A86E-107F2E113581}"/>
              </a:ext>
            </a:extLst>
          </p:cNvPr>
          <p:cNvSpPr/>
          <p:nvPr/>
        </p:nvSpPr>
        <p:spPr>
          <a:xfrm>
            <a:off x="653637" y="1477579"/>
            <a:ext cx="1216258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</a:t>
            </a: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48265B-D934-4BC5-8F2B-2322214922F8}"/>
              </a:ext>
            </a:extLst>
          </p:cNvPr>
          <p:cNvSpPr/>
          <p:nvPr/>
        </p:nvSpPr>
        <p:spPr>
          <a:xfrm>
            <a:off x="1986620" y="1392399"/>
            <a:ext cx="1551026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DEMOGRAPHICS</a:t>
            </a: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Sub-Question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BC400A2-92B1-B961-7ACF-DB889820CB39}"/>
              </a:ext>
            </a:extLst>
          </p:cNvPr>
          <p:cNvSpPr/>
          <p:nvPr/>
        </p:nvSpPr>
        <p:spPr>
          <a:xfrm>
            <a:off x="7081271" y="1925695"/>
            <a:ext cx="724201" cy="732612"/>
          </a:xfrm>
          <a:prstGeom prst="ellipse">
            <a:avLst/>
          </a:prstGeom>
          <a:solidFill>
            <a:srgbClr val="5E8A9F"/>
          </a:solidFill>
          <a:ln>
            <a:solidFill>
              <a:srgbClr val="5E8A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89EE31C-570F-38E9-90DA-466F9CAD6AA0}"/>
              </a:ext>
            </a:extLst>
          </p:cNvPr>
          <p:cNvSpPr/>
          <p:nvPr/>
        </p:nvSpPr>
        <p:spPr>
          <a:xfrm>
            <a:off x="4405735" y="1939982"/>
            <a:ext cx="720000" cy="718325"/>
          </a:xfrm>
          <a:prstGeom prst="ellipse">
            <a:avLst/>
          </a:prstGeom>
          <a:solidFill>
            <a:srgbClr val="D97B7F"/>
          </a:solidFill>
          <a:ln>
            <a:solidFill>
              <a:srgbClr val="D97B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6E30C7-762E-4337-B852-3A7938FA969D}"/>
              </a:ext>
            </a:extLst>
          </p:cNvPr>
          <p:cNvSpPr/>
          <p:nvPr/>
        </p:nvSpPr>
        <p:spPr>
          <a:xfrm>
            <a:off x="9448202" y="1508550"/>
            <a:ext cx="1656407" cy="735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b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Interactive Dashboard</a:t>
            </a: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D54CB4-0066-4140-96B8-95930CD77276}"/>
              </a:ext>
            </a:extLst>
          </p:cNvPr>
          <p:cNvSpPr/>
          <p:nvPr/>
        </p:nvSpPr>
        <p:spPr>
          <a:xfrm>
            <a:off x="3238012" y="2029982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Jelena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CA2203-78D4-4184-A8B1-8D6E3C28C889}"/>
              </a:ext>
            </a:extLst>
          </p:cNvPr>
          <p:cNvSpPr/>
          <p:nvPr/>
        </p:nvSpPr>
        <p:spPr>
          <a:xfrm>
            <a:off x="7953754" y="1891579"/>
            <a:ext cx="1486898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Jaskirat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267414-C32D-40FE-972B-255FF1A8576C}"/>
              </a:ext>
            </a:extLst>
          </p:cNvPr>
          <p:cNvSpPr/>
          <p:nvPr/>
        </p:nvSpPr>
        <p:spPr>
          <a:xfrm>
            <a:off x="5430000" y="3245690"/>
            <a:ext cx="1332000" cy="684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/>
                </a:solidFill>
              </a:rPr>
              <a:t>Project 3: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/>
                </a:solidFill>
              </a:rPr>
              <a:t>Team 5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8E41E6-B0BF-44BC-98F9-F8F486ABC7F1}"/>
              </a:ext>
            </a:extLst>
          </p:cNvPr>
          <p:cNvSpPr/>
          <p:nvPr/>
        </p:nvSpPr>
        <p:spPr>
          <a:xfrm>
            <a:off x="3131384" y="4732599"/>
            <a:ext cx="1183348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Nicole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E586E9-45C1-10C4-47FD-F185747546AF}"/>
              </a:ext>
            </a:extLst>
          </p:cNvPr>
          <p:cNvSpPr/>
          <p:nvPr/>
        </p:nvSpPr>
        <p:spPr>
          <a:xfrm>
            <a:off x="7056432" y="4637886"/>
            <a:ext cx="720000" cy="718325"/>
          </a:xfrm>
          <a:prstGeom prst="ellipse">
            <a:avLst/>
          </a:prstGeom>
          <a:solidFill>
            <a:srgbClr val="A67FC7"/>
          </a:solidFill>
          <a:ln>
            <a:solidFill>
              <a:srgbClr val="A67F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85BD87-835A-F0ED-ECAD-FDDCD3782F27}"/>
              </a:ext>
            </a:extLst>
          </p:cNvPr>
          <p:cNvSpPr/>
          <p:nvPr/>
        </p:nvSpPr>
        <p:spPr>
          <a:xfrm>
            <a:off x="4425224" y="4632801"/>
            <a:ext cx="720000" cy="718325"/>
          </a:xfrm>
          <a:prstGeom prst="ellipse">
            <a:avLst/>
          </a:prstGeom>
          <a:solidFill>
            <a:srgbClr val="5F978B"/>
          </a:solidFill>
          <a:ln>
            <a:solidFill>
              <a:srgbClr val="5F97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8C1A8A-DB3C-4362-B041-C35C08C0195F}"/>
              </a:ext>
            </a:extLst>
          </p:cNvPr>
          <p:cNvSpPr/>
          <p:nvPr/>
        </p:nvSpPr>
        <p:spPr>
          <a:xfrm>
            <a:off x="7925828" y="4672214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Yumai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9B8C93-9BD8-4437-9379-8B7C1D9398C3}"/>
              </a:ext>
            </a:extLst>
          </p:cNvPr>
          <p:cNvSpPr/>
          <p:nvPr/>
        </p:nvSpPr>
        <p:spPr>
          <a:xfrm>
            <a:off x="789895" y="5409251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LIFESTYLE</a:t>
            </a:r>
          </a:p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CHOICES</a:t>
            </a:r>
            <a:b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Sub-Question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1682DD-5C22-4B97-83AE-86C7996FB90B}"/>
              </a:ext>
            </a:extLst>
          </p:cNvPr>
          <p:cNvSpPr/>
          <p:nvPr/>
        </p:nvSpPr>
        <p:spPr>
          <a:xfrm>
            <a:off x="2046093" y="5439829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Approach</a:t>
            </a:r>
          </a:p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b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772BBE7-C6D8-4BF9-BA45-DC3C6BC93DE2}"/>
              </a:ext>
            </a:extLst>
          </p:cNvPr>
          <p:cNvSpPr/>
          <p:nvPr/>
        </p:nvSpPr>
        <p:spPr>
          <a:xfrm>
            <a:off x="9503812" y="5357520"/>
            <a:ext cx="1545189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BIOLOGICAL PREDICTORS  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Sub-Ques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tion 3</a:t>
            </a: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B1786F3-631A-4BEE-8323-68AB581BC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2221" y="2486654"/>
            <a:ext cx="213490" cy="21349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3F3AC2-C134-452A-A575-2AEDD5FDD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26968" y="2506519"/>
            <a:ext cx="213490" cy="2134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74C5EF9-9647-43F7-B54F-97E136BDC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20654" y="4562469"/>
            <a:ext cx="213490" cy="2134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5005B3-E7A9-43A7-9097-E5C0B12D0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68596" y="4565116"/>
            <a:ext cx="213490" cy="2134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D4169F2-589F-4BCC-9E24-FF0760B9A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84253" y="2144397"/>
            <a:ext cx="82310" cy="82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E67447B-A1BE-4C7F-841C-1D52C3E3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87585" y="2144397"/>
            <a:ext cx="82310" cy="82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547C6B6-4C5C-4A9B-97B5-B9DAA62B6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84253" y="5171059"/>
            <a:ext cx="82310" cy="82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3B8C8A1-B8C7-423C-89FE-51E9ECFCB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87585" y="5171059"/>
            <a:ext cx="82310" cy="82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622A3281-34A2-40FA-8168-008FF7176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8" idx="4"/>
          </p:cNvCxnSpPr>
          <p:nvPr/>
        </p:nvCxnSpPr>
        <p:spPr>
          <a:xfrm rot="5400000" flipH="1">
            <a:off x="3678934" y="1573181"/>
            <a:ext cx="433275" cy="1740328"/>
          </a:xfrm>
          <a:prstGeom prst="bentConnector3">
            <a:avLst>
              <a:gd name="adj1" fmla="val -52761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3776E844-35AA-4B61-8A75-6DA7A2EE9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9" idx="4"/>
          </p:cNvCxnSpPr>
          <p:nvPr/>
        </p:nvCxnSpPr>
        <p:spPr>
          <a:xfrm rot="5400000" flipH="1">
            <a:off x="3080600" y="974847"/>
            <a:ext cx="433275" cy="2936996"/>
          </a:xfrm>
          <a:prstGeom prst="bentConnector3">
            <a:avLst>
              <a:gd name="adj1" fmla="val -52761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8A0D58C4-E3D8-4575-8BF0-37F45BB95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94619" y="2144397"/>
            <a:ext cx="82310" cy="823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DB6E0B7E-8974-4A28-BC51-7F85C7F5B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0" idx="0"/>
          </p:cNvCxnSpPr>
          <p:nvPr/>
        </p:nvCxnSpPr>
        <p:spPr>
          <a:xfrm rot="16200000" flipH="1" flipV="1">
            <a:off x="3641086" y="4026921"/>
            <a:ext cx="528460" cy="1759816"/>
          </a:xfrm>
          <a:prstGeom prst="bentConnector3">
            <a:avLst>
              <a:gd name="adj1" fmla="val -43258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5DE74E47-57A7-4EFA-83E1-B978BCE6B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1" idx="0"/>
          </p:cNvCxnSpPr>
          <p:nvPr/>
        </p:nvCxnSpPr>
        <p:spPr>
          <a:xfrm rot="16200000" flipH="1" flipV="1">
            <a:off x="3042752" y="3428587"/>
            <a:ext cx="528460" cy="2956484"/>
          </a:xfrm>
          <a:prstGeom prst="bentConnector3">
            <a:avLst>
              <a:gd name="adj1" fmla="val -43258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FE82DF5B-C60E-4257-B370-A4B302DC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9" idx="4"/>
          </p:cNvCxnSpPr>
          <p:nvPr/>
        </p:nvCxnSpPr>
        <p:spPr>
          <a:xfrm rot="5400000" flipH="1" flipV="1">
            <a:off x="8271884" y="1396093"/>
            <a:ext cx="433275" cy="2094503"/>
          </a:xfrm>
          <a:prstGeom prst="bentConnector3">
            <a:avLst>
              <a:gd name="adj1" fmla="val -52761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716F090E-A9F1-4775-801C-A297BCFA7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06735" y="5171059"/>
            <a:ext cx="82310" cy="82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6A5E1044-F23D-446F-BE87-4E46A9AA5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34" idx="0"/>
          </p:cNvCxnSpPr>
          <p:nvPr/>
        </p:nvCxnSpPr>
        <p:spPr>
          <a:xfrm rot="16200000" flipH="1">
            <a:off x="8217455" y="3840624"/>
            <a:ext cx="528460" cy="2132410"/>
          </a:xfrm>
          <a:prstGeom prst="bentConnector3">
            <a:avLst>
              <a:gd name="adj1" fmla="val -43258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Alien Face outline">
            <a:extLst>
              <a:ext uri="{FF2B5EF4-FFF2-40B4-BE49-F238E27FC236}">
                <a16:creationId xmlns:a16="http://schemas.microsoft.com/office/drawing/2014/main" id="{4D8E96C5-C3AD-A7A1-FA04-F8AAC9077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6428" y="4702625"/>
            <a:ext cx="635677" cy="635677"/>
          </a:xfrm>
          <a:prstGeom prst="rect">
            <a:avLst/>
          </a:prstGeom>
        </p:spPr>
      </p:pic>
      <p:pic>
        <p:nvPicPr>
          <p:cNvPr id="12" name="Graphic 11" descr="Atom outline">
            <a:extLst>
              <a:ext uri="{FF2B5EF4-FFF2-40B4-BE49-F238E27FC236}">
                <a16:creationId xmlns:a16="http://schemas.microsoft.com/office/drawing/2014/main" id="{B8374644-32BF-5B00-75A2-E5EA493E1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95920" y="1841944"/>
            <a:ext cx="903198" cy="903198"/>
          </a:xfrm>
          <a:prstGeom prst="rect">
            <a:avLst/>
          </a:prstGeom>
        </p:spPr>
      </p:pic>
      <p:pic>
        <p:nvPicPr>
          <p:cNvPr id="14" name="Graphic 13" descr="Artificial Intelligence with solid fill">
            <a:extLst>
              <a:ext uri="{FF2B5EF4-FFF2-40B4-BE49-F238E27FC236}">
                <a16:creationId xmlns:a16="http://schemas.microsoft.com/office/drawing/2014/main" id="{8FC117DF-F4BC-EC8B-8656-A93FC5F414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0111" y="1916935"/>
            <a:ext cx="738887" cy="738887"/>
          </a:xfrm>
          <a:prstGeom prst="rect">
            <a:avLst/>
          </a:prstGeom>
        </p:spPr>
      </p:pic>
      <p:pic>
        <p:nvPicPr>
          <p:cNvPr id="16" name="Graphic 15" descr="Bar chart outline">
            <a:extLst>
              <a:ext uri="{FF2B5EF4-FFF2-40B4-BE49-F238E27FC236}">
                <a16:creationId xmlns:a16="http://schemas.microsoft.com/office/drawing/2014/main" id="{9F2A299B-584F-C604-897E-4A0263C5D1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55256" y="4682760"/>
            <a:ext cx="642874" cy="64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4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20C0C-687B-2F69-4F69-387DDBB4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6" y="936887"/>
            <a:ext cx="5130002" cy="181012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b="1" kern="1200" cap="all" spc="500" baseline="0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77"/>
              </a:rPr>
              <a:t>WORLD STROKE Organization projects a 50% rise in a stroke that will claim 9.7 million lives a year by 2050</a:t>
            </a:r>
            <a:br>
              <a:rPr lang="en-US" sz="1300" b="1" i="0" kern="1200" cap="all" spc="500" baseline="0" dirty="0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300" b="1" kern="1200" cap="all" spc="500" baseline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C037C-3B57-BFD8-0683-C836C5F85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168" y="2940148"/>
            <a:ext cx="45719" cy="8440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57150"/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5243" y="936887"/>
            <a:ext cx="4490823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F61FA-4B5F-D871-DBF8-37AD8685852B}"/>
              </a:ext>
            </a:extLst>
          </p:cNvPr>
          <p:cNvSpPr txBox="1"/>
          <p:nvPr/>
        </p:nvSpPr>
        <p:spPr>
          <a:xfrm>
            <a:off x="703386" y="4166787"/>
            <a:ext cx="5130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rial Rounded MT Bold" panose="020F0704030504030204" pitchFamily="34" charset="77"/>
              </a:rPr>
              <a:t>STROKE PREDICTORS</a:t>
            </a:r>
            <a:r>
              <a:rPr lang="en-CA" b="0" i="0" dirty="0">
                <a:effectLst/>
                <a:latin typeface="Arial Rounded MT Bold" panose="020F0704030504030204" pitchFamily="34" charset="77"/>
              </a:rPr>
              <a:t> Problem Statemen</a:t>
            </a:r>
            <a:r>
              <a:rPr lang="en-CA" b="0" i="0" dirty="0">
                <a:effectLst/>
                <a:latin typeface="Arial" panose="020B0604020202020204" pitchFamily="34" charset="0"/>
              </a:rPr>
              <a:t>t: </a:t>
            </a:r>
          </a:p>
          <a:p>
            <a:endParaRPr lang="en-CA" dirty="0">
              <a:latin typeface="Arial" panose="020B0604020202020204" pitchFamily="34" charset="0"/>
            </a:endParaRPr>
          </a:p>
          <a:p>
            <a:r>
              <a:rPr lang="en-CA" b="0" i="0" dirty="0">
                <a:effectLst/>
                <a:latin typeface="Arial Rounded MT Bold" panose="020F0704030504030204" pitchFamily="34" charset="77"/>
              </a:rPr>
              <a:t>How can patients of higher stroke risk be more easily identified through </a:t>
            </a:r>
            <a:r>
              <a:rPr lang="en-CA" b="0" i="0" dirty="0">
                <a:solidFill>
                  <a:srgbClr val="D97B7F"/>
                </a:solidFill>
                <a:effectLst/>
                <a:latin typeface="Arial Rounded MT Bold" panose="020F0704030504030204" pitchFamily="34" charset="77"/>
              </a:rPr>
              <a:t>measurable, and potentially modifiable</a:t>
            </a:r>
            <a:r>
              <a:rPr lang="en-CA" b="0" i="0" dirty="0">
                <a:effectLst/>
                <a:latin typeface="Arial Rounded MT Bold" panose="020F0704030504030204" pitchFamily="34" charset="77"/>
              </a:rPr>
              <a:t>, metrics in lifestyle and health status?</a:t>
            </a:r>
            <a:endParaRPr lang="en-US" dirty="0">
              <a:latin typeface="Arial Rounded MT Bold" panose="020F0704030504030204" pitchFamily="34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B5E174-BEBB-B248-86D1-5B6972003F36}"/>
              </a:ext>
            </a:extLst>
          </p:cNvPr>
          <p:cNvSpPr txBox="1"/>
          <p:nvPr/>
        </p:nvSpPr>
        <p:spPr>
          <a:xfrm rot="10800000" flipH="1" flipV="1">
            <a:off x="703386" y="3071537"/>
            <a:ext cx="513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97B7F"/>
                </a:solidFill>
                <a:latin typeface="Arial Rounded MT Bold" panose="020F0704030504030204" pitchFamily="34" charset="77"/>
              </a:rPr>
              <a:t>Globally, 1 in 4 adults, over the age of 25 will have a stroke in their lifetime</a:t>
            </a:r>
            <a:r>
              <a:rPr lang="en-US" dirty="0">
                <a:latin typeface="Arial Rounded MT Bold" panose="020F0704030504030204" pitchFamily="34" charset="7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55A74-2199-5CBF-8B79-7007EC428ADF}"/>
              </a:ext>
            </a:extLst>
          </p:cNvPr>
          <p:cNvSpPr txBox="1"/>
          <p:nvPr/>
        </p:nvSpPr>
        <p:spPr>
          <a:xfrm>
            <a:off x="1308295" y="3474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Placeholder 5" descr="A brain with a heartbeat line&#10;&#10;Description automatically generated">
            <a:extLst>
              <a:ext uri="{FF2B5EF4-FFF2-40B4-BE49-F238E27FC236}">
                <a16:creationId xmlns:a16="http://schemas.microsoft.com/office/drawing/2014/main" id="{8027E7B4-1FBE-9958-BE3F-CC5C251AB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4" r="15524"/>
          <a:stretch>
            <a:fillRect/>
          </a:stretch>
        </p:blipFill>
        <p:spPr>
          <a:xfrm>
            <a:off x="5915173" y="931857"/>
            <a:ext cx="5351659" cy="49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7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brain with a heartbeat line&#10;&#10;Description automatically generated">
            <a:extLst>
              <a:ext uri="{FF2B5EF4-FFF2-40B4-BE49-F238E27FC236}">
                <a16:creationId xmlns:a16="http://schemas.microsoft.com/office/drawing/2014/main" id="{F4C0637A-CD11-8135-1137-A48B378CF52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4" r="15524"/>
          <a:stretch>
            <a:fillRect/>
          </a:stretch>
        </p:blipFill>
        <p:spPr>
          <a:xfrm>
            <a:off x="5907143" y="931857"/>
            <a:ext cx="5351659" cy="499630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EF154-2249-1214-B1CB-F6DDDBBBC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3198" y="931857"/>
            <a:ext cx="4299984" cy="4996302"/>
          </a:xfrm>
        </p:spPr>
        <p:txBody>
          <a:bodyPr>
            <a:normAutofit fontScale="62500" lnSpcReduction="20000"/>
          </a:bodyPr>
          <a:lstStyle/>
          <a:p>
            <a:pPr marL="342900" indent="-285750">
              <a:buFont typeface="Wingdings" pitchFamily="2" charset="2"/>
              <a:buChar char="q"/>
            </a:pPr>
            <a:r>
              <a:rPr lang="en-US" sz="2600" dirty="0">
                <a:latin typeface="Arial Rounded MT Bold" panose="020F0704030504030204" pitchFamily="34" charset="77"/>
              </a:rPr>
              <a:t>Data Source: The </a:t>
            </a:r>
            <a:r>
              <a:rPr lang="en-US" sz="2600" dirty="0">
                <a:solidFill>
                  <a:srgbClr val="D97B7F"/>
                </a:solidFill>
                <a:latin typeface="Arial Rounded MT Bold" panose="020F0704030504030204" pitchFamily="34" charset="77"/>
              </a:rPr>
              <a:t>healthcare-dataset- stroke-</a:t>
            </a:r>
            <a:r>
              <a:rPr lang="en-US" sz="2600" dirty="0" err="1">
                <a:solidFill>
                  <a:srgbClr val="D97B7F"/>
                </a:solidFill>
                <a:latin typeface="Arial Rounded MT Bold" panose="020F0704030504030204" pitchFamily="34" charset="77"/>
              </a:rPr>
              <a:t>data.csv</a:t>
            </a:r>
            <a:r>
              <a:rPr lang="en-US" sz="2600" dirty="0">
                <a:latin typeface="Arial Rounded MT Bold" panose="020F0704030504030204" pitchFamily="34" charset="77"/>
              </a:rPr>
              <a:t> from </a:t>
            </a:r>
            <a:r>
              <a:rPr lang="en-US" sz="2600" dirty="0" err="1">
                <a:latin typeface="Arial Rounded MT Bold" panose="020F0704030504030204" pitchFamily="34" charset="77"/>
              </a:rPr>
              <a:t>Kaggle.com</a:t>
            </a:r>
            <a:endParaRPr lang="en-US" sz="2600" dirty="0">
              <a:latin typeface="Arial Rounded MT Bold" panose="020F0704030504030204" pitchFamily="34" charset="77"/>
            </a:endParaRPr>
          </a:p>
          <a:p>
            <a:pPr marL="342900" indent="-285750" algn="just">
              <a:buFont typeface="Wingdings" pitchFamily="2" charset="2"/>
              <a:buChar char="q"/>
            </a:pPr>
            <a:r>
              <a:rPr lang="en-US" sz="2600" dirty="0">
                <a:latin typeface="Arial Rounded MT Bold" panose="020F0704030504030204" pitchFamily="34" charset="0"/>
                <a:cs typeface="Aparajita" panose="02020603050405020304" pitchFamily="18" charset="0"/>
              </a:rPr>
              <a:t>The dataset includes various features related</a:t>
            </a:r>
            <a:r>
              <a:rPr lang="en-US" sz="2600" spc="-150" dirty="0">
                <a:latin typeface="Arial Rounded MT Bold" panose="020F0704030504030204" pitchFamily="34" charset="0"/>
                <a:cs typeface="Aparajita" panose="02020603050405020304" pitchFamily="18" charset="0"/>
              </a:rPr>
              <a:t> to </a:t>
            </a:r>
            <a:r>
              <a:rPr lang="en-US" sz="2600" dirty="0">
                <a:latin typeface="Arial Rounded MT Bold" panose="020F0704030504030204" pitchFamily="34" charset="0"/>
                <a:cs typeface="Aparajita" panose="02020603050405020304" pitchFamily="18" charset="0"/>
              </a:rPr>
              <a:t>patients’ health and lifestyle, including age, gender, hypertension, heart disease, marital status, work type, residence type, average glucose level, BMI, smoking status, stroke.</a:t>
            </a:r>
          </a:p>
          <a:p>
            <a:pPr marL="342900" indent="-285750">
              <a:buFont typeface="Wingdings" pitchFamily="2" charset="2"/>
              <a:buChar char="q"/>
            </a:pPr>
            <a:r>
              <a:rPr lang="en-US" sz="2600" dirty="0">
                <a:latin typeface="Arial Rounded MT Bold" panose="020F0704030504030204" pitchFamily="34" charset="77"/>
              </a:rPr>
              <a:t>There are</a:t>
            </a:r>
            <a:r>
              <a:rPr lang="en-US" sz="2600" dirty="0">
                <a:solidFill>
                  <a:srgbClr val="D97B7F"/>
                </a:solidFill>
                <a:latin typeface="Arial Rounded MT Bold" panose="020F0704030504030204" pitchFamily="34" charset="77"/>
              </a:rPr>
              <a:t> 5,110</a:t>
            </a:r>
            <a:r>
              <a:rPr lang="en-US" sz="2600" dirty="0">
                <a:latin typeface="Arial Rounded MT Bold" panose="020F0704030504030204" pitchFamily="34" charset="77"/>
              </a:rPr>
              <a:t> patients in this dataset</a:t>
            </a:r>
          </a:p>
          <a:p>
            <a:pPr marL="342900" indent="-285750">
              <a:buFont typeface="Wingdings" pitchFamily="2" charset="2"/>
              <a:buChar char="q"/>
            </a:pPr>
            <a:r>
              <a:rPr lang="en-US" sz="2600" dirty="0">
                <a:latin typeface="Arial Rounded MT Bold" panose="020F0704030504030204" pitchFamily="34" charset="77"/>
              </a:rPr>
              <a:t>Libraries used: Pandas, </a:t>
            </a:r>
            <a:r>
              <a:rPr lang="en-US" sz="2600" dirty="0" err="1">
                <a:latin typeface="Arial Rounded MT Bold" panose="020F0704030504030204" pitchFamily="34" charset="77"/>
              </a:rPr>
              <a:t>Nympy</a:t>
            </a:r>
            <a:r>
              <a:rPr lang="en-US" sz="2600" dirty="0">
                <a:latin typeface="Arial Rounded MT Bold" panose="020F0704030504030204" pitchFamily="34" charset="77"/>
              </a:rPr>
              <a:t>, </a:t>
            </a:r>
            <a:r>
              <a:rPr lang="en-US" sz="2600" dirty="0" err="1">
                <a:latin typeface="Arial Rounded MT Bold" panose="020F0704030504030204" pitchFamily="34" charset="77"/>
              </a:rPr>
              <a:t>MatPlotLib</a:t>
            </a:r>
            <a:r>
              <a:rPr lang="en-US" sz="2600" dirty="0">
                <a:latin typeface="Arial Rounded MT Bold" panose="020F0704030504030204" pitchFamily="34" charset="77"/>
              </a:rPr>
              <a:t>, JSON, Flask, </a:t>
            </a:r>
            <a:r>
              <a:rPr lang="en-US" sz="2600" dirty="0" err="1">
                <a:latin typeface="Arial Rounded MT Bold" panose="020F0704030504030204" pitchFamily="34" charset="77"/>
              </a:rPr>
              <a:t>Sqlite</a:t>
            </a:r>
            <a:r>
              <a:rPr lang="en-US" sz="2600" dirty="0">
                <a:latin typeface="Arial Rounded MT Bold" panose="020F0704030504030204" pitchFamily="34" charset="77"/>
              </a:rPr>
              <a:t>, </a:t>
            </a:r>
            <a:r>
              <a:rPr lang="en-US" sz="2600" dirty="0" err="1">
                <a:latin typeface="Arial Rounded MT Bold" panose="020F0704030504030204" pitchFamily="34" charset="77"/>
              </a:rPr>
              <a:t>SQLAlchemy</a:t>
            </a:r>
            <a:r>
              <a:rPr lang="en-US" sz="2600" dirty="0">
                <a:latin typeface="Arial Rounded MT Bold" panose="020F0704030504030204" pitchFamily="34" charset="77"/>
              </a:rPr>
              <a:t>, </a:t>
            </a:r>
            <a:r>
              <a:rPr lang="en-US" sz="2600" dirty="0" err="1">
                <a:latin typeface="Arial Rounded MT Bold" panose="020F0704030504030204" pitchFamily="34" charset="77"/>
              </a:rPr>
              <a:t>Plotly</a:t>
            </a:r>
            <a:r>
              <a:rPr lang="en-US" sz="2600" dirty="0">
                <a:latin typeface="Arial Rounded MT Bold" panose="020F0704030504030204" pitchFamily="34" charset="77"/>
              </a:rPr>
              <a:t>, D3, </a:t>
            </a:r>
            <a:r>
              <a:rPr lang="en-US" sz="2600" dirty="0" err="1">
                <a:latin typeface="Arial Rounded MT Bold" panose="020F0704030504030204" pitchFamily="34" charset="77"/>
              </a:rPr>
              <a:t>HighChart</a:t>
            </a:r>
            <a:endParaRPr lang="en-US" sz="2600" dirty="0">
              <a:latin typeface="Arial Rounded MT Bold" panose="020F0704030504030204" pitchFamily="34" charset="77"/>
            </a:endParaRPr>
          </a:p>
          <a:p>
            <a:pPr marL="342900" indent="-285750">
              <a:buFont typeface="Wingdings" pitchFamily="2" charset="2"/>
              <a:buChar char="q"/>
            </a:pPr>
            <a:r>
              <a:rPr lang="en-US" sz="2600" dirty="0">
                <a:latin typeface="Arial Rounded MT Bold" panose="020F0704030504030204" pitchFamily="34" charset="77"/>
              </a:rPr>
              <a:t>Languages used: Python, SQL, JavaScript, HTML, 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6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A23DEB-8494-976C-8FA7-7C45EC4F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55ADA-76A0-238D-823E-40EDF054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856" y="260253"/>
            <a:ext cx="5045743" cy="4093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pc="530" dirty="0">
                <a:solidFill>
                  <a:srgbClr val="D97B7F"/>
                </a:solidFill>
                <a:latin typeface="Arial Rounded MT Bold" panose="020F0704030504030204" pitchFamily="34" charset="77"/>
              </a:rPr>
              <a:t>WORKFLOW DIAGRAM</a:t>
            </a:r>
          </a:p>
        </p:txBody>
      </p:sp>
      <p:pic>
        <p:nvPicPr>
          <p:cNvPr id="6" name="Picture 5" descr="A white sign with black text and red arrows&#10;&#10;Description automatically generated">
            <a:extLst>
              <a:ext uri="{FF2B5EF4-FFF2-40B4-BE49-F238E27FC236}">
                <a16:creationId xmlns:a16="http://schemas.microsoft.com/office/drawing/2014/main" id="{CF1305B9-BC38-AE51-9A71-5C016C930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56" y="930849"/>
            <a:ext cx="10326946" cy="49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3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30C71-5223-9AFC-74FF-2D7B33CC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788" y="929841"/>
            <a:ext cx="4556599" cy="56744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kern="1200" cap="all" spc="500" baseline="0" dirty="0">
                <a:solidFill>
                  <a:srgbClr val="D97B7F"/>
                </a:solidFill>
                <a:latin typeface="Arial Rounded MT Bold" panose="020F0704030504030204" pitchFamily="34" charset="77"/>
              </a:rPr>
              <a:t>Variable stroke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90382-BB02-4EF3-E366-058ABD6BB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1011" y="1091381"/>
            <a:ext cx="4556599" cy="421089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77"/>
              </a:rPr>
              <a:t>Highly imbalanced</a:t>
            </a:r>
          </a:p>
          <a:p>
            <a:pPr marL="285750" indent="-285750">
              <a:buFontTx/>
              <a:buChar char="-"/>
            </a:pPr>
            <a:endParaRPr lang="en-US" dirty="0">
              <a:latin typeface="Arial Rounded MT Bold" panose="020F0704030504030204" pitchFamily="34" charset="77"/>
            </a:endParaRPr>
          </a:p>
          <a:p>
            <a:endParaRPr lang="en-US" dirty="0">
              <a:latin typeface="Arial Rounded MT Bold" panose="020F070403050403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77"/>
              </a:rPr>
              <a:t>In this dataset there is total of 209 strokes out of 4,908 patients.</a:t>
            </a:r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5243" y="936887"/>
            <a:ext cx="4490823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Placeholder 14" descr="A graph of a number of stroke&#10;&#10;Description automatically generated">
            <a:extLst>
              <a:ext uri="{FF2B5EF4-FFF2-40B4-BE49-F238E27FC236}">
                <a16:creationId xmlns:a16="http://schemas.microsoft.com/office/drawing/2014/main" id="{55FA1C41-D20E-5251-D477-F2E680CA25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" r="-2" b="1650"/>
          <a:stretch/>
        </p:blipFill>
        <p:spPr>
          <a:xfrm>
            <a:off x="6780829" y="950998"/>
            <a:ext cx="4461600" cy="4308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6EE327-D0B0-1B96-1AC5-37CD791B56EC}"/>
              </a:ext>
            </a:extLst>
          </p:cNvPr>
          <p:cNvSpPr txBox="1"/>
          <p:nvPr/>
        </p:nvSpPr>
        <p:spPr>
          <a:xfrm>
            <a:off x="1874036" y="3344974"/>
            <a:ext cx="3893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77"/>
              </a:rPr>
              <a:t>a lot more instances of no stroke 0 than stroke 1</a:t>
            </a:r>
          </a:p>
        </p:txBody>
      </p:sp>
    </p:spTree>
    <p:extLst>
      <p:ext uri="{BB962C8B-B14F-4D97-AF65-F5344CB8AC3E}">
        <p14:creationId xmlns:p14="http://schemas.microsoft.com/office/powerpoint/2010/main" val="359339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746474-A76A-CCC4-612E-2C2DC9BBF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0513"/>
            <a:ext cx="423709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53452-1E10-5709-EDF8-538BF425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99" y="1240279"/>
            <a:ext cx="5384433" cy="50744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800" b="1" kern="1200" cap="all" spc="500" baseline="0" dirty="0">
                <a:solidFill>
                  <a:srgbClr val="D97B7F"/>
                </a:solidFill>
                <a:latin typeface="Arial Rounded MT Bold" panose="020F0704030504030204" pitchFamily="34" charset="77"/>
              </a:rPr>
              <a:t>Age versus Stroke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3F0FC-C235-4D52-BAE4-9FEC741CA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9368" y="1901704"/>
            <a:ext cx="3726425" cy="362304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 Rounded MT Bold" panose="020F0704030504030204" pitchFamily="34" charset="77"/>
              </a:rPr>
              <a:t>The age of patients varies but majority of them are in the range of 40-80. 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 Rounded MT Bold" panose="020F0704030504030204" pitchFamily="34" charset="77"/>
              </a:rPr>
              <a:t>Stroke cases are more common in older patients. The median age of stroke patients appears to be higher than of non-stroke patients.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 Rounded MT Bold" panose="020F0704030504030204" pitchFamily="34" charset="77"/>
              </a:rPr>
              <a:t>Aging has been identified to be the most robust non-modifiable risk factor for stroke, which doubles the risk every 10 years after 55 years.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93EA000D-3228-2A96-E436-0A2BA4D28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340" y="1125752"/>
            <a:ext cx="3185633" cy="2296200"/>
          </a:xfrm>
          <a:prstGeom prst="rect">
            <a:avLst/>
          </a:prstGeom>
        </p:spPr>
      </p:pic>
      <p:pic>
        <p:nvPicPr>
          <p:cNvPr id="6" name="Picture Placeholder 5" descr="A graph of a number of age&#10;&#10;Description automatically generated">
            <a:extLst>
              <a:ext uri="{FF2B5EF4-FFF2-40B4-BE49-F238E27FC236}">
                <a16:creationId xmlns:a16="http://schemas.microsoft.com/office/drawing/2014/main" id="{47572C60-D261-34EB-2740-B92DE72B33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9" r="2" b="1629"/>
          <a:stretch/>
        </p:blipFill>
        <p:spPr>
          <a:xfrm>
            <a:off x="5412103" y="3631961"/>
            <a:ext cx="3185633" cy="2296200"/>
          </a:xfrm>
          <a:prstGeom prst="rect">
            <a:avLst/>
          </a:prstGeom>
        </p:spPr>
      </p:pic>
      <p:pic>
        <p:nvPicPr>
          <p:cNvPr id="8" name="Picture 7" descr="A graph of age and stroke distribution&#10;&#10;Description automatically generated">
            <a:extLst>
              <a:ext uri="{FF2B5EF4-FFF2-40B4-BE49-F238E27FC236}">
                <a16:creationId xmlns:a16="http://schemas.microsoft.com/office/drawing/2014/main" id="{23F41885-2E86-13AA-157F-491603C0B9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9" r="2" b="3889"/>
          <a:stretch/>
        </p:blipFill>
        <p:spPr>
          <a:xfrm>
            <a:off x="8665950" y="3623904"/>
            <a:ext cx="3294245" cy="22961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41DB0B-D6F4-C08F-AA52-A9D1068BF9E7}"/>
              </a:ext>
            </a:extLst>
          </p:cNvPr>
          <p:cNvSpPr txBox="1"/>
          <p:nvPr/>
        </p:nvSpPr>
        <p:spPr>
          <a:xfrm>
            <a:off x="1111348" y="253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5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746474-A76A-CCC4-612E-2C2DC9BBF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0513"/>
            <a:ext cx="423709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53452-1E10-5709-EDF8-538BF425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63" y="1240279"/>
            <a:ext cx="5384433" cy="50744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800" b="1" kern="1200" cap="all" spc="500" baseline="0" dirty="0">
                <a:solidFill>
                  <a:srgbClr val="D97B7F"/>
                </a:solidFill>
                <a:latin typeface="Arial Rounded MT Bold" panose="020F0704030504030204" pitchFamily="34" charset="77"/>
              </a:rPr>
              <a:t>Gender vs. stroke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3F0FC-C235-4D52-BAE4-9FEC741CA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3903" y="2861187"/>
            <a:ext cx="3726425" cy="136570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latin typeface="Arial Rounded MT Bold" panose="020F0704030504030204" pitchFamily="34" charset="77"/>
              </a:rPr>
              <a:t>Both females and males have </a:t>
            </a:r>
            <a:r>
              <a:rPr lang="en-US" sz="1600" dirty="0">
                <a:solidFill>
                  <a:srgbClr val="D97B7F"/>
                </a:solidFill>
                <a:latin typeface="Arial Rounded MT Bold" panose="020F0704030504030204" pitchFamily="34" charset="77"/>
              </a:rPr>
              <a:t>similar proportion </a:t>
            </a:r>
            <a:r>
              <a:rPr lang="en-US" sz="1600" dirty="0">
                <a:latin typeface="Arial Rounded MT Bold" panose="020F0704030504030204" pitchFamily="34" charset="77"/>
              </a:rPr>
              <a:t>of stroke cases with males having slightly more. 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41DB0B-D6F4-C08F-AA52-A9D1068BF9E7}"/>
              </a:ext>
            </a:extLst>
          </p:cNvPr>
          <p:cNvSpPr txBox="1"/>
          <p:nvPr/>
        </p:nvSpPr>
        <p:spPr>
          <a:xfrm>
            <a:off x="1111348" y="253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Placeholder 9" descr="A diagram of a number of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29404587-7212-D2A4-8509-399B2198F7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534022" y="3486660"/>
            <a:ext cx="4423110" cy="2433442"/>
          </a:xfrm>
          <a:prstGeom prst="rect">
            <a:avLst/>
          </a:prstGeom>
        </p:spPr>
      </p:pic>
      <p:pic>
        <p:nvPicPr>
          <p:cNvPr id="9" name="Picture 8" descr="A graph of a person with blue and orange bars&#10;&#10;Description automatically generated with medium confidence">
            <a:extLst>
              <a:ext uri="{FF2B5EF4-FFF2-40B4-BE49-F238E27FC236}">
                <a16:creationId xmlns:a16="http://schemas.microsoft.com/office/drawing/2014/main" id="{D154F627-F05F-82EA-AB06-0F92F1247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945" y="929841"/>
            <a:ext cx="4395188" cy="247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1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746474-A76A-CCC4-612E-2C2DC9BBF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0513"/>
            <a:ext cx="423709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53452-1E10-5709-EDF8-538BF425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98" y="1677624"/>
            <a:ext cx="5384433" cy="50744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800" b="1" kern="1200" cap="all" spc="500" baseline="0" dirty="0">
                <a:solidFill>
                  <a:srgbClr val="D97B7F"/>
                </a:solidFill>
                <a:latin typeface="Arial Rounded MT Bold" panose="020F0704030504030204" pitchFamily="34" charset="77"/>
              </a:rPr>
              <a:t>Correlation</a:t>
            </a:r>
            <a:br>
              <a:rPr lang="en-US" sz="2800" b="1" kern="1200" cap="all" spc="500" baseline="0" dirty="0">
                <a:solidFill>
                  <a:srgbClr val="D97B7F"/>
                </a:solidFill>
                <a:latin typeface="Arial Rounded MT Bold" panose="020F0704030504030204" pitchFamily="34" charset="77"/>
              </a:rPr>
            </a:br>
            <a:r>
              <a:rPr lang="en-US" sz="2800" b="1" kern="1200" cap="all" spc="500" baseline="0" dirty="0">
                <a:solidFill>
                  <a:srgbClr val="D97B7F"/>
                </a:solidFill>
                <a:latin typeface="Arial Rounded MT Bold" panose="020F0704030504030204" pitchFamily="34" charset="77"/>
              </a:rPr>
              <a:t>heatmap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41DB0B-D6F4-C08F-AA52-A9D1068BF9E7}"/>
              </a:ext>
            </a:extLst>
          </p:cNvPr>
          <p:cNvSpPr txBox="1"/>
          <p:nvPr/>
        </p:nvSpPr>
        <p:spPr>
          <a:xfrm>
            <a:off x="1111348" y="253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D6B7F-7E1C-3203-7714-0FA4C00D0EDB}"/>
              </a:ext>
            </a:extLst>
          </p:cNvPr>
          <p:cNvSpPr txBox="1"/>
          <p:nvPr/>
        </p:nvSpPr>
        <p:spPr>
          <a:xfrm>
            <a:off x="938570" y="2493031"/>
            <a:ext cx="41317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 Rounded MT Bold" panose="020F0704030504030204" pitchFamily="34" charset="77"/>
              </a:rPr>
              <a:t>Shows visualization of the correlation between all pairs of features in the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rial Rounded MT Bold" panose="020F070403050403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 Rounded MT Bold" panose="020F0704030504030204" pitchFamily="34" charset="77"/>
              </a:rPr>
              <a:t>We examine the correlation with the target variable stoke</a:t>
            </a:r>
          </a:p>
          <a:p>
            <a:endParaRPr lang="en-US" sz="1500" dirty="0">
              <a:latin typeface="Arial Rounded MT Bold" panose="020F070403050403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 Rounded MT Bold" panose="020F0704030504030204" pitchFamily="34" charset="77"/>
              </a:rPr>
              <a:t>The </a:t>
            </a:r>
            <a:r>
              <a:rPr lang="en-US" sz="1500" dirty="0">
                <a:solidFill>
                  <a:srgbClr val="D97B7F"/>
                </a:solidFill>
                <a:latin typeface="Arial Rounded MT Bold" panose="020F0704030504030204" pitchFamily="34" charset="77"/>
              </a:rPr>
              <a:t>age shows highest positive correlation with the stroke target variable</a:t>
            </a:r>
            <a:r>
              <a:rPr lang="en-US" sz="1500" dirty="0">
                <a:latin typeface="Arial Rounded MT Bold" panose="020F0704030504030204" pitchFamily="34" charset="77"/>
              </a:rPr>
              <a:t>. This suggest that older people might be at the higher risk of having a stroke.</a:t>
            </a:r>
          </a:p>
          <a:p>
            <a:endParaRPr lang="en-US" dirty="0"/>
          </a:p>
        </p:txBody>
      </p:sp>
      <p:pic>
        <p:nvPicPr>
          <p:cNvPr id="8" name="Picture 7" descr="A yellow and blue squares&#10;&#10;Description automatically generated">
            <a:extLst>
              <a:ext uri="{FF2B5EF4-FFF2-40B4-BE49-F238E27FC236}">
                <a16:creationId xmlns:a16="http://schemas.microsoft.com/office/drawing/2014/main" id="{C84F1196-A600-5267-B1B8-99FB4E275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160" y="2527937"/>
            <a:ext cx="6435341" cy="34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9298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754</Words>
  <Application>Microsoft Office PowerPoint</Application>
  <PresentationFormat>Widescreen</PresentationFormat>
  <Paragraphs>120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Aptos</vt:lpstr>
      <vt:lpstr>Arial</vt:lpstr>
      <vt:lpstr>Arial Rounded MT Bold</vt:lpstr>
      <vt:lpstr>Bookman Old Style</vt:lpstr>
      <vt:lpstr>Rockwell</vt:lpstr>
      <vt:lpstr>Trade Gothic Next Cond</vt:lpstr>
      <vt:lpstr>Trade Gothic Next Light</vt:lpstr>
      <vt:lpstr>Wingdings</vt:lpstr>
      <vt:lpstr>LimelightVTI</vt:lpstr>
      <vt:lpstr>Damask</vt:lpstr>
      <vt:lpstr>Stroke free?  </vt:lpstr>
      <vt:lpstr>Agenda</vt:lpstr>
      <vt:lpstr>WORLD STROKE Organization projects a 50% rise in a stroke that will claim 9.7 million lives a year by 2050 </vt:lpstr>
      <vt:lpstr>PowerPoint Presentation</vt:lpstr>
      <vt:lpstr>WORKFLOW DIAGRAM</vt:lpstr>
      <vt:lpstr>Variable stroke</vt:lpstr>
      <vt:lpstr>Age versus Stroke</vt:lpstr>
      <vt:lpstr>Gender vs. stroke</vt:lpstr>
      <vt:lpstr>Correlation heatmap</vt:lpstr>
      <vt:lpstr>Q2:How does the distribution of strokes vary across different work/residence types and marital statuses</vt:lpstr>
      <vt:lpstr>Q2: ..Continued</vt:lpstr>
      <vt:lpstr>Q3: Biological Predictors of stroke</vt:lpstr>
      <vt:lpstr>Distribution effects</vt:lpstr>
      <vt:lpstr>Distribution effects</vt:lpstr>
      <vt:lpstr>Discussion &amp;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Yumai Situ</dc:creator>
  <cp:lastModifiedBy>Yumai Situ</cp:lastModifiedBy>
  <cp:revision>33</cp:revision>
  <dcterms:created xsi:type="dcterms:W3CDTF">2024-06-13T01:50:14Z</dcterms:created>
  <dcterms:modified xsi:type="dcterms:W3CDTF">2024-06-25T00:17:30Z</dcterms:modified>
</cp:coreProperties>
</file>