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f8166f3f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f8166f3f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f8166f3f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f8166f3f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f8166f3f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f8166f3f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f8166f3f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f8166f3f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f8166f3f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f8166f3f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f8166f3f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f8166f3f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f8166f3f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f8166f3f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f8166f3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f8166f3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f8166f3f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f8166f3f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8f8166f3f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8f8166f3f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f8166f3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f8166f3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f8166f3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f8166f3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f8166f3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f8166f3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f8166f3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f8166f3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f8166f3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f8166f3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openslr.org/12/"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20"/>
              <a:t>SPEECH CLASSIFICATION AND EMOTION</a:t>
            </a:r>
            <a:endParaRPr sz="3820"/>
          </a:p>
          <a:p>
            <a:pPr indent="0" lvl="0" marL="0" rtl="0" algn="ctr">
              <a:spcBef>
                <a:spcPts val="0"/>
              </a:spcBef>
              <a:spcAft>
                <a:spcPts val="0"/>
              </a:spcAft>
              <a:buSzPts val="990"/>
              <a:buNone/>
            </a:pPr>
            <a:r>
              <a:rPr lang="en" sz="3820"/>
              <a:t>RECOGNITION USING ADVANCED MACHINE</a:t>
            </a:r>
            <a:endParaRPr sz="3820"/>
          </a:p>
          <a:p>
            <a:pPr indent="0" lvl="0" marL="0" rtl="0" algn="ctr">
              <a:spcBef>
                <a:spcPts val="0"/>
              </a:spcBef>
              <a:spcAft>
                <a:spcPts val="0"/>
              </a:spcAft>
              <a:buSzPts val="990"/>
              <a:buNone/>
            </a:pPr>
            <a:r>
              <a:rPr lang="en" sz="3820"/>
              <a:t>LEARNING TECHNIQUES</a:t>
            </a:r>
            <a:endParaRPr sz="382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584 Machine Learning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22" name="Google Shape;122;p22"/>
          <p:cNvSpPr txBox="1"/>
          <p:nvPr>
            <p:ph idx="1" type="body"/>
          </p:nvPr>
        </p:nvSpPr>
        <p:spPr>
          <a:xfrm>
            <a:off x="311700" y="1000075"/>
            <a:ext cx="85206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training phase, we record the </a:t>
            </a:r>
            <a:r>
              <a:rPr lang="en"/>
              <a:t>training</a:t>
            </a:r>
            <a:r>
              <a:rPr lang="en"/>
              <a:t> accuracy and validation accuracy for each epoch (totally 100 epochs)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1877400" y="1843675"/>
            <a:ext cx="4484174" cy="312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29" name="Google Shape;129;p23"/>
          <p:cNvSpPr txBox="1"/>
          <p:nvPr>
            <p:ph idx="1" type="body"/>
          </p:nvPr>
        </p:nvSpPr>
        <p:spPr>
          <a:xfrm>
            <a:off x="311700" y="1000075"/>
            <a:ext cx="8520600" cy="84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We use the test data to predict the gender using the trained model. We observe an test accuracy of 99.2%. Below is an image of the accuracy score and the list of misclassified audio files.</a:t>
            </a:r>
            <a:endParaRPr/>
          </a:p>
        </p:txBody>
      </p:sp>
      <p:pic>
        <p:nvPicPr>
          <p:cNvPr id="130" name="Google Shape;130;p23"/>
          <p:cNvPicPr preferRelativeResize="0"/>
          <p:nvPr/>
        </p:nvPicPr>
        <p:blipFill>
          <a:blip r:embed="rId3">
            <a:alphaModFix/>
          </a:blip>
          <a:stretch>
            <a:fillRect/>
          </a:stretch>
        </p:blipFill>
        <p:spPr>
          <a:xfrm>
            <a:off x="2355225" y="1931400"/>
            <a:ext cx="3994151" cy="299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36" name="Google Shape;136;p24"/>
          <p:cNvSpPr txBox="1"/>
          <p:nvPr>
            <p:ph idx="1" type="body"/>
          </p:nvPr>
        </p:nvSpPr>
        <p:spPr>
          <a:xfrm>
            <a:off x="311700" y="1000075"/>
            <a:ext cx="8520600" cy="161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text being analyzed from the input audio.</a:t>
            </a:r>
            <a:endParaRPr/>
          </a:p>
          <a:p>
            <a:pPr indent="-342900" lvl="0" marL="457200" rtl="0" algn="l">
              <a:spcBef>
                <a:spcPts val="0"/>
              </a:spcBef>
              <a:spcAft>
                <a:spcPts val="0"/>
              </a:spcAft>
              <a:buSzPts val="1800"/>
              <a:buChar char="●"/>
            </a:pPr>
            <a:r>
              <a:rPr lang="en"/>
              <a:t>Categorized into two different sentiments - Positive and Negative.</a:t>
            </a:r>
            <a:endParaRPr/>
          </a:p>
          <a:p>
            <a:pPr indent="-342900" lvl="0" marL="457200" rtl="0" algn="l">
              <a:spcBef>
                <a:spcPts val="0"/>
              </a:spcBef>
              <a:spcAft>
                <a:spcPts val="0"/>
              </a:spcAft>
              <a:buSzPts val="1800"/>
              <a:buChar char="●"/>
            </a:pPr>
            <a:r>
              <a:rPr lang="en"/>
              <a:t>Main goal is to measure the attitude, sentiment, evaluation of the speaker.</a:t>
            </a:r>
            <a:endParaRPr/>
          </a:p>
          <a:p>
            <a:pPr indent="-342900" lvl="0" marL="457200" rtl="0" algn="l">
              <a:spcBef>
                <a:spcPts val="0"/>
              </a:spcBef>
              <a:spcAft>
                <a:spcPts val="0"/>
              </a:spcAft>
              <a:buSzPts val="1800"/>
              <a:buChar char="●"/>
            </a:pPr>
            <a:r>
              <a:rPr lang="en"/>
              <a:t>Used pretrained model VADER(Valence Aware Dictionary for Sentiment Reasoning).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900750" y="2959175"/>
            <a:ext cx="6725401" cy="161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11700" y="1000075"/>
            <a:ext cx="8520600" cy="31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the internet age where the information flow has grown rapidly, there is an increase in digital communication especially after the COVID. </a:t>
            </a:r>
            <a:r>
              <a:rPr lang="en"/>
              <a:t>The listener finds it extremely challenging to comprehend the speaker. </a:t>
            </a:r>
            <a:endParaRPr/>
          </a:p>
          <a:p>
            <a:pPr indent="0" lvl="0" marL="0" rtl="0" algn="l">
              <a:spcBef>
                <a:spcPts val="1200"/>
              </a:spcBef>
              <a:spcAft>
                <a:spcPts val="0"/>
              </a:spcAft>
              <a:buNone/>
            </a:pPr>
            <a:r>
              <a:rPr lang="en"/>
              <a:t> Through this work, we developed a model  which will help to detect the the gender of the speaker with the sentiments behind it. The model is implemented using deep </a:t>
            </a:r>
            <a:r>
              <a:rPr lang="en"/>
              <a:t>learning</a:t>
            </a:r>
            <a:r>
              <a:rPr lang="en"/>
              <a:t> sequential algorithm which is 99.2 % accurately predicting.</a:t>
            </a:r>
            <a:endParaRPr/>
          </a:p>
          <a:p>
            <a:pPr indent="0" lvl="0" marL="0" rtl="0" algn="l">
              <a:spcBef>
                <a:spcPts val="1200"/>
              </a:spcBef>
              <a:spcAft>
                <a:spcPts val="0"/>
              </a:spcAft>
              <a:buNone/>
            </a:pPr>
            <a:r>
              <a:rPr lang="en"/>
              <a:t>Furthermore, the analyzed input audio measures the attitude and sentiments of the speaker.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9" name="Google Shape;149;p26"/>
          <p:cNvSpPr txBox="1"/>
          <p:nvPr>
            <p:ph idx="1" type="body"/>
          </p:nvPr>
        </p:nvSpPr>
        <p:spPr>
          <a:xfrm>
            <a:off x="311700" y="1104725"/>
            <a:ext cx="8520600" cy="3017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Currently, our data is not enough to detect the emotions of the the speaker. To do this, we need to manipulate the data by analyzing the speaker pitch, intensity and frequency and creating a model which will capture the correct prediction of speech emotion recognition. We believe this model will give us more clarity regarding the speaker  that can explain in real world. The data exploration and analysis so far has given us valuable insights regarding the bottlenecks of computational resources and analysis process.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Learnt</a:t>
            </a:r>
            <a:endParaRPr/>
          </a:p>
        </p:txBody>
      </p:sp>
      <p:sp>
        <p:nvSpPr>
          <p:cNvPr id="155" name="Google Shape;155;p27"/>
          <p:cNvSpPr txBox="1"/>
          <p:nvPr>
            <p:ph idx="1" type="body"/>
          </p:nvPr>
        </p:nvSpPr>
        <p:spPr>
          <a:xfrm>
            <a:off x="311700" y="1104725"/>
            <a:ext cx="8520600" cy="1853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Using the knowledge gained from this project, we would like to </a:t>
            </a:r>
            <a:r>
              <a:rPr lang="en"/>
              <a:t>build</a:t>
            </a:r>
            <a:r>
              <a:rPr lang="en"/>
              <a:t> an improved model with more useful features and try to use new data formats and proper labelling. Moreover, we would like to utilize the docker to streamline the version control, application </a:t>
            </a:r>
            <a:r>
              <a:rPr lang="en"/>
              <a:t>deployment</a:t>
            </a:r>
            <a:r>
              <a:rPr lang="en"/>
              <a:t> and portability process , eliminate undesired </a:t>
            </a:r>
            <a:r>
              <a:rPr lang="en"/>
              <a:t>errors.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2285400"/>
            <a:ext cx="8520600" cy="5727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Evelyn Martin (A20495420)</a:t>
            </a:r>
            <a:endParaRPr/>
          </a:p>
          <a:p>
            <a:pPr indent="0" lvl="0" marL="0" rtl="0" algn="l">
              <a:spcBef>
                <a:spcPts val="1200"/>
              </a:spcBef>
              <a:spcAft>
                <a:spcPts val="0"/>
              </a:spcAft>
              <a:buNone/>
            </a:pPr>
            <a:r>
              <a:rPr lang="en"/>
              <a:t>Jasleen Bhatia (A20495939)</a:t>
            </a:r>
            <a:endParaRPr/>
          </a:p>
          <a:p>
            <a:pPr indent="0" lvl="0" marL="0" rtl="0" algn="l">
              <a:spcBef>
                <a:spcPts val="1200"/>
              </a:spcBef>
              <a:spcAft>
                <a:spcPts val="1200"/>
              </a:spcAft>
              <a:buNone/>
            </a:pPr>
            <a:r>
              <a:rPr lang="en"/>
              <a:t>Sri Hari Sivashanmugam (A20480978)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2" name="Google Shape;72;p15"/>
          <p:cNvSpPr txBox="1"/>
          <p:nvPr>
            <p:ph idx="1" type="body"/>
          </p:nvPr>
        </p:nvSpPr>
        <p:spPr>
          <a:xfrm>
            <a:off x="311700" y="1017725"/>
            <a:ext cx="8520600" cy="152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a:t>
            </a:r>
            <a:r>
              <a:rPr lang="en"/>
              <a:t> build a machine learning model that is capable of taking in a voice as input and to be able to classify it into different classes. These inputs are classified as male and female, and we organize the audio by labeling positive and negative comments by detecting their sentiments through sentiment analysis.</a:t>
            </a:r>
            <a:endParaRPr/>
          </a:p>
          <a:p>
            <a:pPr indent="0" lvl="0" marL="0" rtl="0" algn="just">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52400" y="2815425"/>
            <a:ext cx="2158025" cy="2158025"/>
          </a:xfrm>
          <a:prstGeom prst="rect">
            <a:avLst/>
          </a:prstGeom>
          <a:noFill/>
          <a:ln>
            <a:noFill/>
          </a:ln>
        </p:spPr>
      </p:pic>
      <p:pic>
        <p:nvPicPr>
          <p:cNvPr id="74" name="Google Shape;74;p15"/>
          <p:cNvPicPr preferRelativeResize="0"/>
          <p:nvPr/>
        </p:nvPicPr>
        <p:blipFill>
          <a:blip r:embed="rId4">
            <a:alphaModFix/>
          </a:blip>
          <a:stretch>
            <a:fillRect/>
          </a:stretch>
        </p:blipFill>
        <p:spPr>
          <a:xfrm>
            <a:off x="3689250" y="2815425"/>
            <a:ext cx="2158025" cy="2158024"/>
          </a:xfrm>
          <a:prstGeom prst="rect">
            <a:avLst/>
          </a:prstGeom>
          <a:noFill/>
          <a:ln>
            <a:noFill/>
          </a:ln>
        </p:spPr>
      </p:pic>
      <p:pic>
        <p:nvPicPr>
          <p:cNvPr id="75" name="Google Shape;75;p15"/>
          <p:cNvPicPr preferRelativeResize="0"/>
          <p:nvPr/>
        </p:nvPicPr>
        <p:blipFill>
          <a:blip r:embed="rId5">
            <a:alphaModFix/>
          </a:blip>
          <a:stretch>
            <a:fillRect/>
          </a:stretch>
        </p:blipFill>
        <p:spPr>
          <a:xfrm>
            <a:off x="6921300" y="3569975"/>
            <a:ext cx="1075949" cy="648924"/>
          </a:xfrm>
          <a:prstGeom prst="rect">
            <a:avLst/>
          </a:prstGeom>
          <a:noFill/>
          <a:ln>
            <a:noFill/>
          </a:ln>
        </p:spPr>
      </p:pic>
      <p:cxnSp>
        <p:nvCxnSpPr>
          <p:cNvPr id="76" name="Google Shape;76;p15"/>
          <p:cNvCxnSpPr>
            <a:stCxn id="73" idx="3"/>
            <a:endCxn id="74" idx="1"/>
          </p:cNvCxnSpPr>
          <p:nvPr/>
        </p:nvCxnSpPr>
        <p:spPr>
          <a:xfrm>
            <a:off x="2310425" y="3894438"/>
            <a:ext cx="1378800" cy="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74" idx="3"/>
            <a:endCxn id="75" idx="1"/>
          </p:cNvCxnSpPr>
          <p:nvPr/>
        </p:nvCxnSpPr>
        <p:spPr>
          <a:xfrm>
            <a:off x="5847275" y="3894437"/>
            <a:ext cx="1074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3" name="Google Shape;83;p16"/>
          <p:cNvSpPr txBox="1"/>
          <p:nvPr>
            <p:ph idx="1" type="body"/>
          </p:nvPr>
        </p:nvSpPr>
        <p:spPr>
          <a:xfrm>
            <a:off x="311700" y="1116850"/>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a:t>Due to covid, people have started to attend virtual psychology sessions. A few among them are unwilling to turn on their cameras, and sometimes it might be difficult for the other person to understand who they are talking to. Using this application, they can detect gender and </a:t>
            </a:r>
            <a:r>
              <a:rPr lang="en"/>
              <a:t>sentiment of the speaker and to observe them better and make conclusion in an effective manner. We are using a neural network model, to decipher this information using several critical features of an audio.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94" name="Google Shape;94;p18"/>
          <p:cNvSpPr txBox="1"/>
          <p:nvPr>
            <p:ph idx="1" type="body"/>
          </p:nvPr>
        </p:nvSpPr>
        <p:spPr>
          <a:xfrm>
            <a:off x="311700" y="1152475"/>
            <a:ext cx="8520600" cy="1658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For the purpose of this project we have used the data from </a:t>
            </a:r>
            <a:r>
              <a:rPr lang="en" u="sng">
                <a:solidFill>
                  <a:schemeClr val="hlink"/>
                </a:solidFill>
                <a:hlinkClick r:id="rId3"/>
              </a:rPr>
              <a:t>Open Speech and Language Resources</a:t>
            </a:r>
            <a:r>
              <a:rPr lang="en"/>
              <a:t> . This </a:t>
            </a:r>
            <a:r>
              <a:rPr lang="en"/>
              <a:t>repository</a:t>
            </a:r>
            <a:r>
              <a:rPr lang="en"/>
              <a:t> has 1000+ hours of recorded english speech.</a:t>
            </a:r>
            <a:endParaRPr/>
          </a:p>
          <a:p>
            <a:pPr indent="457200" lvl="0" marL="0" rtl="0" algn="just">
              <a:spcBef>
                <a:spcPts val="1200"/>
              </a:spcBef>
              <a:spcAft>
                <a:spcPts val="1200"/>
              </a:spcAft>
              <a:buNone/>
            </a:pPr>
            <a:r>
              <a:rPr lang="en"/>
              <a:t>We have </a:t>
            </a:r>
            <a:r>
              <a:rPr lang="en"/>
              <a:t>considered</a:t>
            </a:r>
            <a:r>
              <a:rPr lang="en"/>
              <a:t> the train-clean-100 data, as it is a collection of authors reading their book along with a labelled column of what gender they belong to.</a:t>
            </a:r>
            <a:endParaRPr/>
          </a:p>
        </p:txBody>
      </p:sp>
      <p:pic>
        <p:nvPicPr>
          <p:cNvPr id="95" name="Google Shape;95;p18"/>
          <p:cNvPicPr preferRelativeResize="0"/>
          <p:nvPr/>
        </p:nvPicPr>
        <p:blipFill>
          <a:blip r:embed="rId4">
            <a:alphaModFix/>
          </a:blip>
          <a:stretch>
            <a:fillRect/>
          </a:stretch>
        </p:blipFill>
        <p:spPr>
          <a:xfrm>
            <a:off x="3114800" y="2865625"/>
            <a:ext cx="2390130" cy="2027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a:t>
            </a:r>
            <a:r>
              <a:rPr lang="en"/>
              <a:t>Preprocessing</a:t>
            </a:r>
            <a:endParaRPr/>
          </a:p>
        </p:txBody>
      </p:sp>
      <p:sp>
        <p:nvSpPr>
          <p:cNvPr id="101" name="Google Shape;101;p19"/>
          <p:cNvSpPr txBox="1"/>
          <p:nvPr>
            <p:ph idx="1" type="body"/>
          </p:nvPr>
        </p:nvSpPr>
        <p:spPr>
          <a:xfrm>
            <a:off x="311700" y="1152475"/>
            <a:ext cx="8520600" cy="19623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Char char="●"/>
            </a:pPr>
            <a:r>
              <a:rPr lang="en"/>
              <a:t>Using the labels we split the audio files into directories based on the gender</a:t>
            </a:r>
            <a:endParaRPr/>
          </a:p>
          <a:p>
            <a:pPr indent="-342900" lvl="0" marL="457200" rtl="0" algn="just">
              <a:lnSpc>
                <a:spcPct val="100000"/>
              </a:lnSpc>
              <a:spcBef>
                <a:spcPts val="0"/>
              </a:spcBef>
              <a:spcAft>
                <a:spcPts val="0"/>
              </a:spcAft>
              <a:buSzPts val="1800"/>
              <a:buChar char="●"/>
            </a:pPr>
            <a:r>
              <a:rPr lang="en"/>
              <a:t>For each audio file we extract important information such as mean of MFCCs, mean of chromagram for a fourier transformed audio file, mean of mel spectrogram and some other necessary features</a:t>
            </a:r>
            <a:endParaRPr/>
          </a:p>
          <a:p>
            <a:pPr indent="-342900" lvl="0" marL="457200" rtl="0" algn="just">
              <a:lnSpc>
                <a:spcPct val="100000"/>
              </a:lnSpc>
              <a:spcBef>
                <a:spcPts val="0"/>
              </a:spcBef>
              <a:spcAft>
                <a:spcPts val="0"/>
              </a:spcAft>
              <a:buSzPts val="1800"/>
              <a:buChar char="●"/>
            </a:pPr>
            <a:r>
              <a:rPr lang="en"/>
              <a:t>Since, this process takes over ~5 hours for ~10000 audio files, we save this preprocessed array as a pickle file for quick reload when needed</a:t>
            </a:r>
            <a:endParaRPr/>
          </a:p>
        </p:txBody>
      </p:sp>
      <p:pic>
        <p:nvPicPr>
          <p:cNvPr id="102" name="Google Shape;102;p19"/>
          <p:cNvPicPr preferRelativeResize="0"/>
          <p:nvPr/>
        </p:nvPicPr>
        <p:blipFill>
          <a:blip r:embed="rId3">
            <a:alphaModFix/>
          </a:blip>
          <a:stretch>
            <a:fillRect/>
          </a:stretch>
        </p:blipFill>
        <p:spPr>
          <a:xfrm>
            <a:off x="2463725" y="3114775"/>
            <a:ext cx="4485723" cy="17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a:t>
            </a:r>
            <a:r>
              <a:rPr lang="en"/>
              <a:t> the stored pickle file, we load the features and split them into train (70%), validation (15%) and test (15%)</a:t>
            </a:r>
            <a:endParaRPr/>
          </a:p>
          <a:p>
            <a:pPr indent="-342900" lvl="0" marL="457200" rtl="0" algn="l">
              <a:spcBef>
                <a:spcPts val="0"/>
              </a:spcBef>
              <a:spcAft>
                <a:spcPts val="0"/>
              </a:spcAft>
              <a:buSzPts val="1800"/>
              <a:buChar char="●"/>
            </a:pPr>
            <a:r>
              <a:rPr lang="en"/>
              <a:t>All the predictors are scaled using the standard scalar function</a:t>
            </a:r>
            <a:endParaRPr/>
          </a:p>
          <a:p>
            <a:pPr indent="-342900" lvl="0" marL="457200" rtl="0" algn="l">
              <a:spcBef>
                <a:spcPts val="0"/>
              </a:spcBef>
              <a:spcAft>
                <a:spcPts val="0"/>
              </a:spcAft>
              <a:buSzPts val="1800"/>
              <a:buChar char="●"/>
            </a:pPr>
            <a:r>
              <a:rPr lang="en"/>
              <a:t>The response variable is one hot encoded</a:t>
            </a:r>
            <a:endParaRPr/>
          </a:p>
          <a:p>
            <a:pPr indent="0" lvl="0" marL="45720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3071400" y="2706525"/>
            <a:ext cx="2641806" cy="226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15" name="Google Shape;115;p21"/>
          <p:cNvSpPr txBox="1"/>
          <p:nvPr>
            <p:ph idx="1" type="body"/>
          </p:nvPr>
        </p:nvSpPr>
        <p:spPr>
          <a:xfrm>
            <a:off x="311700" y="1152475"/>
            <a:ext cx="8520600" cy="2070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 artificial neural network is built with sequential arrangement of layers</a:t>
            </a:r>
            <a:endParaRPr/>
          </a:p>
          <a:p>
            <a:pPr indent="-342900" lvl="0" marL="457200" rtl="0" algn="l">
              <a:spcBef>
                <a:spcPts val="0"/>
              </a:spcBef>
              <a:spcAft>
                <a:spcPts val="0"/>
              </a:spcAft>
              <a:buSzPts val="1800"/>
              <a:buChar char="●"/>
            </a:pPr>
            <a:r>
              <a:rPr lang="en"/>
              <a:t>The input layer accepts 193 features</a:t>
            </a:r>
            <a:endParaRPr/>
          </a:p>
          <a:p>
            <a:pPr indent="-342900" lvl="0" marL="457200" rtl="0" algn="l">
              <a:spcBef>
                <a:spcPts val="0"/>
              </a:spcBef>
              <a:spcAft>
                <a:spcPts val="0"/>
              </a:spcAft>
              <a:buSzPts val="1800"/>
              <a:buChar char="●"/>
            </a:pPr>
            <a:r>
              <a:rPr lang="en"/>
              <a:t>The output from the input layer is passed on to a dense layer (3 hidden layers)</a:t>
            </a:r>
            <a:endParaRPr/>
          </a:p>
          <a:p>
            <a:pPr indent="-342900" lvl="0" marL="457200" rtl="0" algn="l">
              <a:spcBef>
                <a:spcPts val="0"/>
              </a:spcBef>
              <a:spcAft>
                <a:spcPts val="0"/>
              </a:spcAft>
              <a:buSzPts val="1800"/>
              <a:buChar char="●"/>
            </a:pPr>
            <a:r>
              <a:rPr lang="en"/>
              <a:t>There are dropout layers after each dense layer in the NN intentionally to improve the processing speed and time to results</a:t>
            </a:r>
            <a:endParaRPr/>
          </a:p>
          <a:p>
            <a:pPr indent="-342900" lvl="0" marL="457200" rtl="0" algn="l">
              <a:spcBef>
                <a:spcPts val="0"/>
              </a:spcBef>
              <a:spcAft>
                <a:spcPts val="0"/>
              </a:spcAft>
              <a:buSzPts val="1800"/>
              <a:buChar char="●"/>
            </a:pPr>
            <a:r>
              <a:rPr lang="en"/>
              <a:t>Finally, the output layer has a softmax activation function</a:t>
            </a:r>
            <a:endParaRPr/>
          </a:p>
          <a:p>
            <a:pPr indent="-342900" lvl="0" marL="457200" rtl="0" algn="l">
              <a:spcBef>
                <a:spcPts val="0"/>
              </a:spcBef>
              <a:spcAft>
                <a:spcPts val="0"/>
              </a:spcAft>
              <a:buSzPts val="1800"/>
              <a:buChar char="●"/>
            </a:pPr>
            <a:r>
              <a:rPr lang="en"/>
              <a:t>The model is compiled using adam optimizer</a:t>
            </a:r>
            <a:endParaRPr/>
          </a:p>
        </p:txBody>
      </p:sp>
      <p:pic>
        <p:nvPicPr>
          <p:cNvPr id="116" name="Google Shape;116;p21"/>
          <p:cNvPicPr preferRelativeResize="0"/>
          <p:nvPr/>
        </p:nvPicPr>
        <p:blipFill>
          <a:blip r:embed="rId3">
            <a:alphaModFix/>
          </a:blip>
          <a:stretch>
            <a:fillRect/>
          </a:stretch>
        </p:blipFill>
        <p:spPr>
          <a:xfrm>
            <a:off x="3147350" y="3277825"/>
            <a:ext cx="2237324" cy="161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