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11"/>
  </p:notesMasterIdLst>
  <p:handoutMasterIdLst>
    <p:handoutMasterId r:id="rId12"/>
  </p:handoutMasterIdLst>
  <p:sldIdLst>
    <p:sldId id="312" r:id="rId5"/>
    <p:sldId id="304" r:id="rId6"/>
    <p:sldId id="313" r:id="rId7"/>
    <p:sldId id="281" r:id="rId8"/>
    <p:sldId id="282" r:id="rId9"/>
    <p:sldId id="314" r:id="rId10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47" autoAdjust="0"/>
    <p:restoredTop sz="95388" autoAdjust="0"/>
  </p:normalViewPr>
  <p:slideViewPr>
    <p:cSldViewPr snapToGrid="0" snapToObjects="1">
      <p:cViewPr varScale="1">
        <p:scale>
          <a:sx n="40" d="100"/>
          <a:sy n="40" d="100"/>
        </p:scale>
        <p:origin x="43" y="293"/>
      </p:cViewPr>
      <p:guideLst>
        <p:guide orient="horz" pos="2616"/>
        <p:guide orient="horz" pos="3264"/>
        <p:guide pos="6912"/>
        <p:guide orient="horz"/>
        <p:guide orient="horz" pos="4008"/>
        <p:guide orient="horz" pos="2352"/>
        <p:guide pos="6696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pos="5256"/>
        <p:guide pos="7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25" d="100"/>
          <a:sy n="25" d="100"/>
        </p:scale>
        <p:origin x="348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70FB6-164E-0840-A35B-09E9F3D45F76}" type="datetimeyyyy">
              <a:rPr lang="en-US" smtClean="0"/>
              <a:t>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BD0AB-C59E-4A46-83D3-F07787446B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654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736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C74AF3-4E69-8CAD-B8B0-462B817FF8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8F7F79F-A026-1CE4-78A9-F517F751900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C58EDAF-5472-2928-2DE6-19E982370D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31525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6530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3977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848AF2-0AE2-9B4C-418F-3212FEB3F4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DAC4339-26D2-2FAD-0F78-9E91D201A24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5F1FDD1-5812-0421-B9B1-1CEC09EE38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4758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>
            <a:extLst>
              <a:ext uri="{FF2B5EF4-FFF2-40B4-BE49-F238E27FC236}">
                <a16:creationId xmlns:a16="http://schemas.microsoft.com/office/drawing/2014/main" id="{BA5D5A72-CB6F-F8DE-E2C9-90459C8C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00188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94429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99790" y="810227"/>
            <a:ext cx="6392421" cy="3831221"/>
          </a:xfrm>
        </p:spPr>
        <p:txBody>
          <a:bodyPr tIns="0" bIns="0" anchor="ctr" anchorCtr="0">
            <a:noAutofit/>
          </a:bodyPr>
          <a:lstStyle>
            <a:lvl1pPr algn="ctr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>
            <a:extLst>
              <a:ext uri="{FF2B5EF4-FFF2-40B4-BE49-F238E27FC236}">
                <a16:creationId xmlns:a16="http://schemas.microsoft.com/office/drawing/2014/main" id="{D014917C-8694-B4A4-A211-0F31F00E2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550562" cy="2545382"/>
          </a:xfrm>
          <a:custGeom>
            <a:avLst/>
            <a:gdLst>
              <a:gd name="connsiteX0" fmla="*/ 683117 w 1550562"/>
              <a:gd name="connsiteY0" fmla="*/ 0 h 2545382"/>
              <a:gd name="connsiteX1" fmla="*/ 1550562 w 1550562"/>
              <a:gd name="connsiteY1" fmla="*/ 0 h 2545382"/>
              <a:gd name="connsiteX2" fmla="*/ 1550562 w 1550562"/>
              <a:gd name="connsiteY2" fmla="*/ 7240 h 2545382"/>
              <a:gd name="connsiteX3" fmla="*/ 221868 w 1550562"/>
              <a:gd name="connsiteY3" fmla="*/ 2418735 h 2545382"/>
              <a:gd name="connsiteX4" fmla="*/ 0 w 1550562"/>
              <a:gd name="connsiteY4" fmla="*/ 2545382 h 2545382"/>
              <a:gd name="connsiteX5" fmla="*/ 0 w 1550562"/>
              <a:gd name="connsiteY5" fmla="*/ 1500516 h 2545382"/>
              <a:gd name="connsiteX6" fmla="*/ 102557 w 1550562"/>
              <a:gd name="connsiteY6" fmla="*/ 1405503 h 2545382"/>
              <a:gd name="connsiteX7" fmla="*/ 673022 w 1550562"/>
              <a:gd name="connsiteY7" fmla="*/ 200390 h 2545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50562" h="2545382">
                <a:moveTo>
                  <a:pt x="683117" y="0"/>
                </a:moveTo>
                <a:lnTo>
                  <a:pt x="1550562" y="0"/>
                </a:lnTo>
                <a:lnTo>
                  <a:pt x="1550562" y="7240"/>
                </a:lnTo>
                <a:cubicBezTo>
                  <a:pt x="1550562" y="1022523"/>
                  <a:pt x="1020469" y="1913556"/>
                  <a:pt x="221868" y="2418735"/>
                </a:cubicBezTo>
                <a:lnTo>
                  <a:pt x="0" y="2545382"/>
                </a:lnTo>
                <a:lnTo>
                  <a:pt x="0" y="1500516"/>
                </a:lnTo>
                <a:lnTo>
                  <a:pt x="102557" y="1405503"/>
                </a:lnTo>
                <a:cubicBezTo>
                  <a:pt x="416582" y="1089274"/>
                  <a:pt x="625660" y="668089"/>
                  <a:pt x="673022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A7DB6972-BB75-254A-BA88-C0C3E6E93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682740" cy="1500050"/>
          </a:xfrm>
          <a:custGeom>
            <a:avLst/>
            <a:gdLst>
              <a:gd name="connsiteX0" fmla="*/ 0 w 682740"/>
              <a:gd name="connsiteY0" fmla="*/ 0 h 1500050"/>
              <a:gd name="connsiteX1" fmla="*/ 682740 w 682740"/>
              <a:gd name="connsiteY1" fmla="*/ 0 h 1500050"/>
              <a:gd name="connsiteX2" fmla="*/ 672647 w 682740"/>
              <a:gd name="connsiteY2" fmla="*/ 200357 h 1500050"/>
              <a:gd name="connsiteX3" fmla="*/ 102290 w 682740"/>
              <a:gd name="connsiteY3" fmla="*/ 1405281 h 1500050"/>
              <a:gd name="connsiteX4" fmla="*/ 0 w 682740"/>
              <a:gd name="connsiteY4" fmla="*/ 1500050 h 15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740" h="1500050">
                <a:moveTo>
                  <a:pt x="0" y="0"/>
                </a:moveTo>
                <a:lnTo>
                  <a:pt x="682740" y="0"/>
                </a:lnTo>
                <a:lnTo>
                  <a:pt x="672647" y="200357"/>
                </a:lnTo>
                <a:cubicBezTo>
                  <a:pt x="625294" y="667983"/>
                  <a:pt x="416256" y="1089101"/>
                  <a:pt x="102290" y="1405281"/>
                </a:cubicBezTo>
                <a:lnTo>
                  <a:pt x="0" y="1500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Image 2">
            <a:extLst>
              <a:ext uri="{FF2B5EF4-FFF2-40B4-BE49-F238E27FC236}">
                <a16:creationId xmlns:a16="http://schemas.microsoft.com/office/drawing/2014/main" id="{790E862E-398F-571C-EC2C-3D17164DE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445" y="314191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C975BF2-D657-C309-269D-B8D006263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0563" y="1089213"/>
            <a:ext cx="9879437" cy="980844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54">
            <a:extLst>
              <a:ext uri="{FF2B5EF4-FFF2-40B4-BE49-F238E27FC236}">
                <a16:creationId xmlns:a16="http://schemas.microsoft.com/office/drawing/2014/main" id="{A0AEB4DF-13C8-8171-2BDB-FD1AD542E7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50564" y="2331958"/>
            <a:ext cx="2975217" cy="3704266"/>
          </a:xfrm>
        </p:spPr>
        <p:txBody>
          <a:bodyPr lIns="91440" tIns="0" rIns="9144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2134EBA-AF32-9F8A-370F-0D3E842F039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087154" y="2331791"/>
            <a:ext cx="6345893" cy="3721817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AE99A73D-155B-A133-9671-506F54A055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958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phic 28">
            <a:extLst>
              <a:ext uri="{FF2B5EF4-FFF2-40B4-BE49-F238E27FC236}">
                <a16:creationId xmlns:a16="http://schemas.microsoft.com/office/drawing/2014/main" id="{D5595DD5-43B0-252F-8BC6-6B74340C5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>
            <a:off x="1" y="-1"/>
            <a:ext cx="443344" cy="6856025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50564" y="1057274"/>
            <a:ext cx="9875463" cy="999746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BC3A3767-6C5E-8188-0A49-955BBACE3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-3" y="4420134"/>
            <a:ext cx="1293237" cy="2437866"/>
          </a:xfrm>
          <a:custGeom>
            <a:avLst/>
            <a:gdLst>
              <a:gd name="connsiteX0" fmla="*/ 1293237 w 1293237"/>
              <a:gd name="connsiteY0" fmla="*/ 2437866 h 2437866"/>
              <a:gd name="connsiteX1" fmla="*/ 1292465 w 1293237"/>
              <a:gd name="connsiteY1" fmla="*/ 2437373 h 2437866"/>
              <a:gd name="connsiteX2" fmla="*/ 0 w 1293237"/>
              <a:gd name="connsiteY2" fmla="*/ 0 h 2437866"/>
              <a:gd name="connsiteX3" fmla="*/ 1293237 w 1293237"/>
              <a:gd name="connsiteY3" fmla="*/ 0 h 243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3237" h="2437866">
                <a:moveTo>
                  <a:pt x="1293237" y="2437866"/>
                </a:moveTo>
                <a:lnTo>
                  <a:pt x="1292465" y="2437373"/>
                </a:lnTo>
                <a:cubicBezTo>
                  <a:pt x="511725" y="1903845"/>
                  <a:pt x="0" y="1011184"/>
                  <a:pt x="0" y="0"/>
                </a:cubicBezTo>
                <a:lnTo>
                  <a:pt x="1293237" y="0"/>
                </a:lnTo>
                <a:close/>
              </a:path>
            </a:pathLst>
          </a:custGeom>
          <a:solidFill>
            <a:schemeClr val="accent1"/>
          </a:solidFill>
          <a:ln w="476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E4BD7F71-D12B-4F27-1505-FF681CF55F7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550564" y="2303028"/>
            <a:ext cx="5829147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FB87C65D-4EF3-18C8-18A8-477F87A37E51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7940842" y="2303028"/>
            <a:ext cx="3485184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Slide Number Placeholder 2">
            <a:extLst>
              <a:ext uri="{FF2B5EF4-FFF2-40B4-BE49-F238E27FC236}">
                <a16:creationId xmlns:a16="http://schemas.microsoft.com/office/drawing/2014/main" id="{AEFFA34C-885D-E995-D8F9-B4ACFBF311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C6639AD7-128F-B39D-B45F-0F22A2C6D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 rot="5400000">
            <a:off x="6072641" y="-5676015"/>
            <a:ext cx="443344" cy="11795374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48479A23-C29C-C711-510C-05B69B882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1443" r="10857"/>
          <a:stretch/>
        </p:blipFill>
        <p:spPr>
          <a:xfrm rot="16200000">
            <a:off x="-6447" y="6444"/>
            <a:ext cx="1961253" cy="1948364"/>
          </a:xfrm>
          <a:custGeom>
            <a:avLst/>
            <a:gdLst>
              <a:gd name="connsiteX0" fmla="*/ 1961253 w 1961253"/>
              <a:gd name="connsiteY0" fmla="*/ 0 h 1948364"/>
              <a:gd name="connsiteX1" fmla="*/ 1961253 w 1961253"/>
              <a:gd name="connsiteY1" fmla="*/ 1948364 h 1948364"/>
              <a:gd name="connsiteX2" fmla="*/ 0 w 1961253"/>
              <a:gd name="connsiteY2" fmla="*/ 1948364 h 1948364"/>
              <a:gd name="connsiteX3" fmla="*/ 0 w 1961253"/>
              <a:gd name="connsiteY3" fmla="*/ 0 h 194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1253" h="1948364">
                <a:moveTo>
                  <a:pt x="1961253" y="0"/>
                </a:moveTo>
                <a:lnTo>
                  <a:pt x="1961253" y="1948364"/>
                </a:lnTo>
                <a:lnTo>
                  <a:pt x="0" y="1948364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" name="Image 2">
            <a:extLst>
              <a:ext uri="{FF2B5EF4-FFF2-40B4-BE49-F238E27FC236}">
                <a16:creationId xmlns:a16="http://schemas.microsoft.com/office/drawing/2014/main" id="{F3DC42FA-4B8F-2EFC-CAB4-1CCAB93BE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6626" y="4929577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650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0"/>
            <a:ext cx="12216063" cy="346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10511627" cy="1012785"/>
          </a:xfrm>
        </p:spPr>
        <p:txBody>
          <a:bodyPr tIns="0" bIns="0"/>
          <a:lstStyle>
            <a:lvl1pPr algn="ctr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4D6DED8E-165F-59D7-F01C-4EF0446E5FC0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914400" y="2316067"/>
            <a:ext cx="10511627" cy="3948557"/>
          </a:xfrm>
        </p:spPr>
        <p:txBody>
          <a:bodyPr lIns="91440" tIns="91440" rIns="91440" bIns="9144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2933FDAB-13EE-5F9F-5DFC-A5A60BC636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508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EB515B5-2D9F-58E1-6E3C-CCBF105D8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7501" y="0"/>
            <a:ext cx="4671276" cy="6857999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>
            <a:extLst>
              <a:ext uri="{FF2B5EF4-FFF2-40B4-BE49-F238E27FC236}">
                <a16:creationId xmlns:a16="http://schemas.microsoft.com/office/drawing/2014/main" id="{5CCFEDF9-5B69-87BA-8A33-35033DA40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66586" y="0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1" y="849782"/>
            <a:ext cx="5715000" cy="2727709"/>
          </a:xfrm>
        </p:spPr>
        <p:txBody>
          <a:bodyPr tIns="0" bIns="0"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6F10CB4-CF79-A942-DA9C-04CBB7C89DC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1" y="3813606"/>
            <a:ext cx="5715000" cy="2234642"/>
          </a:xfrm>
        </p:spPr>
        <p:txBody>
          <a:bodyPr lIns="91440" tIns="0" rIns="91440" bIns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ctr" anchorCtr="0"/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952" y="758952"/>
            <a:ext cx="3932237" cy="1524662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58952" y="2286000"/>
            <a:ext cx="3932237" cy="356708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7" y="741459"/>
            <a:ext cx="6242839" cy="5119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0938" y="755372"/>
            <a:ext cx="3931920" cy="1527048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60938" y="2286001"/>
            <a:ext cx="393192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262700" y="987425"/>
            <a:ext cx="6172200" cy="4873625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6583680" cy="153135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0" y="2834640"/>
            <a:ext cx="6583680" cy="3207344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114D1E-7749-DD58-8782-318E4F679D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537D12D-0FCA-3396-988D-452D3D526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710CE8-8A83-C0D3-623E-AFCC6C6A2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332509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AA66C80-37C3-6D28-7564-733A30B2C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353550" y="0"/>
            <a:ext cx="2838450" cy="2857958"/>
            <a:chOff x="0" y="0"/>
            <a:chExt cx="2838450" cy="2857958"/>
          </a:xfrm>
        </p:grpSpPr>
        <p:sp>
          <p:nvSpPr>
            <p:cNvPr id="12" name="Freeform: Shape 28">
              <a:extLst>
                <a:ext uri="{FF2B5EF4-FFF2-40B4-BE49-F238E27FC236}">
                  <a16:creationId xmlns:a16="http://schemas.microsoft.com/office/drawing/2014/main" id="{D9DB7C23-E0CF-A75F-BFFD-4E7679AF4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15" name="Freeform: Shape 15">
              <a:extLst>
                <a:ext uri="{FF2B5EF4-FFF2-40B4-BE49-F238E27FC236}">
                  <a16:creationId xmlns:a16="http://schemas.microsoft.com/office/drawing/2014/main" id="{4D62A0CC-A0CE-403A-A167-27225B2C6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1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Image 2">
              <a:extLst>
                <a:ext uri="{FF2B5EF4-FFF2-40B4-BE49-F238E27FC236}">
                  <a16:creationId xmlns:a16="http://schemas.microsoft.com/office/drawing/2014/main" id="{F8AD83DA-A293-6D56-F606-7C98C403A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458332" y="590133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5702441" y="1061623"/>
            <a:ext cx="5723586" cy="4739104"/>
          </a:xfrm>
        </p:spPr>
        <p:txBody>
          <a:bodyPr tIns="0" bIns="0" anchor="ctr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979AC40-7C15-9431-5B1A-415655A7FC0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43345" y="0"/>
            <a:ext cx="4344695" cy="63595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33189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6F8B46B-EF6E-BC12-09E2-0F3B77919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7B4F11-E150-473B-98F5-6E6AC9646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A8E2FA61-C047-21BB-AA50-F84AD768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5760023" y="3764463"/>
            <a:ext cx="2812357" cy="3394143"/>
          </a:xfrm>
          <a:custGeom>
            <a:avLst/>
            <a:gdLst>
              <a:gd name="connsiteX0" fmla="*/ 0 w 2812357"/>
              <a:gd name="connsiteY0" fmla="*/ 0 h 3394143"/>
              <a:gd name="connsiteX1" fmla="*/ 2812357 w 2812357"/>
              <a:gd name="connsiteY1" fmla="*/ 3394143 h 3394143"/>
              <a:gd name="connsiteX2" fmla="*/ 0 w 2812357"/>
              <a:gd name="connsiteY2" fmla="*/ 3394143 h 339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2357" h="3394143">
                <a:moveTo>
                  <a:pt x="0" y="0"/>
                </a:moveTo>
                <a:lnTo>
                  <a:pt x="2812357" y="3394143"/>
                </a:lnTo>
                <a:lnTo>
                  <a:pt x="0" y="3394143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1A2791BA-760E-9FA5-8743-D0B699FC9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63854"/>
            <a:ext cx="435241" cy="3394146"/>
          </a:xfrm>
          <a:custGeom>
            <a:avLst/>
            <a:gdLst>
              <a:gd name="connsiteX0" fmla="*/ 435241 w 435241"/>
              <a:gd name="connsiteY0" fmla="*/ 0 h 3394146"/>
              <a:gd name="connsiteX1" fmla="*/ 435241 w 435241"/>
              <a:gd name="connsiteY1" fmla="*/ 3394146 h 3394146"/>
              <a:gd name="connsiteX2" fmla="*/ 0 w 435241"/>
              <a:gd name="connsiteY2" fmla="*/ 3394146 h 3394146"/>
              <a:gd name="connsiteX3" fmla="*/ 0 w 435241"/>
              <a:gd name="connsiteY3" fmla="*/ 523525 h 339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241" h="3394146">
                <a:moveTo>
                  <a:pt x="435241" y="0"/>
                </a:moveTo>
                <a:lnTo>
                  <a:pt x="435241" y="3394146"/>
                </a:lnTo>
                <a:lnTo>
                  <a:pt x="0" y="3394146"/>
                </a:lnTo>
                <a:lnTo>
                  <a:pt x="0" y="5235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6A03F2-8C7B-D33B-0E8F-24D4800D5C0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1057275"/>
            <a:ext cx="5259554" cy="2495028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51465C6-2CDE-B5BF-F22E-CBDD44E86CFC}"/>
              </a:ext>
            </a:extLst>
          </p:cNvPr>
          <p:cNvSpPr>
            <a:spLocks noGrp="1"/>
          </p:cNvSpPr>
          <p:nvPr userDrawn="1">
            <p:ph idx="1" hasCustomPrompt="1"/>
          </p:nvPr>
        </p:nvSpPr>
        <p:spPr>
          <a:xfrm>
            <a:off x="914400" y="3808750"/>
            <a:ext cx="5259554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2" name="Picture Placeholder 7">
            <a:extLst>
              <a:ext uri="{FF2B5EF4-FFF2-40B4-BE49-F238E27FC236}">
                <a16:creationId xmlns:a16="http://schemas.microsoft.com/office/drawing/2014/main" id="{55126063-BDEE-A1AB-FDAE-DD9B98CACDA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414194" y="410780"/>
            <a:ext cx="4344695" cy="6447220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 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rot="16200000" flipH="1">
            <a:off x="-9389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3" name="Image 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50000"/>
            </a:schemeClr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60565" y="1057274"/>
            <a:ext cx="7965461" cy="994164"/>
          </a:xfrm>
        </p:spPr>
        <p:txBody>
          <a:bodyPr lIns="91440" tIns="0" rIns="91440" bIns="0" anchor="b" anchorCtr="0">
            <a:noAutofit/>
          </a:bodyPr>
          <a:lstStyle>
            <a:lvl1pPr algn="l">
              <a:lnSpc>
                <a:spcPct val="100000"/>
              </a:lnSpc>
              <a:defRPr sz="36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B20F5EA7-881C-8FB7-EAC9-89C8F2E5865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460565" y="2303029"/>
            <a:ext cx="7965460" cy="3497698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Slide Number Placeholder 2">
            <a:extLst>
              <a:ext uri="{FF2B5EF4-FFF2-40B4-BE49-F238E27FC236}">
                <a16:creationId xmlns:a16="http://schemas.microsoft.com/office/drawing/2014/main" id="{ED7A50D8-0839-EC58-FFBE-315A209957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64809" y="1057274"/>
            <a:ext cx="7043617" cy="252021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Image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B00F713C-1CC6-5879-0410-95F179D56A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E40D3F2-4A7A-F909-AC98-0B402B26776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364808" y="3808750"/>
            <a:ext cx="7043618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16296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26">
            <a:extLst>
              <a:ext uri="{FF2B5EF4-FFF2-40B4-BE49-F238E27FC236}">
                <a16:creationId xmlns:a16="http://schemas.microsoft.com/office/drawing/2014/main" id="{3C7B0BB3-A5CA-7C72-DC39-AD00EC909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427336"/>
            <a:ext cx="3202546" cy="3430665"/>
          </a:xfrm>
          <a:custGeom>
            <a:avLst/>
            <a:gdLst>
              <a:gd name="connsiteX0" fmla="*/ 0 w 3202546"/>
              <a:gd name="connsiteY0" fmla="*/ 0 h 3430665"/>
              <a:gd name="connsiteX1" fmla="*/ 3202546 w 3202546"/>
              <a:gd name="connsiteY1" fmla="*/ 0 h 3430665"/>
              <a:gd name="connsiteX2" fmla="*/ 3202546 w 3202546"/>
              <a:gd name="connsiteY2" fmla="*/ 3430665 h 3430665"/>
              <a:gd name="connsiteX3" fmla="*/ 0 w 3202546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0665">
                <a:moveTo>
                  <a:pt x="0" y="0"/>
                </a:moveTo>
                <a:lnTo>
                  <a:pt x="3202546" y="0"/>
                </a:lnTo>
                <a:lnTo>
                  <a:pt x="3202546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07871527-68A5-0A5C-F5A6-A80523BAC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654149"/>
            <a:ext cx="3202546" cy="3203852"/>
          </a:xfrm>
          <a:custGeom>
            <a:avLst/>
            <a:gdLst>
              <a:gd name="connsiteX0" fmla="*/ 3202546 w 3202546"/>
              <a:gd name="connsiteY0" fmla="*/ 0 h 3203852"/>
              <a:gd name="connsiteX1" fmla="*/ 3202546 w 3202546"/>
              <a:gd name="connsiteY1" fmla="*/ 3203852 h 3203852"/>
              <a:gd name="connsiteX2" fmla="*/ 0 w 3202546"/>
              <a:gd name="connsiteY2" fmla="*/ 3203852 h 3203852"/>
              <a:gd name="connsiteX3" fmla="*/ 0 w 3202546"/>
              <a:gd name="connsiteY3" fmla="*/ 3190718 h 320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203852">
                <a:moveTo>
                  <a:pt x="3202546" y="0"/>
                </a:moveTo>
                <a:lnTo>
                  <a:pt x="3202546" y="3203852"/>
                </a:lnTo>
                <a:lnTo>
                  <a:pt x="0" y="3203852"/>
                </a:lnTo>
                <a:lnTo>
                  <a:pt x="0" y="31907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CEB118B3-9B06-AD11-738A-7A0651F98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5" y="1"/>
            <a:ext cx="3202545" cy="3437345"/>
          </a:xfrm>
          <a:custGeom>
            <a:avLst/>
            <a:gdLst>
              <a:gd name="connsiteX0" fmla="*/ 0 w 3202545"/>
              <a:gd name="connsiteY0" fmla="*/ 0 h 3437345"/>
              <a:gd name="connsiteX1" fmla="*/ 3202545 w 3202545"/>
              <a:gd name="connsiteY1" fmla="*/ 0 h 3437345"/>
              <a:gd name="connsiteX2" fmla="*/ 3202545 w 3202545"/>
              <a:gd name="connsiteY2" fmla="*/ 3437345 h 3437345"/>
              <a:gd name="connsiteX3" fmla="*/ 0 w 320254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5" h="3437345">
                <a:moveTo>
                  <a:pt x="0" y="0"/>
                </a:moveTo>
                <a:lnTo>
                  <a:pt x="3202545" y="0"/>
                </a:lnTo>
                <a:lnTo>
                  <a:pt x="320254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0EA94262-504E-06F2-F383-E832C37B1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6681"/>
            <a:ext cx="3202546" cy="3436477"/>
          </a:xfrm>
          <a:custGeom>
            <a:avLst/>
            <a:gdLst>
              <a:gd name="connsiteX0" fmla="*/ 0 w 3202546"/>
              <a:gd name="connsiteY0" fmla="*/ 0 h 3436477"/>
              <a:gd name="connsiteX1" fmla="*/ 3202546 w 3202546"/>
              <a:gd name="connsiteY1" fmla="*/ 3214418 h 3436477"/>
              <a:gd name="connsiteX2" fmla="*/ 3202546 w 3202546"/>
              <a:gd name="connsiteY2" fmla="*/ 3436477 h 3436477"/>
              <a:gd name="connsiteX3" fmla="*/ 0 w 3202546"/>
              <a:gd name="connsiteY3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6477">
                <a:moveTo>
                  <a:pt x="0" y="0"/>
                </a:moveTo>
                <a:lnTo>
                  <a:pt x="3202546" y="3214418"/>
                </a:lnTo>
                <a:lnTo>
                  <a:pt x="3202546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399" y="834635"/>
            <a:ext cx="7796464" cy="1222385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Slide Number Placeholder 2">
            <a:extLst>
              <a:ext uri="{FF2B5EF4-FFF2-40B4-BE49-F238E27FC236}">
                <a16:creationId xmlns:a16="http://schemas.microsoft.com/office/drawing/2014/main" id="{BFBCB81C-7599-87A1-8037-5FB8C374503A}"/>
              </a:ext>
            </a:extLst>
          </p:cNvPr>
          <p:cNvSpPr>
            <a:spLocks noGrp="1"/>
          </p:cNvSpPr>
          <p:nvPr userDrawn="1"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6FF02D51-6992-3FED-2A19-92E5AC564CF4}"/>
              </a:ext>
            </a:extLst>
          </p:cNvPr>
          <p:cNvSpPr>
            <a:spLocks noGrp="1"/>
          </p:cNvSpPr>
          <p:nvPr userDrawn="1">
            <p:ph sz="half" idx="2" hasCustomPrompt="1"/>
          </p:nvPr>
        </p:nvSpPr>
        <p:spPr>
          <a:xfrm>
            <a:off x="914400" y="2303028"/>
            <a:ext cx="3283119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C2762372-3C12-61F8-F131-E4C08A2B1735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4782159" y="2303028"/>
            <a:ext cx="3284951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6733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65393"/>
            <a:ext cx="7631709" cy="1091627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AADE444-940A-5A34-8C49-4F15BC33EEC7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914400" y="2303028"/>
            <a:ext cx="3283119" cy="4144192"/>
          </a:xfrm>
        </p:spPr>
        <p:txBody>
          <a:bodyPr lIns="91440" tIns="0" rIns="91440" bIns="0">
            <a:normAutofit/>
          </a:bodyPr>
          <a:lstStyle>
            <a:lvl1pPr marL="457200" indent="-457200">
              <a:spcBef>
                <a:spcPts val="1000"/>
              </a:spcBef>
              <a:buFont typeface="+mj-lt"/>
              <a:buAutoNum type="arabicPeriod"/>
              <a:defRPr sz="1800"/>
            </a:lvl1pPr>
            <a:lvl2pPr marL="745236" indent="-342900">
              <a:spcBef>
                <a:spcPts val="1000"/>
              </a:spcBef>
              <a:buFont typeface="+mj-lt"/>
              <a:buAutoNum type="alphaLcPeriod"/>
              <a:defRPr sz="1800"/>
            </a:lvl2pPr>
            <a:lvl3pPr marL="1202436" indent="-342900">
              <a:spcBef>
                <a:spcPts val="1000"/>
              </a:spcBef>
              <a:buFont typeface="+mj-lt"/>
              <a:buAutoNum type="arabicParenR"/>
              <a:defRPr sz="1800"/>
            </a:lvl3pPr>
            <a:lvl4pPr marL="1659636" indent="-342900">
              <a:spcBef>
                <a:spcPts val="1000"/>
              </a:spcBef>
              <a:buFont typeface="+mj-lt"/>
              <a:buAutoNum type="alphaLcParenR"/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79FCB-9A9F-6B60-A95C-FCF020598D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782159" y="2303028"/>
            <a:ext cx="3763950" cy="4144192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indent="-283464">
              <a:spcBef>
                <a:spcPts val="1000"/>
              </a:spcBef>
              <a:defRPr sz="1800"/>
            </a:lvl2pPr>
            <a:lvl3pPr indent="-283464">
              <a:spcBef>
                <a:spcPts val="1000"/>
              </a:spcBef>
              <a:defRPr sz="1800"/>
            </a:lvl3pPr>
            <a:lvl4pPr indent="-283464">
              <a:spcBef>
                <a:spcPts val="1000"/>
              </a:spcBef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2912B88E-830A-AD4C-378F-46EF5F77950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89454" y="965393"/>
            <a:ext cx="3202545" cy="5892607"/>
          </a:xfrm>
          <a:custGeom>
            <a:avLst/>
            <a:gdLst>
              <a:gd name="connsiteX0" fmla="*/ 0 w 3202545"/>
              <a:gd name="connsiteY0" fmla="*/ 0 h 6023366"/>
              <a:gd name="connsiteX1" fmla="*/ 3202545 w 3202545"/>
              <a:gd name="connsiteY1" fmla="*/ 0 h 6023366"/>
              <a:gd name="connsiteX2" fmla="*/ 3202545 w 3202545"/>
              <a:gd name="connsiteY2" fmla="*/ 3165406 h 6023366"/>
              <a:gd name="connsiteX3" fmla="*/ 2923656 w 3202545"/>
              <a:gd name="connsiteY3" fmla="*/ 3179481 h 6023366"/>
              <a:gd name="connsiteX4" fmla="*/ 364096 w 3202545"/>
              <a:gd name="connsiteY4" fmla="*/ 6016124 h 6023366"/>
              <a:gd name="connsiteX5" fmla="*/ 364096 w 3202545"/>
              <a:gd name="connsiteY5" fmla="*/ 6023364 h 6023366"/>
              <a:gd name="connsiteX6" fmla="*/ 1231541 w 3202545"/>
              <a:gd name="connsiteY6" fmla="*/ 6023364 h 6023366"/>
              <a:gd name="connsiteX7" fmla="*/ 1241636 w 3202545"/>
              <a:gd name="connsiteY7" fmla="*/ 5822974 h 6023366"/>
              <a:gd name="connsiteX8" fmla="*/ 3012253 w 3202545"/>
              <a:gd name="connsiteY8" fmla="*/ 4042481 h 6023366"/>
              <a:gd name="connsiteX9" fmla="*/ 3202545 w 3202545"/>
              <a:gd name="connsiteY9" fmla="*/ 4032784 h 6023366"/>
              <a:gd name="connsiteX10" fmla="*/ 3202545 w 3202545"/>
              <a:gd name="connsiteY10" fmla="*/ 4033098 h 6023366"/>
              <a:gd name="connsiteX11" fmla="*/ 3012291 w 3202545"/>
              <a:gd name="connsiteY11" fmla="*/ 4042794 h 6023366"/>
              <a:gd name="connsiteX12" fmla="*/ 1242011 w 3202545"/>
              <a:gd name="connsiteY12" fmla="*/ 5823008 h 6023366"/>
              <a:gd name="connsiteX13" fmla="*/ 1231918 w 3202545"/>
              <a:gd name="connsiteY13" fmla="*/ 6023365 h 6023366"/>
              <a:gd name="connsiteX14" fmla="*/ 3202545 w 3202545"/>
              <a:gd name="connsiteY14" fmla="*/ 6023365 h 6023366"/>
              <a:gd name="connsiteX15" fmla="*/ 3202545 w 3202545"/>
              <a:gd name="connsiteY15" fmla="*/ 6023366 h 6023366"/>
              <a:gd name="connsiteX16" fmla="*/ 0 w 3202545"/>
              <a:gd name="connsiteY16" fmla="*/ 6023366 h 602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02545" h="6023366">
                <a:moveTo>
                  <a:pt x="0" y="0"/>
                </a:moveTo>
                <a:lnTo>
                  <a:pt x="3202545" y="0"/>
                </a:lnTo>
                <a:lnTo>
                  <a:pt x="3202545" y="3165406"/>
                </a:lnTo>
                <a:lnTo>
                  <a:pt x="2923656" y="3179481"/>
                </a:lnTo>
                <a:cubicBezTo>
                  <a:pt x="1485615" y="3325450"/>
                  <a:pt x="364096" y="4539349"/>
                  <a:pt x="364096" y="6016124"/>
                </a:cubicBezTo>
                <a:lnTo>
                  <a:pt x="364096" y="6023364"/>
                </a:lnTo>
                <a:lnTo>
                  <a:pt x="1231541" y="6023364"/>
                </a:lnTo>
                <a:lnTo>
                  <a:pt x="1241636" y="5822974"/>
                </a:lnTo>
                <a:cubicBezTo>
                  <a:pt x="1336361" y="4887576"/>
                  <a:pt x="2077946" y="4138236"/>
                  <a:pt x="3012253" y="4042481"/>
                </a:cubicBezTo>
                <a:lnTo>
                  <a:pt x="3202545" y="4032784"/>
                </a:lnTo>
                <a:lnTo>
                  <a:pt x="3202545" y="4033098"/>
                </a:lnTo>
                <a:lnTo>
                  <a:pt x="3012291" y="4042794"/>
                </a:lnTo>
                <a:cubicBezTo>
                  <a:pt x="2078162" y="4138534"/>
                  <a:pt x="1336718" y="4887757"/>
                  <a:pt x="1242011" y="5823008"/>
                </a:cubicBezTo>
                <a:lnTo>
                  <a:pt x="1231918" y="6023365"/>
                </a:lnTo>
                <a:lnTo>
                  <a:pt x="3202545" y="6023365"/>
                </a:lnTo>
                <a:lnTo>
                  <a:pt x="3202545" y="6023366"/>
                </a:lnTo>
                <a:lnTo>
                  <a:pt x="0" y="6023366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9152F76-E42E-3D76-6BDB-2FA0D692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353550" y="4000041"/>
            <a:ext cx="2838450" cy="2857959"/>
            <a:chOff x="12797096" y="4000041"/>
            <a:chExt cx="2838450" cy="2857959"/>
          </a:xfrm>
        </p:grpSpPr>
        <p:sp>
          <p:nvSpPr>
            <p:cNvPr id="20" name="Freeform: Shape 28">
              <a:extLst>
                <a:ext uri="{FF2B5EF4-FFF2-40B4-BE49-F238E27FC236}">
                  <a16:creationId xmlns:a16="http://schemas.microsoft.com/office/drawing/2014/main" id="{ED0348C7-D83F-0AD7-2539-41219A795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2797096" y="4000041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21" name="Freeform: Shape 25">
              <a:extLst>
                <a:ext uri="{FF2B5EF4-FFF2-40B4-BE49-F238E27FC236}">
                  <a16:creationId xmlns:a16="http://schemas.microsoft.com/office/drawing/2014/main" id="{E911AA2D-BE77-278D-CD2E-2EB3E180F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664918" y="4867733"/>
              <a:ext cx="1970627" cy="1990267"/>
            </a:xfrm>
            <a:custGeom>
              <a:avLst/>
              <a:gdLst>
                <a:gd name="connsiteX0" fmla="*/ 0 w 1970627"/>
                <a:gd name="connsiteY0" fmla="*/ 0 h 1990267"/>
                <a:gd name="connsiteX1" fmla="*/ 1970627 w 1970627"/>
                <a:gd name="connsiteY1" fmla="*/ 0 h 1990267"/>
                <a:gd name="connsiteX2" fmla="*/ 1960534 w 1970627"/>
                <a:gd name="connsiteY2" fmla="*/ 200357 h 1990267"/>
                <a:gd name="connsiteX3" fmla="*/ 190254 w 1970627"/>
                <a:gd name="connsiteY3" fmla="*/ 1980571 h 1990267"/>
                <a:gd name="connsiteX4" fmla="*/ 0 w 1970627"/>
                <a:gd name="connsiteY4" fmla="*/ 1990267 h 1990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0627" h="1990267">
                  <a:moveTo>
                    <a:pt x="0" y="0"/>
                  </a:moveTo>
                  <a:lnTo>
                    <a:pt x="1970627" y="0"/>
                  </a:lnTo>
                  <a:lnTo>
                    <a:pt x="1960534" y="200357"/>
                  </a:lnTo>
                  <a:cubicBezTo>
                    <a:pt x="1865827" y="1135608"/>
                    <a:pt x="1124383" y="1884831"/>
                    <a:pt x="190254" y="1980571"/>
                  </a:cubicBezTo>
                  <a:lnTo>
                    <a:pt x="0" y="19902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Freeform: Shape 15">
              <a:extLst>
                <a:ext uri="{FF2B5EF4-FFF2-40B4-BE49-F238E27FC236}">
                  <a16:creationId xmlns:a16="http://schemas.microsoft.com/office/drawing/2014/main" id="{B6CE0BA6-C0FD-AC39-6C31-8477E0CAF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4632096" y="5844983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Image 2">
              <a:extLst>
                <a:ext uri="{FF2B5EF4-FFF2-40B4-BE49-F238E27FC236}">
                  <a16:creationId xmlns:a16="http://schemas.microsoft.com/office/drawing/2014/main" id="{666AD1A4-36DE-12F3-BB78-BA678A595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402193" y="5492845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4" name="Slide Number Placeholder 2">
            <a:extLst>
              <a:ext uri="{FF2B5EF4-FFF2-40B4-BE49-F238E27FC236}">
                <a16:creationId xmlns:a16="http://schemas.microsoft.com/office/drawing/2014/main" id="{79071EEC-EAD1-8B22-009A-68E74589AA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620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28259CF0-6BC5-3693-6F49-C4489C07C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89454" y="-2546"/>
            <a:ext cx="3202546" cy="3441072"/>
          </a:xfrm>
          <a:custGeom>
            <a:avLst/>
            <a:gdLst>
              <a:gd name="connsiteX0" fmla="*/ 3202546 w 3202546"/>
              <a:gd name="connsiteY0" fmla="*/ 0 h 3441072"/>
              <a:gd name="connsiteX1" fmla="*/ 3202546 w 3202546"/>
              <a:gd name="connsiteY1" fmla="*/ 3441072 h 3441072"/>
              <a:gd name="connsiteX2" fmla="*/ 0 w 3202546"/>
              <a:gd name="connsiteY2" fmla="*/ 3441072 h 3441072"/>
              <a:gd name="connsiteX3" fmla="*/ 3082686 w 3202546"/>
              <a:gd name="connsiteY3" fmla="*/ 6086 h 344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41072">
                <a:moveTo>
                  <a:pt x="3202546" y="0"/>
                </a:moveTo>
                <a:lnTo>
                  <a:pt x="3202546" y="3441072"/>
                </a:lnTo>
                <a:lnTo>
                  <a:pt x="0" y="3441072"/>
                </a:lnTo>
                <a:cubicBezTo>
                  <a:pt x="0" y="1653352"/>
                  <a:pt x="1351216" y="182908"/>
                  <a:pt x="3082686" y="6086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6" name="Image 4">
            <a:extLst>
              <a:ext uri="{FF2B5EF4-FFF2-40B4-BE49-F238E27FC236}">
                <a16:creationId xmlns:a16="http://schemas.microsoft.com/office/drawing/2014/main" id="{9019DA73-2516-F3D2-ECDB-620C9048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5665DA82-D253-8EC5-5DFB-F0266ED9F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-20086" y="5331514"/>
            <a:ext cx="2148416" cy="1526486"/>
          </a:xfrm>
          <a:custGeom>
            <a:avLst/>
            <a:gdLst>
              <a:gd name="connsiteX0" fmla="*/ 0 w 2148416"/>
              <a:gd name="connsiteY0" fmla="*/ 1526486 h 1526486"/>
              <a:gd name="connsiteX1" fmla="*/ 2098930 w 2148416"/>
              <a:gd name="connsiteY1" fmla="*/ 135201 h 1526486"/>
              <a:gd name="connsiteX2" fmla="*/ 2148416 w 2148416"/>
              <a:gd name="connsiteY2" fmla="*/ 0 h 1526486"/>
              <a:gd name="connsiteX3" fmla="*/ 0 w 2148416"/>
              <a:gd name="connsiteY3" fmla="*/ 0 h 1526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8416" h="1526486">
                <a:moveTo>
                  <a:pt x="0" y="1526486"/>
                </a:moveTo>
                <a:cubicBezTo>
                  <a:pt x="943526" y="1526486"/>
                  <a:pt x="1753109" y="952785"/>
                  <a:pt x="2098930" y="135201"/>
                </a:cubicBezTo>
                <a:lnTo>
                  <a:pt x="21484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50000"/>
            </a:schemeClr>
          </a:solidFill>
          <a:ln w="50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pic>
        <p:nvPicPr>
          <p:cNvPr id="21" name="Image 2">
            <a:extLst>
              <a:ext uri="{FF2B5EF4-FFF2-40B4-BE49-F238E27FC236}">
                <a16:creationId xmlns:a16="http://schemas.microsoft.com/office/drawing/2014/main" id="{A8B7F1F1-806C-8D65-7340-220A0C465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rot="5400000">
            <a:off x="9991886" y="1247775"/>
            <a:ext cx="2200114" cy="2200114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E76518D4-6149-BA03-3BE5-6A13A792C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40428" y="6470488"/>
            <a:ext cx="775021" cy="387513"/>
          </a:xfrm>
          <a:custGeom>
            <a:avLst/>
            <a:gdLst>
              <a:gd name="connsiteX0" fmla="*/ 387511 w 775021"/>
              <a:gd name="connsiteY0" fmla="*/ 0 h 387513"/>
              <a:gd name="connsiteX1" fmla="*/ 775021 w 775021"/>
              <a:gd name="connsiteY1" fmla="*/ 387511 h 387513"/>
              <a:gd name="connsiteX2" fmla="*/ 775021 w 775021"/>
              <a:gd name="connsiteY2" fmla="*/ 387513 h 387513"/>
              <a:gd name="connsiteX3" fmla="*/ 1 w 775021"/>
              <a:gd name="connsiteY3" fmla="*/ 387513 h 387513"/>
              <a:gd name="connsiteX4" fmla="*/ 0 w 775021"/>
              <a:gd name="connsiteY4" fmla="*/ 387511 h 387513"/>
              <a:gd name="connsiteX5" fmla="*/ 387511 w 775021"/>
              <a:gd name="connsiteY5" fmla="*/ 0 h 387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021" h="387513">
                <a:moveTo>
                  <a:pt x="387511" y="0"/>
                </a:moveTo>
                <a:cubicBezTo>
                  <a:pt x="601527" y="0"/>
                  <a:pt x="775021" y="173494"/>
                  <a:pt x="775021" y="387511"/>
                </a:cubicBezTo>
                <a:lnTo>
                  <a:pt x="775021" y="387513"/>
                </a:lnTo>
                <a:lnTo>
                  <a:pt x="1" y="387513"/>
                </a:lnTo>
                <a:lnTo>
                  <a:pt x="0" y="387511"/>
                </a:lnTo>
                <a:cubicBezTo>
                  <a:pt x="0" y="173494"/>
                  <a:pt x="173494" y="0"/>
                  <a:pt x="387511" y="0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58F56A7F-403C-059D-4B58-A8D59888A15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14400" y="2331791"/>
            <a:ext cx="6903076" cy="3721817"/>
          </a:xfrm>
        </p:spPr>
        <p:txBody>
          <a:bodyPr t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723BF40-731C-2A5B-FC2F-B59DEF431C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89454" y="3405189"/>
            <a:ext cx="3202546" cy="3452811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3ACD3A33-D8A4-7058-9798-30967E3EFD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10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accent6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731520"/>
            <a:ext cx="10671048" cy="13620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80" r:id="rId3"/>
    <p:sldLayoutId id="2147483653" r:id="rId4"/>
    <p:sldLayoutId id="2147483668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1" r:id="rId11"/>
    <p:sldLayoutId id="2147483692" r:id="rId12"/>
    <p:sldLayoutId id="2147483676" r:id="rId13"/>
    <p:sldLayoutId id="2147483656" r:id="rId14"/>
    <p:sldLayoutId id="2147483657" r:id="rId15"/>
    <p:sldLayoutId id="2147483658" r:id="rId16"/>
    <p:sldLayoutId id="2147483659" r:id="rId17"/>
  </p:sldLayoutIdLst>
  <p:hf hdr="0" ft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38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7FF65-A536-F639-8591-ED024C223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99790" y="810227"/>
            <a:ext cx="6392421" cy="3831221"/>
          </a:xfrm>
        </p:spPr>
        <p:txBody>
          <a:bodyPr anchor="ctr"/>
          <a:lstStyle/>
          <a:p>
            <a:r>
              <a:rPr lang="en-US" dirty="0"/>
              <a:t>Agile Presentation </a:t>
            </a:r>
          </a:p>
        </p:txBody>
      </p:sp>
    </p:spTree>
    <p:extLst>
      <p:ext uri="{BB962C8B-B14F-4D97-AF65-F5344CB8AC3E}">
        <p14:creationId xmlns:p14="http://schemas.microsoft.com/office/powerpoint/2010/main" val="2202437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21072-4A77-DB4D-DF41-58EADB7DA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4"/>
            <a:ext cx="6583680" cy="1531357"/>
          </a:xfrm>
        </p:spPr>
        <p:txBody>
          <a:bodyPr/>
          <a:lstStyle/>
          <a:p>
            <a:r>
              <a:rPr lang="en-US" dirty="0"/>
              <a:t>Roles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22962-3C7F-E480-5C35-7F4860A09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834640"/>
            <a:ext cx="6583680" cy="3207344"/>
          </a:xfrm>
        </p:spPr>
        <p:txBody>
          <a:bodyPr/>
          <a:lstStyle/>
          <a:p>
            <a:r>
              <a:rPr lang="en-US" dirty="0"/>
              <a:t>Roles: </a:t>
            </a:r>
          </a:p>
          <a:p>
            <a:r>
              <a:rPr lang="en-US" dirty="0"/>
              <a:t>- Product Owner prioritized features </a:t>
            </a:r>
          </a:p>
          <a:p>
            <a:r>
              <a:rPr lang="en-US" dirty="0"/>
              <a:t>- Scrum Master facilitated communication </a:t>
            </a:r>
          </a:p>
          <a:p>
            <a:r>
              <a:rPr lang="en-US" dirty="0"/>
              <a:t>- Development Team implemented solution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D5CFA2-4E67-F157-5FFD-A246307D41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219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1DB636-896E-5491-465E-E231C89682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8C346-FD3B-2D5A-6708-E3BAEEB33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3350"/>
            <a:ext cx="6583680" cy="795338"/>
          </a:xfrm>
        </p:spPr>
        <p:txBody>
          <a:bodyPr/>
          <a:lstStyle/>
          <a:p>
            <a:r>
              <a:rPr lang="en-US" dirty="0"/>
              <a:t>Phases of </a:t>
            </a:r>
            <a:r>
              <a:rPr lang="en-US" dirty="0" err="1"/>
              <a:t>sdlc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02013F-BAD8-B649-65AE-69680612CB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104900"/>
            <a:ext cx="10725150" cy="57531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Planning </a:t>
            </a:r>
          </a:p>
          <a:p>
            <a:r>
              <a:rPr lang="en-US" dirty="0"/>
              <a:t>Sprint Execution </a:t>
            </a:r>
          </a:p>
          <a:p>
            <a:r>
              <a:rPr lang="en-US" dirty="0"/>
              <a:t>Review </a:t>
            </a:r>
          </a:p>
          <a:p>
            <a:r>
              <a:rPr lang="en-US" dirty="0"/>
              <a:t>Retrospective </a:t>
            </a:r>
          </a:p>
          <a:p>
            <a:endParaRPr lang="en-US" dirty="0"/>
          </a:p>
          <a:p>
            <a:r>
              <a:rPr lang="en-US" dirty="0"/>
              <a:t>All of these followed a structed approach starting from sprint planning to retrospective, ensuing iterative  development and continuous improvement</a:t>
            </a:r>
          </a:p>
          <a:p>
            <a:endParaRPr lang="en-US" dirty="0"/>
          </a:p>
          <a:p>
            <a:r>
              <a:rPr lang="en-US" dirty="0"/>
              <a:t>Iterative Development allowed incremental value delivery and adaption to changing requirements. Regular sprint reviews gathered stockholder feedback for an accurate completion  of the tasks.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111CB0-0821-0386-1916-DA099954977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8083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816017"/>
            <a:ext cx="5259554" cy="1437070"/>
          </a:xfrm>
        </p:spPr>
        <p:txBody>
          <a:bodyPr/>
          <a:lstStyle/>
          <a:p>
            <a:r>
              <a:rPr lang="en-US" dirty="0"/>
              <a:t>Contrasting Agile with waterfall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339BF-E6D7-DD0E-AF02-6813852EE7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457450"/>
            <a:ext cx="10648950" cy="379095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Sequential vs iterative and Adaptability :</a:t>
            </a:r>
          </a:p>
          <a:p>
            <a:endParaRPr lang="en-US" dirty="0"/>
          </a:p>
          <a:p>
            <a:r>
              <a:rPr lang="en-US" dirty="0"/>
              <a:t>Agile: works in cycles and makes progress in small and manageable steps. It’s also easy to adjust to changes as they arise.</a:t>
            </a:r>
          </a:p>
          <a:p>
            <a:endParaRPr lang="en-US" dirty="0"/>
          </a:p>
          <a:p>
            <a:r>
              <a:rPr lang="en-US" dirty="0"/>
              <a:t>Waterfall : </a:t>
            </a:r>
          </a:p>
          <a:p>
            <a:r>
              <a:rPr lang="en-US" dirty="0"/>
              <a:t>Follows a step-by-step process where each phase must be completed before moving forward. </a:t>
            </a:r>
          </a:p>
          <a:p>
            <a:endParaRPr lang="en-US" dirty="0"/>
          </a:p>
          <a:p>
            <a:r>
              <a:rPr lang="en-US" dirty="0"/>
              <a:t>Also, requires formal change management process which makes it less flexible</a:t>
            </a:r>
          </a:p>
          <a:p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2923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0565" y="1057274"/>
            <a:ext cx="7965461" cy="994164"/>
          </a:xfrm>
        </p:spPr>
        <p:txBody>
          <a:bodyPr/>
          <a:lstStyle/>
          <a:p>
            <a:r>
              <a:rPr lang="en-US" dirty="0"/>
              <a:t>Factors to consider when Choosing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11C33-898C-4414-4665-5136EB6FC1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90850" y="2303029"/>
            <a:ext cx="8435175" cy="4097772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Project Complexity: </a:t>
            </a:r>
          </a:p>
          <a:p>
            <a:r>
              <a:rPr lang="en-US" sz="2400" dirty="0"/>
              <a:t>Agile: Best for project with changing requirements </a:t>
            </a:r>
          </a:p>
          <a:p>
            <a:r>
              <a:rPr lang="en-US" sz="2400" dirty="0"/>
              <a:t>Waterfall: Better for project with well-defined, stable requirements </a:t>
            </a:r>
          </a:p>
          <a:p>
            <a:r>
              <a:rPr lang="en-US" sz="2400" dirty="0"/>
              <a:t>Customer Involvement: </a:t>
            </a:r>
          </a:p>
          <a:p>
            <a:r>
              <a:rPr lang="en-US" sz="2400" dirty="0"/>
              <a:t>Agile: encourages continuous collaboration with customers and allowing for feedback and adjustments throughout project </a:t>
            </a:r>
          </a:p>
          <a:p>
            <a:r>
              <a:rPr lang="en-US" sz="2400" dirty="0"/>
              <a:t>Waterfall: Typically, involve limited customer involvement until final stages which could leaf to dissatisfaction. 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681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AD5D06-6110-039E-51F0-08AE04F3F8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00C87-D282-5F23-DCEA-A8370430F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0565" y="1057274"/>
            <a:ext cx="7965461" cy="994164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98EDF7-B7EC-48E8-D227-6D0ACD9263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90850" y="2303029"/>
            <a:ext cx="8435175" cy="4097772"/>
          </a:xfrm>
        </p:spPr>
        <p:txBody>
          <a:bodyPr>
            <a:normAutofit/>
          </a:bodyPr>
          <a:lstStyle/>
          <a:p>
            <a:pPr marL="457200" indent="-457200" algn="l"/>
            <a:r>
              <a:rPr lang="en-US" sz="2400" b="0" i="1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Choosing the Right Product Management Method: Scrum or Waterfall?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(n.d.). Resources.scrumalliance.org. https://resources.scrumalliance.org/Article/scrum-vs-waterfall</a:t>
            </a:r>
          </a:p>
          <a:p>
            <a:pPr algn="l"/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‌</a:t>
            </a:r>
          </a:p>
          <a:p>
            <a:pPr marL="457200" indent="-457200" algn="l"/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Asana. (2022, October 14). </a:t>
            </a:r>
            <a:r>
              <a:rPr lang="en-US" sz="2400" b="0" i="1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Waterfall, Agile, Kanban, and Scrum: What’s the Difference? • Asana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. Asana. https://asana.com/resources/waterfall-agile-kanban-scrum</a:t>
            </a:r>
          </a:p>
          <a:p>
            <a:pPr marL="0" indent="0" algn="l">
              <a:buNone/>
            </a:pPr>
            <a:endParaRPr lang="en-US" sz="2400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endParaRPr lang="en-US" sz="2400" dirty="0"/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5B7C4A18-CEE4-22FD-DF47-5A5CF10DC2E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085640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color block_Win32_SL_v14" id="{59749740-91A0-46B8-82A8-B436C7A8A142}" vid="{B3F8D047-377B-4FC8-B21C-47530C6DE3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A719FA4-954C-4FA8-82CB-206659C3B82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16DBB56F-4362-4386-A1A1-3DF89889661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4948363-B267-4BAC-8655-100FBEC280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{C90E26CB-2D9D-4F94-90AD-A070F9D2F50B}tf78438558_win32</Template>
  <TotalTime>32</TotalTime>
  <Words>273</Words>
  <Application>Microsoft Office PowerPoint</Application>
  <PresentationFormat>Widescreen</PresentationFormat>
  <Paragraphs>40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Arial Black</vt:lpstr>
      <vt:lpstr>Calibri</vt:lpstr>
      <vt:lpstr>Sabon Next LT</vt:lpstr>
      <vt:lpstr>Custom</vt:lpstr>
      <vt:lpstr>Agile Presentation </vt:lpstr>
      <vt:lpstr>Roles </vt:lpstr>
      <vt:lpstr>Phases of sdlc </vt:lpstr>
      <vt:lpstr>Contrasting Agile with waterfall </vt:lpstr>
      <vt:lpstr>Factors to consider when Choosing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Agile Presentation </dc:title>
  <dc:subject/>
  <dc:creator>Kaur, Jasleen</dc:creator>
  <cp:lastModifiedBy>Kaur, Jasleen</cp:lastModifiedBy>
  <cp:revision>1</cp:revision>
  <dcterms:created xsi:type="dcterms:W3CDTF">2024-02-26T02:44:10Z</dcterms:created>
  <dcterms:modified xsi:type="dcterms:W3CDTF">2024-02-26T03:16:33Z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