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22"/>
  </p:notesMasterIdLst>
  <p:sldIdLst>
    <p:sldId id="256" r:id="rId5"/>
    <p:sldId id="257" r:id="rId6"/>
    <p:sldId id="259" r:id="rId7"/>
    <p:sldId id="258" r:id="rId8"/>
    <p:sldId id="271" r:id="rId9"/>
    <p:sldId id="262" r:id="rId10"/>
    <p:sldId id="272" r:id="rId11"/>
    <p:sldId id="260" r:id="rId12"/>
    <p:sldId id="263" r:id="rId13"/>
    <p:sldId id="264" r:id="rId14"/>
    <p:sldId id="265" r:id="rId15"/>
    <p:sldId id="276" r:id="rId16"/>
    <p:sldId id="273" r:id="rId17"/>
    <p:sldId id="267" r:id="rId18"/>
    <p:sldId id="269" r:id="rId19"/>
    <p:sldId id="268" r:id="rId20"/>
    <p:sldId id="27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241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96" autoAdjust="0"/>
    <p:restoredTop sz="86566" autoAdjust="0"/>
  </p:normalViewPr>
  <p:slideViewPr>
    <p:cSldViewPr snapToGrid="0">
      <p:cViewPr>
        <p:scale>
          <a:sx n="84" d="100"/>
          <a:sy n="84" d="100"/>
        </p:scale>
        <p:origin x="88" y="496"/>
      </p:cViewPr>
      <p:guideLst/>
    </p:cSldViewPr>
  </p:slideViewPr>
  <p:outlineViewPr>
    <p:cViewPr>
      <p:scale>
        <a:sx n="33" d="100"/>
        <a:sy n="33" d="100"/>
      </p:scale>
      <p:origin x="0" y="-200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4B1CD1-E9DB-4661-A06E-AE882D0580E0}"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n-CA"/>
        </a:p>
      </dgm:t>
    </dgm:pt>
    <dgm:pt modelId="{1EC9D2E4-C689-4371-88B6-9E0F64491987}">
      <dgm:prSet/>
      <dgm:spPr/>
      <dgm:t>
        <a:bodyPr/>
        <a:lstStyle/>
        <a:p>
          <a:r>
            <a:rPr lang="en-US" dirty="0"/>
            <a:t>Load the data file into a </a:t>
          </a:r>
          <a:r>
            <a:rPr lang="en-US" dirty="0" err="1"/>
            <a:t>PySpark</a:t>
          </a:r>
          <a:r>
            <a:rPr lang="en-US" dirty="0"/>
            <a:t> </a:t>
          </a:r>
          <a:r>
            <a:rPr lang="en-US" dirty="0" err="1"/>
            <a:t>DataFrame</a:t>
          </a:r>
          <a:r>
            <a:rPr lang="en-US" dirty="0"/>
            <a:t>.</a:t>
          </a:r>
          <a:endParaRPr lang="en-CA" dirty="0"/>
        </a:p>
      </dgm:t>
    </dgm:pt>
    <dgm:pt modelId="{3E3324E3-F19F-4ABF-B093-BFFB772EBDF2}" type="parTrans" cxnId="{0714AD2F-57FD-4FCD-AE71-FE2C7A695846}">
      <dgm:prSet/>
      <dgm:spPr/>
      <dgm:t>
        <a:bodyPr/>
        <a:lstStyle/>
        <a:p>
          <a:endParaRPr lang="en-CA"/>
        </a:p>
      </dgm:t>
    </dgm:pt>
    <dgm:pt modelId="{3A24D30D-2819-4EAC-A60E-9CFEBBB14AB5}" type="sibTrans" cxnId="{0714AD2F-57FD-4FCD-AE71-FE2C7A695846}">
      <dgm:prSet/>
      <dgm:spPr/>
      <dgm:t>
        <a:bodyPr/>
        <a:lstStyle/>
        <a:p>
          <a:endParaRPr lang="en-CA"/>
        </a:p>
      </dgm:t>
    </dgm:pt>
    <dgm:pt modelId="{8941AFB8-0C1D-45E3-A9F8-33BC2221FD11}">
      <dgm:prSet/>
      <dgm:spPr/>
      <dgm:t>
        <a:bodyPr/>
        <a:lstStyle/>
        <a:p>
          <a:r>
            <a:rPr lang="en-US" dirty="0"/>
            <a:t>Change the required data types.</a:t>
          </a:r>
          <a:endParaRPr lang="en-CA" dirty="0"/>
        </a:p>
      </dgm:t>
    </dgm:pt>
    <dgm:pt modelId="{2C042EC6-BE53-4940-A4BA-F180C58DE162}" type="parTrans" cxnId="{4FB8676E-2A24-4FAB-A2C5-9425E060855A}">
      <dgm:prSet/>
      <dgm:spPr/>
      <dgm:t>
        <a:bodyPr/>
        <a:lstStyle/>
        <a:p>
          <a:endParaRPr lang="en-CA"/>
        </a:p>
      </dgm:t>
    </dgm:pt>
    <dgm:pt modelId="{B27D0445-19F4-4922-A920-EF8E15136B56}" type="sibTrans" cxnId="{4FB8676E-2A24-4FAB-A2C5-9425E060855A}">
      <dgm:prSet/>
      <dgm:spPr/>
      <dgm:t>
        <a:bodyPr/>
        <a:lstStyle/>
        <a:p>
          <a:endParaRPr lang="en-CA"/>
        </a:p>
      </dgm:t>
    </dgm:pt>
    <dgm:pt modelId="{2A1AE760-F49D-4431-982D-B4F644E857D8}">
      <dgm:prSet/>
      <dgm:spPr/>
      <dgm:t>
        <a:bodyPr/>
        <a:lstStyle/>
        <a:p>
          <a:r>
            <a:rPr lang="en-US" dirty="0"/>
            <a:t>Connect to the Google Cloud Storage bucket.</a:t>
          </a:r>
        </a:p>
      </dgm:t>
    </dgm:pt>
    <dgm:pt modelId="{7335222E-29A9-48E0-81FC-EEA3E93F6DF6}" type="parTrans" cxnId="{39500C4B-B2CF-4544-93ED-32A0442FD494}">
      <dgm:prSet/>
      <dgm:spPr/>
      <dgm:t>
        <a:bodyPr/>
        <a:lstStyle/>
        <a:p>
          <a:endParaRPr lang="en-CA"/>
        </a:p>
      </dgm:t>
    </dgm:pt>
    <dgm:pt modelId="{2EC7A7A8-86B6-45BA-A0EA-033C2C46BE51}" type="sibTrans" cxnId="{39500C4B-B2CF-4544-93ED-32A0442FD494}">
      <dgm:prSet/>
      <dgm:spPr/>
      <dgm:t>
        <a:bodyPr/>
        <a:lstStyle/>
        <a:p>
          <a:endParaRPr lang="en-CA"/>
        </a:p>
      </dgm:t>
    </dgm:pt>
    <dgm:pt modelId="{40343DFD-A8AB-4602-9DD4-C38CEF74DE96}">
      <dgm:prSet/>
      <dgm:spPr/>
      <dgm:t>
        <a:bodyPr/>
        <a:lstStyle/>
        <a:p>
          <a:r>
            <a:rPr lang="en-US" dirty="0"/>
            <a:t>Transform the </a:t>
          </a:r>
          <a:r>
            <a:rPr lang="en-US" dirty="0" err="1"/>
            <a:t>DataFrame</a:t>
          </a:r>
          <a:r>
            <a:rPr lang="en-US" dirty="0"/>
            <a:t> into multiple </a:t>
          </a:r>
          <a:r>
            <a:rPr lang="en-US" dirty="0" err="1"/>
            <a:t>DataFrames</a:t>
          </a:r>
          <a:r>
            <a:rPr lang="en-US" dirty="0"/>
            <a:t> to match the schema.</a:t>
          </a:r>
          <a:endParaRPr lang="en-CA" dirty="0"/>
        </a:p>
      </dgm:t>
    </dgm:pt>
    <dgm:pt modelId="{121A3ECB-A987-456E-B396-292C9677EF3D}" type="parTrans" cxnId="{FC44A939-B3E6-4E37-A1CA-46F5BA6C10C9}">
      <dgm:prSet/>
      <dgm:spPr/>
      <dgm:t>
        <a:bodyPr/>
        <a:lstStyle/>
        <a:p>
          <a:endParaRPr lang="en-CA"/>
        </a:p>
      </dgm:t>
    </dgm:pt>
    <dgm:pt modelId="{EF6BE43B-6206-48AD-A18B-4D254F4E7F02}" type="sibTrans" cxnId="{FC44A939-B3E6-4E37-A1CA-46F5BA6C10C9}">
      <dgm:prSet/>
      <dgm:spPr/>
      <dgm:t>
        <a:bodyPr/>
        <a:lstStyle/>
        <a:p>
          <a:endParaRPr lang="en-CA"/>
        </a:p>
      </dgm:t>
    </dgm:pt>
    <dgm:pt modelId="{B31C00F7-D042-421B-830E-0DAB71D99EEA}">
      <dgm:prSet/>
      <dgm:spPr/>
      <dgm:t>
        <a:bodyPr/>
        <a:lstStyle/>
        <a:p>
          <a:r>
            <a:rPr lang="en-US" dirty="0"/>
            <a:t>Load the </a:t>
          </a:r>
          <a:r>
            <a:rPr lang="en-US" dirty="0" err="1"/>
            <a:t>DataFrames</a:t>
          </a:r>
          <a:r>
            <a:rPr lang="en-US" dirty="0"/>
            <a:t> to the Google Cloud SQL database.</a:t>
          </a:r>
          <a:endParaRPr lang="en-CA" dirty="0"/>
        </a:p>
      </dgm:t>
    </dgm:pt>
    <dgm:pt modelId="{F151C737-F594-43C5-B08F-F560B27E2285}" type="parTrans" cxnId="{15A245CE-1A04-4828-88D9-15889234BF1D}">
      <dgm:prSet/>
      <dgm:spPr/>
      <dgm:t>
        <a:bodyPr/>
        <a:lstStyle/>
        <a:p>
          <a:endParaRPr lang="en-CA"/>
        </a:p>
      </dgm:t>
    </dgm:pt>
    <dgm:pt modelId="{F4504BD1-B873-43E3-8892-5B24D2755196}" type="sibTrans" cxnId="{15A245CE-1A04-4828-88D9-15889234BF1D}">
      <dgm:prSet/>
      <dgm:spPr/>
      <dgm:t>
        <a:bodyPr/>
        <a:lstStyle/>
        <a:p>
          <a:endParaRPr lang="en-CA"/>
        </a:p>
      </dgm:t>
    </dgm:pt>
    <dgm:pt modelId="{B0CA33A2-F284-4D12-93BC-8C316F4D9D25}" type="pres">
      <dgm:prSet presAssocID="{754B1CD1-E9DB-4661-A06E-AE882D0580E0}" presName="rootnode" presStyleCnt="0">
        <dgm:presLayoutVars>
          <dgm:chMax/>
          <dgm:chPref/>
          <dgm:dir/>
          <dgm:animLvl val="lvl"/>
        </dgm:presLayoutVars>
      </dgm:prSet>
      <dgm:spPr/>
    </dgm:pt>
    <dgm:pt modelId="{D7F78492-C83A-4BF4-9363-FA254572C977}" type="pres">
      <dgm:prSet presAssocID="{2A1AE760-F49D-4431-982D-B4F644E857D8}" presName="composite" presStyleCnt="0"/>
      <dgm:spPr/>
    </dgm:pt>
    <dgm:pt modelId="{63CB7AC5-D8E4-4019-8558-FCAC7079DAF0}" type="pres">
      <dgm:prSet presAssocID="{2A1AE760-F49D-4431-982D-B4F644E857D8}" presName="LShape" presStyleLbl="alignNode1" presStyleIdx="0" presStyleCnt="9"/>
      <dgm:spPr/>
    </dgm:pt>
    <dgm:pt modelId="{96D7B576-DF63-4EA6-BCB6-19A6D04EB7BA}" type="pres">
      <dgm:prSet presAssocID="{2A1AE760-F49D-4431-982D-B4F644E857D8}" presName="ParentText" presStyleLbl="revTx" presStyleIdx="0" presStyleCnt="5">
        <dgm:presLayoutVars>
          <dgm:chMax val="0"/>
          <dgm:chPref val="0"/>
          <dgm:bulletEnabled val="1"/>
        </dgm:presLayoutVars>
      </dgm:prSet>
      <dgm:spPr/>
    </dgm:pt>
    <dgm:pt modelId="{F027DD4C-E2B7-4495-B674-E390B9A929EF}" type="pres">
      <dgm:prSet presAssocID="{2A1AE760-F49D-4431-982D-B4F644E857D8}" presName="Triangle" presStyleLbl="alignNode1" presStyleIdx="1" presStyleCnt="9"/>
      <dgm:spPr/>
    </dgm:pt>
    <dgm:pt modelId="{EE3C0C2B-16FB-441B-A856-E13CB50E0321}" type="pres">
      <dgm:prSet presAssocID="{2EC7A7A8-86B6-45BA-A0EA-033C2C46BE51}" presName="sibTrans" presStyleCnt="0"/>
      <dgm:spPr/>
    </dgm:pt>
    <dgm:pt modelId="{6DC4FF41-0152-4A39-AD06-9E5C58262E8D}" type="pres">
      <dgm:prSet presAssocID="{2EC7A7A8-86B6-45BA-A0EA-033C2C46BE51}" presName="space" presStyleCnt="0"/>
      <dgm:spPr/>
    </dgm:pt>
    <dgm:pt modelId="{3D512344-CED0-49DB-9D63-570F3EF9A386}" type="pres">
      <dgm:prSet presAssocID="{1EC9D2E4-C689-4371-88B6-9E0F64491987}" presName="composite" presStyleCnt="0"/>
      <dgm:spPr/>
    </dgm:pt>
    <dgm:pt modelId="{7C987165-D5C9-4E0E-8982-BEB6F3979F4B}" type="pres">
      <dgm:prSet presAssocID="{1EC9D2E4-C689-4371-88B6-9E0F64491987}" presName="LShape" presStyleLbl="alignNode1" presStyleIdx="2" presStyleCnt="9"/>
      <dgm:spPr/>
    </dgm:pt>
    <dgm:pt modelId="{60AD88CE-D957-4F87-A0AD-7F3FB16E4E5D}" type="pres">
      <dgm:prSet presAssocID="{1EC9D2E4-C689-4371-88B6-9E0F64491987}" presName="ParentText" presStyleLbl="revTx" presStyleIdx="1" presStyleCnt="5">
        <dgm:presLayoutVars>
          <dgm:chMax val="0"/>
          <dgm:chPref val="0"/>
          <dgm:bulletEnabled val="1"/>
        </dgm:presLayoutVars>
      </dgm:prSet>
      <dgm:spPr/>
    </dgm:pt>
    <dgm:pt modelId="{0B0EEF94-E75B-4012-8D9B-F42052A24F49}" type="pres">
      <dgm:prSet presAssocID="{1EC9D2E4-C689-4371-88B6-9E0F64491987}" presName="Triangle" presStyleLbl="alignNode1" presStyleIdx="3" presStyleCnt="9"/>
      <dgm:spPr/>
    </dgm:pt>
    <dgm:pt modelId="{A3490C3B-64C3-4AAF-887F-890B2B547EC9}" type="pres">
      <dgm:prSet presAssocID="{3A24D30D-2819-4EAC-A60E-9CFEBBB14AB5}" presName="sibTrans" presStyleCnt="0"/>
      <dgm:spPr/>
    </dgm:pt>
    <dgm:pt modelId="{B008C7A3-9418-4CBB-93A5-D3A511445AD1}" type="pres">
      <dgm:prSet presAssocID="{3A24D30D-2819-4EAC-A60E-9CFEBBB14AB5}" presName="space" presStyleCnt="0"/>
      <dgm:spPr/>
    </dgm:pt>
    <dgm:pt modelId="{FF953F26-FF69-427B-AFF5-8BE783B42F91}" type="pres">
      <dgm:prSet presAssocID="{8941AFB8-0C1D-45E3-A9F8-33BC2221FD11}" presName="composite" presStyleCnt="0"/>
      <dgm:spPr/>
    </dgm:pt>
    <dgm:pt modelId="{2F502172-0E28-4738-831E-168215615967}" type="pres">
      <dgm:prSet presAssocID="{8941AFB8-0C1D-45E3-A9F8-33BC2221FD11}" presName="LShape" presStyleLbl="alignNode1" presStyleIdx="4" presStyleCnt="9"/>
      <dgm:spPr/>
    </dgm:pt>
    <dgm:pt modelId="{05D7FE44-2D5F-4F35-8509-B1CAE2E9D191}" type="pres">
      <dgm:prSet presAssocID="{8941AFB8-0C1D-45E3-A9F8-33BC2221FD11}" presName="ParentText" presStyleLbl="revTx" presStyleIdx="2" presStyleCnt="5">
        <dgm:presLayoutVars>
          <dgm:chMax val="0"/>
          <dgm:chPref val="0"/>
          <dgm:bulletEnabled val="1"/>
        </dgm:presLayoutVars>
      </dgm:prSet>
      <dgm:spPr/>
    </dgm:pt>
    <dgm:pt modelId="{113E7BD7-F9AC-4801-9E89-64A28FCA7B99}" type="pres">
      <dgm:prSet presAssocID="{8941AFB8-0C1D-45E3-A9F8-33BC2221FD11}" presName="Triangle" presStyleLbl="alignNode1" presStyleIdx="5" presStyleCnt="9"/>
      <dgm:spPr/>
    </dgm:pt>
    <dgm:pt modelId="{EE4B9D30-B141-4A98-A720-C64CB0ED4260}" type="pres">
      <dgm:prSet presAssocID="{B27D0445-19F4-4922-A920-EF8E15136B56}" presName="sibTrans" presStyleCnt="0"/>
      <dgm:spPr/>
    </dgm:pt>
    <dgm:pt modelId="{AF9871A5-B2CC-409D-8082-66B093158B68}" type="pres">
      <dgm:prSet presAssocID="{B27D0445-19F4-4922-A920-EF8E15136B56}" presName="space" presStyleCnt="0"/>
      <dgm:spPr/>
    </dgm:pt>
    <dgm:pt modelId="{CFE7C79B-72F5-4768-9B62-CB96BB6D5878}" type="pres">
      <dgm:prSet presAssocID="{40343DFD-A8AB-4602-9DD4-C38CEF74DE96}" presName="composite" presStyleCnt="0"/>
      <dgm:spPr/>
    </dgm:pt>
    <dgm:pt modelId="{A4BD1816-EC2F-4400-8670-1C15A8E2A6D9}" type="pres">
      <dgm:prSet presAssocID="{40343DFD-A8AB-4602-9DD4-C38CEF74DE96}" presName="LShape" presStyleLbl="alignNode1" presStyleIdx="6" presStyleCnt="9"/>
      <dgm:spPr/>
    </dgm:pt>
    <dgm:pt modelId="{FCDF5012-A5FD-43DA-9ED2-03A9D6852722}" type="pres">
      <dgm:prSet presAssocID="{40343DFD-A8AB-4602-9DD4-C38CEF74DE96}" presName="ParentText" presStyleLbl="revTx" presStyleIdx="3" presStyleCnt="5">
        <dgm:presLayoutVars>
          <dgm:chMax val="0"/>
          <dgm:chPref val="0"/>
          <dgm:bulletEnabled val="1"/>
        </dgm:presLayoutVars>
      </dgm:prSet>
      <dgm:spPr/>
    </dgm:pt>
    <dgm:pt modelId="{3E5FFF00-EF04-4046-A4DD-C8D19CC8FBF6}" type="pres">
      <dgm:prSet presAssocID="{40343DFD-A8AB-4602-9DD4-C38CEF74DE96}" presName="Triangle" presStyleLbl="alignNode1" presStyleIdx="7" presStyleCnt="9"/>
      <dgm:spPr/>
    </dgm:pt>
    <dgm:pt modelId="{55438A5E-1F86-46C6-B96E-A8C069E06473}" type="pres">
      <dgm:prSet presAssocID="{EF6BE43B-6206-48AD-A18B-4D254F4E7F02}" presName="sibTrans" presStyleCnt="0"/>
      <dgm:spPr/>
    </dgm:pt>
    <dgm:pt modelId="{CAFFFDD7-0C3E-4D6E-B1B5-61743E494600}" type="pres">
      <dgm:prSet presAssocID="{EF6BE43B-6206-48AD-A18B-4D254F4E7F02}" presName="space" presStyleCnt="0"/>
      <dgm:spPr/>
    </dgm:pt>
    <dgm:pt modelId="{55C1D952-F823-4942-875A-B52BC9D8FD35}" type="pres">
      <dgm:prSet presAssocID="{B31C00F7-D042-421B-830E-0DAB71D99EEA}" presName="composite" presStyleCnt="0"/>
      <dgm:spPr/>
    </dgm:pt>
    <dgm:pt modelId="{3F908D50-9435-4607-845B-77CE66C01061}" type="pres">
      <dgm:prSet presAssocID="{B31C00F7-D042-421B-830E-0DAB71D99EEA}" presName="LShape" presStyleLbl="alignNode1" presStyleIdx="8" presStyleCnt="9"/>
      <dgm:spPr/>
    </dgm:pt>
    <dgm:pt modelId="{8E0F19F0-6C71-4233-A367-9685104C53CC}" type="pres">
      <dgm:prSet presAssocID="{B31C00F7-D042-421B-830E-0DAB71D99EEA}" presName="ParentText" presStyleLbl="revTx" presStyleIdx="4" presStyleCnt="5">
        <dgm:presLayoutVars>
          <dgm:chMax val="0"/>
          <dgm:chPref val="0"/>
          <dgm:bulletEnabled val="1"/>
        </dgm:presLayoutVars>
      </dgm:prSet>
      <dgm:spPr/>
    </dgm:pt>
  </dgm:ptLst>
  <dgm:cxnLst>
    <dgm:cxn modelId="{F1E3BE12-BC3F-4200-BB1C-A94CCBFC166B}" type="presOf" srcId="{8941AFB8-0C1D-45E3-A9F8-33BC2221FD11}" destId="{05D7FE44-2D5F-4F35-8509-B1CAE2E9D191}" srcOrd="0" destOrd="0" presId="urn:microsoft.com/office/officeart/2009/3/layout/StepUpProcess"/>
    <dgm:cxn modelId="{0714AD2F-57FD-4FCD-AE71-FE2C7A695846}" srcId="{754B1CD1-E9DB-4661-A06E-AE882D0580E0}" destId="{1EC9D2E4-C689-4371-88B6-9E0F64491987}" srcOrd="1" destOrd="0" parTransId="{3E3324E3-F19F-4ABF-B093-BFFB772EBDF2}" sibTransId="{3A24D30D-2819-4EAC-A60E-9CFEBBB14AB5}"/>
    <dgm:cxn modelId="{FC44A939-B3E6-4E37-A1CA-46F5BA6C10C9}" srcId="{754B1CD1-E9DB-4661-A06E-AE882D0580E0}" destId="{40343DFD-A8AB-4602-9DD4-C38CEF74DE96}" srcOrd="3" destOrd="0" parTransId="{121A3ECB-A987-456E-B396-292C9677EF3D}" sibTransId="{EF6BE43B-6206-48AD-A18B-4D254F4E7F02}"/>
    <dgm:cxn modelId="{39500C4B-B2CF-4544-93ED-32A0442FD494}" srcId="{754B1CD1-E9DB-4661-A06E-AE882D0580E0}" destId="{2A1AE760-F49D-4431-982D-B4F644E857D8}" srcOrd="0" destOrd="0" parTransId="{7335222E-29A9-48E0-81FC-EEA3E93F6DF6}" sibTransId="{2EC7A7A8-86B6-45BA-A0EA-033C2C46BE51}"/>
    <dgm:cxn modelId="{4FB8676E-2A24-4FAB-A2C5-9425E060855A}" srcId="{754B1CD1-E9DB-4661-A06E-AE882D0580E0}" destId="{8941AFB8-0C1D-45E3-A9F8-33BC2221FD11}" srcOrd="2" destOrd="0" parTransId="{2C042EC6-BE53-4940-A4BA-F180C58DE162}" sibTransId="{B27D0445-19F4-4922-A920-EF8E15136B56}"/>
    <dgm:cxn modelId="{34AF8956-7760-4061-97C6-502FC15D3A10}" type="presOf" srcId="{B31C00F7-D042-421B-830E-0DAB71D99EEA}" destId="{8E0F19F0-6C71-4233-A367-9685104C53CC}" srcOrd="0" destOrd="0" presId="urn:microsoft.com/office/officeart/2009/3/layout/StepUpProcess"/>
    <dgm:cxn modelId="{15A245CE-1A04-4828-88D9-15889234BF1D}" srcId="{754B1CD1-E9DB-4661-A06E-AE882D0580E0}" destId="{B31C00F7-D042-421B-830E-0DAB71D99EEA}" srcOrd="4" destOrd="0" parTransId="{F151C737-F594-43C5-B08F-F560B27E2285}" sibTransId="{F4504BD1-B873-43E3-8892-5B24D2755196}"/>
    <dgm:cxn modelId="{1F5E4DE2-CE0A-40E2-A1A6-B7E2834D0392}" type="presOf" srcId="{40343DFD-A8AB-4602-9DD4-C38CEF74DE96}" destId="{FCDF5012-A5FD-43DA-9ED2-03A9D6852722}" srcOrd="0" destOrd="0" presId="urn:microsoft.com/office/officeart/2009/3/layout/StepUpProcess"/>
    <dgm:cxn modelId="{19D041E9-F0EF-417F-B5DE-F4CD83F689E2}" type="presOf" srcId="{2A1AE760-F49D-4431-982D-B4F644E857D8}" destId="{96D7B576-DF63-4EA6-BCB6-19A6D04EB7BA}" srcOrd="0" destOrd="0" presId="urn:microsoft.com/office/officeart/2009/3/layout/StepUpProcess"/>
    <dgm:cxn modelId="{1CC9EDF7-CE12-4059-80FD-A4DCB629F79A}" type="presOf" srcId="{754B1CD1-E9DB-4661-A06E-AE882D0580E0}" destId="{B0CA33A2-F284-4D12-93BC-8C316F4D9D25}" srcOrd="0" destOrd="0" presId="urn:microsoft.com/office/officeart/2009/3/layout/StepUpProcess"/>
    <dgm:cxn modelId="{D6EAA9FE-EA8C-4343-B1A1-5CF04258997C}" type="presOf" srcId="{1EC9D2E4-C689-4371-88B6-9E0F64491987}" destId="{60AD88CE-D957-4F87-A0AD-7F3FB16E4E5D}" srcOrd="0" destOrd="0" presId="urn:microsoft.com/office/officeart/2009/3/layout/StepUpProcess"/>
    <dgm:cxn modelId="{3EE8485D-1DBA-408B-B1B6-5F48DC808A8E}" type="presParOf" srcId="{B0CA33A2-F284-4D12-93BC-8C316F4D9D25}" destId="{D7F78492-C83A-4BF4-9363-FA254572C977}" srcOrd="0" destOrd="0" presId="urn:microsoft.com/office/officeart/2009/3/layout/StepUpProcess"/>
    <dgm:cxn modelId="{5A3A6445-1CA0-4374-9325-23CB8540BD86}" type="presParOf" srcId="{D7F78492-C83A-4BF4-9363-FA254572C977}" destId="{63CB7AC5-D8E4-4019-8558-FCAC7079DAF0}" srcOrd="0" destOrd="0" presId="urn:microsoft.com/office/officeart/2009/3/layout/StepUpProcess"/>
    <dgm:cxn modelId="{BCF3B8CD-7A38-4DB6-8381-EAEB74150CC9}" type="presParOf" srcId="{D7F78492-C83A-4BF4-9363-FA254572C977}" destId="{96D7B576-DF63-4EA6-BCB6-19A6D04EB7BA}" srcOrd="1" destOrd="0" presId="urn:microsoft.com/office/officeart/2009/3/layout/StepUpProcess"/>
    <dgm:cxn modelId="{E7DBD23E-EFE7-47CC-8DBE-64672294EEA0}" type="presParOf" srcId="{D7F78492-C83A-4BF4-9363-FA254572C977}" destId="{F027DD4C-E2B7-4495-B674-E390B9A929EF}" srcOrd="2" destOrd="0" presId="urn:microsoft.com/office/officeart/2009/3/layout/StepUpProcess"/>
    <dgm:cxn modelId="{CEA49D6E-07E4-4585-AD81-2086793A0FE4}" type="presParOf" srcId="{B0CA33A2-F284-4D12-93BC-8C316F4D9D25}" destId="{EE3C0C2B-16FB-441B-A856-E13CB50E0321}" srcOrd="1" destOrd="0" presId="urn:microsoft.com/office/officeart/2009/3/layout/StepUpProcess"/>
    <dgm:cxn modelId="{A4B99892-FF0F-4249-AFCD-DA80BF2E0503}" type="presParOf" srcId="{EE3C0C2B-16FB-441B-A856-E13CB50E0321}" destId="{6DC4FF41-0152-4A39-AD06-9E5C58262E8D}" srcOrd="0" destOrd="0" presId="urn:microsoft.com/office/officeart/2009/3/layout/StepUpProcess"/>
    <dgm:cxn modelId="{511C1DF3-7872-4BAB-87C4-3C475C6991F0}" type="presParOf" srcId="{B0CA33A2-F284-4D12-93BC-8C316F4D9D25}" destId="{3D512344-CED0-49DB-9D63-570F3EF9A386}" srcOrd="2" destOrd="0" presId="urn:microsoft.com/office/officeart/2009/3/layout/StepUpProcess"/>
    <dgm:cxn modelId="{265D4982-8C4A-42D3-9FB4-F114D9449EDC}" type="presParOf" srcId="{3D512344-CED0-49DB-9D63-570F3EF9A386}" destId="{7C987165-D5C9-4E0E-8982-BEB6F3979F4B}" srcOrd="0" destOrd="0" presId="urn:microsoft.com/office/officeart/2009/3/layout/StepUpProcess"/>
    <dgm:cxn modelId="{0BBD816F-7CFF-4B63-9EF4-5F5BD8E02F65}" type="presParOf" srcId="{3D512344-CED0-49DB-9D63-570F3EF9A386}" destId="{60AD88CE-D957-4F87-A0AD-7F3FB16E4E5D}" srcOrd="1" destOrd="0" presId="urn:microsoft.com/office/officeart/2009/3/layout/StepUpProcess"/>
    <dgm:cxn modelId="{D63DB3D5-363C-42C3-B1E7-C57229221EF9}" type="presParOf" srcId="{3D512344-CED0-49DB-9D63-570F3EF9A386}" destId="{0B0EEF94-E75B-4012-8D9B-F42052A24F49}" srcOrd="2" destOrd="0" presId="urn:microsoft.com/office/officeart/2009/3/layout/StepUpProcess"/>
    <dgm:cxn modelId="{91D9BA97-3E5E-499A-8CCC-8308FDD74C4F}" type="presParOf" srcId="{B0CA33A2-F284-4D12-93BC-8C316F4D9D25}" destId="{A3490C3B-64C3-4AAF-887F-890B2B547EC9}" srcOrd="3" destOrd="0" presId="urn:microsoft.com/office/officeart/2009/3/layout/StepUpProcess"/>
    <dgm:cxn modelId="{64E0670F-0315-48E0-8EC1-D98847840DF7}" type="presParOf" srcId="{A3490C3B-64C3-4AAF-887F-890B2B547EC9}" destId="{B008C7A3-9418-4CBB-93A5-D3A511445AD1}" srcOrd="0" destOrd="0" presId="urn:microsoft.com/office/officeart/2009/3/layout/StepUpProcess"/>
    <dgm:cxn modelId="{C1A38377-C523-4384-B708-F4796EA63639}" type="presParOf" srcId="{B0CA33A2-F284-4D12-93BC-8C316F4D9D25}" destId="{FF953F26-FF69-427B-AFF5-8BE783B42F91}" srcOrd="4" destOrd="0" presId="urn:microsoft.com/office/officeart/2009/3/layout/StepUpProcess"/>
    <dgm:cxn modelId="{72341D17-8C2D-4F6F-B3FE-8CFFCD6AF42A}" type="presParOf" srcId="{FF953F26-FF69-427B-AFF5-8BE783B42F91}" destId="{2F502172-0E28-4738-831E-168215615967}" srcOrd="0" destOrd="0" presId="urn:microsoft.com/office/officeart/2009/3/layout/StepUpProcess"/>
    <dgm:cxn modelId="{77F3FEBF-6E7A-4739-9D57-04AD330F4E10}" type="presParOf" srcId="{FF953F26-FF69-427B-AFF5-8BE783B42F91}" destId="{05D7FE44-2D5F-4F35-8509-B1CAE2E9D191}" srcOrd="1" destOrd="0" presId="urn:microsoft.com/office/officeart/2009/3/layout/StepUpProcess"/>
    <dgm:cxn modelId="{744FFFEF-18B7-42B5-BD93-0F1EB2DCA11A}" type="presParOf" srcId="{FF953F26-FF69-427B-AFF5-8BE783B42F91}" destId="{113E7BD7-F9AC-4801-9E89-64A28FCA7B99}" srcOrd="2" destOrd="0" presId="urn:microsoft.com/office/officeart/2009/3/layout/StepUpProcess"/>
    <dgm:cxn modelId="{33D17130-9521-477C-AAEC-6B236E1C1DB6}" type="presParOf" srcId="{B0CA33A2-F284-4D12-93BC-8C316F4D9D25}" destId="{EE4B9D30-B141-4A98-A720-C64CB0ED4260}" srcOrd="5" destOrd="0" presId="urn:microsoft.com/office/officeart/2009/3/layout/StepUpProcess"/>
    <dgm:cxn modelId="{5CCA451B-74FD-4488-9DBC-7F8C2B1CC716}" type="presParOf" srcId="{EE4B9D30-B141-4A98-A720-C64CB0ED4260}" destId="{AF9871A5-B2CC-409D-8082-66B093158B68}" srcOrd="0" destOrd="0" presId="urn:microsoft.com/office/officeart/2009/3/layout/StepUpProcess"/>
    <dgm:cxn modelId="{6DA2CA19-D864-4769-ADA3-1E8AA2CBB1FF}" type="presParOf" srcId="{B0CA33A2-F284-4D12-93BC-8C316F4D9D25}" destId="{CFE7C79B-72F5-4768-9B62-CB96BB6D5878}" srcOrd="6" destOrd="0" presId="urn:microsoft.com/office/officeart/2009/3/layout/StepUpProcess"/>
    <dgm:cxn modelId="{5D2F744B-D2D7-4838-9891-0F09FF8736D0}" type="presParOf" srcId="{CFE7C79B-72F5-4768-9B62-CB96BB6D5878}" destId="{A4BD1816-EC2F-4400-8670-1C15A8E2A6D9}" srcOrd="0" destOrd="0" presId="urn:microsoft.com/office/officeart/2009/3/layout/StepUpProcess"/>
    <dgm:cxn modelId="{6F002188-7062-4E35-ADCF-7587F7F1F0A8}" type="presParOf" srcId="{CFE7C79B-72F5-4768-9B62-CB96BB6D5878}" destId="{FCDF5012-A5FD-43DA-9ED2-03A9D6852722}" srcOrd="1" destOrd="0" presId="urn:microsoft.com/office/officeart/2009/3/layout/StepUpProcess"/>
    <dgm:cxn modelId="{7D821FE3-A659-4F54-AA52-037FD3B27E8C}" type="presParOf" srcId="{CFE7C79B-72F5-4768-9B62-CB96BB6D5878}" destId="{3E5FFF00-EF04-4046-A4DD-C8D19CC8FBF6}" srcOrd="2" destOrd="0" presId="urn:microsoft.com/office/officeart/2009/3/layout/StepUpProcess"/>
    <dgm:cxn modelId="{F87CF7D6-B4C0-42BB-AEF8-5E7FC6D507EC}" type="presParOf" srcId="{B0CA33A2-F284-4D12-93BC-8C316F4D9D25}" destId="{55438A5E-1F86-46C6-B96E-A8C069E06473}" srcOrd="7" destOrd="0" presId="urn:microsoft.com/office/officeart/2009/3/layout/StepUpProcess"/>
    <dgm:cxn modelId="{2DB855F2-BBCB-490F-8A7A-A8092935DDAC}" type="presParOf" srcId="{55438A5E-1F86-46C6-B96E-A8C069E06473}" destId="{CAFFFDD7-0C3E-4D6E-B1B5-61743E494600}" srcOrd="0" destOrd="0" presId="urn:microsoft.com/office/officeart/2009/3/layout/StepUpProcess"/>
    <dgm:cxn modelId="{C387181B-3A86-4C60-9F76-6B38B4F016EF}" type="presParOf" srcId="{B0CA33A2-F284-4D12-93BC-8C316F4D9D25}" destId="{55C1D952-F823-4942-875A-B52BC9D8FD35}" srcOrd="8" destOrd="0" presId="urn:microsoft.com/office/officeart/2009/3/layout/StepUpProcess"/>
    <dgm:cxn modelId="{2CD92B0F-5675-4878-8DF4-3D3B91AAB7C4}" type="presParOf" srcId="{55C1D952-F823-4942-875A-B52BC9D8FD35}" destId="{3F908D50-9435-4607-845B-77CE66C01061}" srcOrd="0" destOrd="0" presId="urn:microsoft.com/office/officeart/2009/3/layout/StepUpProcess"/>
    <dgm:cxn modelId="{B1C6FE8E-D372-47B4-B397-181707594177}" type="presParOf" srcId="{55C1D952-F823-4942-875A-B52BC9D8FD35}" destId="{8E0F19F0-6C71-4233-A367-9685104C53CC}"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14B294B-0BD4-44B4-B2F7-4175AFF69A67}"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CA"/>
        </a:p>
      </dgm:t>
    </dgm:pt>
    <dgm:pt modelId="{438827F9-338E-4388-92FA-610F8A7AAC66}">
      <dgm:prSet phldrT="[Text]"/>
      <dgm:spPr/>
      <dgm:t>
        <a:bodyPr/>
        <a:lstStyle/>
        <a:p>
          <a:r>
            <a:rPr lang="en-CA" dirty="0"/>
            <a:t>1</a:t>
          </a:r>
        </a:p>
      </dgm:t>
    </dgm:pt>
    <dgm:pt modelId="{3CA64F2B-AB82-403A-AFB0-E16D6366F991}" type="parTrans" cxnId="{2110287F-F438-41B3-BFA1-3FE9A0BE0A34}">
      <dgm:prSet/>
      <dgm:spPr/>
      <dgm:t>
        <a:bodyPr/>
        <a:lstStyle/>
        <a:p>
          <a:endParaRPr lang="en-CA"/>
        </a:p>
      </dgm:t>
    </dgm:pt>
    <dgm:pt modelId="{F1B0E0D8-0122-4FAE-9B2A-F36CD49DF54F}" type="sibTrans" cxnId="{2110287F-F438-41B3-BFA1-3FE9A0BE0A34}">
      <dgm:prSet/>
      <dgm:spPr/>
      <dgm:t>
        <a:bodyPr/>
        <a:lstStyle/>
        <a:p>
          <a:endParaRPr lang="en-CA"/>
        </a:p>
      </dgm:t>
    </dgm:pt>
    <dgm:pt modelId="{525DF5DF-F9C2-4C1C-B552-5817F6C1377F}">
      <dgm:prSet phldrT="[Text]"/>
      <dgm:spPr/>
      <dgm:t>
        <a:bodyPr/>
        <a:lstStyle/>
        <a:p>
          <a:r>
            <a:rPr lang="en-US" dirty="0"/>
            <a:t>Connect to the database using Cloud SQL Proxy.</a:t>
          </a:r>
          <a:endParaRPr lang="en-CA" dirty="0"/>
        </a:p>
      </dgm:t>
    </dgm:pt>
    <dgm:pt modelId="{66B71431-39DB-4832-B823-D056DE41902E}" type="parTrans" cxnId="{FA19794A-9FA0-4F10-AD90-C47D7AEAA31F}">
      <dgm:prSet/>
      <dgm:spPr/>
      <dgm:t>
        <a:bodyPr/>
        <a:lstStyle/>
        <a:p>
          <a:endParaRPr lang="en-CA"/>
        </a:p>
      </dgm:t>
    </dgm:pt>
    <dgm:pt modelId="{F0C3AE85-18B0-4275-80C7-BCD4D12D0789}" type="sibTrans" cxnId="{FA19794A-9FA0-4F10-AD90-C47D7AEAA31F}">
      <dgm:prSet/>
      <dgm:spPr/>
      <dgm:t>
        <a:bodyPr/>
        <a:lstStyle/>
        <a:p>
          <a:endParaRPr lang="en-CA"/>
        </a:p>
      </dgm:t>
    </dgm:pt>
    <dgm:pt modelId="{642C4013-5750-465F-909C-AB9EDFA8DA36}">
      <dgm:prSet phldrT="[Text]"/>
      <dgm:spPr/>
      <dgm:t>
        <a:bodyPr/>
        <a:lstStyle/>
        <a:p>
          <a:r>
            <a:rPr lang="en-CA" dirty="0"/>
            <a:t>2</a:t>
          </a:r>
        </a:p>
      </dgm:t>
    </dgm:pt>
    <dgm:pt modelId="{5E85F1D7-1E8E-4EBE-9A12-546F5866DF28}" type="parTrans" cxnId="{0E132631-757D-459B-ADF0-AEA33FC19BE4}">
      <dgm:prSet/>
      <dgm:spPr/>
      <dgm:t>
        <a:bodyPr/>
        <a:lstStyle/>
        <a:p>
          <a:endParaRPr lang="en-CA"/>
        </a:p>
      </dgm:t>
    </dgm:pt>
    <dgm:pt modelId="{82AA5CF0-DF80-4683-93C3-FD34307812A0}" type="sibTrans" cxnId="{0E132631-757D-459B-ADF0-AEA33FC19BE4}">
      <dgm:prSet/>
      <dgm:spPr/>
      <dgm:t>
        <a:bodyPr/>
        <a:lstStyle/>
        <a:p>
          <a:endParaRPr lang="en-CA"/>
        </a:p>
      </dgm:t>
    </dgm:pt>
    <dgm:pt modelId="{3B29563C-E931-4FC7-A05E-461DA1661402}">
      <dgm:prSet phldrT="[Text]"/>
      <dgm:spPr/>
      <dgm:t>
        <a:bodyPr/>
        <a:lstStyle/>
        <a:p>
          <a:r>
            <a:rPr lang="en-US"/>
            <a:t>Query the database for required tables.</a:t>
          </a:r>
          <a:endParaRPr lang="en-CA" dirty="0"/>
        </a:p>
      </dgm:t>
    </dgm:pt>
    <dgm:pt modelId="{01CA15AB-3088-40D1-9B0B-0570BC057D65}" type="parTrans" cxnId="{3A420B8B-D6CC-48A8-A047-BD4891B51DF3}">
      <dgm:prSet/>
      <dgm:spPr/>
      <dgm:t>
        <a:bodyPr/>
        <a:lstStyle/>
        <a:p>
          <a:endParaRPr lang="en-CA"/>
        </a:p>
      </dgm:t>
    </dgm:pt>
    <dgm:pt modelId="{17802B97-316D-4A57-B79F-62AFAE810147}" type="sibTrans" cxnId="{3A420B8B-D6CC-48A8-A047-BD4891B51DF3}">
      <dgm:prSet/>
      <dgm:spPr/>
      <dgm:t>
        <a:bodyPr/>
        <a:lstStyle/>
        <a:p>
          <a:endParaRPr lang="en-CA"/>
        </a:p>
      </dgm:t>
    </dgm:pt>
    <dgm:pt modelId="{8EB5051F-8B18-4EC0-91B8-C104BD114062}">
      <dgm:prSet phldrT="[Text]"/>
      <dgm:spPr/>
      <dgm:t>
        <a:bodyPr/>
        <a:lstStyle/>
        <a:p>
          <a:r>
            <a:rPr lang="en-CA" dirty="0"/>
            <a:t>3</a:t>
          </a:r>
        </a:p>
      </dgm:t>
    </dgm:pt>
    <dgm:pt modelId="{9642D28A-D06D-4C48-98A5-B9C3D1840733}" type="parTrans" cxnId="{0212620D-DEE7-4AF6-8B61-F4B7491FCE00}">
      <dgm:prSet/>
      <dgm:spPr/>
      <dgm:t>
        <a:bodyPr/>
        <a:lstStyle/>
        <a:p>
          <a:endParaRPr lang="en-CA"/>
        </a:p>
      </dgm:t>
    </dgm:pt>
    <dgm:pt modelId="{D6051E77-E11C-411B-B467-6E099F13E5E1}" type="sibTrans" cxnId="{0212620D-DEE7-4AF6-8B61-F4B7491FCE00}">
      <dgm:prSet/>
      <dgm:spPr/>
      <dgm:t>
        <a:bodyPr/>
        <a:lstStyle/>
        <a:p>
          <a:endParaRPr lang="en-CA"/>
        </a:p>
      </dgm:t>
    </dgm:pt>
    <dgm:pt modelId="{AB606D33-24FF-4DDE-9887-A66B382BA68E}">
      <dgm:prSet phldrT="[Text]"/>
      <dgm:spPr/>
      <dgm:t>
        <a:bodyPr/>
        <a:lstStyle/>
        <a:p>
          <a:r>
            <a:rPr lang="en-US"/>
            <a:t>Join tables into a DataFrame.</a:t>
          </a:r>
          <a:endParaRPr lang="en-CA" dirty="0"/>
        </a:p>
      </dgm:t>
    </dgm:pt>
    <dgm:pt modelId="{8253080D-FEBC-41C8-8559-5AAAD572B627}" type="parTrans" cxnId="{7CF0712D-60B0-456C-B6AC-429D5BB898F2}">
      <dgm:prSet/>
      <dgm:spPr/>
      <dgm:t>
        <a:bodyPr/>
        <a:lstStyle/>
        <a:p>
          <a:endParaRPr lang="en-CA"/>
        </a:p>
      </dgm:t>
    </dgm:pt>
    <dgm:pt modelId="{81A5E835-29B1-4AF9-9B81-45226EF7B8CE}" type="sibTrans" cxnId="{7CF0712D-60B0-456C-B6AC-429D5BB898F2}">
      <dgm:prSet/>
      <dgm:spPr/>
      <dgm:t>
        <a:bodyPr/>
        <a:lstStyle/>
        <a:p>
          <a:endParaRPr lang="en-CA"/>
        </a:p>
      </dgm:t>
    </dgm:pt>
    <dgm:pt modelId="{8C3309FC-0787-4601-8CF9-56B6974D9CFE}">
      <dgm:prSet phldrT="[Text]"/>
      <dgm:spPr/>
      <dgm:t>
        <a:bodyPr/>
        <a:lstStyle/>
        <a:p>
          <a:r>
            <a:rPr lang="en-CA" dirty="0"/>
            <a:t>4</a:t>
          </a:r>
        </a:p>
      </dgm:t>
    </dgm:pt>
    <dgm:pt modelId="{BC42ACF2-FC1F-4175-9001-5DB93C71FE58}" type="parTrans" cxnId="{C552ED56-00D0-4D1D-B0B6-F71A7E50EC61}">
      <dgm:prSet/>
      <dgm:spPr/>
      <dgm:t>
        <a:bodyPr/>
        <a:lstStyle/>
        <a:p>
          <a:endParaRPr lang="en-CA"/>
        </a:p>
      </dgm:t>
    </dgm:pt>
    <dgm:pt modelId="{C602F8DA-8AEA-42E0-B6A9-5D9AB0F5EF5C}" type="sibTrans" cxnId="{C552ED56-00D0-4D1D-B0B6-F71A7E50EC61}">
      <dgm:prSet/>
      <dgm:spPr/>
      <dgm:t>
        <a:bodyPr/>
        <a:lstStyle/>
        <a:p>
          <a:endParaRPr lang="en-CA"/>
        </a:p>
      </dgm:t>
    </dgm:pt>
    <dgm:pt modelId="{E8F22030-F4A2-4775-B6A7-BB2F042DF2E9}">
      <dgm:prSet phldrT="[Text]"/>
      <dgm:spPr/>
      <dgm:t>
        <a:bodyPr/>
        <a:lstStyle/>
        <a:p>
          <a:r>
            <a:rPr lang="en-CA" dirty="0"/>
            <a:t>5</a:t>
          </a:r>
        </a:p>
      </dgm:t>
    </dgm:pt>
    <dgm:pt modelId="{8055F8F4-4BEA-41F1-B199-16FB641BB01B}" type="parTrans" cxnId="{920918E2-BDA6-4A9D-89A3-4FB9E82E8954}">
      <dgm:prSet/>
      <dgm:spPr/>
      <dgm:t>
        <a:bodyPr/>
        <a:lstStyle/>
        <a:p>
          <a:endParaRPr lang="en-CA"/>
        </a:p>
      </dgm:t>
    </dgm:pt>
    <dgm:pt modelId="{2C42D4CB-6E48-463F-8F1F-1A53BE272E13}" type="sibTrans" cxnId="{920918E2-BDA6-4A9D-89A3-4FB9E82E8954}">
      <dgm:prSet/>
      <dgm:spPr/>
      <dgm:t>
        <a:bodyPr/>
        <a:lstStyle/>
        <a:p>
          <a:endParaRPr lang="en-CA"/>
        </a:p>
      </dgm:t>
    </dgm:pt>
    <dgm:pt modelId="{6CBF7861-5901-4914-B8B9-0139267B720D}">
      <dgm:prSet phldrT="[Text]"/>
      <dgm:spPr/>
      <dgm:t>
        <a:bodyPr/>
        <a:lstStyle/>
        <a:p>
          <a:r>
            <a:rPr lang="en-US"/>
            <a:t>Perform data transformation adding a "class" column for the machine learning model.</a:t>
          </a:r>
          <a:endParaRPr lang="en-CA" dirty="0"/>
        </a:p>
      </dgm:t>
    </dgm:pt>
    <dgm:pt modelId="{B17686CE-EFDE-4368-879B-B94A8A85FBAF}" type="parTrans" cxnId="{E0656D2B-71AA-4A3F-991B-231787DFD9B2}">
      <dgm:prSet/>
      <dgm:spPr/>
      <dgm:t>
        <a:bodyPr/>
        <a:lstStyle/>
        <a:p>
          <a:endParaRPr lang="en-CA"/>
        </a:p>
      </dgm:t>
    </dgm:pt>
    <dgm:pt modelId="{1EA630BF-1B6E-4D54-AB75-147A2E532315}" type="sibTrans" cxnId="{E0656D2B-71AA-4A3F-991B-231787DFD9B2}">
      <dgm:prSet/>
      <dgm:spPr/>
      <dgm:t>
        <a:bodyPr/>
        <a:lstStyle/>
        <a:p>
          <a:endParaRPr lang="en-CA"/>
        </a:p>
      </dgm:t>
    </dgm:pt>
    <dgm:pt modelId="{E0723FF7-087C-4724-97DD-8F89CF3D5F01}">
      <dgm:prSet phldrT="[Text]"/>
      <dgm:spPr/>
      <dgm:t>
        <a:bodyPr/>
        <a:lstStyle/>
        <a:p>
          <a:r>
            <a:rPr lang="en-US" dirty="0"/>
            <a:t>Load class information to the </a:t>
          </a:r>
          <a:r>
            <a:rPr lang="en-US" dirty="0" err="1"/>
            <a:t>review_class</a:t>
          </a:r>
          <a:r>
            <a:rPr lang="en-US" dirty="0"/>
            <a:t> table in the database.</a:t>
          </a:r>
          <a:endParaRPr lang="en-CA" dirty="0"/>
        </a:p>
      </dgm:t>
    </dgm:pt>
    <dgm:pt modelId="{2B39A1B1-D192-4A31-8032-07894C1918AF}" type="parTrans" cxnId="{38A979FA-2300-4677-B4D0-ACABBAC3E771}">
      <dgm:prSet/>
      <dgm:spPr/>
      <dgm:t>
        <a:bodyPr/>
        <a:lstStyle/>
        <a:p>
          <a:endParaRPr lang="en-CA"/>
        </a:p>
      </dgm:t>
    </dgm:pt>
    <dgm:pt modelId="{564AFE88-9AE5-468C-A951-3A01DAD7E345}" type="sibTrans" cxnId="{38A979FA-2300-4677-B4D0-ACABBAC3E771}">
      <dgm:prSet/>
      <dgm:spPr/>
      <dgm:t>
        <a:bodyPr/>
        <a:lstStyle/>
        <a:p>
          <a:endParaRPr lang="en-CA"/>
        </a:p>
      </dgm:t>
    </dgm:pt>
    <dgm:pt modelId="{A4422560-DAE9-4E64-AE11-004BB4239B36}" type="pres">
      <dgm:prSet presAssocID="{E14B294B-0BD4-44B4-B2F7-4175AFF69A67}" presName="linearFlow" presStyleCnt="0">
        <dgm:presLayoutVars>
          <dgm:dir/>
          <dgm:animLvl val="lvl"/>
          <dgm:resizeHandles val="exact"/>
        </dgm:presLayoutVars>
      </dgm:prSet>
      <dgm:spPr/>
    </dgm:pt>
    <dgm:pt modelId="{F78F3EAF-B9DA-44FE-869F-A10C3548C0AB}" type="pres">
      <dgm:prSet presAssocID="{438827F9-338E-4388-92FA-610F8A7AAC66}" presName="composite" presStyleCnt="0"/>
      <dgm:spPr/>
    </dgm:pt>
    <dgm:pt modelId="{B44B4684-E4B2-4B28-8CD6-DCE35E8FB119}" type="pres">
      <dgm:prSet presAssocID="{438827F9-338E-4388-92FA-610F8A7AAC66}" presName="parentText" presStyleLbl="alignNode1" presStyleIdx="0" presStyleCnt="5">
        <dgm:presLayoutVars>
          <dgm:chMax val="1"/>
          <dgm:bulletEnabled val="1"/>
        </dgm:presLayoutVars>
      </dgm:prSet>
      <dgm:spPr/>
    </dgm:pt>
    <dgm:pt modelId="{91613AEA-7442-4266-96C1-5FA4EC10337A}" type="pres">
      <dgm:prSet presAssocID="{438827F9-338E-4388-92FA-610F8A7AAC66}" presName="descendantText" presStyleLbl="alignAcc1" presStyleIdx="0" presStyleCnt="5" custLinFactNeighborX="0">
        <dgm:presLayoutVars>
          <dgm:bulletEnabled val="1"/>
        </dgm:presLayoutVars>
      </dgm:prSet>
      <dgm:spPr/>
    </dgm:pt>
    <dgm:pt modelId="{8858AE1C-0365-4C83-AF9F-B217B29F768F}" type="pres">
      <dgm:prSet presAssocID="{F1B0E0D8-0122-4FAE-9B2A-F36CD49DF54F}" presName="sp" presStyleCnt="0"/>
      <dgm:spPr/>
    </dgm:pt>
    <dgm:pt modelId="{EF0ED419-D817-4A7A-BC36-7CD63B7B029D}" type="pres">
      <dgm:prSet presAssocID="{642C4013-5750-465F-909C-AB9EDFA8DA36}" presName="composite" presStyleCnt="0"/>
      <dgm:spPr/>
    </dgm:pt>
    <dgm:pt modelId="{83DA4C4E-F4E0-427B-B54F-28E94AF1BE04}" type="pres">
      <dgm:prSet presAssocID="{642C4013-5750-465F-909C-AB9EDFA8DA36}" presName="parentText" presStyleLbl="alignNode1" presStyleIdx="1" presStyleCnt="5">
        <dgm:presLayoutVars>
          <dgm:chMax val="1"/>
          <dgm:bulletEnabled val="1"/>
        </dgm:presLayoutVars>
      </dgm:prSet>
      <dgm:spPr/>
    </dgm:pt>
    <dgm:pt modelId="{3EF48CDB-0C25-4851-8CF3-2A091E3ED445}" type="pres">
      <dgm:prSet presAssocID="{642C4013-5750-465F-909C-AB9EDFA8DA36}" presName="descendantText" presStyleLbl="alignAcc1" presStyleIdx="1" presStyleCnt="5">
        <dgm:presLayoutVars>
          <dgm:bulletEnabled val="1"/>
        </dgm:presLayoutVars>
      </dgm:prSet>
      <dgm:spPr/>
    </dgm:pt>
    <dgm:pt modelId="{E58FDED9-A9AC-4747-AF53-0A722362E7CA}" type="pres">
      <dgm:prSet presAssocID="{82AA5CF0-DF80-4683-93C3-FD34307812A0}" presName="sp" presStyleCnt="0"/>
      <dgm:spPr/>
    </dgm:pt>
    <dgm:pt modelId="{5C8F0293-5B84-4414-BFD8-15E84CA1DDF4}" type="pres">
      <dgm:prSet presAssocID="{8EB5051F-8B18-4EC0-91B8-C104BD114062}" presName="composite" presStyleCnt="0"/>
      <dgm:spPr/>
    </dgm:pt>
    <dgm:pt modelId="{81DC4F2C-705B-4D40-BAA8-AC482BA4EFB8}" type="pres">
      <dgm:prSet presAssocID="{8EB5051F-8B18-4EC0-91B8-C104BD114062}" presName="parentText" presStyleLbl="alignNode1" presStyleIdx="2" presStyleCnt="5">
        <dgm:presLayoutVars>
          <dgm:chMax val="1"/>
          <dgm:bulletEnabled val="1"/>
        </dgm:presLayoutVars>
      </dgm:prSet>
      <dgm:spPr/>
    </dgm:pt>
    <dgm:pt modelId="{9339811A-2678-4FB4-8363-645272FFBE20}" type="pres">
      <dgm:prSet presAssocID="{8EB5051F-8B18-4EC0-91B8-C104BD114062}" presName="descendantText" presStyleLbl="alignAcc1" presStyleIdx="2" presStyleCnt="5">
        <dgm:presLayoutVars>
          <dgm:bulletEnabled val="1"/>
        </dgm:presLayoutVars>
      </dgm:prSet>
      <dgm:spPr/>
    </dgm:pt>
    <dgm:pt modelId="{51902242-B421-43B8-8A1B-50A611EB9D8D}" type="pres">
      <dgm:prSet presAssocID="{D6051E77-E11C-411B-B467-6E099F13E5E1}" presName="sp" presStyleCnt="0"/>
      <dgm:spPr/>
    </dgm:pt>
    <dgm:pt modelId="{813A2509-EA75-462F-9092-924FA70FD177}" type="pres">
      <dgm:prSet presAssocID="{8C3309FC-0787-4601-8CF9-56B6974D9CFE}" presName="composite" presStyleCnt="0"/>
      <dgm:spPr/>
    </dgm:pt>
    <dgm:pt modelId="{E00F61B2-777C-469B-8AB3-CC4A3ADA86FD}" type="pres">
      <dgm:prSet presAssocID="{8C3309FC-0787-4601-8CF9-56B6974D9CFE}" presName="parentText" presStyleLbl="alignNode1" presStyleIdx="3" presStyleCnt="5">
        <dgm:presLayoutVars>
          <dgm:chMax val="1"/>
          <dgm:bulletEnabled val="1"/>
        </dgm:presLayoutVars>
      </dgm:prSet>
      <dgm:spPr/>
    </dgm:pt>
    <dgm:pt modelId="{4AEDC413-EEDA-4529-992B-32380899A41E}" type="pres">
      <dgm:prSet presAssocID="{8C3309FC-0787-4601-8CF9-56B6974D9CFE}" presName="descendantText" presStyleLbl="alignAcc1" presStyleIdx="3" presStyleCnt="5">
        <dgm:presLayoutVars>
          <dgm:bulletEnabled val="1"/>
        </dgm:presLayoutVars>
      </dgm:prSet>
      <dgm:spPr/>
    </dgm:pt>
    <dgm:pt modelId="{3853C7C8-95A7-47D0-B54D-1106FA311331}" type="pres">
      <dgm:prSet presAssocID="{C602F8DA-8AEA-42E0-B6A9-5D9AB0F5EF5C}" presName="sp" presStyleCnt="0"/>
      <dgm:spPr/>
    </dgm:pt>
    <dgm:pt modelId="{DB9BA42C-4CEC-4AC5-86B2-A65978F31252}" type="pres">
      <dgm:prSet presAssocID="{E8F22030-F4A2-4775-B6A7-BB2F042DF2E9}" presName="composite" presStyleCnt="0"/>
      <dgm:spPr/>
    </dgm:pt>
    <dgm:pt modelId="{DA787236-8C9F-4ED3-ABAA-D8619EF0621F}" type="pres">
      <dgm:prSet presAssocID="{E8F22030-F4A2-4775-B6A7-BB2F042DF2E9}" presName="parentText" presStyleLbl="alignNode1" presStyleIdx="4" presStyleCnt="5">
        <dgm:presLayoutVars>
          <dgm:chMax val="1"/>
          <dgm:bulletEnabled val="1"/>
        </dgm:presLayoutVars>
      </dgm:prSet>
      <dgm:spPr/>
    </dgm:pt>
    <dgm:pt modelId="{6AF3FF93-B5F9-4C91-8298-F119C15D0FEF}" type="pres">
      <dgm:prSet presAssocID="{E8F22030-F4A2-4775-B6A7-BB2F042DF2E9}" presName="descendantText" presStyleLbl="alignAcc1" presStyleIdx="4" presStyleCnt="5">
        <dgm:presLayoutVars>
          <dgm:bulletEnabled val="1"/>
        </dgm:presLayoutVars>
      </dgm:prSet>
      <dgm:spPr/>
    </dgm:pt>
  </dgm:ptLst>
  <dgm:cxnLst>
    <dgm:cxn modelId="{A64EA805-D5EF-4C06-8E07-E499298E73E9}" type="presOf" srcId="{642C4013-5750-465F-909C-AB9EDFA8DA36}" destId="{83DA4C4E-F4E0-427B-B54F-28E94AF1BE04}" srcOrd="0" destOrd="0" presId="urn:microsoft.com/office/officeart/2005/8/layout/chevron2"/>
    <dgm:cxn modelId="{0212620D-DEE7-4AF6-8B61-F4B7491FCE00}" srcId="{E14B294B-0BD4-44B4-B2F7-4175AFF69A67}" destId="{8EB5051F-8B18-4EC0-91B8-C104BD114062}" srcOrd="2" destOrd="0" parTransId="{9642D28A-D06D-4C48-98A5-B9C3D1840733}" sibTransId="{D6051E77-E11C-411B-B467-6E099F13E5E1}"/>
    <dgm:cxn modelId="{A71DB30F-7188-4C1A-A8D7-1EC8A50CB51F}" type="presOf" srcId="{3B29563C-E931-4FC7-A05E-461DA1661402}" destId="{3EF48CDB-0C25-4851-8CF3-2A091E3ED445}" srcOrd="0" destOrd="0" presId="urn:microsoft.com/office/officeart/2005/8/layout/chevron2"/>
    <dgm:cxn modelId="{B859CD0F-1F5C-4033-81B2-1CC0585DF089}" type="presOf" srcId="{6CBF7861-5901-4914-B8B9-0139267B720D}" destId="{4AEDC413-EEDA-4529-992B-32380899A41E}" srcOrd="0" destOrd="0" presId="urn:microsoft.com/office/officeart/2005/8/layout/chevron2"/>
    <dgm:cxn modelId="{E0656D2B-71AA-4A3F-991B-231787DFD9B2}" srcId="{8C3309FC-0787-4601-8CF9-56B6974D9CFE}" destId="{6CBF7861-5901-4914-B8B9-0139267B720D}" srcOrd="0" destOrd="0" parTransId="{B17686CE-EFDE-4368-879B-B94A8A85FBAF}" sibTransId="{1EA630BF-1B6E-4D54-AB75-147A2E532315}"/>
    <dgm:cxn modelId="{7CF0712D-60B0-456C-B6AC-429D5BB898F2}" srcId="{8EB5051F-8B18-4EC0-91B8-C104BD114062}" destId="{AB606D33-24FF-4DDE-9887-A66B382BA68E}" srcOrd="0" destOrd="0" parTransId="{8253080D-FEBC-41C8-8559-5AAAD572B627}" sibTransId="{81A5E835-29B1-4AF9-9B81-45226EF7B8CE}"/>
    <dgm:cxn modelId="{0E132631-757D-459B-ADF0-AEA33FC19BE4}" srcId="{E14B294B-0BD4-44B4-B2F7-4175AFF69A67}" destId="{642C4013-5750-465F-909C-AB9EDFA8DA36}" srcOrd="1" destOrd="0" parTransId="{5E85F1D7-1E8E-4EBE-9A12-546F5866DF28}" sibTransId="{82AA5CF0-DF80-4683-93C3-FD34307812A0}"/>
    <dgm:cxn modelId="{A6782532-E81F-409F-A390-E952564A862A}" type="presOf" srcId="{E14B294B-0BD4-44B4-B2F7-4175AFF69A67}" destId="{A4422560-DAE9-4E64-AE11-004BB4239B36}" srcOrd="0" destOrd="0" presId="urn:microsoft.com/office/officeart/2005/8/layout/chevron2"/>
    <dgm:cxn modelId="{9E32B842-10BB-4D46-A54F-0CE334BF607E}" type="presOf" srcId="{E0723FF7-087C-4724-97DD-8F89CF3D5F01}" destId="{6AF3FF93-B5F9-4C91-8298-F119C15D0FEF}" srcOrd="0" destOrd="0" presId="urn:microsoft.com/office/officeart/2005/8/layout/chevron2"/>
    <dgm:cxn modelId="{FA19794A-9FA0-4F10-AD90-C47D7AEAA31F}" srcId="{438827F9-338E-4388-92FA-610F8A7AAC66}" destId="{525DF5DF-F9C2-4C1C-B552-5817F6C1377F}" srcOrd="0" destOrd="0" parTransId="{66B71431-39DB-4832-B823-D056DE41902E}" sibTransId="{F0C3AE85-18B0-4275-80C7-BCD4D12D0789}"/>
    <dgm:cxn modelId="{C552ED56-00D0-4D1D-B0B6-F71A7E50EC61}" srcId="{E14B294B-0BD4-44B4-B2F7-4175AFF69A67}" destId="{8C3309FC-0787-4601-8CF9-56B6974D9CFE}" srcOrd="3" destOrd="0" parTransId="{BC42ACF2-FC1F-4175-9001-5DB93C71FE58}" sibTransId="{C602F8DA-8AEA-42E0-B6A9-5D9AB0F5EF5C}"/>
    <dgm:cxn modelId="{2110287F-F438-41B3-BFA1-3FE9A0BE0A34}" srcId="{E14B294B-0BD4-44B4-B2F7-4175AFF69A67}" destId="{438827F9-338E-4388-92FA-610F8A7AAC66}" srcOrd="0" destOrd="0" parTransId="{3CA64F2B-AB82-403A-AFB0-E16D6366F991}" sibTransId="{F1B0E0D8-0122-4FAE-9B2A-F36CD49DF54F}"/>
    <dgm:cxn modelId="{19563183-57D4-4F22-9BEB-F2A3363DC893}" type="presOf" srcId="{8EB5051F-8B18-4EC0-91B8-C104BD114062}" destId="{81DC4F2C-705B-4D40-BAA8-AC482BA4EFB8}" srcOrd="0" destOrd="0" presId="urn:microsoft.com/office/officeart/2005/8/layout/chevron2"/>
    <dgm:cxn modelId="{3A420B8B-D6CC-48A8-A047-BD4891B51DF3}" srcId="{642C4013-5750-465F-909C-AB9EDFA8DA36}" destId="{3B29563C-E931-4FC7-A05E-461DA1661402}" srcOrd="0" destOrd="0" parTransId="{01CA15AB-3088-40D1-9B0B-0570BC057D65}" sibTransId="{17802B97-316D-4A57-B79F-62AFAE810147}"/>
    <dgm:cxn modelId="{3A1DC29D-A463-433A-B768-B81A39804E91}" type="presOf" srcId="{E8F22030-F4A2-4775-B6A7-BB2F042DF2E9}" destId="{DA787236-8C9F-4ED3-ABAA-D8619EF0621F}" srcOrd="0" destOrd="0" presId="urn:microsoft.com/office/officeart/2005/8/layout/chevron2"/>
    <dgm:cxn modelId="{C2810DAC-E136-4B03-A89F-417628DBFEFC}" type="presOf" srcId="{525DF5DF-F9C2-4C1C-B552-5817F6C1377F}" destId="{91613AEA-7442-4266-96C1-5FA4EC10337A}" srcOrd="0" destOrd="0" presId="urn:microsoft.com/office/officeart/2005/8/layout/chevron2"/>
    <dgm:cxn modelId="{53DB9ACA-B2B8-46B5-98C0-573AA67D4055}" type="presOf" srcId="{8C3309FC-0787-4601-8CF9-56B6974D9CFE}" destId="{E00F61B2-777C-469B-8AB3-CC4A3ADA86FD}" srcOrd="0" destOrd="0" presId="urn:microsoft.com/office/officeart/2005/8/layout/chevron2"/>
    <dgm:cxn modelId="{C510A2D9-B0A4-4772-BF77-3BB0EC0B0E6F}" type="presOf" srcId="{438827F9-338E-4388-92FA-610F8A7AAC66}" destId="{B44B4684-E4B2-4B28-8CD6-DCE35E8FB119}" srcOrd="0" destOrd="0" presId="urn:microsoft.com/office/officeart/2005/8/layout/chevron2"/>
    <dgm:cxn modelId="{0841CAD9-2E85-4003-9E72-D7D7C0C5ECCB}" type="presOf" srcId="{AB606D33-24FF-4DDE-9887-A66B382BA68E}" destId="{9339811A-2678-4FB4-8363-645272FFBE20}" srcOrd="0" destOrd="0" presId="urn:microsoft.com/office/officeart/2005/8/layout/chevron2"/>
    <dgm:cxn modelId="{920918E2-BDA6-4A9D-89A3-4FB9E82E8954}" srcId="{E14B294B-0BD4-44B4-B2F7-4175AFF69A67}" destId="{E8F22030-F4A2-4775-B6A7-BB2F042DF2E9}" srcOrd="4" destOrd="0" parTransId="{8055F8F4-4BEA-41F1-B199-16FB641BB01B}" sibTransId="{2C42D4CB-6E48-463F-8F1F-1A53BE272E13}"/>
    <dgm:cxn modelId="{38A979FA-2300-4677-B4D0-ACABBAC3E771}" srcId="{E8F22030-F4A2-4775-B6A7-BB2F042DF2E9}" destId="{E0723FF7-087C-4724-97DD-8F89CF3D5F01}" srcOrd="0" destOrd="0" parTransId="{2B39A1B1-D192-4A31-8032-07894C1918AF}" sibTransId="{564AFE88-9AE5-468C-A951-3A01DAD7E345}"/>
    <dgm:cxn modelId="{BD7C9E57-4A4E-4402-8B8E-7EAC322DDDE6}" type="presParOf" srcId="{A4422560-DAE9-4E64-AE11-004BB4239B36}" destId="{F78F3EAF-B9DA-44FE-869F-A10C3548C0AB}" srcOrd="0" destOrd="0" presId="urn:microsoft.com/office/officeart/2005/8/layout/chevron2"/>
    <dgm:cxn modelId="{F54EFC44-9B51-457E-A90F-3EC28DBFD491}" type="presParOf" srcId="{F78F3EAF-B9DA-44FE-869F-A10C3548C0AB}" destId="{B44B4684-E4B2-4B28-8CD6-DCE35E8FB119}" srcOrd="0" destOrd="0" presId="urn:microsoft.com/office/officeart/2005/8/layout/chevron2"/>
    <dgm:cxn modelId="{5DA56912-E98F-4FD8-B633-57B1CE7EBC28}" type="presParOf" srcId="{F78F3EAF-B9DA-44FE-869F-A10C3548C0AB}" destId="{91613AEA-7442-4266-96C1-5FA4EC10337A}" srcOrd="1" destOrd="0" presId="urn:microsoft.com/office/officeart/2005/8/layout/chevron2"/>
    <dgm:cxn modelId="{FDAD8803-2E54-45A9-87B9-85706967DA44}" type="presParOf" srcId="{A4422560-DAE9-4E64-AE11-004BB4239B36}" destId="{8858AE1C-0365-4C83-AF9F-B217B29F768F}" srcOrd="1" destOrd="0" presId="urn:microsoft.com/office/officeart/2005/8/layout/chevron2"/>
    <dgm:cxn modelId="{5A9DDC6F-8879-42A5-9F28-1546611AA994}" type="presParOf" srcId="{A4422560-DAE9-4E64-AE11-004BB4239B36}" destId="{EF0ED419-D817-4A7A-BC36-7CD63B7B029D}" srcOrd="2" destOrd="0" presId="urn:microsoft.com/office/officeart/2005/8/layout/chevron2"/>
    <dgm:cxn modelId="{2171B65F-AB6D-40C2-A19A-7CE5BD8CBD73}" type="presParOf" srcId="{EF0ED419-D817-4A7A-BC36-7CD63B7B029D}" destId="{83DA4C4E-F4E0-427B-B54F-28E94AF1BE04}" srcOrd="0" destOrd="0" presId="urn:microsoft.com/office/officeart/2005/8/layout/chevron2"/>
    <dgm:cxn modelId="{EA136A1A-8D8E-4EE1-B17E-65C0DBB11BE1}" type="presParOf" srcId="{EF0ED419-D817-4A7A-BC36-7CD63B7B029D}" destId="{3EF48CDB-0C25-4851-8CF3-2A091E3ED445}" srcOrd="1" destOrd="0" presId="urn:microsoft.com/office/officeart/2005/8/layout/chevron2"/>
    <dgm:cxn modelId="{DE77DD56-31D2-429A-BF40-0FBDE37C3317}" type="presParOf" srcId="{A4422560-DAE9-4E64-AE11-004BB4239B36}" destId="{E58FDED9-A9AC-4747-AF53-0A722362E7CA}" srcOrd="3" destOrd="0" presId="urn:microsoft.com/office/officeart/2005/8/layout/chevron2"/>
    <dgm:cxn modelId="{5D295A10-36BB-48F6-AC1B-5C66A635135C}" type="presParOf" srcId="{A4422560-DAE9-4E64-AE11-004BB4239B36}" destId="{5C8F0293-5B84-4414-BFD8-15E84CA1DDF4}" srcOrd="4" destOrd="0" presId="urn:microsoft.com/office/officeart/2005/8/layout/chevron2"/>
    <dgm:cxn modelId="{3DE6C18B-F468-4E56-ADBF-3C7D53CE9B1A}" type="presParOf" srcId="{5C8F0293-5B84-4414-BFD8-15E84CA1DDF4}" destId="{81DC4F2C-705B-4D40-BAA8-AC482BA4EFB8}" srcOrd="0" destOrd="0" presId="urn:microsoft.com/office/officeart/2005/8/layout/chevron2"/>
    <dgm:cxn modelId="{531CEE39-3FE9-48F7-9E26-8DFB419CCDA3}" type="presParOf" srcId="{5C8F0293-5B84-4414-BFD8-15E84CA1DDF4}" destId="{9339811A-2678-4FB4-8363-645272FFBE20}" srcOrd="1" destOrd="0" presId="urn:microsoft.com/office/officeart/2005/8/layout/chevron2"/>
    <dgm:cxn modelId="{5365E35D-E928-43DB-B14A-E82632FDA463}" type="presParOf" srcId="{A4422560-DAE9-4E64-AE11-004BB4239B36}" destId="{51902242-B421-43B8-8A1B-50A611EB9D8D}" srcOrd="5" destOrd="0" presId="urn:microsoft.com/office/officeart/2005/8/layout/chevron2"/>
    <dgm:cxn modelId="{A5BF57C9-D4E1-465B-82C7-474F402763C4}" type="presParOf" srcId="{A4422560-DAE9-4E64-AE11-004BB4239B36}" destId="{813A2509-EA75-462F-9092-924FA70FD177}" srcOrd="6" destOrd="0" presId="urn:microsoft.com/office/officeart/2005/8/layout/chevron2"/>
    <dgm:cxn modelId="{2C63A03A-C425-4D89-BF03-5DEF7995AC40}" type="presParOf" srcId="{813A2509-EA75-462F-9092-924FA70FD177}" destId="{E00F61B2-777C-469B-8AB3-CC4A3ADA86FD}" srcOrd="0" destOrd="0" presId="urn:microsoft.com/office/officeart/2005/8/layout/chevron2"/>
    <dgm:cxn modelId="{AFCD7C38-FA04-4A33-86A3-5E276AF7C30D}" type="presParOf" srcId="{813A2509-EA75-462F-9092-924FA70FD177}" destId="{4AEDC413-EEDA-4529-992B-32380899A41E}" srcOrd="1" destOrd="0" presId="urn:microsoft.com/office/officeart/2005/8/layout/chevron2"/>
    <dgm:cxn modelId="{9769927D-ECE3-4D2F-A5D9-C46240D671F0}" type="presParOf" srcId="{A4422560-DAE9-4E64-AE11-004BB4239B36}" destId="{3853C7C8-95A7-47D0-B54D-1106FA311331}" srcOrd="7" destOrd="0" presId="urn:microsoft.com/office/officeart/2005/8/layout/chevron2"/>
    <dgm:cxn modelId="{59ECEF17-B61C-49D0-A728-DCDFA07C7BB5}" type="presParOf" srcId="{A4422560-DAE9-4E64-AE11-004BB4239B36}" destId="{DB9BA42C-4CEC-4AC5-86B2-A65978F31252}" srcOrd="8" destOrd="0" presId="urn:microsoft.com/office/officeart/2005/8/layout/chevron2"/>
    <dgm:cxn modelId="{7C05B4E4-0145-4438-9554-34A92E41CF6D}" type="presParOf" srcId="{DB9BA42C-4CEC-4AC5-86B2-A65978F31252}" destId="{DA787236-8C9F-4ED3-ABAA-D8619EF0621F}" srcOrd="0" destOrd="0" presId="urn:microsoft.com/office/officeart/2005/8/layout/chevron2"/>
    <dgm:cxn modelId="{CFAE707D-59B3-4857-AEEE-F6A591EDA101}" type="presParOf" srcId="{DB9BA42C-4CEC-4AC5-86B2-A65978F31252}" destId="{6AF3FF93-B5F9-4C91-8298-F119C15D0FEF}"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CB7AC5-D8E4-4019-8558-FCAC7079DAF0}">
      <dsp:nvSpPr>
        <dsp:cNvPr id="0" name=""/>
        <dsp:cNvSpPr/>
      </dsp:nvSpPr>
      <dsp:spPr>
        <a:xfrm rot="5400000">
          <a:off x="374866" y="2528007"/>
          <a:ext cx="1113541" cy="1852907"/>
        </a:xfrm>
        <a:prstGeom prst="corner">
          <a:avLst>
            <a:gd name="adj1" fmla="val 16120"/>
            <a:gd name="adj2" fmla="val 161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D7B576-DF63-4EA6-BCB6-19A6D04EB7BA}">
      <dsp:nvSpPr>
        <dsp:cNvPr id="0" name=""/>
        <dsp:cNvSpPr/>
      </dsp:nvSpPr>
      <dsp:spPr>
        <a:xfrm>
          <a:off x="188988" y="3081628"/>
          <a:ext cx="1672815" cy="1466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Connect to the Google Cloud Storage bucket.</a:t>
          </a:r>
        </a:p>
      </dsp:txBody>
      <dsp:txXfrm>
        <a:off x="188988" y="3081628"/>
        <a:ext cx="1672815" cy="1466320"/>
      </dsp:txXfrm>
    </dsp:sp>
    <dsp:sp modelId="{F027DD4C-E2B7-4495-B674-E390B9A929EF}">
      <dsp:nvSpPr>
        <dsp:cNvPr id="0" name=""/>
        <dsp:cNvSpPr/>
      </dsp:nvSpPr>
      <dsp:spPr>
        <a:xfrm>
          <a:off x="1546178" y="2391594"/>
          <a:ext cx="315625" cy="315625"/>
        </a:xfrm>
        <a:prstGeom prst="triangle">
          <a:avLst>
            <a:gd name="adj" fmla="val 100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987165-D5C9-4E0E-8982-BEB6F3979F4B}">
      <dsp:nvSpPr>
        <dsp:cNvPr id="0" name=""/>
        <dsp:cNvSpPr/>
      </dsp:nvSpPr>
      <dsp:spPr>
        <a:xfrm rot="5400000">
          <a:off x="2422719" y="2021264"/>
          <a:ext cx="1113541" cy="1852907"/>
        </a:xfrm>
        <a:prstGeom prst="corner">
          <a:avLst>
            <a:gd name="adj1" fmla="val 16120"/>
            <a:gd name="adj2" fmla="val 161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AD88CE-D957-4F87-A0AD-7F3FB16E4E5D}">
      <dsp:nvSpPr>
        <dsp:cNvPr id="0" name=""/>
        <dsp:cNvSpPr/>
      </dsp:nvSpPr>
      <dsp:spPr>
        <a:xfrm>
          <a:off x="2236841" y="2574884"/>
          <a:ext cx="1672815" cy="1466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Load the data file into a </a:t>
          </a:r>
          <a:r>
            <a:rPr lang="en-US" sz="1700" kern="1200" dirty="0" err="1"/>
            <a:t>PySpark</a:t>
          </a:r>
          <a:r>
            <a:rPr lang="en-US" sz="1700" kern="1200" dirty="0"/>
            <a:t> </a:t>
          </a:r>
          <a:r>
            <a:rPr lang="en-US" sz="1700" kern="1200" dirty="0" err="1"/>
            <a:t>DataFrame</a:t>
          </a:r>
          <a:r>
            <a:rPr lang="en-US" sz="1700" kern="1200" dirty="0"/>
            <a:t>.</a:t>
          </a:r>
          <a:endParaRPr lang="en-CA" sz="1700" kern="1200" dirty="0"/>
        </a:p>
      </dsp:txBody>
      <dsp:txXfrm>
        <a:off x="2236841" y="2574884"/>
        <a:ext cx="1672815" cy="1466320"/>
      </dsp:txXfrm>
    </dsp:sp>
    <dsp:sp modelId="{0B0EEF94-E75B-4012-8D9B-F42052A24F49}">
      <dsp:nvSpPr>
        <dsp:cNvPr id="0" name=""/>
        <dsp:cNvSpPr/>
      </dsp:nvSpPr>
      <dsp:spPr>
        <a:xfrm>
          <a:off x="3594031" y="1884851"/>
          <a:ext cx="315625" cy="315625"/>
        </a:xfrm>
        <a:prstGeom prst="triangle">
          <a:avLst>
            <a:gd name="adj" fmla="val 100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502172-0E28-4738-831E-168215615967}">
      <dsp:nvSpPr>
        <dsp:cNvPr id="0" name=""/>
        <dsp:cNvSpPr/>
      </dsp:nvSpPr>
      <dsp:spPr>
        <a:xfrm rot="5400000">
          <a:off x="4470572" y="1514521"/>
          <a:ext cx="1113541" cy="1852907"/>
        </a:xfrm>
        <a:prstGeom prst="corner">
          <a:avLst>
            <a:gd name="adj1" fmla="val 16120"/>
            <a:gd name="adj2" fmla="val 161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5D7FE44-2D5F-4F35-8509-B1CAE2E9D191}">
      <dsp:nvSpPr>
        <dsp:cNvPr id="0" name=""/>
        <dsp:cNvSpPr/>
      </dsp:nvSpPr>
      <dsp:spPr>
        <a:xfrm>
          <a:off x="4284694" y="2068141"/>
          <a:ext cx="1672815" cy="1466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Change the required data types.</a:t>
          </a:r>
          <a:endParaRPr lang="en-CA" sz="1700" kern="1200" dirty="0"/>
        </a:p>
      </dsp:txBody>
      <dsp:txXfrm>
        <a:off x="4284694" y="2068141"/>
        <a:ext cx="1672815" cy="1466320"/>
      </dsp:txXfrm>
    </dsp:sp>
    <dsp:sp modelId="{113E7BD7-F9AC-4801-9E89-64A28FCA7B99}">
      <dsp:nvSpPr>
        <dsp:cNvPr id="0" name=""/>
        <dsp:cNvSpPr/>
      </dsp:nvSpPr>
      <dsp:spPr>
        <a:xfrm>
          <a:off x="5641884" y="1378108"/>
          <a:ext cx="315625" cy="315625"/>
        </a:xfrm>
        <a:prstGeom prst="triangle">
          <a:avLst>
            <a:gd name="adj" fmla="val 100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BD1816-EC2F-4400-8670-1C15A8E2A6D9}">
      <dsp:nvSpPr>
        <dsp:cNvPr id="0" name=""/>
        <dsp:cNvSpPr/>
      </dsp:nvSpPr>
      <dsp:spPr>
        <a:xfrm rot="5400000">
          <a:off x="6518425" y="1007778"/>
          <a:ext cx="1113541" cy="1852907"/>
        </a:xfrm>
        <a:prstGeom prst="corner">
          <a:avLst>
            <a:gd name="adj1" fmla="val 16120"/>
            <a:gd name="adj2" fmla="val 161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DF5012-A5FD-43DA-9ED2-03A9D6852722}">
      <dsp:nvSpPr>
        <dsp:cNvPr id="0" name=""/>
        <dsp:cNvSpPr/>
      </dsp:nvSpPr>
      <dsp:spPr>
        <a:xfrm>
          <a:off x="6332547" y="1561398"/>
          <a:ext cx="1672815" cy="1466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Transform the </a:t>
          </a:r>
          <a:r>
            <a:rPr lang="en-US" sz="1700" kern="1200" dirty="0" err="1"/>
            <a:t>DataFrame</a:t>
          </a:r>
          <a:r>
            <a:rPr lang="en-US" sz="1700" kern="1200" dirty="0"/>
            <a:t> into multiple </a:t>
          </a:r>
          <a:r>
            <a:rPr lang="en-US" sz="1700" kern="1200" dirty="0" err="1"/>
            <a:t>DataFrames</a:t>
          </a:r>
          <a:r>
            <a:rPr lang="en-US" sz="1700" kern="1200" dirty="0"/>
            <a:t> to match the schema.</a:t>
          </a:r>
          <a:endParaRPr lang="en-CA" sz="1700" kern="1200" dirty="0"/>
        </a:p>
      </dsp:txBody>
      <dsp:txXfrm>
        <a:off x="6332547" y="1561398"/>
        <a:ext cx="1672815" cy="1466320"/>
      </dsp:txXfrm>
    </dsp:sp>
    <dsp:sp modelId="{3E5FFF00-EF04-4046-A4DD-C8D19CC8FBF6}">
      <dsp:nvSpPr>
        <dsp:cNvPr id="0" name=""/>
        <dsp:cNvSpPr/>
      </dsp:nvSpPr>
      <dsp:spPr>
        <a:xfrm>
          <a:off x="7689737" y="871364"/>
          <a:ext cx="315625" cy="315625"/>
        </a:xfrm>
        <a:prstGeom prst="triangle">
          <a:avLst>
            <a:gd name="adj" fmla="val 100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908D50-9435-4607-845B-77CE66C01061}">
      <dsp:nvSpPr>
        <dsp:cNvPr id="0" name=""/>
        <dsp:cNvSpPr/>
      </dsp:nvSpPr>
      <dsp:spPr>
        <a:xfrm rot="5400000">
          <a:off x="8566278" y="501034"/>
          <a:ext cx="1113541" cy="1852907"/>
        </a:xfrm>
        <a:prstGeom prst="corner">
          <a:avLst>
            <a:gd name="adj1" fmla="val 16120"/>
            <a:gd name="adj2" fmla="val 161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0F19F0-6C71-4233-A367-9685104C53CC}">
      <dsp:nvSpPr>
        <dsp:cNvPr id="0" name=""/>
        <dsp:cNvSpPr/>
      </dsp:nvSpPr>
      <dsp:spPr>
        <a:xfrm>
          <a:off x="8380400" y="1054655"/>
          <a:ext cx="1672815" cy="1466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Load the </a:t>
          </a:r>
          <a:r>
            <a:rPr lang="en-US" sz="1700" kern="1200" dirty="0" err="1"/>
            <a:t>DataFrames</a:t>
          </a:r>
          <a:r>
            <a:rPr lang="en-US" sz="1700" kern="1200" dirty="0"/>
            <a:t> to the Google Cloud SQL database.</a:t>
          </a:r>
          <a:endParaRPr lang="en-CA" sz="1700" kern="1200" dirty="0"/>
        </a:p>
      </dsp:txBody>
      <dsp:txXfrm>
        <a:off x="8380400" y="1054655"/>
        <a:ext cx="1672815" cy="14663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4B4684-E4B2-4B28-8CD6-DCE35E8FB119}">
      <dsp:nvSpPr>
        <dsp:cNvPr id="0" name=""/>
        <dsp:cNvSpPr/>
      </dsp:nvSpPr>
      <dsp:spPr>
        <a:xfrm rot="5400000">
          <a:off x="-139329" y="141584"/>
          <a:ext cx="928865" cy="650205"/>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CA" sz="1900" kern="1200" dirty="0"/>
            <a:t>1</a:t>
          </a:r>
        </a:p>
      </dsp:txBody>
      <dsp:txXfrm rot="-5400000">
        <a:off x="2" y="327357"/>
        <a:ext cx="650205" cy="278660"/>
      </dsp:txXfrm>
    </dsp:sp>
    <dsp:sp modelId="{91613AEA-7442-4266-96C1-5FA4EC10337A}">
      <dsp:nvSpPr>
        <dsp:cNvPr id="0" name=""/>
        <dsp:cNvSpPr/>
      </dsp:nvSpPr>
      <dsp:spPr>
        <a:xfrm rot="5400000">
          <a:off x="3544775" y="-2892314"/>
          <a:ext cx="603762" cy="6392901"/>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Connect to the database using Cloud SQL Proxy.</a:t>
          </a:r>
          <a:endParaRPr lang="en-CA" sz="2000" kern="1200" dirty="0"/>
        </a:p>
      </dsp:txBody>
      <dsp:txXfrm rot="-5400000">
        <a:off x="650206" y="31728"/>
        <a:ext cx="6363428" cy="544816"/>
      </dsp:txXfrm>
    </dsp:sp>
    <dsp:sp modelId="{83DA4C4E-F4E0-427B-B54F-28E94AF1BE04}">
      <dsp:nvSpPr>
        <dsp:cNvPr id="0" name=""/>
        <dsp:cNvSpPr/>
      </dsp:nvSpPr>
      <dsp:spPr>
        <a:xfrm rot="5400000">
          <a:off x="-139329" y="951177"/>
          <a:ext cx="928865" cy="650205"/>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CA" sz="1900" kern="1200" dirty="0"/>
            <a:t>2</a:t>
          </a:r>
        </a:p>
      </dsp:txBody>
      <dsp:txXfrm rot="-5400000">
        <a:off x="2" y="1136950"/>
        <a:ext cx="650205" cy="278660"/>
      </dsp:txXfrm>
    </dsp:sp>
    <dsp:sp modelId="{3EF48CDB-0C25-4851-8CF3-2A091E3ED445}">
      <dsp:nvSpPr>
        <dsp:cNvPr id="0" name=""/>
        <dsp:cNvSpPr/>
      </dsp:nvSpPr>
      <dsp:spPr>
        <a:xfrm rot="5400000">
          <a:off x="3544775" y="-2082721"/>
          <a:ext cx="603762" cy="6392901"/>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a:t>Query the database for required tables.</a:t>
          </a:r>
          <a:endParaRPr lang="en-CA" sz="2000" kern="1200" dirty="0"/>
        </a:p>
      </dsp:txBody>
      <dsp:txXfrm rot="-5400000">
        <a:off x="650206" y="841321"/>
        <a:ext cx="6363428" cy="544816"/>
      </dsp:txXfrm>
    </dsp:sp>
    <dsp:sp modelId="{81DC4F2C-705B-4D40-BAA8-AC482BA4EFB8}">
      <dsp:nvSpPr>
        <dsp:cNvPr id="0" name=""/>
        <dsp:cNvSpPr/>
      </dsp:nvSpPr>
      <dsp:spPr>
        <a:xfrm rot="5400000">
          <a:off x="-139329" y="1760770"/>
          <a:ext cx="928865" cy="650205"/>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CA" sz="1900" kern="1200" dirty="0"/>
            <a:t>3</a:t>
          </a:r>
        </a:p>
      </dsp:txBody>
      <dsp:txXfrm rot="-5400000">
        <a:off x="2" y="1946543"/>
        <a:ext cx="650205" cy="278660"/>
      </dsp:txXfrm>
    </dsp:sp>
    <dsp:sp modelId="{9339811A-2678-4FB4-8363-645272FFBE20}">
      <dsp:nvSpPr>
        <dsp:cNvPr id="0" name=""/>
        <dsp:cNvSpPr/>
      </dsp:nvSpPr>
      <dsp:spPr>
        <a:xfrm rot="5400000">
          <a:off x="3544775" y="-1273128"/>
          <a:ext cx="603762" cy="6392901"/>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a:t>Join tables into a DataFrame.</a:t>
          </a:r>
          <a:endParaRPr lang="en-CA" sz="2000" kern="1200" dirty="0"/>
        </a:p>
      </dsp:txBody>
      <dsp:txXfrm rot="-5400000">
        <a:off x="650206" y="1650914"/>
        <a:ext cx="6363428" cy="544816"/>
      </dsp:txXfrm>
    </dsp:sp>
    <dsp:sp modelId="{E00F61B2-777C-469B-8AB3-CC4A3ADA86FD}">
      <dsp:nvSpPr>
        <dsp:cNvPr id="0" name=""/>
        <dsp:cNvSpPr/>
      </dsp:nvSpPr>
      <dsp:spPr>
        <a:xfrm rot="5400000">
          <a:off x="-139329" y="2570363"/>
          <a:ext cx="928865" cy="650205"/>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CA" sz="1900" kern="1200" dirty="0"/>
            <a:t>4</a:t>
          </a:r>
        </a:p>
      </dsp:txBody>
      <dsp:txXfrm rot="-5400000">
        <a:off x="2" y="2756136"/>
        <a:ext cx="650205" cy="278660"/>
      </dsp:txXfrm>
    </dsp:sp>
    <dsp:sp modelId="{4AEDC413-EEDA-4529-992B-32380899A41E}">
      <dsp:nvSpPr>
        <dsp:cNvPr id="0" name=""/>
        <dsp:cNvSpPr/>
      </dsp:nvSpPr>
      <dsp:spPr>
        <a:xfrm rot="5400000">
          <a:off x="3544775" y="-463535"/>
          <a:ext cx="603762" cy="6392901"/>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a:t>Perform data transformation adding a "class" column for the machine learning model.</a:t>
          </a:r>
          <a:endParaRPr lang="en-CA" sz="2000" kern="1200" dirty="0"/>
        </a:p>
      </dsp:txBody>
      <dsp:txXfrm rot="-5400000">
        <a:off x="650206" y="2460507"/>
        <a:ext cx="6363428" cy="544816"/>
      </dsp:txXfrm>
    </dsp:sp>
    <dsp:sp modelId="{DA787236-8C9F-4ED3-ABAA-D8619EF0621F}">
      <dsp:nvSpPr>
        <dsp:cNvPr id="0" name=""/>
        <dsp:cNvSpPr/>
      </dsp:nvSpPr>
      <dsp:spPr>
        <a:xfrm rot="5400000">
          <a:off x="-139329" y="3379956"/>
          <a:ext cx="928865" cy="650205"/>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CA" sz="1900" kern="1200" dirty="0"/>
            <a:t>5</a:t>
          </a:r>
        </a:p>
      </dsp:txBody>
      <dsp:txXfrm rot="-5400000">
        <a:off x="2" y="3565729"/>
        <a:ext cx="650205" cy="278660"/>
      </dsp:txXfrm>
    </dsp:sp>
    <dsp:sp modelId="{6AF3FF93-B5F9-4C91-8298-F119C15D0FEF}">
      <dsp:nvSpPr>
        <dsp:cNvPr id="0" name=""/>
        <dsp:cNvSpPr/>
      </dsp:nvSpPr>
      <dsp:spPr>
        <a:xfrm rot="5400000">
          <a:off x="3544775" y="346057"/>
          <a:ext cx="603762" cy="6392901"/>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Load class information to the </a:t>
          </a:r>
          <a:r>
            <a:rPr lang="en-US" sz="2000" kern="1200" dirty="0" err="1"/>
            <a:t>review_class</a:t>
          </a:r>
          <a:r>
            <a:rPr lang="en-US" sz="2000" kern="1200" dirty="0"/>
            <a:t> table in the database.</a:t>
          </a:r>
          <a:endParaRPr lang="en-CA" sz="2000" kern="1200" dirty="0"/>
        </a:p>
      </dsp:txBody>
      <dsp:txXfrm rot="-5400000">
        <a:off x="650206" y="3270100"/>
        <a:ext cx="6363428" cy="544816"/>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07523A-9918-4474-B554-9AB7DCF0E552}" type="datetimeFigureOut">
              <a:rPr lang="en-CA" smtClean="0"/>
              <a:t>2020-08-04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3012F3-EFBB-4220-B725-9B1359B19F49}" type="slidenum">
              <a:rPr lang="en-CA" smtClean="0"/>
              <a:t>‹#›</a:t>
            </a:fld>
            <a:endParaRPr lang="en-CA"/>
          </a:p>
        </p:txBody>
      </p:sp>
    </p:spTree>
    <p:extLst>
      <p:ext uri="{BB962C8B-B14F-4D97-AF65-F5344CB8AC3E}">
        <p14:creationId xmlns:p14="http://schemas.microsoft.com/office/powerpoint/2010/main" val="2717965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Reason for topic selection</a:t>
            </a:r>
            <a:endParaRPr lang="en-CA"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Of all the topics learned in the course, our group agreed that NLP was of particular interest</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course content covered the ETL process, and this project allowed us to see how to further incorporate NLP with machine learning models</a:t>
            </a:r>
            <a:endParaRPr lang="en-CA"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Yelp reviews were chosen since everyone has an opinion about services and products!</a:t>
            </a:r>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43012F3-EFBB-4220-B725-9B1359B19F49}" type="slidenum">
              <a:rPr lang="en-CA" smtClean="0"/>
              <a:t>2</a:t>
            </a:fld>
            <a:endParaRPr lang="en-CA"/>
          </a:p>
        </p:txBody>
      </p:sp>
    </p:spTree>
    <p:extLst>
      <p:ext uri="{BB962C8B-B14F-4D97-AF65-F5344CB8AC3E}">
        <p14:creationId xmlns:p14="http://schemas.microsoft.com/office/powerpoint/2010/main" val="19406822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Take a few minutes to show the dashboard and do a live demo.</a:t>
            </a:r>
          </a:p>
        </p:txBody>
      </p:sp>
      <p:sp>
        <p:nvSpPr>
          <p:cNvPr id="4" name="Slide Number Placeholder 3"/>
          <p:cNvSpPr>
            <a:spLocks noGrp="1"/>
          </p:cNvSpPr>
          <p:nvPr>
            <p:ph type="sldNum" sz="quarter" idx="5"/>
          </p:nvPr>
        </p:nvSpPr>
        <p:spPr/>
        <p:txBody>
          <a:bodyPr/>
          <a:lstStyle/>
          <a:p>
            <a:fld id="{943012F3-EFBB-4220-B725-9B1359B19F49}" type="slidenum">
              <a:rPr lang="en-CA" smtClean="0"/>
              <a:t>14</a:t>
            </a:fld>
            <a:endParaRPr lang="en-CA"/>
          </a:p>
        </p:txBody>
      </p:sp>
    </p:spTree>
    <p:extLst>
      <p:ext uri="{BB962C8B-B14F-4D97-AF65-F5344CB8AC3E}">
        <p14:creationId xmlns:p14="http://schemas.microsoft.com/office/powerpoint/2010/main" val="1282601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943012F3-EFBB-4220-B725-9B1359B19F49}" type="slidenum">
              <a:rPr lang="en-CA" smtClean="0"/>
              <a:t>4</a:t>
            </a:fld>
            <a:endParaRPr lang="en-CA"/>
          </a:p>
        </p:txBody>
      </p:sp>
    </p:spTree>
    <p:extLst>
      <p:ext uri="{BB962C8B-B14F-4D97-AF65-F5344CB8AC3E}">
        <p14:creationId xmlns:p14="http://schemas.microsoft.com/office/powerpoint/2010/main" val="4286289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943012F3-EFBB-4220-B725-9B1359B19F49}" type="slidenum">
              <a:rPr lang="en-CA" smtClean="0"/>
              <a:t>7</a:t>
            </a:fld>
            <a:endParaRPr lang="en-CA"/>
          </a:p>
        </p:txBody>
      </p:sp>
    </p:spTree>
    <p:extLst>
      <p:ext uri="{BB962C8B-B14F-4D97-AF65-F5344CB8AC3E}">
        <p14:creationId xmlns:p14="http://schemas.microsoft.com/office/powerpoint/2010/main" val="1396352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Using the sample dataset, the exploratory analysis and plotting revealed that there was an uneven distribution of reviews across the different star ratings, with most of the set being 4 and 5-star reviews. Despite the imbalance, we created various plots that looked at review text length, useful votes, cool votes, and funny votes to see if there were patterns that could be observed on the basis of star rating.</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We discovered immediately that there did not appear to be much variation between a 1-star review and a 5-star review across all metrics.</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In hopes of discovering more compelling patterns that might exist, we decided to draw from the larger dataset to see if this would make a difference. Based on the technical limitations of </a:t>
            </a:r>
            <a:r>
              <a:rPr lang="en-CA" sz="1200" kern="1200" dirty="0" err="1">
                <a:solidFill>
                  <a:schemeClr val="tx1"/>
                </a:solidFill>
                <a:effectLst/>
                <a:latin typeface="+mn-lt"/>
                <a:ea typeface="+mn-ea"/>
                <a:cs typeface="+mn-cs"/>
              </a:rPr>
              <a:t>Colab</a:t>
            </a:r>
            <a:r>
              <a:rPr lang="en-CA" sz="1200" kern="1200" dirty="0">
                <a:solidFill>
                  <a:schemeClr val="tx1"/>
                </a:solidFill>
                <a:effectLst/>
                <a:latin typeface="+mn-lt"/>
                <a:ea typeface="+mn-ea"/>
                <a:cs typeface="+mn-cs"/>
              </a:rPr>
              <a:t>, we realised that sampling more than 10 thousand rows would not be possible, so we decided to sample 10 thousand rows, ensuring equal representation from each star rating.</a:t>
            </a: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43012F3-EFBB-4220-B725-9B1359B19F49}" type="slidenum">
              <a:rPr lang="en-CA" smtClean="0"/>
              <a:t>8</a:t>
            </a:fld>
            <a:endParaRPr lang="en-CA"/>
          </a:p>
        </p:txBody>
      </p:sp>
    </p:spTree>
    <p:extLst>
      <p:ext uri="{BB962C8B-B14F-4D97-AF65-F5344CB8AC3E}">
        <p14:creationId xmlns:p14="http://schemas.microsoft.com/office/powerpoint/2010/main" val="1708550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Unfortunately, the resampled data showed similar patterns to those observed in the sample dataset.</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We concluded that star rating does not seem to influence any of the factors considered in such a profound way. At a higher level, this demonstrates the need for NLP analysis to predict sentiment.</a:t>
            </a:r>
          </a:p>
          <a:p>
            <a:endParaRPr lang="en-CA" dirty="0"/>
          </a:p>
        </p:txBody>
      </p:sp>
      <p:sp>
        <p:nvSpPr>
          <p:cNvPr id="4" name="Slide Number Placeholder 3"/>
          <p:cNvSpPr>
            <a:spLocks noGrp="1"/>
          </p:cNvSpPr>
          <p:nvPr>
            <p:ph type="sldNum" sz="quarter" idx="5"/>
          </p:nvPr>
        </p:nvSpPr>
        <p:spPr/>
        <p:txBody>
          <a:bodyPr/>
          <a:lstStyle/>
          <a:p>
            <a:fld id="{943012F3-EFBB-4220-B725-9B1359B19F49}" type="slidenum">
              <a:rPr lang="en-CA" smtClean="0"/>
              <a:t>9</a:t>
            </a:fld>
            <a:endParaRPr lang="en-CA"/>
          </a:p>
        </p:txBody>
      </p:sp>
    </p:spTree>
    <p:extLst>
      <p:ext uri="{BB962C8B-B14F-4D97-AF65-F5344CB8AC3E}">
        <p14:creationId xmlns:p14="http://schemas.microsoft.com/office/powerpoint/2010/main" val="25039905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Unfortunately, the resampled data showed similar patterns to those observed in the sample dataset.</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We concluded that star rating does not seem to influence any of the factors considered in such a profound way. At a higher level, this demonstrates the need for NLP analysis to predict sentiment.</a:t>
            </a:r>
          </a:p>
          <a:p>
            <a:endParaRPr lang="en-CA" dirty="0"/>
          </a:p>
        </p:txBody>
      </p:sp>
      <p:sp>
        <p:nvSpPr>
          <p:cNvPr id="4" name="Slide Number Placeholder 3"/>
          <p:cNvSpPr>
            <a:spLocks noGrp="1"/>
          </p:cNvSpPr>
          <p:nvPr>
            <p:ph type="sldNum" sz="quarter" idx="5"/>
          </p:nvPr>
        </p:nvSpPr>
        <p:spPr/>
        <p:txBody>
          <a:bodyPr/>
          <a:lstStyle/>
          <a:p>
            <a:fld id="{943012F3-EFBB-4220-B725-9B1359B19F49}" type="slidenum">
              <a:rPr lang="en-CA" smtClean="0"/>
              <a:t>10</a:t>
            </a:fld>
            <a:endParaRPr lang="en-CA"/>
          </a:p>
        </p:txBody>
      </p:sp>
    </p:spTree>
    <p:extLst>
      <p:ext uri="{BB962C8B-B14F-4D97-AF65-F5344CB8AC3E}">
        <p14:creationId xmlns:p14="http://schemas.microsoft.com/office/powerpoint/2010/main" val="19941596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Unfortunately, the resampled data showed similar patterns to those observed in the sample dataset.</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We concluded that star rating does not seem to influence any of the factors considered in such a profound way. At a higher level, this demonstrates the need for NLP analysis to predict sentiment.</a:t>
            </a:r>
          </a:p>
          <a:p>
            <a:endParaRPr lang="en-CA" dirty="0"/>
          </a:p>
        </p:txBody>
      </p:sp>
      <p:sp>
        <p:nvSpPr>
          <p:cNvPr id="4" name="Slide Number Placeholder 3"/>
          <p:cNvSpPr>
            <a:spLocks noGrp="1"/>
          </p:cNvSpPr>
          <p:nvPr>
            <p:ph type="sldNum" sz="quarter" idx="5"/>
          </p:nvPr>
        </p:nvSpPr>
        <p:spPr/>
        <p:txBody>
          <a:bodyPr/>
          <a:lstStyle/>
          <a:p>
            <a:fld id="{943012F3-EFBB-4220-B725-9B1359B19F49}" type="slidenum">
              <a:rPr lang="en-CA" smtClean="0"/>
              <a:t>11</a:t>
            </a:fld>
            <a:endParaRPr lang="en-CA"/>
          </a:p>
        </p:txBody>
      </p:sp>
    </p:spTree>
    <p:extLst>
      <p:ext uri="{BB962C8B-B14F-4D97-AF65-F5344CB8AC3E}">
        <p14:creationId xmlns:p14="http://schemas.microsoft.com/office/powerpoint/2010/main" val="6406577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943012F3-EFBB-4220-B725-9B1359B19F49}" type="slidenum">
              <a:rPr lang="en-CA" smtClean="0"/>
              <a:t>12</a:t>
            </a:fld>
            <a:endParaRPr lang="en-CA"/>
          </a:p>
        </p:txBody>
      </p:sp>
    </p:spTree>
    <p:extLst>
      <p:ext uri="{BB962C8B-B14F-4D97-AF65-F5344CB8AC3E}">
        <p14:creationId xmlns:p14="http://schemas.microsoft.com/office/powerpoint/2010/main" val="32634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Originally, we'd hoped to build a model for predicting the exact number of stars based on NLP machine learning; however, we opted to include binary classification as well as multiclass categories where there are 3 classes in addition to 5 classes. The decision to include binary and 3-category classification was due to the model predictions were initially quite low in terms of accuracy when predicting the exact number of stars.</a:t>
            </a:r>
            <a:endParaRPr lang="en-CA" dirty="0"/>
          </a:p>
        </p:txBody>
      </p:sp>
      <p:sp>
        <p:nvSpPr>
          <p:cNvPr id="4" name="Slide Number Placeholder 3"/>
          <p:cNvSpPr>
            <a:spLocks noGrp="1"/>
          </p:cNvSpPr>
          <p:nvPr>
            <p:ph type="sldNum" sz="quarter" idx="5"/>
          </p:nvPr>
        </p:nvSpPr>
        <p:spPr/>
        <p:txBody>
          <a:bodyPr/>
          <a:lstStyle/>
          <a:p>
            <a:fld id="{943012F3-EFBB-4220-B725-9B1359B19F49}" type="slidenum">
              <a:rPr lang="en-CA" smtClean="0"/>
              <a:t>13</a:t>
            </a:fld>
            <a:endParaRPr lang="en-CA"/>
          </a:p>
        </p:txBody>
      </p:sp>
    </p:spTree>
    <p:extLst>
      <p:ext uri="{BB962C8B-B14F-4D97-AF65-F5344CB8AC3E}">
        <p14:creationId xmlns:p14="http://schemas.microsoft.com/office/powerpoint/2010/main" val="11300620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latin typeface="Courier New" panose="02070309020205020404" pitchFamily="49" charset="0"/>
                <a:cs typeface="Courier New" panose="02070309020205020404" pitchFamily="49" charset="0"/>
              </a:defRPr>
            </a:lvl1pPr>
          </a:lstStyle>
          <a:p>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lvl1pPr>
              <a:defRPr>
                <a:solidFill>
                  <a:schemeClr val="bg1"/>
                </a:solidFill>
              </a:defRPr>
            </a:lvl1pPr>
          </a:lstStyle>
          <a:p>
            <a:r>
              <a:rPr lang="en-US"/>
              <a:t>August 2020</a:t>
            </a:r>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lvl1pPr>
              <a:defRPr>
                <a:solidFill>
                  <a:schemeClr val="bg1"/>
                </a:solidFill>
              </a:defRPr>
            </a:lvl1pPr>
          </a:lstStyle>
          <a:p>
            <a:r>
              <a:rPr lang="en-US"/>
              <a:t>Team Xy: Blake Belnap, Helen Ly, Jasmeer Sangha, Karen Bennis</a:t>
            </a:r>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pic>
        <p:nvPicPr>
          <p:cNvPr id="8" name="Picture 7" descr="A picture containing food, drawing&#10;&#10;Description automatically generated">
            <a:extLst>
              <a:ext uri="{FF2B5EF4-FFF2-40B4-BE49-F238E27FC236}">
                <a16:creationId xmlns:a16="http://schemas.microsoft.com/office/drawing/2014/main" id="{E2E96B13-381C-451C-B4E1-B3D2030526F0}"/>
              </a:ext>
            </a:extLst>
          </p:cNvPr>
          <p:cNvPicPr>
            <a:picLocks noChangeAspect="1"/>
          </p:cNvPicPr>
          <p:nvPr userDrawn="1"/>
        </p:nvPicPr>
        <p:blipFill>
          <a:blip r:embed="rId2"/>
          <a:stretch>
            <a:fillRect/>
          </a:stretch>
        </p:blipFill>
        <p:spPr>
          <a:xfrm>
            <a:off x="0" y="5958562"/>
            <a:ext cx="1116970" cy="799933"/>
          </a:xfrm>
          <a:prstGeom prst="rect">
            <a:avLst/>
          </a:prstGeom>
        </p:spPr>
      </p:pic>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r>
              <a:rPr lang="en-US"/>
              <a:t>August 2020</a:t>
            </a:r>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dirty="0"/>
              <a:t>Team </a:t>
            </a:r>
            <a:r>
              <a:rPr lang="en-US" dirty="0" err="1"/>
              <a:t>Xy</a:t>
            </a:r>
            <a:r>
              <a:rPr lang="en-US" dirty="0"/>
              <a:t>: Blake Belnap, Helen Ly, </a:t>
            </a:r>
            <a:r>
              <a:rPr lang="en-US" dirty="0" err="1"/>
              <a:t>Jasmeer</a:t>
            </a:r>
            <a:r>
              <a:rPr lang="en-US" dirty="0"/>
              <a:t> Sangha, Karen Bennis</a:t>
            </a:r>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r>
              <a:rPr lang="en-US"/>
              <a:t>August 2020</a:t>
            </a:r>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r>
              <a:rPr lang="en-US"/>
              <a:t>Team Xy: Blake Belnap, Helen Ly, Jasmeer Sangha, Karen Bennis</a:t>
            </a:r>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r>
              <a:rPr lang="en-US"/>
              <a:t>August 2020</a:t>
            </a:r>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r>
              <a:rPr lang="en-US" dirty="0"/>
              <a:t>Team </a:t>
            </a:r>
            <a:r>
              <a:rPr lang="en-US" dirty="0" err="1"/>
              <a:t>Xy</a:t>
            </a:r>
            <a:r>
              <a:rPr lang="en-US" dirty="0"/>
              <a:t>: Blake Belnap, Helen Ly, </a:t>
            </a:r>
            <a:r>
              <a:rPr lang="en-US" dirty="0" err="1"/>
              <a:t>Jasmeer</a:t>
            </a:r>
            <a:r>
              <a:rPr lang="en-US" dirty="0"/>
              <a:t> Sangha, Karen Bennis</a:t>
            </a:r>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r>
              <a:rPr lang="en-US"/>
              <a:t>August 2020</a:t>
            </a:r>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r>
              <a:rPr lang="en-US" dirty="0"/>
              <a:t>Team </a:t>
            </a:r>
            <a:r>
              <a:rPr lang="en-US" dirty="0" err="1"/>
              <a:t>Xy</a:t>
            </a:r>
            <a:r>
              <a:rPr lang="en-US" dirty="0"/>
              <a:t>: Blake Belnap, Helen Ly, </a:t>
            </a:r>
            <a:r>
              <a:rPr lang="en-US" dirty="0" err="1"/>
              <a:t>Jasmeer</a:t>
            </a:r>
            <a:r>
              <a:rPr lang="en-US" dirty="0"/>
              <a:t> Sangha, Karen Bennis</a:t>
            </a:r>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r>
              <a:rPr lang="en-US"/>
              <a:t>August 2020</a:t>
            </a:r>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r>
              <a:rPr lang="en-US" dirty="0"/>
              <a:t>Team </a:t>
            </a:r>
            <a:r>
              <a:rPr lang="en-US" dirty="0" err="1"/>
              <a:t>Xy</a:t>
            </a:r>
            <a:r>
              <a:rPr lang="en-US" dirty="0"/>
              <a:t>: Blake Belnap, Helen Ly, </a:t>
            </a:r>
            <a:r>
              <a:rPr lang="en-US" dirty="0" err="1"/>
              <a:t>Jasmeer</a:t>
            </a:r>
            <a:r>
              <a:rPr lang="en-US" dirty="0"/>
              <a:t> Sangha, Karen Bennis</a:t>
            </a:r>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r>
              <a:rPr lang="en-US"/>
              <a:t>August 2020</a:t>
            </a:r>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r>
              <a:rPr lang="en-US" dirty="0"/>
              <a:t>Team </a:t>
            </a:r>
            <a:r>
              <a:rPr lang="en-US" dirty="0" err="1"/>
              <a:t>Xy</a:t>
            </a:r>
            <a:r>
              <a:rPr lang="en-US" dirty="0"/>
              <a:t>: Blake Belnap, Helen Ly, </a:t>
            </a:r>
            <a:r>
              <a:rPr lang="en-US" dirty="0" err="1"/>
              <a:t>Jasmeer</a:t>
            </a:r>
            <a:r>
              <a:rPr lang="en-US" dirty="0"/>
              <a:t> Sangha, Karen Bennis</a:t>
            </a:r>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r>
              <a:rPr lang="en-US"/>
              <a:t>August 2020</a:t>
            </a:r>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r>
              <a:rPr lang="en-US"/>
              <a:t>Team Xy: Blake Belnap, Helen Ly, Jasmeer Sangha, Karen Bennis</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en-US"/>
              <a:t>August 2020</a:t>
            </a:r>
            <a:endParaRPr lang="en-US" dirty="0"/>
          </a:p>
        </p:txBody>
      </p:sp>
      <p:sp>
        <p:nvSpPr>
          <p:cNvPr id="6" name="Footer Placeholder 5"/>
          <p:cNvSpPr>
            <a:spLocks noGrp="1"/>
          </p:cNvSpPr>
          <p:nvPr>
            <p:ph type="ftr" sz="quarter" idx="11"/>
          </p:nvPr>
        </p:nvSpPr>
        <p:spPr>
          <a:xfrm>
            <a:off x="1097279" y="6446838"/>
            <a:ext cx="6818262" cy="365125"/>
          </a:xfrm>
        </p:spPr>
        <p:txBody>
          <a:bodyPr/>
          <a:lstStyle/>
          <a:p>
            <a:r>
              <a:rPr lang="en-US" dirty="0"/>
              <a:t>Team </a:t>
            </a:r>
            <a:r>
              <a:rPr lang="en-US" dirty="0" err="1"/>
              <a:t>Xy</a:t>
            </a:r>
            <a:r>
              <a:rPr lang="en-US" dirty="0"/>
              <a:t>: Blake Belnap, Helen Ly, </a:t>
            </a:r>
            <a:r>
              <a:rPr lang="en-US" dirty="0" err="1"/>
              <a:t>Jasmeer</a:t>
            </a:r>
            <a:r>
              <a:rPr lang="en-US" dirty="0"/>
              <a:t> Sangha, Karen Bennis</a:t>
            </a:r>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r>
              <a:rPr lang="en-US"/>
              <a:t>August 2020</a:t>
            </a:r>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r>
              <a:rPr lang="en-US" dirty="0"/>
              <a:t>Team </a:t>
            </a:r>
            <a:r>
              <a:rPr lang="en-US" dirty="0" err="1"/>
              <a:t>Xy</a:t>
            </a:r>
            <a:r>
              <a:rPr lang="en-US" dirty="0"/>
              <a:t>: Blake Belnap, Helen Ly, </a:t>
            </a:r>
            <a:r>
              <a:rPr lang="en-US" dirty="0" err="1"/>
              <a:t>Jasmeer</a:t>
            </a:r>
            <a:r>
              <a:rPr lang="en-US" dirty="0"/>
              <a:t> Sangha, Karen Bennis</a:t>
            </a:r>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9" name="Picture 8" descr="A picture containing drawing, food, plate&#10;&#10;Description automatically generated">
            <a:extLst>
              <a:ext uri="{FF2B5EF4-FFF2-40B4-BE49-F238E27FC236}">
                <a16:creationId xmlns:a16="http://schemas.microsoft.com/office/drawing/2014/main" id="{95F32613-627F-403D-A50C-77250FAD629B}"/>
              </a:ext>
            </a:extLst>
          </p:cNvPr>
          <p:cNvPicPr>
            <a:picLocks noChangeAspect="1"/>
          </p:cNvPicPr>
          <p:nvPr userDrawn="1"/>
        </p:nvPicPr>
        <p:blipFill>
          <a:blip r:embed="rId11"/>
          <a:stretch>
            <a:fillRect/>
          </a:stretch>
        </p:blipFill>
        <p:spPr>
          <a:xfrm>
            <a:off x="30777" y="6396560"/>
            <a:ext cx="650001" cy="465507"/>
          </a:xfrm>
          <a:prstGeom prst="rect">
            <a:avLst/>
          </a:prstGeom>
        </p:spPr>
      </p:pic>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Courier New" panose="02070309020205020404" pitchFamily="49" charset="0"/>
          <a:ea typeface="+mj-ea"/>
          <a:cs typeface="Courier New" panose="02070309020205020404" pitchFamily="49" charset="0"/>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omkarsabnis/yelp-reviews-dataset"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hyperlink" Target="https://www.kaggle.com/shikhar42/yelps-dataset?select=yelp_review.csv"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2D3C370-AE30-4CF5-AAF4-693915123036}"/>
              </a:ext>
            </a:extLst>
          </p:cNvPr>
          <p:cNvSpPr>
            <a:spLocks noGrp="1"/>
          </p:cNvSpPr>
          <p:nvPr>
            <p:ph type="ctrTitle"/>
          </p:nvPr>
        </p:nvSpPr>
        <p:spPr>
          <a:xfrm>
            <a:off x="386444" y="640080"/>
            <a:ext cx="3975493" cy="2862699"/>
          </a:xfrm>
        </p:spPr>
        <p:txBody>
          <a:bodyPr>
            <a:normAutofit/>
          </a:bodyPr>
          <a:lstStyle/>
          <a:p>
            <a:r>
              <a:rPr lang="en-US" sz="4100" dirty="0">
                <a:solidFill>
                  <a:srgbClr val="FFFFFF"/>
                </a:solidFill>
              </a:rPr>
              <a:t>NLP and Sentiment Analysis of Yelp Reviews</a:t>
            </a:r>
          </a:p>
        </p:txBody>
      </p:sp>
      <p:sp>
        <p:nvSpPr>
          <p:cNvPr id="3" name="Subtitle 2">
            <a:extLst>
              <a:ext uri="{FF2B5EF4-FFF2-40B4-BE49-F238E27FC236}">
                <a16:creationId xmlns:a16="http://schemas.microsoft.com/office/drawing/2014/main" id="{0E4F96BA-B418-4879-99E8-6BCAB609D534}"/>
              </a:ext>
            </a:extLst>
          </p:cNvPr>
          <p:cNvSpPr>
            <a:spLocks noGrp="1"/>
          </p:cNvSpPr>
          <p:nvPr>
            <p:ph type="subTitle" idx="1"/>
          </p:nvPr>
        </p:nvSpPr>
        <p:spPr>
          <a:xfrm>
            <a:off x="386444" y="4386753"/>
            <a:ext cx="3975494" cy="2393403"/>
          </a:xfrm>
        </p:spPr>
        <p:txBody>
          <a:bodyPr>
            <a:normAutofit/>
          </a:bodyPr>
          <a:lstStyle/>
          <a:p>
            <a:r>
              <a:rPr lang="en-CA" sz="1500" dirty="0">
                <a:solidFill>
                  <a:srgbClr val="FFFFFF"/>
                </a:solidFill>
              </a:rPr>
              <a:t>Team </a:t>
            </a:r>
            <a:r>
              <a:rPr lang="en-CA" sz="1500" dirty="0" err="1">
                <a:solidFill>
                  <a:srgbClr val="FFFFFF"/>
                </a:solidFill>
              </a:rPr>
              <a:t>Xy</a:t>
            </a:r>
            <a:r>
              <a:rPr lang="en-CA" sz="1500" dirty="0">
                <a:solidFill>
                  <a:srgbClr val="FFFFFF"/>
                </a:solidFill>
              </a:rPr>
              <a:t>: </a:t>
            </a:r>
            <a:r>
              <a:rPr lang="en-CA" sz="1500" dirty="0">
                <a:solidFill>
                  <a:srgbClr val="BF2419"/>
                </a:solidFill>
              </a:rPr>
              <a:t>Blake Belnap, Helen Ly, </a:t>
            </a:r>
            <a:r>
              <a:rPr lang="en-CA" sz="1500" dirty="0" err="1">
                <a:solidFill>
                  <a:srgbClr val="BF2419"/>
                </a:solidFill>
              </a:rPr>
              <a:t>Jasmeer</a:t>
            </a:r>
            <a:r>
              <a:rPr lang="en-CA" sz="1500" dirty="0">
                <a:solidFill>
                  <a:srgbClr val="BF2419"/>
                </a:solidFill>
              </a:rPr>
              <a:t> Sangha, &amp; Karen Bennis</a:t>
            </a:r>
          </a:p>
          <a:p>
            <a:r>
              <a:rPr lang="en-CA" sz="1500" dirty="0">
                <a:solidFill>
                  <a:schemeClr val="bg1"/>
                </a:solidFill>
              </a:rPr>
              <a:t>University of Toronto </a:t>
            </a:r>
            <a:r>
              <a:rPr lang="en-CA" sz="1500" dirty="0" err="1">
                <a:solidFill>
                  <a:schemeClr val="bg1"/>
                </a:solidFill>
              </a:rPr>
              <a:t>Scs</a:t>
            </a:r>
            <a:br>
              <a:rPr lang="en-CA" sz="1500" dirty="0">
                <a:solidFill>
                  <a:schemeClr val="bg1"/>
                </a:solidFill>
              </a:rPr>
            </a:br>
            <a:r>
              <a:rPr lang="en-CA" sz="1500" dirty="0">
                <a:solidFill>
                  <a:schemeClr val="accent1"/>
                </a:solidFill>
              </a:rPr>
              <a:t>Data Analytics Coding Bootcamp</a:t>
            </a:r>
            <a:r>
              <a:rPr lang="en-CA" sz="1500" dirty="0">
                <a:solidFill>
                  <a:schemeClr val="bg1"/>
                </a:solidFill>
              </a:rPr>
              <a:t> Final Project</a:t>
            </a:r>
          </a:p>
          <a:p>
            <a:r>
              <a:rPr lang="en-CA" sz="1500" dirty="0">
                <a:solidFill>
                  <a:schemeClr val="accent1"/>
                </a:solidFill>
              </a:rPr>
              <a:t>August 2020</a:t>
            </a:r>
          </a:p>
        </p:txBody>
      </p:sp>
      <p:cxnSp>
        <p:nvCxnSpPr>
          <p:cNvPr id="16" name="Straight Connector 15">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 name="Picture 6" descr="A picture containing food, drawing&#10;&#10;Description automatically generated">
            <a:extLst>
              <a:ext uri="{FF2B5EF4-FFF2-40B4-BE49-F238E27FC236}">
                <a16:creationId xmlns:a16="http://schemas.microsoft.com/office/drawing/2014/main" id="{4BAC1A69-9B82-4EE5-8456-406CFDF194E8}"/>
              </a:ext>
            </a:extLst>
          </p:cNvPr>
          <p:cNvPicPr>
            <a:picLocks noChangeAspect="1"/>
          </p:cNvPicPr>
          <p:nvPr/>
        </p:nvPicPr>
        <p:blipFill>
          <a:blip r:embed="rId2"/>
          <a:stretch>
            <a:fillRect/>
          </a:stretch>
        </p:blipFill>
        <p:spPr>
          <a:xfrm>
            <a:off x="5282335" y="1185449"/>
            <a:ext cx="6275667" cy="4487101"/>
          </a:xfrm>
          <a:prstGeom prst="rect">
            <a:avLst/>
          </a:prstGeom>
        </p:spPr>
      </p:pic>
    </p:spTree>
    <p:extLst>
      <p:ext uri="{BB962C8B-B14F-4D97-AF65-F5344CB8AC3E}">
        <p14:creationId xmlns:p14="http://schemas.microsoft.com/office/powerpoint/2010/main" val="1027758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F454-B4A7-43A5-823B-CAAB7B17CDEB}"/>
              </a:ext>
            </a:extLst>
          </p:cNvPr>
          <p:cNvSpPr>
            <a:spLocks noGrp="1"/>
          </p:cNvSpPr>
          <p:nvPr>
            <p:ph type="title"/>
          </p:nvPr>
        </p:nvSpPr>
        <p:spPr/>
        <p:txBody>
          <a:bodyPr/>
          <a:lstStyle/>
          <a:p>
            <a:r>
              <a:rPr lang="en-CA" dirty="0"/>
              <a:t>Data Exploration</a:t>
            </a:r>
          </a:p>
        </p:txBody>
      </p:sp>
      <p:sp>
        <p:nvSpPr>
          <p:cNvPr id="3" name="Text Placeholder 2">
            <a:extLst>
              <a:ext uri="{FF2B5EF4-FFF2-40B4-BE49-F238E27FC236}">
                <a16:creationId xmlns:a16="http://schemas.microsoft.com/office/drawing/2014/main" id="{001B9389-223D-4982-8708-BD9CD25FDB43}"/>
              </a:ext>
            </a:extLst>
          </p:cNvPr>
          <p:cNvSpPr>
            <a:spLocks noGrp="1"/>
          </p:cNvSpPr>
          <p:nvPr>
            <p:ph type="body" idx="1"/>
          </p:nvPr>
        </p:nvSpPr>
        <p:spPr/>
        <p:txBody>
          <a:bodyPr>
            <a:normAutofit lnSpcReduction="10000"/>
          </a:bodyPr>
          <a:lstStyle/>
          <a:p>
            <a:r>
              <a:rPr lang="en-CA" dirty="0"/>
              <a:t>Sample Dataset</a:t>
            </a:r>
            <a:br>
              <a:rPr lang="en-CA" dirty="0"/>
            </a:br>
            <a:r>
              <a:rPr lang="en-CA" dirty="0"/>
              <a:t>(‘yelp.csv’)</a:t>
            </a:r>
          </a:p>
        </p:txBody>
      </p:sp>
      <p:sp>
        <p:nvSpPr>
          <p:cNvPr id="5" name="Text Placeholder 4">
            <a:extLst>
              <a:ext uri="{FF2B5EF4-FFF2-40B4-BE49-F238E27FC236}">
                <a16:creationId xmlns:a16="http://schemas.microsoft.com/office/drawing/2014/main" id="{34589841-6B01-4ACE-A3B2-5CCF26C10F1B}"/>
              </a:ext>
            </a:extLst>
          </p:cNvPr>
          <p:cNvSpPr>
            <a:spLocks noGrp="1"/>
          </p:cNvSpPr>
          <p:nvPr>
            <p:ph type="body" sz="quarter" idx="3"/>
          </p:nvPr>
        </p:nvSpPr>
        <p:spPr/>
        <p:txBody>
          <a:bodyPr>
            <a:normAutofit lnSpcReduction="10000"/>
          </a:bodyPr>
          <a:lstStyle/>
          <a:p>
            <a:r>
              <a:rPr lang="en-CA" dirty="0"/>
              <a:t>SAMPLE from Big Dataset (‘yelp_reviews.csv’)</a:t>
            </a:r>
          </a:p>
        </p:txBody>
      </p:sp>
      <p:sp>
        <p:nvSpPr>
          <p:cNvPr id="7" name="Date Placeholder 6">
            <a:extLst>
              <a:ext uri="{FF2B5EF4-FFF2-40B4-BE49-F238E27FC236}">
                <a16:creationId xmlns:a16="http://schemas.microsoft.com/office/drawing/2014/main" id="{B953523D-9346-4ECE-8504-3C481FD6EC45}"/>
              </a:ext>
            </a:extLst>
          </p:cNvPr>
          <p:cNvSpPr>
            <a:spLocks noGrp="1"/>
          </p:cNvSpPr>
          <p:nvPr>
            <p:ph type="dt" sz="half" idx="10"/>
          </p:nvPr>
        </p:nvSpPr>
        <p:spPr/>
        <p:txBody>
          <a:bodyPr/>
          <a:lstStyle/>
          <a:p>
            <a:r>
              <a:rPr lang="en-US"/>
              <a:t>August 2020</a:t>
            </a:r>
            <a:endParaRPr lang="en-US" dirty="0"/>
          </a:p>
        </p:txBody>
      </p:sp>
      <p:sp>
        <p:nvSpPr>
          <p:cNvPr id="8" name="Footer Placeholder 7">
            <a:extLst>
              <a:ext uri="{FF2B5EF4-FFF2-40B4-BE49-F238E27FC236}">
                <a16:creationId xmlns:a16="http://schemas.microsoft.com/office/drawing/2014/main" id="{0DB6EF6F-F7DF-4C97-AB46-AF0115F35B28}"/>
              </a:ext>
            </a:extLst>
          </p:cNvPr>
          <p:cNvSpPr>
            <a:spLocks noGrp="1"/>
          </p:cNvSpPr>
          <p:nvPr>
            <p:ph type="ftr" sz="quarter" idx="11"/>
          </p:nvPr>
        </p:nvSpPr>
        <p:spPr/>
        <p:txBody>
          <a:bodyPr/>
          <a:lstStyle/>
          <a:p>
            <a:r>
              <a:rPr lang="en-US"/>
              <a:t>Team Xy: Blake Belnap, Helen Ly, Jasmeer Sangha, Karen Bennis</a:t>
            </a:r>
            <a:endParaRPr lang="en-US" dirty="0"/>
          </a:p>
        </p:txBody>
      </p:sp>
      <p:sp>
        <p:nvSpPr>
          <p:cNvPr id="9" name="Slide Number Placeholder 8">
            <a:extLst>
              <a:ext uri="{FF2B5EF4-FFF2-40B4-BE49-F238E27FC236}">
                <a16:creationId xmlns:a16="http://schemas.microsoft.com/office/drawing/2014/main" id="{F19C7AC5-117A-4A35-A75D-52C0841356AB}"/>
              </a:ext>
            </a:extLst>
          </p:cNvPr>
          <p:cNvSpPr>
            <a:spLocks noGrp="1"/>
          </p:cNvSpPr>
          <p:nvPr>
            <p:ph type="sldNum" sz="quarter" idx="12"/>
          </p:nvPr>
        </p:nvSpPr>
        <p:spPr/>
        <p:txBody>
          <a:bodyPr/>
          <a:lstStyle/>
          <a:p>
            <a:fld id="{3A98EE3D-8CD1-4C3F-BD1C-C98C9596463C}" type="slidenum">
              <a:rPr lang="en-US" smtClean="0"/>
              <a:t>10</a:t>
            </a:fld>
            <a:endParaRPr lang="en-US" dirty="0"/>
          </a:p>
        </p:txBody>
      </p:sp>
      <p:pic>
        <p:nvPicPr>
          <p:cNvPr id="13" name="Picture 12">
            <a:extLst>
              <a:ext uri="{FF2B5EF4-FFF2-40B4-BE49-F238E27FC236}">
                <a16:creationId xmlns:a16="http://schemas.microsoft.com/office/drawing/2014/main" id="{BA072E5C-D54A-4CF4-BECE-9F48E1F9E2A8}"/>
              </a:ext>
            </a:extLst>
          </p:cNvPr>
          <p:cNvPicPr>
            <a:picLocks noChangeAspect="1"/>
          </p:cNvPicPr>
          <p:nvPr/>
        </p:nvPicPr>
        <p:blipFill rotWithShape="1">
          <a:blip r:embed="rId3"/>
          <a:srcRect t="3582" b="1"/>
          <a:stretch/>
        </p:blipFill>
        <p:spPr>
          <a:xfrm>
            <a:off x="6515944" y="2963783"/>
            <a:ext cx="4730993" cy="3189995"/>
          </a:xfrm>
          <a:prstGeom prst="rect">
            <a:avLst/>
          </a:prstGeom>
        </p:spPr>
      </p:pic>
      <p:pic>
        <p:nvPicPr>
          <p:cNvPr id="11" name="Picture 10">
            <a:extLst>
              <a:ext uri="{FF2B5EF4-FFF2-40B4-BE49-F238E27FC236}">
                <a16:creationId xmlns:a16="http://schemas.microsoft.com/office/drawing/2014/main" id="{029D0A8E-0278-4B7A-B945-213B014F9209}"/>
              </a:ext>
            </a:extLst>
          </p:cNvPr>
          <p:cNvPicPr>
            <a:picLocks noChangeAspect="1"/>
          </p:cNvPicPr>
          <p:nvPr/>
        </p:nvPicPr>
        <p:blipFill rotWithShape="1">
          <a:blip r:embed="rId4"/>
          <a:srcRect r="2614"/>
          <a:stretch/>
        </p:blipFill>
        <p:spPr>
          <a:xfrm>
            <a:off x="1129486" y="2965914"/>
            <a:ext cx="4730993" cy="3187864"/>
          </a:xfrm>
          <a:prstGeom prst="rect">
            <a:avLst/>
          </a:prstGeom>
        </p:spPr>
      </p:pic>
    </p:spTree>
    <p:extLst>
      <p:ext uri="{BB962C8B-B14F-4D97-AF65-F5344CB8AC3E}">
        <p14:creationId xmlns:p14="http://schemas.microsoft.com/office/powerpoint/2010/main" val="3682828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F454-B4A7-43A5-823B-CAAB7B17CDEB}"/>
              </a:ext>
            </a:extLst>
          </p:cNvPr>
          <p:cNvSpPr>
            <a:spLocks noGrp="1"/>
          </p:cNvSpPr>
          <p:nvPr>
            <p:ph type="title"/>
          </p:nvPr>
        </p:nvSpPr>
        <p:spPr/>
        <p:txBody>
          <a:bodyPr/>
          <a:lstStyle/>
          <a:p>
            <a:r>
              <a:rPr lang="en-CA" dirty="0"/>
              <a:t>Data Exploration</a:t>
            </a:r>
          </a:p>
        </p:txBody>
      </p:sp>
      <p:sp>
        <p:nvSpPr>
          <p:cNvPr id="3" name="Text Placeholder 2">
            <a:extLst>
              <a:ext uri="{FF2B5EF4-FFF2-40B4-BE49-F238E27FC236}">
                <a16:creationId xmlns:a16="http://schemas.microsoft.com/office/drawing/2014/main" id="{001B9389-223D-4982-8708-BD9CD25FDB43}"/>
              </a:ext>
            </a:extLst>
          </p:cNvPr>
          <p:cNvSpPr>
            <a:spLocks noGrp="1"/>
          </p:cNvSpPr>
          <p:nvPr>
            <p:ph type="body" idx="1"/>
          </p:nvPr>
        </p:nvSpPr>
        <p:spPr/>
        <p:txBody>
          <a:bodyPr>
            <a:normAutofit lnSpcReduction="10000"/>
          </a:bodyPr>
          <a:lstStyle/>
          <a:p>
            <a:r>
              <a:rPr lang="en-CA" dirty="0"/>
              <a:t>Sample Dataset</a:t>
            </a:r>
            <a:br>
              <a:rPr lang="en-CA" dirty="0"/>
            </a:br>
            <a:r>
              <a:rPr lang="en-CA" dirty="0"/>
              <a:t>(‘yelp.csv’)</a:t>
            </a:r>
          </a:p>
        </p:txBody>
      </p:sp>
      <p:sp>
        <p:nvSpPr>
          <p:cNvPr id="5" name="Text Placeholder 4">
            <a:extLst>
              <a:ext uri="{FF2B5EF4-FFF2-40B4-BE49-F238E27FC236}">
                <a16:creationId xmlns:a16="http://schemas.microsoft.com/office/drawing/2014/main" id="{34589841-6B01-4ACE-A3B2-5CCF26C10F1B}"/>
              </a:ext>
            </a:extLst>
          </p:cNvPr>
          <p:cNvSpPr>
            <a:spLocks noGrp="1"/>
          </p:cNvSpPr>
          <p:nvPr>
            <p:ph type="body" sz="quarter" idx="3"/>
          </p:nvPr>
        </p:nvSpPr>
        <p:spPr/>
        <p:txBody>
          <a:bodyPr>
            <a:normAutofit lnSpcReduction="10000"/>
          </a:bodyPr>
          <a:lstStyle/>
          <a:p>
            <a:r>
              <a:rPr lang="en-CA" dirty="0"/>
              <a:t>SAMPLE from Big Dataset (‘yelp_reviews.csv’)</a:t>
            </a:r>
          </a:p>
        </p:txBody>
      </p:sp>
      <p:sp>
        <p:nvSpPr>
          <p:cNvPr id="7" name="Date Placeholder 6">
            <a:extLst>
              <a:ext uri="{FF2B5EF4-FFF2-40B4-BE49-F238E27FC236}">
                <a16:creationId xmlns:a16="http://schemas.microsoft.com/office/drawing/2014/main" id="{B953523D-9346-4ECE-8504-3C481FD6EC45}"/>
              </a:ext>
            </a:extLst>
          </p:cNvPr>
          <p:cNvSpPr>
            <a:spLocks noGrp="1"/>
          </p:cNvSpPr>
          <p:nvPr>
            <p:ph type="dt" sz="half" idx="10"/>
          </p:nvPr>
        </p:nvSpPr>
        <p:spPr/>
        <p:txBody>
          <a:bodyPr/>
          <a:lstStyle/>
          <a:p>
            <a:r>
              <a:rPr lang="en-US"/>
              <a:t>August 2020</a:t>
            </a:r>
            <a:endParaRPr lang="en-US" dirty="0"/>
          </a:p>
        </p:txBody>
      </p:sp>
      <p:sp>
        <p:nvSpPr>
          <p:cNvPr id="8" name="Footer Placeholder 7">
            <a:extLst>
              <a:ext uri="{FF2B5EF4-FFF2-40B4-BE49-F238E27FC236}">
                <a16:creationId xmlns:a16="http://schemas.microsoft.com/office/drawing/2014/main" id="{0DB6EF6F-F7DF-4C97-AB46-AF0115F35B28}"/>
              </a:ext>
            </a:extLst>
          </p:cNvPr>
          <p:cNvSpPr>
            <a:spLocks noGrp="1"/>
          </p:cNvSpPr>
          <p:nvPr>
            <p:ph type="ftr" sz="quarter" idx="11"/>
          </p:nvPr>
        </p:nvSpPr>
        <p:spPr/>
        <p:txBody>
          <a:bodyPr/>
          <a:lstStyle/>
          <a:p>
            <a:r>
              <a:rPr lang="en-US"/>
              <a:t>Team Xy: Blake Belnap, Helen Ly, Jasmeer Sangha, Karen Bennis</a:t>
            </a:r>
            <a:endParaRPr lang="en-US" dirty="0"/>
          </a:p>
        </p:txBody>
      </p:sp>
      <p:sp>
        <p:nvSpPr>
          <p:cNvPr id="9" name="Slide Number Placeholder 8">
            <a:extLst>
              <a:ext uri="{FF2B5EF4-FFF2-40B4-BE49-F238E27FC236}">
                <a16:creationId xmlns:a16="http://schemas.microsoft.com/office/drawing/2014/main" id="{F19C7AC5-117A-4A35-A75D-52C0841356AB}"/>
              </a:ext>
            </a:extLst>
          </p:cNvPr>
          <p:cNvSpPr>
            <a:spLocks noGrp="1"/>
          </p:cNvSpPr>
          <p:nvPr>
            <p:ph type="sldNum" sz="quarter" idx="12"/>
          </p:nvPr>
        </p:nvSpPr>
        <p:spPr/>
        <p:txBody>
          <a:bodyPr/>
          <a:lstStyle/>
          <a:p>
            <a:fld id="{3A98EE3D-8CD1-4C3F-BD1C-C98C9596463C}" type="slidenum">
              <a:rPr lang="en-US" smtClean="0"/>
              <a:t>11</a:t>
            </a:fld>
            <a:endParaRPr lang="en-US" dirty="0"/>
          </a:p>
        </p:txBody>
      </p:sp>
      <p:pic>
        <p:nvPicPr>
          <p:cNvPr id="12" name="Picture 11">
            <a:extLst>
              <a:ext uri="{FF2B5EF4-FFF2-40B4-BE49-F238E27FC236}">
                <a16:creationId xmlns:a16="http://schemas.microsoft.com/office/drawing/2014/main" id="{3CAA161E-5CAE-44B2-A48E-AF8E048DEE3C}"/>
              </a:ext>
            </a:extLst>
          </p:cNvPr>
          <p:cNvPicPr>
            <a:picLocks noChangeAspect="1"/>
          </p:cNvPicPr>
          <p:nvPr/>
        </p:nvPicPr>
        <p:blipFill>
          <a:blip r:embed="rId3"/>
          <a:stretch>
            <a:fillRect/>
          </a:stretch>
        </p:blipFill>
        <p:spPr>
          <a:xfrm>
            <a:off x="1129485" y="2956142"/>
            <a:ext cx="4921503" cy="3257717"/>
          </a:xfrm>
          <a:prstGeom prst="rect">
            <a:avLst/>
          </a:prstGeom>
        </p:spPr>
      </p:pic>
      <p:pic>
        <p:nvPicPr>
          <p:cNvPr id="15" name="Picture 14">
            <a:extLst>
              <a:ext uri="{FF2B5EF4-FFF2-40B4-BE49-F238E27FC236}">
                <a16:creationId xmlns:a16="http://schemas.microsoft.com/office/drawing/2014/main" id="{FB85A3DC-384F-4E63-9687-D69D9A947133}"/>
              </a:ext>
            </a:extLst>
          </p:cNvPr>
          <p:cNvPicPr>
            <a:picLocks noChangeAspect="1"/>
          </p:cNvPicPr>
          <p:nvPr/>
        </p:nvPicPr>
        <p:blipFill>
          <a:blip r:embed="rId4"/>
          <a:stretch>
            <a:fillRect/>
          </a:stretch>
        </p:blipFill>
        <p:spPr>
          <a:xfrm>
            <a:off x="6515944" y="2956142"/>
            <a:ext cx="4870700" cy="3245017"/>
          </a:xfrm>
          <a:prstGeom prst="rect">
            <a:avLst/>
          </a:prstGeom>
        </p:spPr>
      </p:pic>
    </p:spTree>
    <p:extLst>
      <p:ext uri="{BB962C8B-B14F-4D97-AF65-F5344CB8AC3E}">
        <p14:creationId xmlns:p14="http://schemas.microsoft.com/office/powerpoint/2010/main" val="656272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12A159-0AC0-4DF8-8ABE-BD834115C708}"/>
              </a:ext>
            </a:extLst>
          </p:cNvPr>
          <p:cNvSpPr>
            <a:spLocks noGrp="1"/>
          </p:cNvSpPr>
          <p:nvPr>
            <p:ph type="dt" sz="half" idx="10"/>
          </p:nvPr>
        </p:nvSpPr>
        <p:spPr/>
        <p:txBody>
          <a:bodyPr/>
          <a:lstStyle/>
          <a:p>
            <a:r>
              <a:rPr lang="en-US"/>
              <a:t>August 2020</a:t>
            </a:r>
            <a:endParaRPr lang="en-US" dirty="0"/>
          </a:p>
        </p:txBody>
      </p:sp>
      <p:sp>
        <p:nvSpPr>
          <p:cNvPr id="3" name="Footer Placeholder 2">
            <a:extLst>
              <a:ext uri="{FF2B5EF4-FFF2-40B4-BE49-F238E27FC236}">
                <a16:creationId xmlns:a16="http://schemas.microsoft.com/office/drawing/2014/main" id="{5CD7F8DA-3393-4FA2-9B60-9D9D5F0AA7CE}"/>
              </a:ext>
            </a:extLst>
          </p:cNvPr>
          <p:cNvSpPr>
            <a:spLocks noGrp="1"/>
          </p:cNvSpPr>
          <p:nvPr>
            <p:ph type="ftr" sz="quarter" idx="11"/>
          </p:nvPr>
        </p:nvSpPr>
        <p:spPr/>
        <p:txBody>
          <a:bodyPr/>
          <a:lstStyle/>
          <a:p>
            <a:r>
              <a:rPr lang="en-US"/>
              <a:t>Team Xy: Blake Belnap, Helen Ly, Jasmeer Sangha, Karen Bennis</a:t>
            </a:r>
            <a:endParaRPr lang="en-US" dirty="0"/>
          </a:p>
        </p:txBody>
      </p:sp>
      <p:sp>
        <p:nvSpPr>
          <p:cNvPr id="4" name="Slide Number Placeholder 3">
            <a:extLst>
              <a:ext uri="{FF2B5EF4-FFF2-40B4-BE49-F238E27FC236}">
                <a16:creationId xmlns:a16="http://schemas.microsoft.com/office/drawing/2014/main" id="{63B2D386-82F1-46ED-A12C-A23E356EB138}"/>
              </a:ext>
            </a:extLst>
          </p:cNvPr>
          <p:cNvSpPr>
            <a:spLocks noGrp="1"/>
          </p:cNvSpPr>
          <p:nvPr>
            <p:ph type="sldNum" sz="quarter" idx="12"/>
          </p:nvPr>
        </p:nvSpPr>
        <p:spPr/>
        <p:txBody>
          <a:bodyPr/>
          <a:lstStyle/>
          <a:p>
            <a:fld id="{3A98EE3D-8CD1-4C3F-BD1C-C98C9596463C}" type="slidenum">
              <a:rPr lang="en-US" smtClean="0"/>
              <a:t>12</a:t>
            </a:fld>
            <a:endParaRPr lang="en-US" dirty="0"/>
          </a:p>
        </p:txBody>
      </p:sp>
      <p:grpSp>
        <p:nvGrpSpPr>
          <p:cNvPr id="5" name="Group 4">
            <a:extLst>
              <a:ext uri="{FF2B5EF4-FFF2-40B4-BE49-F238E27FC236}">
                <a16:creationId xmlns:a16="http://schemas.microsoft.com/office/drawing/2014/main" id="{8F928F1C-7C8D-48FD-A6A6-A745F862BD2D}"/>
              </a:ext>
            </a:extLst>
          </p:cNvPr>
          <p:cNvGrpSpPr/>
          <p:nvPr/>
        </p:nvGrpSpPr>
        <p:grpSpPr>
          <a:xfrm>
            <a:off x="481076" y="2600715"/>
            <a:ext cx="3315607" cy="2935688"/>
            <a:chOff x="79815" y="376362"/>
            <a:chExt cx="3315607" cy="2935688"/>
          </a:xfrm>
        </p:grpSpPr>
        <p:sp>
          <p:nvSpPr>
            <p:cNvPr id="23" name="Rectangle: Rounded Corners 22">
              <a:extLst>
                <a:ext uri="{FF2B5EF4-FFF2-40B4-BE49-F238E27FC236}">
                  <a16:creationId xmlns:a16="http://schemas.microsoft.com/office/drawing/2014/main" id="{9ADD5C20-2D0A-4B6E-B3BE-061C76BA95AD}"/>
                </a:ext>
              </a:extLst>
            </p:cNvPr>
            <p:cNvSpPr/>
            <p:nvPr/>
          </p:nvSpPr>
          <p:spPr>
            <a:xfrm>
              <a:off x="79815" y="376362"/>
              <a:ext cx="3315607" cy="2935688"/>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4" name="Rectangle: Rounded Corners 4">
              <a:extLst>
                <a:ext uri="{FF2B5EF4-FFF2-40B4-BE49-F238E27FC236}">
                  <a16:creationId xmlns:a16="http://schemas.microsoft.com/office/drawing/2014/main" id="{13CAD7C2-864D-40D9-B60F-DD0A4C0132C5}"/>
                </a:ext>
              </a:extLst>
            </p:cNvPr>
            <p:cNvSpPr txBox="1"/>
            <p:nvPr/>
          </p:nvSpPr>
          <p:spPr>
            <a:xfrm>
              <a:off x="132139" y="442647"/>
              <a:ext cx="3210965" cy="217276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2000" tIns="36000" rIns="123825" bIns="123825" numCol="1" spcCol="1270" anchor="t" anchorCtr="0">
              <a:noAutofit/>
            </a:bodyPr>
            <a:lstStyle/>
            <a:p>
              <a:pPr marL="114300" lvl="1" indent="-114300" algn="l" defTabSz="600075">
                <a:lnSpc>
                  <a:spcPct val="90000"/>
                </a:lnSpc>
                <a:spcBef>
                  <a:spcPct val="0"/>
                </a:spcBef>
                <a:spcAft>
                  <a:spcPct val="15000"/>
                </a:spcAft>
                <a:buFont typeface="+mj-lt"/>
                <a:buAutoNum type="arabicPeriod"/>
              </a:pPr>
              <a:r>
                <a:rPr lang="en-CA" sz="1350" kern="1200" dirty="0"/>
                <a:t>Install Java, Spark, and </a:t>
              </a:r>
              <a:r>
                <a:rPr lang="en-CA" sz="1350" kern="1200" dirty="0" err="1"/>
                <a:t>Findspark</a:t>
              </a:r>
              <a:r>
                <a:rPr lang="en-CA" sz="1350" kern="1200" dirty="0"/>
                <a:t>.</a:t>
              </a:r>
            </a:p>
            <a:p>
              <a:pPr marL="114300" lvl="1" indent="-114300" algn="l" defTabSz="600075">
                <a:lnSpc>
                  <a:spcPct val="90000"/>
                </a:lnSpc>
                <a:spcBef>
                  <a:spcPct val="0"/>
                </a:spcBef>
                <a:spcAft>
                  <a:spcPct val="15000"/>
                </a:spcAft>
                <a:buFont typeface="+mj-lt"/>
                <a:buAutoNum type="arabicPeriod"/>
              </a:pPr>
              <a:r>
                <a:rPr lang="en-CA" sz="1350" kern="1200" dirty="0"/>
                <a:t>Set environment variables.</a:t>
              </a:r>
            </a:p>
            <a:p>
              <a:pPr marL="114300" lvl="1" indent="-114300" algn="l" defTabSz="600075">
                <a:lnSpc>
                  <a:spcPct val="90000"/>
                </a:lnSpc>
                <a:spcBef>
                  <a:spcPct val="0"/>
                </a:spcBef>
                <a:spcAft>
                  <a:spcPct val="15000"/>
                </a:spcAft>
                <a:buFont typeface="+mj-lt"/>
                <a:buAutoNum type="arabicPeriod"/>
              </a:pPr>
              <a:r>
                <a:rPr lang="en-CA" sz="1350" kern="1200" dirty="0"/>
                <a:t>Start a SparkSession.</a:t>
              </a:r>
            </a:p>
            <a:p>
              <a:pPr marL="114300" lvl="1" indent="-114300" algn="l" defTabSz="600075">
                <a:lnSpc>
                  <a:spcPct val="90000"/>
                </a:lnSpc>
                <a:spcBef>
                  <a:spcPct val="0"/>
                </a:spcBef>
                <a:spcAft>
                  <a:spcPct val="15000"/>
                </a:spcAft>
                <a:buFont typeface="+mj-lt"/>
                <a:buAutoNum type="arabicPeriod"/>
              </a:pPr>
              <a:r>
                <a:rPr lang="en-CA" sz="1350" kern="1200" dirty="0"/>
                <a:t>Interact with SQL.</a:t>
              </a:r>
            </a:p>
            <a:p>
              <a:pPr marL="114300" lvl="1" indent="-114300" algn="l" defTabSz="600075">
                <a:lnSpc>
                  <a:spcPct val="90000"/>
                </a:lnSpc>
                <a:spcBef>
                  <a:spcPct val="0"/>
                </a:spcBef>
                <a:spcAft>
                  <a:spcPct val="15000"/>
                </a:spcAft>
                <a:buFont typeface="+mj-lt"/>
                <a:buAutoNum type="arabicPeriod"/>
              </a:pPr>
              <a:r>
                <a:rPr lang="en-CA" sz="1350" kern="1200" dirty="0"/>
                <a:t>Create Spark application.</a:t>
              </a:r>
            </a:p>
            <a:p>
              <a:pPr marL="114300" lvl="1" indent="-114300" algn="l" defTabSz="600075">
                <a:lnSpc>
                  <a:spcPct val="90000"/>
                </a:lnSpc>
                <a:spcBef>
                  <a:spcPct val="0"/>
                </a:spcBef>
                <a:spcAft>
                  <a:spcPct val="15000"/>
                </a:spcAft>
                <a:buFont typeface="+mj-lt"/>
                <a:buAutoNum type="arabicPeriod"/>
              </a:pPr>
              <a:r>
                <a:rPr lang="en-US" sz="1350" kern="1200" dirty="0"/>
                <a:t>Login to gcloud and check the DB.</a:t>
              </a:r>
              <a:endParaRPr lang="en-CA" sz="1350" kern="1200" dirty="0"/>
            </a:p>
            <a:p>
              <a:pPr marL="114300" lvl="1" indent="-114300" algn="l" defTabSz="600075">
                <a:lnSpc>
                  <a:spcPct val="90000"/>
                </a:lnSpc>
                <a:spcBef>
                  <a:spcPct val="0"/>
                </a:spcBef>
                <a:spcAft>
                  <a:spcPct val="15000"/>
                </a:spcAft>
                <a:buFont typeface="+mj-lt"/>
                <a:buAutoNum type="arabicPeriod"/>
              </a:pPr>
              <a:r>
                <a:rPr lang="en-US" sz="1350" kern="1200" dirty="0"/>
                <a:t>Download and initialize the SQL proxy.</a:t>
              </a:r>
              <a:endParaRPr lang="en-CA" sz="1350" kern="1200" dirty="0"/>
            </a:p>
            <a:p>
              <a:pPr marL="114300" lvl="1" indent="-114300" algn="l" defTabSz="600075">
                <a:lnSpc>
                  <a:spcPct val="90000"/>
                </a:lnSpc>
                <a:spcBef>
                  <a:spcPct val="0"/>
                </a:spcBef>
                <a:spcAft>
                  <a:spcPct val="15000"/>
                </a:spcAft>
                <a:buFont typeface="+mj-lt"/>
                <a:buAutoNum type="arabicPeriod"/>
              </a:pPr>
              <a:r>
                <a:rPr lang="en-CA" sz="1350" kern="1200" dirty="0"/>
                <a:t>Configure settings for RDS.</a:t>
              </a:r>
            </a:p>
            <a:p>
              <a:pPr marL="114300" lvl="1" indent="-114300" algn="l" defTabSz="600075">
                <a:lnSpc>
                  <a:spcPct val="90000"/>
                </a:lnSpc>
                <a:spcBef>
                  <a:spcPct val="0"/>
                </a:spcBef>
                <a:spcAft>
                  <a:spcPct val="15000"/>
                </a:spcAft>
                <a:buFont typeface="+mj-lt"/>
                <a:buAutoNum type="arabicPeriod"/>
              </a:pPr>
              <a:r>
                <a:rPr lang="en-CA" sz="1350" kern="1200" dirty="0"/>
                <a:t>Read data from DB.</a:t>
              </a:r>
            </a:p>
            <a:p>
              <a:pPr marL="114300" lvl="1" indent="-114300" algn="l" defTabSz="600075">
                <a:lnSpc>
                  <a:spcPct val="90000"/>
                </a:lnSpc>
                <a:spcBef>
                  <a:spcPct val="0"/>
                </a:spcBef>
                <a:spcAft>
                  <a:spcPct val="15000"/>
                </a:spcAft>
                <a:buFont typeface="+mj-lt"/>
                <a:buAutoNum type="arabicPeriod"/>
              </a:pPr>
              <a:r>
                <a:rPr lang="en-CA" sz="1350" kern="1200" dirty="0"/>
                <a:t>Pull tables from DB.</a:t>
              </a:r>
            </a:p>
            <a:p>
              <a:pPr marL="114300" lvl="1" indent="-114300" algn="l" defTabSz="600075">
                <a:lnSpc>
                  <a:spcPct val="90000"/>
                </a:lnSpc>
                <a:spcBef>
                  <a:spcPct val="0"/>
                </a:spcBef>
                <a:spcAft>
                  <a:spcPct val="15000"/>
                </a:spcAft>
                <a:buFont typeface="+mj-lt"/>
                <a:buAutoNum type="arabicPeriod"/>
              </a:pPr>
              <a:r>
                <a:rPr lang="en-US" sz="1350" kern="1200" dirty="0"/>
                <a:t>Join tables into PySpark DataFrame.</a:t>
              </a:r>
              <a:endParaRPr lang="en-CA" sz="1350" kern="1200" dirty="0"/>
            </a:p>
            <a:p>
              <a:pPr marL="114300" lvl="1" indent="-114300" algn="l" defTabSz="600075">
                <a:lnSpc>
                  <a:spcPct val="90000"/>
                </a:lnSpc>
                <a:spcBef>
                  <a:spcPct val="0"/>
                </a:spcBef>
                <a:spcAft>
                  <a:spcPct val="15000"/>
                </a:spcAft>
                <a:buFont typeface="+mj-lt"/>
                <a:buAutoNum type="arabicPeriod"/>
              </a:pPr>
              <a:r>
                <a:rPr lang="en-CA" sz="1350" kern="1200" dirty="0"/>
                <a:t>Convert to Pandas DataFrame.</a:t>
              </a:r>
            </a:p>
          </p:txBody>
        </p:sp>
      </p:grpSp>
      <p:sp>
        <p:nvSpPr>
          <p:cNvPr id="6" name="Shape 5">
            <a:extLst>
              <a:ext uri="{FF2B5EF4-FFF2-40B4-BE49-F238E27FC236}">
                <a16:creationId xmlns:a16="http://schemas.microsoft.com/office/drawing/2014/main" id="{2E7EC014-4D73-490C-B1B8-6E691D4C87B0}"/>
              </a:ext>
            </a:extLst>
          </p:cNvPr>
          <p:cNvSpPr/>
          <p:nvPr/>
        </p:nvSpPr>
        <p:spPr>
          <a:xfrm>
            <a:off x="2670445" y="3917388"/>
            <a:ext cx="2929787" cy="2523570"/>
          </a:xfrm>
          <a:prstGeom prst="leftCircularArrow">
            <a:avLst>
              <a:gd name="adj1" fmla="val 4337"/>
              <a:gd name="adj2" fmla="val 549068"/>
              <a:gd name="adj3" fmla="val 1485264"/>
              <a:gd name="adj4" fmla="val 8185174"/>
              <a:gd name="adj5" fmla="val 5059"/>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7" name="Group 6">
            <a:extLst>
              <a:ext uri="{FF2B5EF4-FFF2-40B4-BE49-F238E27FC236}">
                <a16:creationId xmlns:a16="http://schemas.microsoft.com/office/drawing/2014/main" id="{B88CB737-EA76-4A4B-B153-1A709C9408B6}"/>
              </a:ext>
            </a:extLst>
          </p:cNvPr>
          <p:cNvGrpSpPr/>
          <p:nvPr/>
        </p:nvGrpSpPr>
        <p:grpSpPr>
          <a:xfrm>
            <a:off x="2194809" y="5305384"/>
            <a:ext cx="1958120" cy="719097"/>
            <a:chOff x="2113588" y="2929319"/>
            <a:chExt cx="1958120" cy="778680"/>
          </a:xfrm>
        </p:grpSpPr>
        <p:sp>
          <p:nvSpPr>
            <p:cNvPr id="21" name="Rectangle: Rounded Corners 20">
              <a:extLst>
                <a:ext uri="{FF2B5EF4-FFF2-40B4-BE49-F238E27FC236}">
                  <a16:creationId xmlns:a16="http://schemas.microsoft.com/office/drawing/2014/main" id="{F4B8D613-3DF7-46E4-8FFD-B62F13DF1D95}"/>
                </a:ext>
              </a:extLst>
            </p:cNvPr>
            <p:cNvSpPr/>
            <p:nvPr/>
          </p:nvSpPr>
          <p:spPr>
            <a:xfrm>
              <a:off x="2113588" y="2929319"/>
              <a:ext cx="1958120" cy="778680"/>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Rectangle: Rounded Corners 7">
              <a:extLst>
                <a:ext uri="{FF2B5EF4-FFF2-40B4-BE49-F238E27FC236}">
                  <a16:creationId xmlns:a16="http://schemas.microsoft.com/office/drawing/2014/main" id="{7E879096-D9A2-4148-9AB5-CB367FA18322}"/>
                </a:ext>
              </a:extLst>
            </p:cNvPr>
            <p:cNvSpPr txBox="1"/>
            <p:nvPr/>
          </p:nvSpPr>
          <p:spPr>
            <a:xfrm>
              <a:off x="2136395" y="2952126"/>
              <a:ext cx="1912506" cy="73306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Connect to DB and extract tables</a:t>
              </a:r>
              <a:endParaRPr lang="en-CA" sz="1900" kern="1200" dirty="0"/>
            </a:p>
          </p:txBody>
        </p:sp>
      </p:grpSp>
      <p:grpSp>
        <p:nvGrpSpPr>
          <p:cNvPr id="8" name="Group 7">
            <a:extLst>
              <a:ext uri="{FF2B5EF4-FFF2-40B4-BE49-F238E27FC236}">
                <a16:creationId xmlns:a16="http://schemas.microsoft.com/office/drawing/2014/main" id="{52916593-2344-4829-B776-7AF94DAF0D25}"/>
              </a:ext>
            </a:extLst>
          </p:cNvPr>
          <p:cNvGrpSpPr/>
          <p:nvPr/>
        </p:nvGrpSpPr>
        <p:grpSpPr>
          <a:xfrm>
            <a:off x="4278884" y="2598671"/>
            <a:ext cx="3315607" cy="2939776"/>
            <a:chOff x="4151943" y="374318"/>
            <a:chExt cx="3315607" cy="2939776"/>
          </a:xfrm>
        </p:grpSpPr>
        <p:sp>
          <p:nvSpPr>
            <p:cNvPr id="19" name="Rectangle: Rounded Corners 18">
              <a:extLst>
                <a:ext uri="{FF2B5EF4-FFF2-40B4-BE49-F238E27FC236}">
                  <a16:creationId xmlns:a16="http://schemas.microsoft.com/office/drawing/2014/main" id="{6411042A-BF6C-467F-B05E-F837A1DF117E}"/>
                </a:ext>
              </a:extLst>
            </p:cNvPr>
            <p:cNvSpPr/>
            <p:nvPr/>
          </p:nvSpPr>
          <p:spPr>
            <a:xfrm>
              <a:off x="4151943" y="374318"/>
              <a:ext cx="3315607" cy="2939776"/>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0" name="Rectangle: Rounded Corners 9">
              <a:extLst>
                <a:ext uri="{FF2B5EF4-FFF2-40B4-BE49-F238E27FC236}">
                  <a16:creationId xmlns:a16="http://schemas.microsoft.com/office/drawing/2014/main" id="{B737D485-1E0B-4075-B696-02CA20321E1C}"/>
                </a:ext>
              </a:extLst>
            </p:cNvPr>
            <p:cNvSpPr txBox="1"/>
            <p:nvPr/>
          </p:nvSpPr>
          <p:spPr>
            <a:xfrm>
              <a:off x="4219595" y="1071922"/>
              <a:ext cx="3180303" cy="217452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8000" tIns="36000" rIns="0" bIns="0" numCol="1" spcCol="1270" anchor="b" anchorCtr="0">
              <a:noAutofit/>
            </a:bodyPr>
            <a:lstStyle/>
            <a:p>
              <a:pPr marL="114300" lvl="1" indent="-114300" algn="l" defTabSz="600075">
                <a:lnSpc>
                  <a:spcPct val="90000"/>
                </a:lnSpc>
                <a:spcBef>
                  <a:spcPct val="0"/>
                </a:spcBef>
                <a:spcAft>
                  <a:spcPct val="15000"/>
                </a:spcAft>
                <a:buFont typeface="+mj-lt"/>
                <a:buAutoNum type="arabicPeriod"/>
              </a:pPr>
              <a:r>
                <a:rPr lang="en-US" sz="1350" kern="1200" dirty="0"/>
                <a:t>Categorize data (binary / 3 categories / 5 categories).</a:t>
              </a:r>
              <a:endParaRPr lang="en-CA" sz="1350" kern="1200" dirty="0"/>
            </a:p>
            <a:p>
              <a:pPr marL="114300" lvl="1" indent="-114300" algn="l" defTabSz="600075">
                <a:lnSpc>
                  <a:spcPct val="90000"/>
                </a:lnSpc>
                <a:spcBef>
                  <a:spcPct val="0"/>
                </a:spcBef>
                <a:spcAft>
                  <a:spcPct val="15000"/>
                </a:spcAft>
                <a:buFont typeface="+mj-lt"/>
                <a:buAutoNum type="arabicPeriod"/>
              </a:pPr>
              <a:r>
                <a:rPr lang="en-CA" sz="1350" kern="1200" dirty="0"/>
                <a:t>Remove punctuation.</a:t>
              </a:r>
            </a:p>
            <a:p>
              <a:pPr marL="114300" lvl="1" indent="-114300" algn="l" defTabSz="600075">
                <a:lnSpc>
                  <a:spcPct val="90000"/>
                </a:lnSpc>
                <a:spcBef>
                  <a:spcPct val="0"/>
                </a:spcBef>
                <a:spcAft>
                  <a:spcPct val="15000"/>
                </a:spcAft>
                <a:buFont typeface="+mj-lt"/>
                <a:buAutoNum type="arabicPeriod"/>
              </a:pPr>
              <a:r>
                <a:rPr lang="en-CA" sz="1350" kern="1200" dirty="0"/>
                <a:t>Tokenize words.</a:t>
              </a:r>
            </a:p>
            <a:p>
              <a:pPr marL="114300" lvl="1" indent="-114300" algn="l" defTabSz="600075">
                <a:lnSpc>
                  <a:spcPct val="90000"/>
                </a:lnSpc>
                <a:spcBef>
                  <a:spcPct val="0"/>
                </a:spcBef>
                <a:spcAft>
                  <a:spcPct val="15000"/>
                </a:spcAft>
                <a:buFont typeface="+mj-lt"/>
                <a:buAutoNum type="arabicPeriod"/>
              </a:pPr>
              <a:r>
                <a:rPr lang="en-CA" sz="1350" kern="1200" dirty="0"/>
                <a:t>Remove stopwords.</a:t>
              </a:r>
            </a:p>
            <a:p>
              <a:pPr marL="114300" lvl="1" indent="-114300" algn="l" defTabSz="600075">
                <a:lnSpc>
                  <a:spcPct val="90000"/>
                </a:lnSpc>
                <a:spcBef>
                  <a:spcPct val="0"/>
                </a:spcBef>
                <a:spcAft>
                  <a:spcPct val="15000"/>
                </a:spcAft>
                <a:buFont typeface="+mj-lt"/>
                <a:buAutoNum type="arabicPeriod"/>
              </a:pPr>
              <a:r>
                <a:rPr lang="en-CA" sz="1350" kern="1200" dirty="0"/>
                <a:t>Stem the remaining words.</a:t>
              </a:r>
            </a:p>
            <a:p>
              <a:pPr marL="114300" lvl="1" indent="-114300" algn="l" defTabSz="600075">
                <a:lnSpc>
                  <a:spcPct val="90000"/>
                </a:lnSpc>
                <a:spcBef>
                  <a:spcPct val="0"/>
                </a:spcBef>
                <a:spcAft>
                  <a:spcPct val="15000"/>
                </a:spcAft>
                <a:buFont typeface="+mj-lt"/>
                <a:buAutoNum type="arabicPeriod"/>
              </a:pPr>
              <a:r>
                <a:rPr lang="en-CA" sz="1350" kern="1200" dirty="0"/>
                <a:t>Add ‘length’ column.</a:t>
              </a:r>
            </a:p>
            <a:p>
              <a:pPr marL="114300" lvl="1" indent="-114300" algn="l" defTabSz="600075">
                <a:lnSpc>
                  <a:spcPct val="90000"/>
                </a:lnSpc>
                <a:spcBef>
                  <a:spcPct val="0"/>
                </a:spcBef>
                <a:spcAft>
                  <a:spcPct val="15000"/>
                </a:spcAft>
                <a:buFont typeface="+mj-lt"/>
                <a:buAutoNum type="arabicPeriod"/>
              </a:pPr>
              <a:r>
                <a:rPr lang="en-US" sz="1350" kern="1200" dirty="0"/>
                <a:t>Convert to a PySpark DataFrame.</a:t>
              </a:r>
              <a:endParaRPr lang="en-CA" sz="1350" kern="1200" dirty="0"/>
            </a:p>
            <a:p>
              <a:pPr marL="114300" lvl="1" indent="-114300" algn="l" defTabSz="600075">
                <a:lnSpc>
                  <a:spcPct val="90000"/>
                </a:lnSpc>
                <a:spcBef>
                  <a:spcPct val="0"/>
                </a:spcBef>
                <a:spcAft>
                  <a:spcPct val="15000"/>
                </a:spcAft>
                <a:buFont typeface="+mj-lt"/>
                <a:buAutoNum type="arabicPeriod"/>
              </a:pPr>
              <a:r>
                <a:rPr lang="en-CA" sz="1350" kern="1200" dirty="0"/>
                <a:t>Index stars column.</a:t>
              </a:r>
            </a:p>
            <a:p>
              <a:pPr marL="114300" lvl="1" indent="-114300" algn="l" defTabSz="600075">
                <a:lnSpc>
                  <a:spcPct val="90000"/>
                </a:lnSpc>
                <a:spcBef>
                  <a:spcPct val="0"/>
                </a:spcBef>
                <a:spcAft>
                  <a:spcPct val="15000"/>
                </a:spcAft>
                <a:buFont typeface="+mj-lt"/>
                <a:buAutoNum type="arabicPeriod"/>
              </a:pPr>
              <a:r>
                <a:rPr lang="en-CA" sz="1350" kern="1200" dirty="0"/>
                <a:t>Hash the stemmed data.</a:t>
              </a:r>
            </a:p>
            <a:p>
              <a:pPr marL="114300" lvl="1" indent="-114300" algn="l" defTabSz="600075">
                <a:lnSpc>
                  <a:spcPct val="90000"/>
                </a:lnSpc>
                <a:spcBef>
                  <a:spcPct val="0"/>
                </a:spcBef>
                <a:spcAft>
                  <a:spcPct val="15000"/>
                </a:spcAft>
                <a:buFont typeface="+mj-lt"/>
                <a:buAutoNum type="arabicPeriod"/>
              </a:pPr>
              <a:r>
                <a:rPr lang="en-US" sz="1350" kern="1200" dirty="0"/>
                <a:t>Find IDF of hashed text.</a:t>
              </a:r>
              <a:endParaRPr lang="en-CA" sz="1350" kern="1200" dirty="0"/>
            </a:p>
            <a:p>
              <a:pPr marL="114300" lvl="1" indent="-114300" algn="l" defTabSz="600075">
                <a:lnSpc>
                  <a:spcPct val="90000"/>
                </a:lnSpc>
                <a:spcBef>
                  <a:spcPct val="0"/>
                </a:spcBef>
                <a:spcAft>
                  <a:spcPct val="15000"/>
                </a:spcAft>
                <a:buFont typeface="+mj-lt"/>
                <a:buAutoNum type="arabicPeriod"/>
              </a:pPr>
              <a:r>
                <a:rPr lang="en-US" sz="1350" kern="1200" dirty="0"/>
                <a:t>Vectorize IDF tokens and length.</a:t>
              </a:r>
              <a:endParaRPr lang="en-CA" sz="1350" kern="1200" dirty="0"/>
            </a:p>
          </p:txBody>
        </p:sp>
      </p:grpSp>
      <p:sp>
        <p:nvSpPr>
          <p:cNvPr id="9" name="Arrow: Circular 8">
            <a:extLst>
              <a:ext uri="{FF2B5EF4-FFF2-40B4-BE49-F238E27FC236}">
                <a16:creationId xmlns:a16="http://schemas.microsoft.com/office/drawing/2014/main" id="{9C26A858-6FEE-4B55-9532-831EA17B0135}"/>
              </a:ext>
            </a:extLst>
          </p:cNvPr>
          <p:cNvSpPr/>
          <p:nvPr/>
        </p:nvSpPr>
        <p:spPr>
          <a:xfrm>
            <a:off x="6487577" y="1632005"/>
            <a:ext cx="3007256" cy="2777150"/>
          </a:xfrm>
          <a:prstGeom prst="circularArrow">
            <a:avLst>
              <a:gd name="adj1" fmla="val 4225"/>
              <a:gd name="adj2" fmla="val 533467"/>
              <a:gd name="adj3" fmla="val 20023636"/>
              <a:gd name="adj4" fmla="val 13308125"/>
              <a:gd name="adj5" fmla="val 4929"/>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10" name="Group 9">
            <a:extLst>
              <a:ext uri="{FF2B5EF4-FFF2-40B4-BE49-F238E27FC236}">
                <a16:creationId xmlns:a16="http://schemas.microsoft.com/office/drawing/2014/main" id="{DAD34BFD-DBCE-4CCC-9873-960DB63B72C1}"/>
              </a:ext>
            </a:extLst>
          </p:cNvPr>
          <p:cNvGrpSpPr/>
          <p:nvPr/>
        </p:nvGrpSpPr>
        <p:grpSpPr>
          <a:xfrm>
            <a:off x="5993870" y="2139861"/>
            <a:ext cx="1958120" cy="719097"/>
            <a:chOff x="6667029" y="45736"/>
            <a:chExt cx="1958120" cy="778680"/>
          </a:xfrm>
        </p:grpSpPr>
        <p:sp>
          <p:nvSpPr>
            <p:cNvPr id="17" name="Rectangle: Rounded Corners 16">
              <a:extLst>
                <a:ext uri="{FF2B5EF4-FFF2-40B4-BE49-F238E27FC236}">
                  <a16:creationId xmlns:a16="http://schemas.microsoft.com/office/drawing/2014/main" id="{F33EFC76-6C62-492A-8B7E-76336CF45535}"/>
                </a:ext>
              </a:extLst>
            </p:cNvPr>
            <p:cNvSpPr/>
            <p:nvPr/>
          </p:nvSpPr>
          <p:spPr>
            <a:xfrm>
              <a:off x="6667029" y="45736"/>
              <a:ext cx="1958120" cy="778680"/>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Rectangle: Rounded Corners 12">
              <a:extLst>
                <a:ext uri="{FF2B5EF4-FFF2-40B4-BE49-F238E27FC236}">
                  <a16:creationId xmlns:a16="http://schemas.microsoft.com/office/drawing/2014/main" id="{F2772521-8CA2-4E99-ADD6-8E2C67124E2C}"/>
                </a:ext>
              </a:extLst>
            </p:cNvPr>
            <p:cNvSpPr txBox="1"/>
            <p:nvPr/>
          </p:nvSpPr>
          <p:spPr>
            <a:xfrm>
              <a:off x="6689836" y="68543"/>
              <a:ext cx="1912506" cy="73306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CA" sz="1900" kern="1200" dirty="0"/>
                <a:t>Transform / Pipeline (NLP)</a:t>
              </a:r>
            </a:p>
          </p:txBody>
        </p:sp>
      </p:grpSp>
      <p:grpSp>
        <p:nvGrpSpPr>
          <p:cNvPr id="11" name="Group 10">
            <a:extLst>
              <a:ext uri="{FF2B5EF4-FFF2-40B4-BE49-F238E27FC236}">
                <a16:creationId xmlns:a16="http://schemas.microsoft.com/office/drawing/2014/main" id="{C996C8F5-2160-4C8B-9D72-BF63E4CA6677}"/>
              </a:ext>
            </a:extLst>
          </p:cNvPr>
          <p:cNvGrpSpPr/>
          <p:nvPr/>
        </p:nvGrpSpPr>
        <p:grpSpPr>
          <a:xfrm>
            <a:off x="8136237" y="2608464"/>
            <a:ext cx="3315607" cy="2939776"/>
            <a:chOff x="8542696" y="384111"/>
            <a:chExt cx="3315607" cy="2939776"/>
          </a:xfrm>
        </p:grpSpPr>
        <p:sp>
          <p:nvSpPr>
            <p:cNvPr id="15" name="Rectangle: Rounded Corners 14">
              <a:extLst>
                <a:ext uri="{FF2B5EF4-FFF2-40B4-BE49-F238E27FC236}">
                  <a16:creationId xmlns:a16="http://schemas.microsoft.com/office/drawing/2014/main" id="{97BA6B8C-1B82-4A31-8F26-94E31A0C40F6}"/>
                </a:ext>
              </a:extLst>
            </p:cNvPr>
            <p:cNvSpPr/>
            <p:nvPr/>
          </p:nvSpPr>
          <p:spPr>
            <a:xfrm>
              <a:off x="8542696" y="384111"/>
              <a:ext cx="3315607" cy="2939776"/>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6" name="Rectangle: Rounded Corners 14">
              <a:extLst>
                <a:ext uri="{FF2B5EF4-FFF2-40B4-BE49-F238E27FC236}">
                  <a16:creationId xmlns:a16="http://schemas.microsoft.com/office/drawing/2014/main" id="{4DA210AE-3A3A-48F8-87DA-2FE4BB5339CB}"/>
                </a:ext>
              </a:extLst>
            </p:cNvPr>
            <p:cNvSpPr txBox="1"/>
            <p:nvPr/>
          </p:nvSpPr>
          <p:spPr>
            <a:xfrm>
              <a:off x="8610348" y="451763"/>
              <a:ext cx="3180303" cy="217452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3825" tIns="123825" rIns="123825" bIns="123825" numCol="1" spcCol="1270" anchor="t" anchorCtr="0">
              <a:noAutofit/>
            </a:bodyPr>
            <a:lstStyle/>
            <a:p>
              <a:pPr marL="114300" lvl="1" indent="-114300" algn="l" defTabSz="600075">
                <a:lnSpc>
                  <a:spcPct val="90000"/>
                </a:lnSpc>
                <a:spcBef>
                  <a:spcPct val="0"/>
                </a:spcBef>
                <a:spcAft>
                  <a:spcPct val="15000"/>
                </a:spcAft>
                <a:buFont typeface="+mj-lt"/>
                <a:buAutoNum type="arabicPeriod"/>
              </a:pPr>
              <a:r>
                <a:rPr lang="en-US" sz="1350" kern="1200" dirty="0"/>
                <a:t>Drop intermediate columns so ‘features’ and ‘labels’ are only ones remaining.</a:t>
              </a:r>
              <a:endParaRPr lang="en-CA" sz="1350" kern="1200" dirty="0"/>
            </a:p>
            <a:p>
              <a:pPr marL="114300" lvl="1" indent="-114300" algn="l" defTabSz="600075">
                <a:lnSpc>
                  <a:spcPct val="90000"/>
                </a:lnSpc>
                <a:spcBef>
                  <a:spcPct val="0"/>
                </a:spcBef>
                <a:spcAft>
                  <a:spcPct val="15000"/>
                </a:spcAft>
                <a:buFont typeface="+mj-lt"/>
                <a:buAutoNum type="arabicPeriod"/>
              </a:pPr>
              <a:r>
                <a:rPr lang="en-US" sz="1350" kern="1200" dirty="0"/>
                <a:t>Split data into training and testing sets.</a:t>
              </a:r>
              <a:endParaRPr lang="en-CA" sz="1350" kern="1200" dirty="0"/>
            </a:p>
            <a:p>
              <a:pPr marL="114300" lvl="1" indent="-114300" algn="l" defTabSz="600075">
                <a:lnSpc>
                  <a:spcPct val="90000"/>
                </a:lnSpc>
                <a:spcBef>
                  <a:spcPct val="0"/>
                </a:spcBef>
                <a:spcAft>
                  <a:spcPct val="15000"/>
                </a:spcAft>
                <a:buFont typeface="+mj-lt"/>
                <a:buAutoNum type="arabicPeriod"/>
              </a:pPr>
              <a:r>
                <a:rPr lang="en-US" sz="1350" kern="1200" dirty="0"/>
                <a:t>Create model and fit training data (Naïve Bayes and Logistic Regression)    		     /</a:t>
              </a:r>
              <a:br>
                <a:rPr lang="en-US" sz="1350" kern="1200" dirty="0"/>
              </a:br>
              <a:r>
                <a:rPr lang="en-US" sz="1350" kern="1200" dirty="0"/>
                <a:t>Specify layers, create and train model (Neural Net).</a:t>
              </a:r>
              <a:endParaRPr lang="en-CA" sz="1350" kern="1200" dirty="0"/>
            </a:p>
            <a:p>
              <a:pPr marL="114300" lvl="1" indent="-114300" algn="l" defTabSz="600075">
                <a:lnSpc>
                  <a:spcPct val="90000"/>
                </a:lnSpc>
                <a:spcBef>
                  <a:spcPct val="0"/>
                </a:spcBef>
                <a:spcAft>
                  <a:spcPct val="15000"/>
                </a:spcAft>
                <a:buFont typeface="+mj-lt"/>
                <a:buAutoNum type="arabicPeriod"/>
              </a:pPr>
              <a:r>
                <a:rPr lang="en-US" sz="1350" kern="1200" dirty="0"/>
                <a:t>Display accuracy of model prediction of rating.</a:t>
              </a:r>
              <a:endParaRPr lang="en-CA" sz="1350" kern="1200" dirty="0"/>
            </a:p>
          </p:txBody>
        </p:sp>
      </p:grpSp>
      <p:grpSp>
        <p:nvGrpSpPr>
          <p:cNvPr id="12" name="Group 11">
            <a:extLst>
              <a:ext uri="{FF2B5EF4-FFF2-40B4-BE49-F238E27FC236}">
                <a16:creationId xmlns:a16="http://schemas.microsoft.com/office/drawing/2014/main" id="{9D5CA5A9-B38B-484F-83B3-5B5BCEA16A4B}"/>
              </a:ext>
            </a:extLst>
          </p:cNvPr>
          <p:cNvGrpSpPr/>
          <p:nvPr/>
        </p:nvGrpSpPr>
        <p:grpSpPr>
          <a:xfrm>
            <a:off x="9742555" y="5077472"/>
            <a:ext cx="1958120" cy="778680"/>
            <a:chOff x="9615614" y="2929319"/>
            <a:chExt cx="1958120" cy="778680"/>
          </a:xfrm>
        </p:grpSpPr>
        <p:sp>
          <p:nvSpPr>
            <p:cNvPr id="13" name="Rectangle: Rounded Corners 12">
              <a:extLst>
                <a:ext uri="{FF2B5EF4-FFF2-40B4-BE49-F238E27FC236}">
                  <a16:creationId xmlns:a16="http://schemas.microsoft.com/office/drawing/2014/main" id="{D2E5643C-68E2-45B6-BAAC-1587B60BFD31}"/>
                </a:ext>
              </a:extLst>
            </p:cNvPr>
            <p:cNvSpPr/>
            <p:nvPr/>
          </p:nvSpPr>
          <p:spPr>
            <a:xfrm>
              <a:off x="9615614" y="2929319"/>
              <a:ext cx="1958120" cy="778680"/>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Rectangle: Rounded Corners 16">
              <a:extLst>
                <a:ext uri="{FF2B5EF4-FFF2-40B4-BE49-F238E27FC236}">
                  <a16:creationId xmlns:a16="http://schemas.microsoft.com/office/drawing/2014/main" id="{A832FE63-6FEA-4EB9-A7D2-917470A7161C}"/>
                </a:ext>
              </a:extLst>
            </p:cNvPr>
            <p:cNvSpPr txBox="1"/>
            <p:nvPr/>
          </p:nvSpPr>
          <p:spPr>
            <a:xfrm>
              <a:off x="9638421" y="2952126"/>
              <a:ext cx="1912506" cy="73306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CA" sz="1900" kern="1200" dirty="0"/>
                <a:t>Run Machine Learning Models</a:t>
              </a:r>
            </a:p>
          </p:txBody>
        </p:sp>
      </p:grpSp>
      <p:sp>
        <p:nvSpPr>
          <p:cNvPr id="25" name="Title 1">
            <a:extLst>
              <a:ext uri="{FF2B5EF4-FFF2-40B4-BE49-F238E27FC236}">
                <a16:creationId xmlns:a16="http://schemas.microsoft.com/office/drawing/2014/main" id="{3922815F-1529-4B8C-9134-B6D956744F29}"/>
              </a:ext>
            </a:extLst>
          </p:cNvPr>
          <p:cNvSpPr txBox="1">
            <a:spLocks/>
          </p:cNvSpPr>
          <p:nvPr/>
        </p:nvSpPr>
        <p:spPr>
          <a:xfrm>
            <a:off x="1097280" y="835243"/>
            <a:ext cx="10058400" cy="1450757"/>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Courier New" panose="02070309020205020404" pitchFamily="49" charset="0"/>
                <a:ea typeface="+mj-ea"/>
                <a:cs typeface="Courier New" panose="02070309020205020404" pitchFamily="49" charset="0"/>
              </a:defRPr>
            </a:lvl1pPr>
          </a:lstStyle>
          <a:p>
            <a:r>
              <a:rPr lang="en-CA" dirty="0"/>
              <a:t>Data Analysis</a:t>
            </a:r>
          </a:p>
        </p:txBody>
      </p:sp>
      <p:cxnSp>
        <p:nvCxnSpPr>
          <p:cNvPr id="26" name="Straight Connector 25">
            <a:extLst>
              <a:ext uri="{FF2B5EF4-FFF2-40B4-BE49-F238E27FC236}">
                <a16:creationId xmlns:a16="http://schemas.microsoft.com/office/drawing/2014/main" id="{40D365A1-0317-4780-82B1-3723F0846C4E}"/>
              </a:ext>
            </a:extLst>
          </p:cNvPr>
          <p:cNvCxnSpPr/>
          <p:nvPr/>
        </p:nvCxnSpPr>
        <p:spPr>
          <a:xfrm>
            <a:off x="1143000" y="1638300"/>
            <a:ext cx="100812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8" name="Picture 27" descr="A picture containing drawing, food, plate&#10;&#10;Description automatically generated">
            <a:extLst>
              <a:ext uri="{FF2B5EF4-FFF2-40B4-BE49-F238E27FC236}">
                <a16:creationId xmlns:a16="http://schemas.microsoft.com/office/drawing/2014/main" id="{0E64DAD4-356A-4F01-99AD-9BAA21BB4F4C}"/>
              </a:ext>
            </a:extLst>
          </p:cNvPr>
          <p:cNvPicPr>
            <a:picLocks noChangeAspect="1"/>
          </p:cNvPicPr>
          <p:nvPr/>
        </p:nvPicPr>
        <p:blipFill>
          <a:blip r:embed="rId3"/>
          <a:stretch>
            <a:fillRect/>
          </a:stretch>
        </p:blipFill>
        <p:spPr>
          <a:xfrm>
            <a:off x="30777" y="6396560"/>
            <a:ext cx="650001" cy="465507"/>
          </a:xfrm>
          <a:prstGeom prst="rect">
            <a:avLst/>
          </a:prstGeom>
        </p:spPr>
      </p:pic>
    </p:spTree>
    <p:extLst>
      <p:ext uri="{BB962C8B-B14F-4D97-AF65-F5344CB8AC3E}">
        <p14:creationId xmlns:p14="http://schemas.microsoft.com/office/powerpoint/2010/main" val="3300254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0B7AB-D125-4380-B99A-C5C6518C98B2}"/>
              </a:ext>
            </a:extLst>
          </p:cNvPr>
          <p:cNvSpPr>
            <a:spLocks noGrp="1"/>
          </p:cNvSpPr>
          <p:nvPr>
            <p:ph type="title"/>
          </p:nvPr>
        </p:nvSpPr>
        <p:spPr/>
        <p:txBody>
          <a:bodyPr/>
          <a:lstStyle/>
          <a:p>
            <a:r>
              <a:rPr lang="en-CA" dirty="0"/>
              <a:t>Data Analysis</a:t>
            </a:r>
          </a:p>
        </p:txBody>
      </p:sp>
      <p:graphicFrame>
        <p:nvGraphicFramePr>
          <p:cNvPr id="7" name="Table 7">
            <a:extLst>
              <a:ext uri="{FF2B5EF4-FFF2-40B4-BE49-F238E27FC236}">
                <a16:creationId xmlns:a16="http://schemas.microsoft.com/office/drawing/2014/main" id="{B4696BD7-2E44-4E88-8A11-1D8AC8C585CB}"/>
              </a:ext>
            </a:extLst>
          </p:cNvPr>
          <p:cNvGraphicFramePr>
            <a:graphicFrameLocks noGrp="1"/>
          </p:cNvGraphicFramePr>
          <p:nvPr>
            <p:ph idx="1"/>
            <p:extLst>
              <p:ext uri="{D42A27DB-BD31-4B8C-83A1-F6EECF244321}">
                <p14:modId xmlns:p14="http://schemas.microsoft.com/office/powerpoint/2010/main" val="1616194873"/>
              </p:ext>
            </p:extLst>
          </p:nvPr>
        </p:nvGraphicFramePr>
        <p:xfrm>
          <a:off x="6133311" y="2821893"/>
          <a:ext cx="5555769" cy="3474718"/>
        </p:xfrm>
        <a:graphic>
          <a:graphicData uri="http://schemas.openxmlformats.org/drawingml/2006/table">
            <a:tbl>
              <a:tblPr firstRow="1" bandRow="1">
                <a:tableStyleId>{5C22544A-7EE6-4342-B048-85BDC9FD1C3A}</a:tableStyleId>
              </a:tblPr>
              <a:tblGrid>
                <a:gridCol w="1526647">
                  <a:extLst>
                    <a:ext uri="{9D8B030D-6E8A-4147-A177-3AD203B41FA5}">
                      <a16:colId xmlns:a16="http://schemas.microsoft.com/office/drawing/2014/main" val="2570411558"/>
                    </a:ext>
                  </a:extLst>
                </a:gridCol>
                <a:gridCol w="4029122">
                  <a:extLst>
                    <a:ext uri="{9D8B030D-6E8A-4147-A177-3AD203B41FA5}">
                      <a16:colId xmlns:a16="http://schemas.microsoft.com/office/drawing/2014/main" val="2098199720"/>
                    </a:ext>
                  </a:extLst>
                </a:gridCol>
              </a:tblGrid>
              <a:tr h="370531">
                <a:tc>
                  <a:txBody>
                    <a:bodyPr/>
                    <a:lstStyle/>
                    <a:p>
                      <a:r>
                        <a:rPr lang="en-CA" dirty="0"/>
                        <a:t>Classification</a:t>
                      </a:r>
                    </a:p>
                  </a:txBody>
                  <a:tcPr/>
                </a:tc>
                <a:tc>
                  <a:txBody>
                    <a:bodyPr/>
                    <a:lstStyle/>
                    <a:p>
                      <a:r>
                        <a:rPr lang="en-CA" dirty="0"/>
                        <a:t>Description</a:t>
                      </a:r>
                    </a:p>
                  </a:txBody>
                  <a:tcPr/>
                </a:tc>
                <a:extLst>
                  <a:ext uri="{0D108BD9-81ED-4DB2-BD59-A6C34878D82A}">
                    <a16:rowId xmlns:a16="http://schemas.microsoft.com/office/drawing/2014/main" val="222944410"/>
                  </a:ext>
                </a:extLst>
              </a:tr>
              <a:tr h="733053">
                <a:tc>
                  <a:txBody>
                    <a:bodyPr/>
                    <a:lstStyle/>
                    <a:p>
                      <a:r>
                        <a:rPr lang="en-CA" dirty="0"/>
                        <a:t>Binary</a:t>
                      </a:r>
                    </a:p>
                  </a:txBody>
                  <a:tcPr marL="72000" marR="72000" marT="36000" marB="36000" anchor="ctr"/>
                </a:tc>
                <a:tc>
                  <a:txBody>
                    <a:bodyPr/>
                    <a:lstStyle/>
                    <a:p>
                      <a:pPr marL="285750" marR="0" lvl="0" indent="-285750" algn="l" defTabSz="914400" rtl="0" eaLnBrk="1" fontAlgn="auto" latinLnBrk="0" hangingPunct="1">
                        <a:lnSpc>
                          <a:spcPct val="100000"/>
                        </a:lnSpc>
                        <a:spcBef>
                          <a:spcPts val="0"/>
                        </a:spcBef>
                        <a:spcAft>
                          <a:spcPts val="0"/>
                        </a:spcAft>
                        <a:buClr>
                          <a:srgbClr val="BF2419"/>
                        </a:buClr>
                        <a:buSzTx/>
                        <a:buFont typeface="Wingdings" panose="05000000000000000000" pitchFamily="2" charset="2"/>
                        <a:buChar char="«"/>
                        <a:tabLst/>
                        <a:defRPr/>
                      </a:pPr>
                      <a:r>
                        <a:rPr lang="en-CA" dirty="0"/>
                        <a:t>Positive = ‘4 stars’, ‘5 stars’</a:t>
                      </a:r>
                    </a:p>
                    <a:p>
                      <a:pPr marL="285750" marR="0" lvl="0" indent="-285750" algn="l" defTabSz="914400" rtl="0" eaLnBrk="1" fontAlgn="auto" latinLnBrk="0" hangingPunct="1">
                        <a:lnSpc>
                          <a:spcPct val="100000"/>
                        </a:lnSpc>
                        <a:spcBef>
                          <a:spcPts val="0"/>
                        </a:spcBef>
                        <a:spcAft>
                          <a:spcPts val="0"/>
                        </a:spcAft>
                        <a:buClr>
                          <a:srgbClr val="BF2419"/>
                        </a:buClr>
                        <a:buSzTx/>
                        <a:buFont typeface="Wingdings" panose="05000000000000000000" pitchFamily="2" charset="2"/>
                        <a:buChar char="«"/>
                        <a:tabLst/>
                        <a:defRPr/>
                      </a:pPr>
                      <a:r>
                        <a:rPr lang="en-CA" dirty="0"/>
                        <a:t>Negative = ‘1 star’, ‘2 stars’</a:t>
                      </a:r>
                    </a:p>
                  </a:txBody>
                  <a:tcPr marL="72000" marR="72000" marT="36000" marB="36000" anchor="ctr"/>
                </a:tc>
                <a:extLst>
                  <a:ext uri="{0D108BD9-81ED-4DB2-BD59-A6C34878D82A}">
                    <a16:rowId xmlns:a16="http://schemas.microsoft.com/office/drawing/2014/main" val="1357142387"/>
                  </a:ext>
                </a:extLst>
              </a:tr>
              <a:tr h="9080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3-category</a:t>
                      </a:r>
                    </a:p>
                  </a:txBody>
                  <a:tcPr marL="72000" marR="72000" marT="36000" marB="36000" anchor="ctr"/>
                </a:tc>
                <a:tc>
                  <a:txBody>
                    <a:bodyPr/>
                    <a:lstStyle/>
                    <a:p>
                      <a:pPr marL="285750" indent="-285750">
                        <a:buClr>
                          <a:srgbClr val="BF2419"/>
                        </a:buClr>
                        <a:buFont typeface="Wingdings" panose="05000000000000000000" pitchFamily="2" charset="2"/>
                        <a:buChar char="«"/>
                      </a:pPr>
                      <a:r>
                        <a:rPr lang="en-CA" dirty="0"/>
                        <a:t>Positive = ‘5 stars’</a:t>
                      </a:r>
                    </a:p>
                    <a:p>
                      <a:pPr marL="285750" indent="-285750">
                        <a:buClr>
                          <a:srgbClr val="BF2419"/>
                        </a:buClr>
                        <a:buFont typeface="Wingdings" panose="05000000000000000000" pitchFamily="2" charset="2"/>
                        <a:buChar char="«"/>
                      </a:pPr>
                      <a:r>
                        <a:rPr lang="en-CA" dirty="0"/>
                        <a:t>Neutral = ‘3 stars’</a:t>
                      </a:r>
                    </a:p>
                    <a:p>
                      <a:pPr marL="285750" indent="-285750">
                        <a:buClr>
                          <a:srgbClr val="BF2419"/>
                        </a:buClr>
                        <a:buFont typeface="Wingdings" panose="05000000000000000000" pitchFamily="2" charset="2"/>
                        <a:buChar char="«"/>
                      </a:pPr>
                      <a:r>
                        <a:rPr lang="en-CA" dirty="0"/>
                        <a:t>Negative = ‘1 star’</a:t>
                      </a:r>
                    </a:p>
                  </a:txBody>
                  <a:tcPr marL="72000" marR="72000" marT="36000" marB="36000" anchor="ctr"/>
                </a:tc>
                <a:extLst>
                  <a:ext uri="{0D108BD9-81ED-4DB2-BD59-A6C34878D82A}">
                    <a16:rowId xmlns:a16="http://schemas.microsoft.com/office/drawing/2014/main" val="408286850"/>
                  </a:ext>
                </a:extLst>
              </a:tr>
              <a:tr h="14618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5-category</a:t>
                      </a:r>
                    </a:p>
                  </a:txBody>
                  <a:tcPr marL="72000" marR="72000" marT="36000" marB="36000" anchor="ctr"/>
                </a:tc>
                <a:tc>
                  <a:txBody>
                    <a:bodyPr/>
                    <a:lstStyle/>
                    <a:p>
                      <a:pPr marL="285750" indent="-285750">
                        <a:buClr>
                          <a:srgbClr val="BF2419"/>
                        </a:buClr>
                        <a:buFont typeface="Wingdings" panose="05000000000000000000" pitchFamily="2" charset="2"/>
                        <a:buChar char="«"/>
                      </a:pPr>
                      <a:r>
                        <a:rPr lang="en-CA" dirty="0"/>
                        <a:t>Best = ‘5 stars’</a:t>
                      </a:r>
                    </a:p>
                    <a:p>
                      <a:pPr marL="285750" indent="-285750">
                        <a:buClr>
                          <a:srgbClr val="BF2419"/>
                        </a:buClr>
                        <a:buFont typeface="Wingdings" panose="05000000000000000000" pitchFamily="2" charset="2"/>
                        <a:buChar char="«"/>
                      </a:pPr>
                      <a:r>
                        <a:rPr lang="en-CA" dirty="0"/>
                        <a:t>Good = ‘4 stars’</a:t>
                      </a:r>
                    </a:p>
                    <a:p>
                      <a:pPr marL="285750" indent="-285750">
                        <a:buClr>
                          <a:srgbClr val="BF2419"/>
                        </a:buClr>
                        <a:buFont typeface="Wingdings" panose="05000000000000000000" pitchFamily="2" charset="2"/>
                        <a:buChar char="«"/>
                      </a:pPr>
                      <a:r>
                        <a:rPr lang="en-CA" dirty="0"/>
                        <a:t>Neutral = ‘3 stars’</a:t>
                      </a:r>
                    </a:p>
                    <a:p>
                      <a:pPr marL="285750" indent="-285750">
                        <a:buClr>
                          <a:srgbClr val="BF2419"/>
                        </a:buClr>
                        <a:buFont typeface="Wingdings" panose="05000000000000000000" pitchFamily="2" charset="2"/>
                        <a:buChar char="«"/>
                      </a:pPr>
                      <a:r>
                        <a:rPr lang="en-CA" dirty="0"/>
                        <a:t>Bad = ‘2 stars’</a:t>
                      </a:r>
                    </a:p>
                    <a:p>
                      <a:pPr marL="285750" indent="-285750">
                        <a:buClr>
                          <a:srgbClr val="BF2419"/>
                        </a:buClr>
                        <a:buFont typeface="Wingdings" panose="05000000000000000000" pitchFamily="2" charset="2"/>
                        <a:buChar char="«"/>
                      </a:pPr>
                      <a:r>
                        <a:rPr lang="en-CA" dirty="0"/>
                        <a:t>Worst = ‘1 star’</a:t>
                      </a:r>
                    </a:p>
                  </a:txBody>
                  <a:tcPr anchor="ctr"/>
                </a:tc>
                <a:extLst>
                  <a:ext uri="{0D108BD9-81ED-4DB2-BD59-A6C34878D82A}">
                    <a16:rowId xmlns:a16="http://schemas.microsoft.com/office/drawing/2014/main" val="2506637445"/>
                  </a:ext>
                </a:extLst>
              </a:tr>
            </a:tbl>
          </a:graphicData>
        </a:graphic>
      </p:graphicFrame>
      <p:sp>
        <p:nvSpPr>
          <p:cNvPr id="4" name="Date Placeholder 3">
            <a:extLst>
              <a:ext uri="{FF2B5EF4-FFF2-40B4-BE49-F238E27FC236}">
                <a16:creationId xmlns:a16="http://schemas.microsoft.com/office/drawing/2014/main" id="{3FA713D1-EA9A-4D86-A141-CD3B7CEEC289}"/>
              </a:ext>
            </a:extLst>
          </p:cNvPr>
          <p:cNvSpPr>
            <a:spLocks noGrp="1"/>
          </p:cNvSpPr>
          <p:nvPr>
            <p:ph type="dt" sz="half" idx="10"/>
          </p:nvPr>
        </p:nvSpPr>
        <p:spPr/>
        <p:txBody>
          <a:bodyPr/>
          <a:lstStyle/>
          <a:p>
            <a:r>
              <a:rPr lang="en-US"/>
              <a:t>August 2020</a:t>
            </a:r>
            <a:endParaRPr lang="en-US" dirty="0"/>
          </a:p>
        </p:txBody>
      </p:sp>
      <p:sp>
        <p:nvSpPr>
          <p:cNvPr id="5" name="Footer Placeholder 4">
            <a:extLst>
              <a:ext uri="{FF2B5EF4-FFF2-40B4-BE49-F238E27FC236}">
                <a16:creationId xmlns:a16="http://schemas.microsoft.com/office/drawing/2014/main" id="{61DAE74E-F6DA-46E3-B125-A321D434B6CD}"/>
              </a:ext>
            </a:extLst>
          </p:cNvPr>
          <p:cNvSpPr>
            <a:spLocks noGrp="1"/>
          </p:cNvSpPr>
          <p:nvPr>
            <p:ph type="ftr" sz="quarter" idx="11"/>
          </p:nvPr>
        </p:nvSpPr>
        <p:spPr/>
        <p:txBody>
          <a:bodyPr/>
          <a:lstStyle/>
          <a:p>
            <a:r>
              <a:rPr lang="en-US"/>
              <a:t>Team Xy: Blake Belnap, Helen Ly, Jasmeer Sangha, Karen Bennis</a:t>
            </a:r>
            <a:endParaRPr lang="en-US" dirty="0"/>
          </a:p>
        </p:txBody>
      </p:sp>
      <p:sp>
        <p:nvSpPr>
          <p:cNvPr id="6" name="Slide Number Placeholder 5">
            <a:extLst>
              <a:ext uri="{FF2B5EF4-FFF2-40B4-BE49-F238E27FC236}">
                <a16:creationId xmlns:a16="http://schemas.microsoft.com/office/drawing/2014/main" id="{FAA4A434-CD86-4E00-8640-40136392DA96}"/>
              </a:ext>
            </a:extLst>
          </p:cNvPr>
          <p:cNvSpPr>
            <a:spLocks noGrp="1"/>
          </p:cNvSpPr>
          <p:nvPr>
            <p:ph type="sldNum" sz="quarter" idx="12"/>
          </p:nvPr>
        </p:nvSpPr>
        <p:spPr/>
        <p:txBody>
          <a:bodyPr/>
          <a:lstStyle/>
          <a:p>
            <a:fld id="{3A98EE3D-8CD1-4C3F-BD1C-C98C9596463C}" type="slidenum">
              <a:rPr lang="en-US" smtClean="0"/>
              <a:t>13</a:t>
            </a:fld>
            <a:endParaRPr lang="en-US" dirty="0"/>
          </a:p>
        </p:txBody>
      </p:sp>
      <p:sp>
        <p:nvSpPr>
          <p:cNvPr id="8" name="TextBox 7">
            <a:extLst>
              <a:ext uri="{FF2B5EF4-FFF2-40B4-BE49-F238E27FC236}">
                <a16:creationId xmlns:a16="http://schemas.microsoft.com/office/drawing/2014/main" id="{BE678FB6-A42D-4384-A14A-40801AF8BD87}"/>
              </a:ext>
            </a:extLst>
          </p:cNvPr>
          <p:cNvSpPr txBox="1"/>
          <p:nvPr/>
        </p:nvSpPr>
        <p:spPr>
          <a:xfrm>
            <a:off x="1097278" y="2120418"/>
            <a:ext cx="4785362" cy="2062103"/>
          </a:xfrm>
          <a:prstGeom prst="rect">
            <a:avLst/>
          </a:prstGeom>
          <a:noFill/>
        </p:spPr>
        <p:txBody>
          <a:bodyPr wrap="square" rtlCol="0">
            <a:spAutoFit/>
          </a:bodyPr>
          <a:lstStyle/>
          <a:p>
            <a:r>
              <a:rPr lang="en-CA" sz="3200" b="1" dirty="0">
                <a:solidFill>
                  <a:schemeClr val="accent1"/>
                </a:solidFill>
              </a:rPr>
              <a:t>Machine Learning Models:</a:t>
            </a:r>
          </a:p>
          <a:p>
            <a:pPr marL="285750" indent="-285750">
              <a:buClr>
                <a:srgbClr val="BF2419"/>
              </a:buClr>
              <a:buFont typeface="Wingdings" panose="05000000000000000000" pitchFamily="2" charset="2"/>
              <a:buChar char="«"/>
            </a:pPr>
            <a:r>
              <a:rPr lang="en-CA" sz="3200" dirty="0"/>
              <a:t>Naïve Bayes</a:t>
            </a:r>
          </a:p>
          <a:p>
            <a:pPr marL="285750" indent="-285750">
              <a:buClr>
                <a:srgbClr val="BF2419"/>
              </a:buClr>
              <a:buFont typeface="Wingdings" panose="05000000000000000000" pitchFamily="2" charset="2"/>
              <a:buChar char="«"/>
            </a:pPr>
            <a:r>
              <a:rPr lang="en-CA" sz="3200" dirty="0"/>
              <a:t>Logistic Regression</a:t>
            </a:r>
          </a:p>
          <a:p>
            <a:pPr marL="285750" indent="-285750">
              <a:buClr>
                <a:srgbClr val="BF2419"/>
              </a:buClr>
              <a:buFont typeface="Wingdings" panose="05000000000000000000" pitchFamily="2" charset="2"/>
              <a:buChar char="«"/>
            </a:pPr>
            <a:r>
              <a:rPr lang="en-CA" sz="3200" dirty="0"/>
              <a:t>Neural Network</a:t>
            </a:r>
            <a:endParaRPr lang="en-CA" sz="1400" dirty="0"/>
          </a:p>
        </p:txBody>
      </p:sp>
      <p:sp>
        <p:nvSpPr>
          <p:cNvPr id="9" name="TextBox 8">
            <a:extLst>
              <a:ext uri="{FF2B5EF4-FFF2-40B4-BE49-F238E27FC236}">
                <a16:creationId xmlns:a16="http://schemas.microsoft.com/office/drawing/2014/main" id="{227C2F44-9940-4C68-AB0B-9E2C451D3B3C}"/>
              </a:ext>
            </a:extLst>
          </p:cNvPr>
          <p:cNvSpPr txBox="1"/>
          <p:nvPr/>
        </p:nvSpPr>
        <p:spPr>
          <a:xfrm>
            <a:off x="5984993" y="2120418"/>
            <a:ext cx="4527864" cy="584775"/>
          </a:xfrm>
          <a:prstGeom prst="rect">
            <a:avLst/>
          </a:prstGeom>
          <a:noFill/>
        </p:spPr>
        <p:txBody>
          <a:bodyPr wrap="square" rtlCol="0">
            <a:spAutoFit/>
          </a:bodyPr>
          <a:lstStyle/>
          <a:p>
            <a:r>
              <a:rPr lang="en-CA" sz="3200" b="1" dirty="0">
                <a:solidFill>
                  <a:schemeClr val="accent1"/>
                </a:solidFill>
              </a:rPr>
              <a:t>Classes:</a:t>
            </a:r>
            <a:endParaRPr lang="en-CA" sz="1400" dirty="0"/>
          </a:p>
        </p:txBody>
      </p:sp>
      <p:sp>
        <p:nvSpPr>
          <p:cNvPr id="10" name="TextBox 9">
            <a:extLst>
              <a:ext uri="{FF2B5EF4-FFF2-40B4-BE49-F238E27FC236}">
                <a16:creationId xmlns:a16="http://schemas.microsoft.com/office/drawing/2014/main" id="{5AE4C0D2-9AB0-469B-B440-0E1CA2815EAB}"/>
              </a:ext>
            </a:extLst>
          </p:cNvPr>
          <p:cNvSpPr txBox="1"/>
          <p:nvPr/>
        </p:nvSpPr>
        <p:spPr>
          <a:xfrm>
            <a:off x="1142998" y="4368318"/>
            <a:ext cx="4687427" cy="2062103"/>
          </a:xfrm>
          <a:prstGeom prst="rect">
            <a:avLst/>
          </a:prstGeom>
          <a:noFill/>
        </p:spPr>
        <p:txBody>
          <a:bodyPr wrap="square" rtlCol="0">
            <a:spAutoFit/>
          </a:bodyPr>
          <a:lstStyle/>
          <a:p>
            <a:r>
              <a:rPr lang="en-CA" sz="3200" b="1" dirty="0">
                <a:solidFill>
                  <a:schemeClr val="accent1"/>
                </a:solidFill>
              </a:rPr>
              <a:t>Dataset:</a:t>
            </a:r>
          </a:p>
          <a:p>
            <a:pPr marL="285750" indent="-285750">
              <a:buClr>
                <a:srgbClr val="BF2419"/>
              </a:buClr>
              <a:buFont typeface="Wingdings" panose="05000000000000000000" pitchFamily="2" charset="2"/>
              <a:buChar char="«"/>
            </a:pPr>
            <a:r>
              <a:rPr lang="en-CA" sz="3200" dirty="0"/>
              <a:t>10K row sample from big dataset (‘yelp_reviews.csv’)</a:t>
            </a:r>
          </a:p>
        </p:txBody>
      </p:sp>
      <p:cxnSp>
        <p:nvCxnSpPr>
          <p:cNvPr id="12" name="Straight Connector 11">
            <a:extLst>
              <a:ext uri="{FF2B5EF4-FFF2-40B4-BE49-F238E27FC236}">
                <a16:creationId xmlns:a16="http://schemas.microsoft.com/office/drawing/2014/main" id="{84FD4DF9-CB86-42E7-B8D6-EE435C703907}"/>
              </a:ext>
            </a:extLst>
          </p:cNvPr>
          <p:cNvCxnSpPr/>
          <p:nvPr/>
        </p:nvCxnSpPr>
        <p:spPr>
          <a:xfrm>
            <a:off x="1238741" y="4315610"/>
            <a:ext cx="42867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4E0036-CBD2-4BDD-B906-4D2B8294F966}"/>
              </a:ext>
            </a:extLst>
          </p:cNvPr>
          <p:cNvCxnSpPr/>
          <p:nvPr/>
        </p:nvCxnSpPr>
        <p:spPr>
          <a:xfrm>
            <a:off x="5882640" y="2194560"/>
            <a:ext cx="0" cy="411729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789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2C67F-E120-441B-B239-01E4697E31EB}"/>
              </a:ext>
            </a:extLst>
          </p:cNvPr>
          <p:cNvSpPr>
            <a:spLocks noGrp="1"/>
          </p:cNvSpPr>
          <p:nvPr>
            <p:ph type="title"/>
          </p:nvPr>
        </p:nvSpPr>
        <p:spPr/>
        <p:txBody>
          <a:bodyPr/>
          <a:lstStyle/>
          <a:p>
            <a:r>
              <a:rPr lang="en-CA" dirty="0"/>
              <a:t>Results</a:t>
            </a:r>
          </a:p>
        </p:txBody>
      </p:sp>
      <p:graphicFrame>
        <p:nvGraphicFramePr>
          <p:cNvPr id="7" name="Table 7">
            <a:extLst>
              <a:ext uri="{FF2B5EF4-FFF2-40B4-BE49-F238E27FC236}">
                <a16:creationId xmlns:a16="http://schemas.microsoft.com/office/drawing/2014/main" id="{C01AD0FB-C5EB-4478-AE03-D3E0CAD2AA25}"/>
              </a:ext>
            </a:extLst>
          </p:cNvPr>
          <p:cNvGraphicFramePr>
            <a:graphicFrameLocks noGrp="1"/>
          </p:cNvGraphicFramePr>
          <p:nvPr>
            <p:ph idx="1"/>
            <p:extLst>
              <p:ext uri="{D42A27DB-BD31-4B8C-83A1-F6EECF244321}">
                <p14:modId xmlns:p14="http://schemas.microsoft.com/office/powerpoint/2010/main" val="2871334209"/>
              </p:ext>
            </p:extLst>
          </p:nvPr>
        </p:nvGraphicFramePr>
        <p:xfrm>
          <a:off x="1096963" y="2108200"/>
          <a:ext cx="5776277" cy="3708400"/>
        </p:xfrm>
        <a:graphic>
          <a:graphicData uri="http://schemas.openxmlformats.org/drawingml/2006/table">
            <a:tbl>
              <a:tblPr firstRow="1" bandRow="1">
                <a:tableStyleId>{5C22544A-7EE6-4342-B048-85BDC9FD1C3A}</a:tableStyleId>
              </a:tblPr>
              <a:tblGrid>
                <a:gridCol w="1973897">
                  <a:extLst>
                    <a:ext uri="{9D8B030D-6E8A-4147-A177-3AD203B41FA5}">
                      <a16:colId xmlns:a16="http://schemas.microsoft.com/office/drawing/2014/main" val="1023632960"/>
                    </a:ext>
                  </a:extLst>
                </a:gridCol>
                <a:gridCol w="2098231">
                  <a:extLst>
                    <a:ext uri="{9D8B030D-6E8A-4147-A177-3AD203B41FA5}">
                      <a16:colId xmlns:a16="http://schemas.microsoft.com/office/drawing/2014/main" val="1084755356"/>
                    </a:ext>
                  </a:extLst>
                </a:gridCol>
                <a:gridCol w="1704149">
                  <a:extLst>
                    <a:ext uri="{9D8B030D-6E8A-4147-A177-3AD203B41FA5}">
                      <a16:colId xmlns:a16="http://schemas.microsoft.com/office/drawing/2014/main" val="443197878"/>
                    </a:ext>
                  </a:extLst>
                </a:gridCol>
              </a:tblGrid>
              <a:tr h="370840">
                <a:tc>
                  <a:txBody>
                    <a:bodyPr/>
                    <a:lstStyle/>
                    <a:p>
                      <a:r>
                        <a:rPr lang="en-CA" dirty="0"/>
                        <a:t>Classification type</a:t>
                      </a:r>
                    </a:p>
                  </a:txBody>
                  <a:tcPr/>
                </a:tc>
                <a:tc>
                  <a:txBody>
                    <a:bodyPr/>
                    <a:lstStyle/>
                    <a:p>
                      <a:r>
                        <a:rPr lang="en-CA" dirty="0"/>
                        <a:t>Model type</a:t>
                      </a:r>
                    </a:p>
                  </a:txBody>
                  <a:tcPr/>
                </a:tc>
                <a:tc>
                  <a:txBody>
                    <a:bodyPr/>
                    <a:lstStyle/>
                    <a:p>
                      <a:r>
                        <a:rPr lang="en-CA" dirty="0"/>
                        <a:t>Accuracy score</a:t>
                      </a:r>
                    </a:p>
                  </a:txBody>
                  <a:tcPr/>
                </a:tc>
                <a:extLst>
                  <a:ext uri="{0D108BD9-81ED-4DB2-BD59-A6C34878D82A}">
                    <a16:rowId xmlns:a16="http://schemas.microsoft.com/office/drawing/2014/main" val="4076871325"/>
                  </a:ext>
                </a:extLst>
              </a:tr>
              <a:tr h="370840">
                <a:tc rowSpan="3">
                  <a:txBody>
                    <a:bodyPr/>
                    <a:lstStyle/>
                    <a:p>
                      <a:r>
                        <a:rPr lang="en-CA" dirty="0"/>
                        <a:t>Binary</a:t>
                      </a:r>
                    </a:p>
                  </a:txBody>
                  <a:tcPr/>
                </a:tc>
                <a:tc>
                  <a:txBody>
                    <a:bodyPr/>
                    <a:lstStyle/>
                    <a:p>
                      <a:r>
                        <a:rPr lang="en-CA" dirty="0"/>
                        <a:t>Naïve Bayes</a:t>
                      </a:r>
                    </a:p>
                  </a:txBody>
                  <a:tcPr/>
                </a:tc>
                <a:tc>
                  <a:txBody>
                    <a:bodyPr/>
                    <a:lstStyle/>
                    <a:p>
                      <a:r>
                        <a:rPr lang="en-CA" dirty="0"/>
                        <a:t>0.811</a:t>
                      </a:r>
                    </a:p>
                  </a:txBody>
                  <a:tcPr/>
                </a:tc>
                <a:extLst>
                  <a:ext uri="{0D108BD9-81ED-4DB2-BD59-A6C34878D82A}">
                    <a16:rowId xmlns:a16="http://schemas.microsoft.com/office/drawing/2014/main" val="3482601454"/>
                  </a:ext>
                </a:extLst>
              </a:tr>
              <a:tr h="370840">
                <a:tc vMerge="1">
                  <a:txBody>
                    <a:bodyPr/>
                    <a:lstStyle/>
                    <a:p>
                      <a:endParaRPr lang="en-CA" dirty="0"/>
                    </a:p>
                  </a:txBody>
                  <a:tcPr/>
                </a:tc>
                <a:tc>
                  <a:txBody>
                    <a:bodyPr/>
                    <a:lstStyle/>
                    <a:p>
                      <a:r>
                        <a:rPr lang="en-CA" dirty="0"/>
                        <a:t>Logistic Regression</a:t>
                      </a:r>
                    </a:p>
                  </a:txBody>
                  <a:tcPr/>
                </a:tc>
                <a:tc>
                  <a:txBody>
                    <a:bodyPr/>
                    <a:lstStyle/>
                    <a:p>
                      <a:r>
                        <a:rPr lang="en-CA" dirty="0"/>
                        <a:t>0.854</a:t>
                      </a:r>
                    </a:p>
                  </a:txBody>
                  <a:tcPr/>
                </a:tc>
                <a:extLst>
                  <a:ext uri="{0D108BD9-81ED-4DB2-BD59-A6C34878D82A}">
                    <a16:rowId xmlns:a16="http://schemas.microsoft.com/office/drawing/2014/main" val="462438986"/>
                  </a:ext>
                </a:extLst>
              </a:tr>
              <a:tr h="370840">
                <a:tc vMerge="1">
                  <a:txBody>
                    <a:bodyPr/>
                    <a:lstStyle/>
                    <a:p>
                      <a:endParaRPr lang="en-CA" dirty="0"/>
                    </a:p>
                  </a:txBody>
                  <a:tcPr/>
                </a:tc>
                <a:tc>
                  <a:txBody>
                    <a:bodyPr/>
                    <a:lstStyle/>
                    <a:p>
                      <a:r>
                        <a:rPr lang="en-CA" dirty="0"/>
                        <a:t>Neural Network</a:t>
                      </a:r>
                    </a:p>
                  </a:txBody>
                  <a:tcPr/>
                </a:tc>
                <a:tc>
                  <a:txBody>
                    <a:bodyPr/>
                    <a:lstStyle/>
                    <a:p>
                      <a:r>
                        <a:rPr lang="en-CA" dirty="0"/>
                        <a:t>--</a:t>
                      </a:r>
                    </a:p>
                  </a:txBody>
                  <a:tcPr/>
                </a:tc>
                <a:extLst>
                  <a:ext uri="{0D108BD9-81ED-4DB2-BD59-A6C34878D82A}">
                    <a16:rowId xmlns:a16="http://schemas.microsoft.com/office/drawing/2014/main" val="1680304952"/>
                  </a:ext>
                </a:extLst>
              </a:tr>
              <a:tr h="370840">
                <a:tc rowSpan="3">
                  <a:txBody>
                    <a:bodyPr/>
                    <a:lstStyle/>
                    <a:p>
                      <a:r>
                        <a:rPr lang="en-CA" dirty="0"/>
                        <a:t>3-Category</a:t>
                      </a:r>
                    </a:p>
                  </a:txBody>
                  <a:tcPr/>
                </a:tc>
                <a:tc>
                  <a:txBody>
                    <a:bodyPr/>
                    <a:lstStyle/>
                    <a:p>
                      <a:r>
                        <a:rPr lang="en-CA" dirty="0"/>
                        <a:t>Naïve Bayes</a:t>
                      </a:r>
                    </a:p>
                  </a:txBody>
                  <a:tcPr/>
                </a:tc>
                <a:tc>
                  <a:txBody>
                    <a:bodyPr/>
                    <a:lstStyle/>
                    <a:p>
                      <a:r>
                        <a:rPr lang="en-CA" dirty="0"/>
                        <a:t>0.614</a:t>
                      </a:r>
                    </a:p>
                  </a:txBody>
                  <a:tcPr/>
                </a:tc>
                <a:extLst>
                  <a:ext uri="{0D108BD9-81ED-4DB2-BD59-A6C34878D82A}">
                    <a16:rowId xmlns:a16="http://schemas.microsoft.com/office/drawing/2014/main" val="73943425"/>
                  </a:ext>
                </a:extLst>
              </a:tr>
              <a:tr h="370840">
                <a:tc vMerge="1">
                  <a:txBody>
                    <a:bodyPr/>
                    <a:lstStyle/>
                    <a:p>
                      <a:endParaRPr lang="en-CA" dirty="0"/>
                    </a:p>
                  </a:txBody>
                  <a:tcPr/>
                </a:tc>
                <a:tc>
                  <a:txBody>
                    <a:bodyPr/>
                    <a:lstStyle/>
                    <a:p>
                      <a:r>
                        <a:rPr lang="en-CA" dirty="0"/>
                        <a:t>Logistic Regression</a:t>
                      </a:r>
                    </a:p>
                  </a:txBody>
                  <a:tcPr/>
                </a:tc>
                <a:tc>
                  <a:txBody>
                    <a:bodyPr/>
                    <a:lstStyle/>
                    <a:p>
                      <a:r>
                        <a:rPr lang="en-CA" dirty="0"/>
                        <a:t>0.737</a:t>
                      </a:r>
                    </a:p>
                  </a:txBody>
                  <a:tcPr/>
                </a:tc>
                <a:extLst>
                  <a:ext uri="{0D108BD9-81ED-4DB2-BD59-A6C34878D82A}">
                    <a16:rowId xmlns:a16="http://schemas.microsoft.com/office/drawing/2014/main" val="3187281810"/>
                  </a:ext>
                </a:extLst>
              </a:tr>
              <a:tr h="370840">
                <a:tc vMerge="1">
                  <a:txBody>
                    <a:bodyPr/>
                    <a:lstStyle/>
                    <a:p>
                      <a:endParaRPr lang="en-CA" dirty="0"/>
                    </a:p>
                  </a:txBody>
                  <a:tcPr/>
                </a:tc>
                <a:tc>
                  <a:txBody>
                    <a:bodyPr/>
                    <a:lstStyle/>
                    <a:p>
                      <a:r>
                        <a:rPr lang="en-CA" dirty="0"/>
                        <a:t>Neural Network</a:t>
                      </a:r>
                    </a:p>
                  </a:txBody>
                  <a:tcPr/>
                </a:tc>
                <a:tc>
                  <a:txBody>
                    <a:bodyPr/>
                    <a:lstStyle/>
                    <a:p>
                      <a:r>
                        <a:rPr lang="en-CA" dirty="0"/>
                        <a:t>--</a:t>
                      </a:r>
                    </a:p>
                  </a:txBody>
                  <a:tcPr/>
                </a:tc>
                <a:extLst>
                  <a:ext uri="{0D108BD9-81ED-4DB2-BD59-A6C34878D82A}">
                    <a16:rowId xmlns:a16="http://schemas.microsoft.com/office/drawing/2014/main" val="2506944413"/>
                  </a:ext>
                </a:extLst>
              </a:tr>
              <a:tr h="370840">
                <a:tc rowSpan="3">
                  <a:txBody>
                    <a:bodyPr/>
                    <a:lstStyle/>
                    <a:p>
                      <a:r>
                        <a:rPr lang="en-CA" dirty="0"/>
                        <a:t>5-category</a:t>
                      </a:r>
                    </a:p>
                  </a:txBody>
                  <a:tcPr/>
                </a:tc>
                <a:tc>
                  <a:txBody>
                    <a:bodyPr/>
                    <a:lstStyle/>
                    <a:p>
                      <a:r>
                        <a:rPr lang="en-CA" dirty="0"/>
                        <a:t>Naïve Bayes</a:t>
                      </a:r>
                    </a:p>
                  </a:txBody>
                  <a:tcPr/>
                </a:tc>
                <a:tc>
                  <a:txBody>
                    <a:bodyPr/>
                    <a:lstStyle/>
                    <a:p>
                      <a:r>
                        <a:rPr lang="en-CA" dirty="0"/>
                        <a:t>0.391</a:t>
                      </a:r>
                    </a:p>
                  </a:txBody>
                  <a:tcPr/>
                </a:tc>
                <a:extLst>
                  <a:ext uri="{0D108BD9-81ED-4DB2-BD59-A6C34878D82A}">
                    <a16:rowId xmlns:a16="http://schemas.microsoft.com/office/drawing/2014/main" val="857050003"/>
                  </a:ext>
                </a:extLst>
              </a:tr>
              <a:tr h="370840">
                <a:tc vMerge="1">
                  <a:txBody>
                    <a:bodyPr/>
                    <a:lstStyle/>
                    <a:p>
                      <a:endParaRPr lang="en-CA" dirty="0"/>
                    </a:p>
                  </a:txBody>
                  <a:tcPr/>
                </a:tc>
                <a:tc>
                  <a:txBody>
                    <a:bodyPr/>
                    <a:lstStyle/>
                    <a:p>
                      <a:r>
                        <a:rPr lang="en-CA" dirty="0"/>
                        <a:t>Logistic Regression</a:t>
                      </a:r>
                    </a:p>
                  </a:txBody>
                  <a:tcPr/>
                </a:tc>
                <a:tc>
                  <a:txBody>
                    <a:bodyPr/>
                    <a:lstStyle/>
                    <a:p>
                      <a:r>
                        <a:rPr lang="en-CA" dirty="0"/>
                        <a:t>0.454</a:t>
                      </a:r>
                    </a:p>
                  </a:txBody>
                  <a:tcPr/>
                </a:tc>
                <a:extLst>
                  <a:ext uri="{0D108BD9-81ED-4DB2-BD59-A6C34878D82A}">
                    <a16:rowId xmlns:a16="http://schemas.microsoft.com/office/drawing/2014/main" val="1679830398"/>
                  </a:ext>
                </a:extLst>
              </a:tr>
              <a:tr h="370840">
                <a:tc vMerge="1">
                  <a:txBody>
                    <a:bodyPr/>
                    <a:lstStyle/>
                    <a:p>
                      <a:endParaRPr lang="en-CA" dirty="0"/>
                    </a:p>
                  </a:txBody>
                  <a:tcPr/>
                </a:tc>
                <a:tc>
                  <a:txBody>
                    <a:bodyPr/>
                    <a:lstStyle/>
                    <a:p>
                      <a:r>
                        <a:rPr lang="en-CA" dirty="0"/>
                        <a:t>Neural Network</a:t>
                      </a:r>
                    </a:p>
                  </a:txBody>
                  <a:tcPr/>
                </a:tc>
                <a:tc>
                  <a:txBody>
                    <a:bodyPr/>
                    <a:lstStyle/>
                    <a:p>
                      <a:r>
                        <a:rPr lang="en-CA" dirty="0"/>
                        <a:t>--</a:t>
                      </a:r>
                    </a:p>
                  </a:txBody>
                  <a:tcPr/>
                </a:tc>
                <a:extLst>
                  <a:ext uri="{0D108BD9-81ED-4DB2-BD59-A6C34878D82A}">
                    <a16:rowId xmlns:a16="http://schemas.microsoft.com/office/drawing/2014/main" val="1416074506"/>
                  </a:ext>
                </a:extLst>
              </a:tr>
            </a:tbl>
          </a:graphicData>
        </a:graphic>
      </p:graphicFrame>
      <p:sp>
        <p:nvSpPr>
          <p:cNvPr id="4" name="Date Placeholder 3">
            <a:extLst>
              <a:ext uri="{FF2B5EF4-FFF2-40B4-BE49-F238E27FC236}">
                <a16:creationId xmlns:a16="http://schemas.microsoft.com/office/drawing/2014/main" id="{A83AB89B-ED85-49CB-B5C9-2CD42ED10FEE}"/>
              </a:ext>
            </a:extLst>
          </p:cNvPr>
          <p:cNvSpPr>
            <a:spLocks noGrp="1"/>
          </p:cNvSpPr>
          <p:nvPr>
            <p:ph type="dt" sz="half" idx="10"/>
          </p:nvPr>
        </p:nvSpPr>
        <p:spPr/>
        <p:txBody>
          <a:bodyPr/>
          <a:lstStyle/>
          <a:p>
            <a:r>
              <a:rPr lang="en-US"/>
              <a:t>August 2020</a:t>
            </a:r>
            <a:endParaRPr lang="en-US" dirty="0"/>
          </a:p>
        </p:txBody>
      </p:sp>
      <p:sp>
        <p:nvSpPr>
          <p:cNvPr id="5" name="Footer Placeholder 4">
            <a:extLst>
              <a:ext uri="{FF2B5EF4-FFF2-40B4-BE49-F238E27FC236}">
                <a16:creationId xmlns:a16="http://schemas.microsoft.com/office/drawing/2014/main" id="{3A33C639-C4A9-4449-8810-7F87EF8CFE26}"/>
              </a:ext>
            </a:extLst>
          </p:cNvPr>
          <p:cNvSpPr>
            <a:spLocks noGrp="1"/>
          </p:cNvSpPr>
          <p:nvPr>
            <p:ph type="ftr" sz="quarter" idx="11"/>
          </p:nvPr>
        </p:nvSpPr>
        <p:spPr/>
        <p:txBody>
          <a:bodyPr/>
          <a:lstStyle/>
          <a:p>
            <a:r>
              <a:rPr lang="en-US"/>
              <a:t>Team Xy: Blake Belnap, Helen Ly, Jasmeer Sangha, Karen Bennis</a:t>
            </a:r>
            <a:endParaRPr lang="en-US" dirty="0"/>
          </a:p>
        </p:txBody>
      </p:sp>
      <p:sp>
        <p:nvSpPr>
          <p:cNvPr id="6" name="Slide Number Placeholder 5">
            <a:extLst>
              <a:ext uri="{FF2B5EF4-FFF2-40B4-BE49-F238E27FC236}">
                <a16:creationId xmlns:a16="http://schemas.microsoft.com/office/drawing/2014/main" id="{C8014711-EC9B-4038-93D0-88647B081188}"/>
              </a:ext>
            </a:extLst>
          </p:cNvPr>
          <p:cNvSpPr>
            <a:spLocks noGrp="1"/>
          </p:cNvSpPr>
          <p:nvPr>
            <p:ph type="sldNum" sz="quarter" idx="12"/>
          </p:nvPr>
        </p:nvSpPr>
        <p:spPr/>
        <p:txBody>
          <a:bodyPr/>
          <a:lstStyle/>
          <a:p>
            <a:fld id="{3A98EE3D-8CD1-4C3F-BD1C-C98C9596463C}" type="slidenum">
              <a:rPr lang="en-US" smtClean="0"/>
              <a:t>14</a:t>
            </a:fld>
            <a:endParaRPr lang="en-US" dirty="0"/>
          </a:p>
        </p:txBody>
      </p:sp>
      <p:sp>
        <p:nvSpPr>
          <p:cNvPr id="8" name="TextBox 7">
            <a:extLst>
              <a:ext uri="{FF2B5EF4-FFF2-40B4-BE49-F238E27FC236}">
                <a16:creationId xmlns:a16="http://schemas.microsoft.com/office/drawing/2014/main" id="{7322D4E5-3D94-412A-A5B3-3FD589883DB1}"/>
              </a:ext>
            </a:extLst>
          </p:cNvPr>
          <p:cNvSpPr txBox="1"/>
          <p:nvPr/>
        </p:nvSpPr>
        <p:spPr>
          <a:xfrm>
            <a:off x="7429499" y="2082318"/>
            <a:ext cx="4527864" cy="3539430"/>
          </a:xfrm>
          <a:prstGeom prst="rect">
            <a:avLst/>
          </a:prstGeom>
          <a:noFill/>
        </p:spPr>
        <p:txBody>
          <a:bodyPr wrap="square" rtlCol="0">
            <a:spAutoFit/>
          </a:bodyPr>
          <a:lstStyle/>
          <a:p>
            <a:pPr marL="285750" indent="-285750">
              <a:buClr>
                <a:srgbClr val="BF2419"/>
              </a:buClr>
              <a:buFont typeface="Wingdings" panose="05000000000000000000" pitchFamily="2" charset="2"/>
              <a:buChar char="«"/>
            </a:pPr>
            <a:r>
              <a:rPr lang="en-CA" sz="3200" dirty="0"/>
              <a:t>Neural Network models were unable to run in </a:t>
            </a:r>
            <a:r>
              <a:rPr lang="en-CA" sz="3200" dirty="0" err="1"/>
              <a:t>Colab</a:t>
            </a:r>
            <a:r>
              <a:rPr lang="en-CA" sz="3200" dirty="0"/>
              <a:t> because it uses too much RAM, even when reducing the dimensionality of the dataset.</a:t>
            </a:r>
            <a:endParaRPr lang="en-CA" sz="1400" dirty="0"/>
          </a:p>
        </p:txBody>
      </p:sp>
    </p:spTree>
    <p:extLst>
      <p:ext uri="{BB962C8B-B14F-4D97-AF65-F5344CB8AC3E}">
        <p14:creationId xmlns:p14="http://schemas.microsoft.com/office/powerpoint/2010/main" val="509336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2C67F-E120-441B-B239-01E4697E31EB}"/>
              </a:ext>
            </a:extLst>
          </p:cNvPr>
          <p:cNvSpPr>
            <a:spLocks noGrp="1"/>
          </p:cNvSpPr>
          <p:nvPr>
            <p:ph type="title"/>
          </p:nvPr>
        </p:nvSpPr>
        <p:spPr/>
        <p:txBody>
          <a:bodyPr/>
          <a:lstStyle/>
          <a:p>
            <a:r>
              <a:rPr lang="en-US" dirty="0"/>
              <a:t>Lessons learned</a:t>
            </a:r>
            <a:endParaRPr lang="en-CA" dirty="0"/>
          </a:p>
        </p:txBody>
      </p:sp>
      <p:sp>
        <p:nvSpPr>
          <p:cNvPr id="3" name="Content Placeholder 2">
            <a:extLst>
              <a:ext uri="{FF2B5EF4-FFF2-40B4-BE49-F238E27FC236}">
                <a16:creationId xmlns:a16="http://schemas.microsoft.com/office/drawing/2014/main" id="{7DD044CB-16C9-4730-ADDE-4E884EC9DFDA}"/>
              </a:ext>
            </a:extLst>
          </p:cNvPr>
          <p:cNvSpPr>
            <a:spLocks noGrp="1"/>
          </p:cNvSpPr>
          <p:nvPr>
            <p:ph idx="1"/>
          </p:nvPr>
        </p:nvSpPr>
        <p:spPr/>
        <p:txBody>
          <a:bodyPr>
            <a:normAutofit fontScale="92500" lnSpcReduction="10000"/>
          </a:bodyPr>
          <a:lstStyle/>
          <a:p>
            <a:pPr>
              <a:buFont typeface="Wingdings" panose="05000000000000000000" pitchFamily="2" charset="2"/>
              <a:buChar char="«"/>
            </a:pPr>
            <a:r>
              <a:rPr lang="en-CA" sz="2800" dirty="0"/>
              <a:t>Despite the benefits of Google Cloud Service, Google </a:t>
            </a:r>
            <a:r>
              <a:rPr lang="en-CA" sz="2800" dirty="0" err="1"/>
              <a:t>Colab</a:t>
            </a:r>
            <a:r>
              <a:rPr lang="en-CA" sz="2800" dirty="0"/>
              <a:t> was a bottleneck, and ultimately unable to perform what we intended; models which did work also needed to be recoded for the dashboard</a:t>
            </a:r>
          </a:p>
          <a:p>
            <a:pPr>
              <a:buFont typeface="Wingdings" panose="05000000000000000000" pitchFamily="2" charset="2"/>
              <a:buChar char="«"/>
            </a:pPr>
            <a:r>
              <a:rPr lang="en-CA" sz="2800" dirty="0"/>
              <a:t>Dense layers of neural networks use much more RAM than other ML models when using sparse matrices for hashed text</a:t>
            </a:r>
          </a:p>
          <a:p>
            <a:pPr>
              <a:buFont typeface="Wingdings" panose="05000000000000000000" pitchFamily="2" charset="2"/>
              <a:buChar char="«"/>
            </a:pPr>
            <a:r>
              <a:rPr lang="en-CA" sz="2800" dirty="0"/>
              <a:t>We may have identified cost-effective solutions that could handle big data AND run a neural network machine learning model, had there been more time</a:t>
            </a:r>
          </a:p>
        </p:txBody>
      </p:sp>
      <p:sp>
        <p:nvSpPr>
          <p:cNvPr id="4" name="Date Placeholder 3">
            <a:extLst>
              <a:ext uri="{FF2B5EF4-FFF2-40B4-BE49-F238E27FC236}">
                <a16:creationId xmlns:a16="http://schemas.microsoft.com/office/drawing/2014/main" id="{A83AB89B-ED85-49CB-B5C9-2CD42ED10FEE}"/>
              </a:ext>
            </a:extLst>
          </p:cNvPr>
          <p:cNvSpPr>
            <a:spLocks noGrp="1"/>
          </p:cNvSpPr>
          <p:nvPr>
            <p:ph type="dt" sz="half" idx="10"/>
          </p:nvPr>
        </p:nvSpPr>
        <p:spPr/>
        <p:txBody>
          <a:bodyPr/>
          <a:lstStyle/>
          <a:p>
            <a:r>
              <a:rPr lang="en-US"/>
              <a:t>August 2020</a:t>
            </a:r>
            <a:endParaRPr lang="en-US" dirty="0"/>
          </a:p>
        </p:txBody>
      </p:sp>
      <p:sp>
        <p:nvSpPr>
          <p:cNvPr id="5" name="Footer Placeholder 4">
            <a:extLst>
              <a:ext uri="{FF2B5EF4-FFF2-40B4-BE49-F238E27FC236}">
                <a16:creationId xmlns:a16="http://schemas.microsoft.com/office/drawing/2014/main" id="{3A33C639-C4A9-4449-8810-7F87EF8CFE26}"/>
              </a:ext>
            </a:extLst>
          </p:cNvPr>
          <p:cNvSpPr>
            <a:spLocks noGrp="1"/>
          </p:cNvSpPr>
          <p:nvPr>
            <p:ph type="ftr" sz="quarter" idx="11"/>
          </p:nvPr>
        </p:nvSpPr>
        <p:spPr/>
        <p:txBody>
          <a:bodyPr/>
          <a:lstStyle/>
          <a:p>
            <a:r>
              <a:rPr lang="en-US"/>
              <a:t>Team Xy: Blake Belnap, Helen Ly, Jasmeer Sangha, Karen Bennis</a:t>
            </a:r>
            <a:endParaRPr lang="en-US" dirty="0"/>
          </a:p>
        </p:txBody>
      </p:sp>
      <p:sp>
        <p:nvSpPr>
          <p:cNvPr id="6" name="Slide Number Placeholder 5">
            <a:extLst>
              <a:ext uri="{FF2B5EF4-FFF2-40B4-BE49-F238E27FC236}">
                <a16:creationId xmlns:a16="http://schemas.microsoft.com/office/drawing/2014/main" id="{C8014711-EC9B-4038-93D0-88647B081188}"/>
              </a:ext>
            </a:extLst>
          </p:cNvPr>
          <p:cNvSpPr>
            <a:spLocks noGrp="1"/>
          </p:cNvSpPr>
          <p:nvPr>
            <p:ph type="sldNum" sz="quarter" idx="12"/>
          </p:nvPr>
        </p:nvSpPr>
        <p:spPr/>
        <p:txBody>
          <a:bodyPr/>
          <a:lstStyle/>
          <a:p>
            <a:fld id="{3A98EE3D-8CD1-4C3F-BD1C-C98C9596463C}" type="slidenum">
              <a:rPr lang="en-US" smtClean="0"/>
              <a:t>15</a:t>
            </a:fld>
            <a:endParaRPr lang="en-US" dirty="0"/>
          </a:p>
        </p:txBody>
      </p:sp>
    </p:spTree>
    <p:extLst>
      <p:ext uri="{BB962C8B-B14F-4D97-AF65-F5344CB8AC3E}">
        <p14:creationId xmlns:p14="http://schemas.microsoft.com/office/powerpoint/2010/main" val="1052060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2C67F-E120-441B-B239-01E4697E31EB}"/>
              </a:ext>
            </a:extLst>
          </p:cNvPr>
          <p:cNvSpPr>
            <a:spLocks noGrp="1"/>
          </p:cNvSpPr>
          <p:nvPr>
            <p:ph type="title"/>
          </p:nvPr>
        </p:nvSpPr>
        <p:spPr/>
        <p:txBody>
          <a:bodyPr/>
          <a:lstStyle/>
          <a:p>
            <a:r>
              <a:rPr lang="en-US" dirty="0"/>
              <a:t>Recommendations for future analysis</a:t>
            </a:r>
            <a:endParaRPr lang="en-CA" dirty="0"/>
          </a:p>
        </p:txBody>
      </p:sp>
      <p:sp>
        <p:nvSpPr>
          <p:cNvPr id="4" name="Date Placeholder 3">
            <a:extLst>
              <a:ext uri="{FF2B5EF4-FFF2-40B4-BE49-F238E27FC236}">
                <a16:creationId xmlns:a16="http://schemas.microsoft.com/office/drawing/2014/main" id="{A83AB89B-ED85-49CB-B5C9-2CD42ED10FEE}"/>
              </a:ext>
            </a:extLst>
          </p:cNvPr>
          <p:cNvSpPr>
            <a:spLocks noGrp="1"/>
          </p:cNvSpPr>
          <p:nvPr>
            <p:ph type="dt" sz="half" idx="10"/>
          </p:nvPr>
        </p:nvSpPr>
        <p:spPr/>
        <p:txBody>
          <a:bodyPr/>
          <a:lstStyle/>
          <a:p>
            <a:r>
              <a:rPr lang="en-US"/>
              <a:t>August 2020</a:t>
            </a:r>
            <a:endParaRPr lang="en-US" dirty="0"/>
          </a:p>
        </p:txBody>
      </p:sp>
      <p:sp>
        <p:nvSpPr>
          <p:cNvPr id="5" name="Footer Placeholder 4">
            <a:extLst>
              <a:ext uri="{FF2B5EF4-FFF2-40B4-BE49-F238E27FC236}">
                <a16:creationId xmlns:a16="http://schemas.microsoft.com/office/drawing/2014/main" id="{3A33C639-C4A9-4449-8810-7F87EF8CFE26}"/>
              </a:ext>
            </a:extLst>
          </p:cNvPr>
          <p:cNvSpPr>
            <a:spLocks noGrp="1"/>
          </p:cNvSpPr>
          <p:nvPr>
            <p:ph type="ftr" sz="quarter" idx="11"/>
          </p:nvPr>
        </p:nvSpPr>
        <p:spPr/>
        <p:txBody>
          <a:bodyPr/>
          <a:lstStyle/>
          <a:p>
            <a:r>
              <a:rPr lang="en-US"/>
              <a:t>Team Xy: Blake Belnap, Helen Ly, Jasmeer Sangha, Karen Bennis</a:t>
            </a:r>
            <a:endParaRPr lang="en-US" dirty="0"/>
          </a:p>
        </p:txBody>
      </p:sp>
      <p:sp>
        <p:nvSpPr>
          <p:cNvPr id="6" name="Slide Number Placeholder 5">
            <a:extLst>
              <a:ext uri="{FF2B5EF4-FFF2-40B4-BE49-F238E27FC236}">
                <a16:creationId xmlns:a16="http://schemas.microsoft.com/office/drawing/2014/main" id="{C8014711-EC9B-4038-93D0-88647B081188}"/>
              </a:ext>
            </a:extLst>
          </p:cNvPr>
          <p:cNvSpPr>
            <a:spLocks noGrp="1"/>
          </p:cNvSpPr>
          <p:nvPr>
            <p:ph type="sldNum" sz="quarter" idx="12"/>
          </p:nvPr>
        </p:nvSpPr>
        <p:spPr/>
        <p:txBody>
          <a:bodyPr/>
          <a:lstStyle/>
          <a:p>
            <a:fld id="{3A98EE3D-8CD1-4C3F-BD1C-C98C9596463C}" type="slidenum">
              <a:rPr lang="en-US" smtClean="0"/>
              <a:t>16</a:t>
            </a:fld>
            <a:endParaRPr lang="en-US" dirty="0"/>
          </a:p>
        </p:txBody>
      </p:sp>
      <p:sp>
        <p:nvSpPr>
          <p:cNvPr id="7" name="Content Placeholder 2">
            <a:extLst>
              <a:ext uri="{FF2B5EF4-FFF2-40B4-BE49-F238E27FC236}">
                <a16:creationId xmlns:a16="http://schemas.microsoft.com/office/drawing/2014/main" id="{C8D5885D-0094-4A96-96E6-A1AD76FD3B22}"/>
              </a:ext>
            </a:extLst>
          </p:cNvPr>
          <p:cNvSpPr>
            <a:spLocks noGrp="1"/>
          </p:cNvSpPr>
          <p:nvPr>
            <p:ph idx="1"/>
          </p:nvPr>
        </p:nvSpPr>
        <p:spPr>
          <a:xfrm>
            <a:off x="1096963" y="2108200"/>
            <a:ext cx="10058400" cy="3760788"/>
          </a:xfrm>
        </p:spPr>
        <p:txBody>
          <a:bodyPr>
            <a:normAutofit/>
          </a:bodyPr>
          <a:lstStyle/>
          <a:p>
            <a:pPr>
              <a:buFont typeface="Wingdings" panose="05000000000000000000" pitchFamily="2" charset="2"/>
              <a:buChar char="«"/>
            </a:pPr>
            <a:r>
              <a:rPr lang="en-CA" sz="2800" dirty="0"/>
              <a:t>Train and test ML models on larger dataset</a:t>
            </a:r>
          </a:p>
          <a:p>
            <a:pPr>
              <a:buFont typeface="Wingdings" panose="05000000000000000000" pitchFamily="2" charset="2"/>
              <a:buChar char="«"/>
            </a:pPr>
            <a:r>
              <a:rPr lang="en-CA" sz="2800" dirty="0"/>
              <a:t>Find a viable solution for running the neural network machine learning model</a:t>
            </a:r>
          </a:p>
          <a:p>
            <a:pPr>
              <a:buFont typeface="Wingdings" panose="05000000000000000000" pitchFamily="2" charset="2"/>
              <a:buChar char="«"/>
            </a:pPr>
            <a:r>
              <a:rPr lang="en-CA" sz="2800" dirty="0"/>
              <a:t>After a successful run of the neural network machine learning model, apply the model to different datasets (e.g. amazon reviews, IMDb reviews, Google reviews) to see its effectiveness in predicting sentiment when applied to different datasets</a:t>
            </a:r>
          </a:p>
        </p:txBody>
      </p:sp>
    </p:spTree>
    <p:extLst>
      <p:ext uri="{BB962C8B-B14F-4D97-AF65-F5344CB8AC3E}">
        <p14:creationId xmlns:p14="http://schemas.microsoft.com/office/powerpoint/2010/main" val="826369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2C67F-E120-441B-B239-01E4697E31EB}"/>
              </a:ext>
            </a:extLst>
          </p:cNvPr>
          <p:cNvSpPr>
            <a:spLocks noGrp="1"/>
          </p:cNvSpPr>
          <p:nvPr>
            <p:ph type="title"/>
          </p:nvPr>
        </p:nvSpPr>
        <p:spPr/>
        <p:txBody>
          <a:bodyPr/>
          <a:lstStyle/>
          <a:p>
            <a:r>
              <a:rPr lang="en-US" dirty="0"/>
              <a:t>Thank you!</a:t>
            </a:r>
            <a:endParaRPr lang="en-CA" dirty="0"/>
          </a:p>
        </p:txBody>
      </p:sp>
      <p:sp>
        <p:nvSpPr>
          <p:cNvPr id="4" name="Date Placeholder 3">
            <a:extLst>
              <a:ext uri="{FF2B5EF4-FFF2-40B4-BE49-F238E27FC236}">
                <a16:creationId xmlns:a16="http://schemas.microsoft.com/office/drawing/2014/main" id="{A83AB89B-ED85-49CB-B5C9-2CD42ED10FEE}"/>
              </a:ext>
            </a:extLst>
          </p:cNvPr>
          <p:cNvSpPr>
            <a:spLocks noGrp="1"/>
          </p:cNvSpPr>
          <p:nvPr>
            <p:ph type="dt" sz="half" idx="10"/>
          </p:nvPr>
        </p:nvSpPr>
        <p:spPr/>
        <p:txBody>
          <a:bodyPr/>
          <a:lstStyle/>
          <a:p>
            <a:r>
              <a:rPr lang="en-US"/>
              <a:t>August 2020</a:t>
            </a:r>
            <a:endParaRPr lang="en-US" dirty="0"/>
          </a:p>
        </p:txBody>
      </p:sp>
      <p:sp>
        <p:nvSpPr>
          <p:cNvPr id="5" name="Footer Placeholder 4">
            <a:extLst>
              <a:ext uri="{FF2B5EF4-FFF2-40B4-BE49-F238E27FC236}">
                <a16:creationId xmlns:a16="http://schemas.microsoft.com/office/drawing/2014/main" id="{3A33C639-C4A9-4449-8810-7F87EF8CFE26}"/>
              </a:ext>
            </a:extLst>
          </p:cNvPr>
          <p:cNvSpPr>
            <a:spLocks noGrp="1"/>
          </p:cNvSpPr>
          <p:nvPr>
            <p:ph type="ftr" sz="quarter" idx="11"/>
          </p:nvPr>
        </p:nvSpPr>
        <p:spPr/>
        <p:txBody>
          <a:bodyPr/>
          <a:lstStyle/>
          <a:p>
            <a:r>
              <a:rPr lang="en-US"/>
              <a:t>Team Xy: Blake Belnap, Helen Ly, Jasmeer Sangha, Karen Bennis</a:t>
            </a:r>
            <a:endParaRPr lang="en-US" dirty="0"/>
          </a:p>
        </p:txBody>
      </p:sp>
      <p:sp>
        <p:nvSpPr>
          <p:cNvPr id="6" name="Slide Number Placeholder 5">
            <a:extLst>
              <a:ext uri="{FF2B5EF4-FFF2-40B4-BE49-F238E27FC236}">
                <a16:creationId xmlns:a16="http://schemas.microsoft.com/office/drawing/2014/main" id="{C8014711-EC9B-4038-93D0-88647B081188}"/>
              </a:ext>
            </a:extLst>
          </p:cNvPr>
          <p:cNvSpPr>
            <a:spLocks noGrp="1"/>
          </p:cNvSpPr>
          <p:nvPr>
            <p:ph type="sldNum" sz="quarter" idx="12"/>
          </p:nvPr>
        </p:nvSpPr>
        <p:spPr/>
        <p:txBody>
          <a:bodyPr/>
          <a:lstStyle/>
          <a:p>
            <a:fld id="{3A98EE3D-8CD1-4C3F-BD1C-C98C9596463C}" type="slidenum">
              <a:rPr lang="en-US" smtClean="0"/>
              <a:t>17</a:t>
            </a:fld>
            <a:endParaRPr lang="en-US" dirty="0"/>
          </a:p>
        </p:txBody>
      </p:sp>
      <p:sp>
        <p:nvSpPr>
          <p:cNvPr id="7" name="Content Placeholder 2">
            <a:extLst>
              <a:ext uri="{FF2B5EF4-FFF2-40B4-BE49-F238E27FC236}">
                <a16:creationId xmlns:a16="http://schemas.microsoft.com/office/drawing/2014/main" id="{9FEC2709-46E0-44D2-91D3-82460D305D8C}"/>
              </a:ext>
            </a:extLst>
          </p:cNvPr>
          <p:cNvSpPr>
            <a:spLocks noGrp="1"/>
          </p:cNvSpPr>
          <p:nvPr>
            <p:ph idx="1"/>
          </p:nvPr>
        </p:nvSpPr>
        <p:spPr>
          <a:xfrm>
            <a:off x="1096963" y="2108200"/>
            <a:ext cx="10058400" cy="3760788"/>
          </a:xfrm>
        </p:spPr>
        <p:txBody>
          <a:bodyPr>
            <a:normAutofit/>
          </a:bodyPr>
          <a:lstStyle/>
          <a:p>
            <a:pPr marL="0" indent="0">
              <a:buNone/>
            </a:pPr>
            <a:r>
              <a:rPr lang="en-CA" sz="13800" dirty="0">
                <a:solidFill>
                  <a:srgbClr val="BF2419"/>
                </a:solidFill>
              </a:rPr>
              <a:t>Questions?</a:t>
            </a:r>
          </a:p>
        </p:txBody>
      </p:sp>
    </p:spTree>
    <p:extLst>
      <p:ext uri="{BB962C8B-B14F-4D97-AF65-F5344CB8AC3E}">
        <p14:creationId xmlns:p14="http://schemas.microsoft.com/office/powerpoint/2010/main" val="842155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C808F-BA6C-455B-A37C-38D9818593C7}"/>
              </a:ext>
            </a:extLst>
          </p:cNvPr>
          <p:cNvSpPr>
            <a:spLocks noGrp="1"/>
          </p:cNvSpPr>
          <p:nvPr>
            <p:ph type="title"/>
          </p:nvPr>
        </p:nvSpPr>
        <p:spPr/>
        <p:txBody>
          <a:bodyPr/>
          <a:lstStyle/>
          <a:p>
            <a:r>
              <a:rPr lang="en-CA" dirty="0"/>
              <a:t>Topic</a:t>
            </a:r>
          </a:p>
        </p:txBody>
      </p:sp>
      <p:sp>
        <p:nvSpPr>
          <p:cNvPr id="3" name="Content Placeholder 2">
            <a:extLst>
              <a:ext uri="{FF2B5EF4-FFF2-40B4-BE49-F238E27FC236}">
                <a16:creationId xmlns:a16="http://schemas.microsoft.com/office/drawing/2014/main" id="{EFE654CA-E749-49D4-89BB-C5EF0F67C521}"/>
              </a:ext>
            </a:extLst>
          </p:cNvPr>
          <p:cNvSpPr>
            <a:spLocks noGrp="1"/>
          </p:cNvSpPr>
          <p:nvPr>
            <p:ph idx="1"/>
          </p:nvPr>
        </p:nvSpPr>
        <p:spPr/>
        <p:txBody>
          <a:bodyPr>
            <a:normAutofit/>
          </a:bodyPr>
          <a:lstStyle/>
          <a:p>
            <a:pPr marL="201168" lvl="1" indent="0">
              <a:buNone/>
            </a:pPr>
            <a:r>
              <a:rPr lang="en-CA" sz="2800" b="1" i="1" dirty="0">
                <a:solidFill>
                  <a:srgbClr val="BF2419"/>
                </a:solidFill>
              </a:rPr>
              <a:t>Sentiment analysis using natural language processing (NLP) and machine learning techniques to classify Yelp reviews by star rating</a:t>
            </a:r>
          </a:p>
          <a:p>
            <a:pPr marL="201168" lvl="1" indent="0">
              <a:buNone/>
            </a:pPr>
            <a:endParaRPr lang="en-CA" sz="2800" b="1" i="1" dirty="0">
              <a:solidFill>
                <a:srgbClr val="BF2419"/>
              </a:solidFill>
            </a:endParaRPr>
          </a:p>
          <a:p>
            <a:r>
              <a:rPr lang="en-CA" sz="2800" b="1" dirty="0"/>
              <a:t>Reason for topic selection:</a:t>
            </a:r>
          </a:p>
          <a:p>
            <a:pPr>
              <a:buFont typeface="Wingdings" panose="05000000000000000000" pitchFamily="2" charset="2"/>
              <a:buChar char=""/>
            </a:pPr>
            <a:r>
              <a:rPr lang="en-CA" dirty="0"/>
              <a:t>To expand upon the course content covering NLP</a:t>
            </a:r>
          </a:p>
          <a:p>
            <a:pPr>
              <a:buFont typeface="Wingdings" panose="05000000000000000000" pitchFamily="2" charset="2"/>
              <a:buChar char=""/>
            </a:pPr>
            <a:r>
              <a:rPr lang="en-CA" dirty="0"/>
              <a:t>To cover a topic with universal appeal and relevance to everyday life</a:t>
            </a:r>
          </a:p>
        </p:txBody>
      </p:sp>
      <p:sp>
        <p:nvSpPr>
          <p:cNvPr id="4" name="Date Placeholder 3">
            <a:extLst>
              <a:ext uri="{FF2B5EF4-FFF2-40B4-BE49-F238E27FC236}">
                <a16:creationId xmlns:a16="http://schemas.microsoft.com/office/drawing/2014/main" id="{05DAE0B8-3F7D-477E-B30E-DBFD59B952A2}"/>
              </a:ext>
            </a:extLst>
          </p:cNvPr>
          <p:cNvSpPr>
            <a:spLocks noGrp="1"/>
          </p:cNvSpPr>
          <p:nvPr>
            <p:ph type="dt" sz="half" idx="10"/>
          </p:nvPr>
        </p:nvSpPr>
        <p:spPr/>
        <p:txBody>
          <a:bodyPr/>
          <a:lstStyle/>
          <a:p>
            <a:r>
              <a:rPr lang="en-US"/>
              <a:t>August 2020</a:t>
            </a:r>
            <a:endParaRPr lang="en-US" dirty="0"/>
          </a:p>
        </p:txBody>
      </p:sp>
      <p:sp>
        <p:nvSpPr>
          <p:cNvPr id="5" name="Footer Placeholder 4">
            <a:extLst>
              <a:ext uri="{FF2B5EF4-FFF2-40B4-BE49-F238E27FC236}">
                <a16:creationId xmlns:a16="http://schemas.microsoft.com/office/drawing/2014/main" id="{0D576905-1740-4FB0-8DC9-E1BA0D426DB6}"/>
              </a:ext>
            </a:extLst>
          </p:cNvPr>
          <p:cNvSpPr>
            <a:spLocks noGrp="1"/>
          </p:cNvSpPr>
          <p:nvPr>
            <p:ph type="ftr" sz="quarter" idx="11"/>
          </p:nvPr>
        </p:nvSpPr>
        <p:spPr/>
        <p:txBody>
          <a:bodyPr/>
          <a:lstStyle/>
          <a:p>
            <a:r>
              <a:rPr lang="en-US"/>
              <a:t>Team Xy: Blake Belnap, Helen Ly, Jasmeer Sangha, Karen Bennis</a:t>
            </a:r>
            <a:endParaRPr lang="en-US" dirty="0"/>
          </a:p>
        </p:txBody>
      </p:sp>
      <p:sp>
        <p:nvSpPr>
          <p:cNvPr id="6" name="Slide Number Placeholder 5">
            <a:extLst>
              <a:ext uri="{FF2B5EF4-FFF2-40B4-BE49-F238E27FC236}">
                <a16:creationId xmlns:a16="http://schemas.microsoft.com/office/drawing/2014/main" id="{BFB12F51-B2BE-4012-A367-EF18620AF7CA}"/>
              </a:ext>
            </a:extLst>
          </p:cNvPr>
          <p:cNvSpPr>
            <a:spLocks noGrp="1"/>
          </p:cNvSpPr>
          <p:nvPr>
            <p:ph type="sldNum" sz="quarter" idx="12"/>
          </p:nvPr>
        </p:nvSpPr>
        <p:spPr/>
        <p:txBody>
          <a:bodyPr/>
          <a:lstStyle/>
          <a:p>
            <a:fld id="{3A98EE3D-8CD1-4C3F-BD1C-C98C9596463C}" type="slidenum">
              <a:rPr lang="en-US" smtClean="0"/>
              <a:t>2</a:t>
            </a:fld>
            <a:endParaRPr lang="en-US" dirty="0"/>
          </a:p>
        </p:txBody>
      </p:sp>
    </p:spTree>
    <p:extLst>
      <p:ext uri="{BB962C8B-B14F-4D97-AF65-F5344CB8AC3E}">
        <p14:creationId xmlns:p14="http://schemas.microsoft.com/office/powerpoint/2010/main" val="1708545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99D43-8881-4B47-AA8E-5DE2CDEBE033}"/>
              </a:ext>
            </a:extLst>
          </p:cNvPr>
          <p:cNvSpPr>
            <a:spLocks noGrp="1"/>
          </p:cNvSpPr>
          <p:nvPr>
            <p:ph type="title"/>
          </p:nvPr>
        </p:nvSpPr>
        <p:spPr/>
        <p:txBody>
          <a:bodyPr/>
          <a:lstStyle/>
          <a:p>
            <a:r>
              <a:rPr lang="en-CA" dirty="0"/>
              <a:t>Research questions</a:t>
            </a:r>
          </a:p>
        </p:txBody>
      </p:sp>
      <p:sp>
        <p:nvSpPr>
          <p:cNvPr id="3" name="Content Placeholder 2">
            <a:extLst>
              <a:ext uri="{FF2B5EF4-FFF2-40B4-BE49-F238E27FC236}">
                <a16:creationId xmlns:a16="http://schemas.microsoft.com/office/drawing/2014/main" id="{82619945-ED80-4A62-BBB1-6640E7C45F05}"/>
              </a:ext>
            </a:extLst>
          </p:cNvPr>
          <p:cNvSpPr>
            <a:spLocks noGrp="1"/>
          </p:cNvSpPr>
          <p:nvPr>
            <p:ph idx="1"/>
          </p:nvPr>
        </p:nvSpPr>
        <p:spPr/>
        <p:txBody>
          <a:bodyPr>
            <a:normAutofit/>
          </a:bodyPr>
          <a:lstStyle/>
          <a:p>
            <a:pPr>
              <a:buFont typeface="Wingdings" panose="05000000000000000000" pitchFamily="2" charset="2"/>
              <a:buChar char="«"/>
            </a:pPr>
            <a:r>
              <a:rPr lang="en-US" sz="3600" i="1" dirty="0"/>
              <a:t>Can NLP be used to predict sentiment of Yelp reviews?</a:t>
            </a:r>
          </a:p>
          <a:p>
            <a:pPr>
              <a:buFont typeface="Wingdings" panose="05000000000000000000" pitchFamily="2" charset="2"/>
              <a:buChar char="«"/>
            </a:pPr>
            <a:r>
              <a:rPr lang="en-US" sz="3600" i="1" dirty="0"/>
              <a:t>Which machine learning model predicts Yelp sentiment with the highest accuracy?</a:t>
            </a:r>
          </a:p>
          <a:p>
            <a:pPr>
              <a:buFont typeface="Wingdings" panose="05000000000000000000" pitchFamily="2" charset="2"/>
              <a:buChar char="«"/>
            </a:pPr>
            <a:endParaRPr lang="en-US" sz="3200" i="1" dirty="0"/>
          </a:p>
        </p:txBody>
      </p:sp>
      <p:sp>
        <p:nvSpPr>
          <p:cNvPr id="4" name="Date Placeholder 3">
            <a:extLst>
              <a:ext uri="{FF2B5EF4-FFF2-40B4-BE49-F238E27FC236}">
                <a16:creationId xmlns:a16="http://schemas.microsoft.com/office/drawing/2014/main" id="{FC87BE0D-E79B-4D82-96BD-661EE0215A70}"/>
              </a:ext>
            </a:extLst>
          </p:cNvPr>
          <p:cNvSpPr>
            <a:spLocks noGrp="1"/>
          </p:cNvSpPr>
          <p:nvPr>
            <p:ph type="dt" sz="half" idx="10"/>
          </p:nvPr>
        </p:nvSpPr>
        <p:spPr/>
        <p:txBody>
          <a:bodyPr/>
          <a:lstStyle/>
          <a:p>
            <a:r>
              <a:rPr lang="en-US"/>
              <a:t>August 2020</a:t>
            </a:r>
            <a:endParaRPr lang="en-US" dirty="0"/>
          </a:p>
        </p:txBody>
      </p:sp>
      <p:sp>
        <p:nvSpPr>
          <p:cNvPr id="5" name="Footer Placeholder 4">
            <a:extLst>
              <a:ext uri="{FF2B5EF4-FFF2-40B4-BE49-F238E27FC236}">
                <a16:creationId xmlns:a16="http://schemas.microsoft.com/office/drawing/2014/main" id="{D9F82AA2-67EE-4823-A9CB-EAA6D1C07927}"/>
              </a:ext>
            </a:extLst>
          </p:cNvPr>
          <p:cNvSpPr>
            <a:spLocks noGrp="1"/>
          </p:cNvSpPr>
          <p:nvPr>
            <p:ph type="ftr" sz="quarter" idx="11"/>
          </p:nvPr>
        </p:nvSpPr>
        <p:spPr/>
        <p:txBody>
          <a:bodyPr/>
          <a:lstStyle/>
          <a:p>
            <a:r>
              <a:rPr lang="en-US"/>
              <a:t>Team Xy: Blake Belnap, Helen Ly, Jasmeer Sangha, Karen Bennis</a:t>
            </a:r>
            <a:endParaRPr lang="en-US" dirty="0"/>
          </a:p>
        </p:txBody>
      </p:sp>
      <p:sp>
        <p:nvSpPr>
          <p:cNvPr id="6" name="Slide Number Placeholder 5">
            <a:extLst>
              <a:ext uri="{FF2B5EF4-FFF2-40B4-BE49-F238E27FC236}">
                <a16:creationId xmlns:a16="http://schemas.microsoft.com/office/drawing/2014/main" id="{CA8978D7-2A85-40B8-A830-7A3D10DC5CBF}"/>
              </a:ext>
            </a:extLst>
          </p:cNvPr>
          <p:cNvSpPr>
            <a:spLocks noGrp="1"/>
          </p:cNvSpPr>
          <p:nvPr>
            <p:ph type="sldNum" sz="quarter" idx="12"/>
          </p:nvPr>
        </p:nvSpPr>
        <p:spPr/>
        <p:txBody>
          <a:bodyPr/>
          <a:lstStyle/>
          <a:p>
            <a:fld id="{3A98EE3D-8CD1-4C3F-BD1C-C98C9596463C}" type="slidenum">
              <a:rPr lang="en-US" smtClean="0"/>
              <a:t>3</a:t>
            </a:fld>
            <a:endParaRPr lang="en-US" dirty="0"/>
          </a:p>
        </p:txBody>
      </p:sp>
    </p:spTree>
    <p:extLst>
      <p:ext uri="{BB962C8B-B14F-4D97-AF65-F5344CB8AC3E}">
        <p14:creationId xmlns:p14="http://schemas.microsoft.com/office/powerpoint/2010/main" val="4026736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46F92-88CA-47BB-95E4-BDA990263DB2}"/>
              </a:ext>
            </a:extLst>
          </p:cNvPr>
          <p:cNvSpPr>
            <a:spLocks noGrp="1"/>
          </p:cNvSpPr>
          <p:nvPr>
            <p:ph type="title"/>
          </p:nvPr>
        </p:nvSpPr>
        <p:spPr/>
        <p:txBody>
          <a:bodyPr/>
          <a:lstStyle/>
          <a:p>
            <a:r>
              <a:rPr lang="en-CA" dirty="0"/>
              <a:t>Data sources</a:t>
            </a:r>
          </a:p>
        </p:txBody>
      </p:sp>
      <p:sp>
        <p:nvSpPr>
          <p:cNvPr id="3" name="Content Placeholder 2">
            <a:extLst>
              <a:ext uri="{FF2B5EF4-FFF2-40B4-BE49-F238E27FC236}">
                <a16:creationId xmlns:a16="http://schemas.microsoft.com/office/drawing/2014/main" id="{79D8873A-9B33-4A62-8657-57A6FA451BE8}"/>
              </a:ext>
            </a:extLst>
          </p:cNvPr>
          <p:cNvSpPr>
            <a:spLocks noGrp="1"/>
          </p:cNvSpPr>
          <p:nvPr>
            <p:ph sz="half" idx="1"/>
          </p:nvPr>
        </p:nvSpPr>
        <p:spPr/>
        <p:txBody>
          <a:bodyPr>
            <a:normAutofit fontScale="70000" lnSpcReduction="20000"/>
          </a:bodyPr>
          <a:lstStyle/>
          <a:p>
            <a:r>
              <a:rPr lang="en-CA" sz="2900" b="1" dirty="0">
                <a:solidFill>
                  <a:srgbClr val="BF2419"/>
                </a:solidFill>
              </a:rPr>
              <a:t> Sample Dataset</a:t>
            </a:r>
          </a:p>
          <a:p>
            <a:r>
              <a:rPr lang="en-CA" sz="2300" b="1" dirty="0">
                <a:hlinkClick r:id="rId3"/>
              </a:rPr>
              <a:t>Raw dataset ('yelp.csv'), source: </a:t>
            </a:r>
            <a:r>
              <a:rPr lang="en-CA" sz="2300" b="1" dirty="0" err="1">
                <a:hlinkClick r:id="rId3"/>
              </a:rPr>
              <a:t>kaggle</a:t>
            </a:r>
            <a:endParaRPr lang="en-CA" sz="2300" dirty="0"/>
          </a:p>
          <a:p>
            <a:pPr>
              <a:spcAft>
                <a:spcPts val="1200"/>
              </a:spcAft>
              <a:buFont typeface="Wingdings" panose="05000000000000000000" pitchFamily="2" charset="2"/>
              <a:buChar char=""/>
            </a:pPr>
            <a:r>
              <a:rPr lang="en-US" sz="2800" dirty="0"/>
              <a:t>.csv file with 10 thousand rows</a:t>
            </a:r>
          </a:p>
          <a:p>
            <a:pPr>
              <a:spcAft>
                <a:spcPts val="1200"/>
              </a:spcAft>
              <a:buFont typeface="Wingdings" panose="05000000000000000000" pitchFamily="2" charset="2"/>
              <a:buChar char=""/>
            </a:pPr>
            <a:r>
              <a:rPr lang="en-US" sz="2800" dirty="0"/>
              <a:t>Has same columns as large dataset (therefore suitable as a sample dataset)</a:t>
            </a:r>
          </a:p>
          <a:p>
            <a:pPr>
              <a:spcAft>
                <a:spcPts val="1200"/>
              </a:spcAft>
              <a:buFont typeface="Wingdings" panose="05000000000000000000" pitchFamily="2" charset="2"/>
              <a:buChar char=""/>
            </a:pPr>
            <a:r>
              <a:rPr lang="en-US" sz="2800" dirty="0"/>
              <a:t>Unequal distribution of reviews corresponding with  each star rating</a:t>
            </a:r>
          </a:p>
          <a:p>
            <a:pPr>
              <a:spcAft>
                <a:spcPts val="1200"/>
              </a:spcAft>
              <a:buFont typeface="Wingdings" panose="05000000000000000000" pitchFamily="2" charset="2"/>
              <a:buChar char=""/>
            </a:pPr>
            <a:endParaRPr lang="en-CA" sz="2800" dirty="0"/>
          </a:p>
        </p:txBody>
      </p:sp>
      <p:sp>
        <p:nvSpPr>
          <p:cNvPr id="4" name="Content Placeholder 3">
            <a:extLst>
              <a:ext uri="{FF2B5EF4-FFF2-40B4-BE49-F238E27FC236}">
                <a16:creationId xmlns:a16="http://schemas.microsoft.com/office/drawing/2014/main" id="{C3CC2B4C-80E7-464C-9293-ED35CC4C327B}"/>
              </a:ext>
            </a:extLst>
          </p:cNvPr>
          <p:cNvSpPr>
            <a:spLocks noGrp="1"/>
          </p:cNvSpPr>
          <p:nvPr>
            <p:ph sz="half" idx="2"/>
          </p:nvPr>
        </p:nvSpPr>
        <p:spPr/>
        <p:txBody>
          <a:bodyPr>
            <a:normAutofit fontScale="70000" lnSpcReduction="20000"/>
          </a:bodyPr>
          <a:lstStyle/>
          <a:p>
            <a:r>
              <a:rPr lang="en-CA" sz="2900" b="1" dirty="0">
                <a:solidFill>
                  <a:srgbClr val="BF2419"/>
                </a:solidFill>
              </a:rPr>
              <a:t>Dataset (big data)</a:t>
            </a:r>
            <a:endParaRPr lang="en-CA" sz="2900" b="1" dirty="0">
              <a:hlinkClick r:id="rId4"/>
            </a:endParaRPr>
          </a:p>
          <a:p>
            <a:r>
              <a:rPr lang="en-CA" sz="2300" b="1" dirty="0">
                <a:hlinkClick r:id="rId4"/>
              </a:rPr>
              <a:t>Raw dataset ('yelp_review.csv'), source: </a:t>
            </a:r>
            <a:r>
              <a:rPr lang="en-CA" sz="2300" b="1" dirty="0" err="1">
                <a:hlinkClick r:id="rId4"/>
              </a:rPr>
              <a:t>kaggle</a:t>
            </a:r>
            <a:endParaRPr lang="en-CA" sz="2700" dirty="0"/>
          </a:p>
          <a:p>
            <a:pPr>
              <a:spcAft>
                <a:spcPts val="1200"/>
              </a:spcAft>
              <a:buFont typeface="Wingdings" panose="05000000000000000000" pitchFamily="2" charset="2"/>
              <a:buChar char=""/>
            </a:pPr>
            <a:r>
              <a:rPr lang="en-US" sz="2800" dirty="0"/>
              <a:t> .csv file with 5.25 million rows</a:t>
            </a:r>
          </a:p>
          <a:p>
            <a:pPr>
              <a:spcAft>
                <a:spcPts val="1200"/>
              </a:spcAft>
              <a:buFont typeface="Wingdings" panose="05000000000000000000" pitchFamily="2" charset="2"/>
              <a:buChar char=""/>
            </a:pPr>
            <a:r>
              <a:rPr lang="en-US" sz="2800" dirty="0"/>
              <a:t>Selected on basis that ML model accuracy would improve with more data</a:t>
            </a:r>
          </a:p>
          <a:p>
            <a:pPr>
              <a:spcAft>
                <a:spcPts val="1200"/>
              </a:spcAft>
              <a:buFont typeface="Wingdings" panose="05000000000000000000" pitchFamily="2" charset="2"/>
              <a:buChar char=""/>
            </a:pPr>
            <a:r>
              <a:rPr lang="en-US" sz="2800" dirty="0"/>
              <a:t>Technological limitations (running </a:t>
            </a:r>
            <a:r>
              <a:rPr lang="en-US" sz="2800" dirty="0" err="1"/>
              <a:t>Colab</a:t>
            </a:r>
            <a:r>
              <a:rPr lang="en-US" sz="2800" dirty="0"/>
              <a:t>) prevented us from including more data, unfortunately</a:t>
            </a:r>
          </a:p>
          <a:p>
            <a:endParaRPr lang="en-CA" dirty="0"/>
          </a:p>
          <a:p>
            <a:endParaRPr lang="en-CA" dirty="0"/>
          </a:p>
        </p:txBody>
      </p:sp>
      <p:sp>
        <p:nvSpPr>
          <p:cNvPr id="5" name="Date Placeholder 4">
            <a:extLst>
              <a:ext uri="{FF2B5EF4-FFF2-40B4-BE49-F238E27FC236}">
                <a16:creationId xmlns:a16="http://schemas.microsoft.com/office/drawing/2014/main" id="{95BFFE8B-9711-478E-85C9-D7291666A9E1}"/>
              </a:ext>
            </a:extLst>
          </p:cNvPr>
          <p:cNvSpPr>
            <a:spLocks noGrp="1"/>
          </p:cNvSpPr>
          <p:nvPr>
            <p:ph type="dt" sz="half" idx="10"/>
          </p:nvPr>
        </p:nvSpPr>
        <p:spPr/>
        <p:txBody>
          <a:bodyPr/>
          <a:lstStyle/>
          <a:p>
            <a:r>
              <a:rPr lang="en-US"/>
              <a:t>August 2020</a:t>
            </a:r>
            <a:endParaRPr lang="en-US" dirty="0"/>
          </a:p>
        </p:txBody>
      </p:sp>
      <p:sp>
        <p:nvSpPr>
          <p:cNvPr id="6" name="Footer Placeholder 5">
            <a:extLst>
              <a:ext uri="{FF2B5EF4-FFF2-40B4-BE49-F238E27FC236}">
                <a16:creationId xmlns:a16="http://schemas.microsoft.com/office/drawing/2014/main" id="{1DD9717C-0EF9-44A7-BB15-FF8BD3A4B9A9}"/>
              </a:ext>
            </a:extLst>
          </p:cNvPr>
          <p:cNvSpPr>
            <a:spLocks noGrp="1"/>
          </p:cNvSpPr>
          <p:nvPr>
            <p:ph type="ftr" sz="quarter" idx="11"/>
          </p:nvPr>
        </p:nvSpPr>
        <p:spPr/>
        <p:txBody>
          <a:bodyPr/>
          <a:lstStyle/>
          <a:p>
            <a:r>
              <a:rPr lang="en-US"/>
              <a:t>Team Xy: Blake Belnap, Helen Ly, Jasmeer Sangha, Karen Bennis</a:t>
            </a:r>
            <a:endParaRPr lang="en-US" dirty="0"/>
          </a:p>
        </p:txBody>
      </p:sp>
      <p:sp>
        <p:nvSpPr>
          <p:cNvPr id="7" name="Slide Number Placeholder 6">
            <a:extLst>
              <a:ext uri="{FF2B5EF4-FFF2-40B4-BE49-F238E27FC236}">
                <a16:creationId xmlns:a16="http://schemas.microsoft.com/office/drawing/2014/main" id="{4C3EB512-D91B-4D38-B7D3-9FE0C0597F6D}"/>
              </a:ext>
            </a:extLst>
          </p:cNvPr>
          <p:cNvSpPr>
            <a:spLocks noGrp="1"/>
          </p:cNvSpPr>
          <p:nvPr>
            <p:ph type="sldNum" sz="quarter" idx="12"/>
          </p:nvPr>
        </p:nvSpPr>
        <p:spPr/>
        <p:txBody>
          <a:bodyPr/>
          <a:lstStyle/>
          <a:p>
            <a:fld id="{3A98EE3D-8CD1-4C3F-BD1C-C98C9596463C}" type="slidenum">
              <a:rPr lang="en-US" smtClean="0"/>
              <a:t>4</a:t>
            </a:fld>
            <a:endParaRPr lang="en-US" dirty="0"/>
          </a:p>
        </p:txBody>
      </p:sp>
    </p:spTree>
    <p:extLst>
      <p:ext uri="{BB962C8B-B14F-4D97-AF65-F5344CB8AC3E}">
        <p14:creationId xmlns:p14="http://schemas.microsoft.com/office/powerpoint/2010/main" val="199863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2C67F-E120-441B-B239-01E4697E31EB}"/>
              </a:ext>
            </a:extLst>
          </p:cNvPr>
          <p:cNvSpPr>
            <a:spLocks noGrp="1"/>
          </p:cNvSpPr>
          <p:nvPr>
            <p:ph type="title"/>
          </p:nvPr>
        </p:nvSpPr>
        <p:spPr/>
        <p:txBody>
          <a:bodyPr/>
          <a:lstStyle/>
          <a:p>
            <a:r>
              <a:rPr lang="en-US" dirty="0"/>
              <a:t>Technologies and languages</a:t>
            </a:r>
            <a:endParaRPr lang="en-CA" dirty="0"/>
          </a:p>
        </p:txBody>
      </p:sp>
      <p:sp>
        <p:nvSpPr>
          <p:cNvPr id="3" name="Content Placeholder 2">
            <a:extLst>
              <a:ext uri="{FF2B5EF4-FFF2-40B4-BE49-F238E27FC236}">
                <a16:creationId xmlns:a16="http://schemas.microsoft.com/office/drawing/2014/main" id="{7DD044CB-16C9-4730-ADDE-4E884EC9DFDA}"/>
              </a:ext>
            </a:extLst>
          </p:cNvPr>
          <p:cNvSpPr>
            <a:spLocks noGrp="1"/>
          </p:cNvSpPr>
          <p:nvPr>
            <p:ph idx="1"/>
          </p:nvPr>
        </p:nvSpPr>
        <p:spPr>
          <a:xfrm>
            <a:off x="1196339" y="1849121"/>
            <a:ext cx="10492741" cy="1027005"/>
          </a:xfrm>
        </p:spPr>
        <p:txBody>
          <a:bodyPr>
            <a:normAutofit/>
          </a:bodyPr>
          <a:lstStyle/>
          <a:p>
            <a:pPr marL="0" indent="0">
              <a:spcBef>
                <a:spcPts val="0"/>
              </a:spcBef>
              <a:spcAft>
                <a:spcPts val="0"/>
              </a:spcAft>
              <a:buNone/>
            </a:pPr>
            <a:r>
              <a:rPr lang="en-CA" sz="2800" b="1" dirty="0">
                <a:solidFill>
                  <a:srgbClr val="BF2419"/>
                </a:solidFill>
              </a:rPr>
              <a:t>Technologies / Tools:</a:t>
            </a:r>
            <a:r>
              <a:rPr lang="en-CA" dirty="0"/>
              <a:t> Google Cloud Storage, Google </a:t>
            </a:r>
            <a:r>
              <a:rPr lang="en-CA" dirty="0" err="1"/>
              <a:t>Colaboratory</a:t>
            </a:r>
            <a:r>
              <a:rPr lang="en-CA" dirty="0"/>
              <a:t>, PostgreSQL, </a:t>
            </a:r>
            <a:r>
              <a:rPr lang="en-CA" dirty="0" err="1"/>
              <a:t>PgAdmin</a:t>
            </a:r>
            <a:endParaRPr lang="en-CA" dirty="0"/>
          </a:p>
          <a:p>
            <a:pPr marL="0" indent="0">
              <a:spcBef>
                <a:spcPts val="0"/>
              </a:spcBef>
              <a:spcAft>
                <a:spcPts val="0"/>
              </a:spcAft>
              <a:buNone/>
            </a:pPr>
            <a:r>
              <a:rPr lang="en-CA" sz="2800" b="1" dirty="0">
                <a:solidFill>
                  <a:srgbClr val="BF2419"/>
                </a:solidFill>
              </a:rPr>
              <a:t>Languages:</a:t>
            </a:r>
            <a:r>
              <a:rPr lang="en-CA" sz="1800" dirty="0"/>
              <a:t> </a:t>
            </a:r>
            <a:r>
              <a:rPr lang="en-CA" dirty="0"/>
              <a:t>Python</a:t>
            </a:r>
          </a:p>
        </p:txBody>
      </p:sp>
      <p:sp>
        <p:nvSpPr>
          <p:cNvPr id="4" name="Date Placeholder 3">
            <a:extLst>
              <a:ext uri="{FF2B5EF4-FFF2-40B4-BE49-F238E27FC236}">
                <a16:creationId xmlns:a16="http://schemas.microsoft.com/office/drawing/2014/main" id="{A83AB89B-ED85-49CB-B5C9-2CD42ED10FEE}"/>
              </a:ext>
            </a:extLst>
          </p:cNvPr>
          <p:cNvSpPr>
            <a:spLocks noGrp="1"/>
          </p:cNvSpPr>
          <p:nvPr>
            <p:ph type="dt" sz="half" idx="10"/>
          </p:nvPr>
        </p:nvSpPr>
        <p:spPr/>
        <p:txBody>
          <a:bodyPr/>
          <a:lstStyle/>
          <a:p>
            <a:r>
              <a:rPr lang="en-US"/>
              <a:t>August 2020</a:t>
            </a:r>
            <a:endParaRPr lang="en-US" dirty="0"/>
          </a:p>
        </p:txBody>
      </p:sp>
      <p:sp>
        <p:nvSpPr>
          <p:cNvPr id="5" name="Footer Placeholder 4">
            <a:extLst>
              <a:ext uri="{FF2B5EF4-FFF2-40B4-BE49-F238E27FC236}">
                <a16:creationId xmlns:a16="http://schemas.microsoft.com/office/drawing/2014/main" id="{3A33C639-C4A9-4449-8810-7F87EF8CFE26}"/>
              </a:ext>
            </a:extLst>
          </p:cNvPr>
          <p:cNvSpPr>
            <a:spLocks noGrp="1"/>
          </p:cNvSpPr>
          <p:nvPr>
            <p:ph type="ftr" sz="quarter" idx="11"/>
          </p:nvPr>
        </p:nvSpPr>
        <p:spPr/>
        <p:txBody>
          <a:bodyPr/>
          <a:lstStyle/>
          <a:p>
            <a:r>
              <a:rPr lang="en-US" dirty="0"/>
              <a:t>Team </a:t>
            </a:r>
            <a:r>
              <a:rPr lang="en-US" dirty="0" err="1"/>
              <a:t>Xy</a:t>
            </a:r>
            <a:r>
              <a:rPr lang="en-US" dirty="0"/>
              <a:t>: Blake Belnap, Helen Ly, </a:t>
            </a:r>
            <a:r>
              <a:rPr lang="en-US" dirty="0" err="1"/>
              <a:t>Jasmeer</a:t>
            </a:r>
            <a:r>
              <a:rPr lang="en-US" dirty="0"/>
              <a:t> Sangha, Karen Bennis</a:t>
            </a:r>
          </a:p>
        </p:txBody>
      </p:sp>
      <p:sp>
        <p:nvSpPr>
          <p:cNvPr id="6" name="Slide Number Placeholder 5">
            <a:extLst>
              <a:ext uri="{FF2B5EF4-FFF2-40B4-BE49-F238E27FC236}">
                <a16:creationId xmlns:a16="http://schemas.microsoft.com/office/drawing/2014/main" id="{C8014711-EC9B-4038-93D0-88647B081188}"/>
              </a:ext>
            </a:extLst>
          </p:cNvPr>
          <p:cNvSpPr>
            <a:spLocks noGrp="1"/>
          </p:cNvSpPr>
          <p:nvPr>
            <p:ph type="sldNum" sz="quarter" idx="12"/>
          </p:nvPr>
        </p:nvSpPr>
        <p:spPr/>
        <p:txBody>
          <a:bodyPr/>
          <a:lstStyle/>
          <a:p>
            <a:fld id="{3A98EE3D-8CD1-4C3F-BD1C-C98C9596463C}" type="slidenum">
              <a:rPr lang="en-US" smtClean="0"/>
              <a:t>5</a:t>
            </a:fld>
            <a:endParaRPr lang="en-US" dirty="0"/>
          </a:p>
        </p:txBody>
      </p:sp>
      <p:graphicFrame>
        <p:nvGraphicFramePr>
          <p:cNvPr id="8" name="Table 8">
            <a:extLst>
              <a:ext uri="{FF2B5EF4-FFF2-40B4-BE49-F238E27FC236}">
                <a16:creationId xmlns:a16="http://schemas.microsoft.com/office/drawing/2014/main" id="{0A43AB48-2C3C-443B-BC0F-92BA88D6CC5F}"/>
              </a:ext>
            </a:extLst>
          </p:cNvPr>
          <p:cNvGraphicFramePr>
            <a:graphicFrameLocks noGrp="1"/>
          </p:cNvGraphicFramePr>
          <p:nvPr>
            <p:extLst>
              <p:ext uri="{D42A27DB-BD31-4B8C-83A1-F6EECF244321}">
                <p14:modId xmlns:p14="http://schemas.microsoft.com/office/powerpoint/2010/main" val="746676847"/>
              </p:ext>
            </p:extLst>
          </p:nvPr>
        </p:nvGraphicFramePr>
        <p:xfrm>
          <a:off x="1181101" y="2811780"/>
          <a:ext cx="7534978" cy="3553460"/>
        </p:xfrm>
        <a:graphic>
          <a:graphicData uri="http://schemas.openxmlformats.org/drawingml/2006/table">
            <a:tbl>
              <a:tblPr firstRow="1" bandRow="1">
                <a:tableStyleId>{5C22544A-7EE6-4342-B048-85BDC9FD1C3A}</a:tableStyleId>
              </a:tblPr>
              <a:tblGrid>
                <a:gridCol w="1387128">
                  <a:extLst>
                    <a:ext uri="{9D8B030D-6E8A-4147-A177-3AD203B41FA5}">
                      <a16:colId xmlns:a16="http://schemas.microsoft.com/office/drawing/2014/main" val="3158589833"/>
                    </a:ext>
                  </a:extLst>
                </a:gridCol>
                <a:gridCol w="2061596">
                  <a:extLst>
                    <a:ext uri="{9D8B030D-6E8A-4147-A177-3AD203B41FA5}">
                      <a16:colId xmlns:a16="http://schemas.microsoft.com/office/drawing/2014/main" val="1060516589"/>
                    </a:ext>
                  </a:extLst>
                </a:gridCol>
                <a:gridCol w="4086254">
                  <a:extLst>
                    <a:ext uri="{9D8B030D-6E8A-4147-A177-3AD203B41FA5}">
                      <a16:colId xmlns:a16="http://schemas.microsoft.com/office/drawing/2014/main" val="700239988"/>
                    </a:ext>
                  </a:extLst>
                </a:gridCol>
              </a:tblGrid>
              <a:tr h="522016">
                <a:tc gridSpan="3">
                  <a:txBody>
                    <a:bodyPr/>
                    <a:lstStyle/>
                    <a:p>
                      <a:r>
                        <a:rPr lang="en-CA" sz="2800" dirty="0"/>
                        <a:t>Libraries</a:t>
                      </a:r>
                      <a:endParaRPr lang="en-CA" dirty="0"/>
                    </a:p>
                  </a:txBody>
                  <a:tcPr/>
                </a:tc>
                <a:tc hMerge="1">
                  <a:txBody>
                    <a:bodyPr/>
                    <a:lstStyle/>
                    <a:p>
                      <a:endParaRPr lang="en-CA" dirty="0"/>
                    </a:p>
                  </a:txBody>
                  <a:tcPr/>
                </a:tc>
                <a:tc hMerge="1">
                  <a:txBody>
                    <a:bodyPr/>
                    <a:lstStyle/>
                    <a:p>
                      <a:endParaRPr lang="en-CA" dirty="0"/>
                    </a:p>
                  </a:txBody>
                  <a:tcPr/>
                </a:tc>
                <a:extLst>
                  <a:ext uri="{0D108BD9-81ED-4DB2-BD59-A6C34878D82A}">
                    <a16:rowId xmlns:a16="http://schemas.microsoft.com/office/drawing/2014/main" val="967727483"/>
                  </a:ext>
                </a:extLst>
              </a:tr>
              <a:tr h="214948">
                <a:tc>
                  <a:txBody>
                    <a:bodyPr/>
                    <a:lstStyle/>
                    <a:p>
                      <a:r>
                        <a:rPr lang="en-CA" sz="1400" dirty="0"/>
                        <a:t>Pandas</a:t>
                      </a:r>
                    </a:p>
                  </a:txBody>
                  <a:tcPr marL="36000" marR="36000" marT="0" marB="0"/>
                </a:tc>
                <a:tc>
                  <a:txBody>
                    <a:bodyPr/>
                    <a:lstStyle/>
                    <a:p>
                      <a:r>
                        <a:rPr lang="en-CA" sz="1400" dirty="0"/>
                        <a:t>--</a:t>
                      </a:r>
                    </a:p>
                  </a:txBody>
                  <a:tcPr marL="36000" marR="36000" marT="0" marB="0"/>
                </a:tc>
                <a:tc>
                  <a:txBody>
                    <a:bodyPr/>
                    <a:lstStyle/>
                    <a:p>
                      <a:r>
                        <a:rPr lang="en-CA" sz="1400" dirty="0"/>
                        <a:t>--</a:t>
                      </a:r>
                    </a:p>
                  </a:txBody>
                  <a:tcPr marL="36000" marR="36000" marT="0" marB="0"/>
                </a:tc>
                <a:extLst>
                  <a:ext uri="{0D108BD9-81ED-4DB2-BD59-A6C34878D82A}">
                    <a16:rowId xmlns:a16="http://schemas.microsoft.com/office/drawing/2014/main" val="3402510472"/>
                  </a:ext>
                </a:extLst>
              </a:tr>
              <a:tr h="229449">
                <a:tc>
                  <a:txBody>
                    <a:bodyPr/>
                    <a:lstStyle/>
                    <a:p>
                      <a:r>
                        <a:rPr lang="en-CA" sz="1400" dirty="0" err="1"/>
                        <a:t>nltk</a:t>
                      </a:r>
                      <a:endParaRPr lang="en-CA" sz="1400" dirty="0"/>
                    </a:p>
                  </a:txBody>
                  <a:tcPr marL="36000" marR="36000" marT="0" marB="0"/>
                </a:tc>
                <a:tc>
                  <a:txBody>
                    <a:bodyPr/>
                    <a:lstStyle/>
                    <a:p>
                      <a:r>
                        <a:rPr lang="en-CA" sz="1400" dirty="0"/>
                        <a:t>--</a:t>
                      </a:r>
                    </a:p>
                  </a:txBody>
                  <a:tcPr marL="36000" marR="36000" marT="0" marB="0"/>
                </a:tc>
                <a:tc>
                  <a:txBody>
                    <a:bodyPr/>
                    <a:lstStyle/>
                    <a:p>
                      <a:r>
                        <a:rPr lang="en-CA" sz="1400" dirty="0"/>
                        <a:t>--</a:t>
                      </a:r>
                    </a:p>
                  </a:txBody>
                  <a:tcPr marL="36000" marR="36000" marT="0" marB="0"/>
                </a:tc>
                <a:extLst>
                  <a:ext uri="{0D108BD9-81ED-4DB2-BD59-A6C34878D82A}">
                    <a16:rowId xmlns:a16="http://schemas.microsoft.com/office/drawing/2014/main" val="1648359301"/>
                  </a:ext>
                </a:extLst>
              </a:tr>
              <a:tr h="2610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err="1"/>
                        <a:t>nltk.stem</a:t>
                      </a:r>
                      <a:r>
                        <a:rPr lang="en-CA" sz="1400" dirty="0"/>
                        <a:t> :</a:t>
                      </a:r>
                    </a:p>
                  </a:txBody>
                  <a:tcPr marL="36000" marR="3600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err="1"/>
                        <a:t>PorterStemmer</a:t>
                      </a:r>
                      <a:endParaRPr lang="en-CA" sz="1400" dirty="0"/>
                    </a:p>
                  </a:txBody>
                  <a:tcPr marL="36000" marR="3600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a:t>--</a:t>
                      </a:r>
                    </a:p>
                  </a:txBody>
                  <a:tcPr marL="36000" marR="36000" marT="0" marB="0"/>
                </a:tc>
                <a:extLst>
                  <a:ext uri="{0D108BD9-81ED-4DB2-BD59-A6C34878D82A}">
                    <a16:rowId xmlns:a16="http://schemas.microsoft.com/office/drawing/2014/main" val="42264139"/>
                  </a:ext>
                </a:extLst>
              </a:tr>
              <a:tr h="253331">
                <a:tc>
                  <a:txBody>
                    <a:bodyPr/>
                    <a:lstStyle/>
                    <a:p>
                      <a:r>
                        <a:rPr lang="en-CA" sz="1400" dirty="0"/>
                        <a:t>String</a:t>
                      </a:r>
                    </a:p>
                  </a:txBody>
                  <a:tcPr marL="36000" marR="36000" marT="0" marB="0"/>
                </a:tc>
                <a:tc>
                  <a:txBody>
                    <a:bodyPr/>
                    <a:lstStyle/>
                    <a:p>
                      <a:r>
                        <a:rPr lang="en-CA" sz="1400" dirty="0"/>
                        <a:t>--</a:t>
                      </a:r>
                    </a:p>
                  </a:txBody>
                  <a:tcPr marL="36000" marR="36000" marT="0" marB="0"/>
                </a:tc>
                <a:tc>
                  <a:txBody>
                    <a:bodyPr/>
                    <a:lstStyle/>
                    <a:p>
                      <a:r>
                        <a:rPr lang="en-CA" sz="1400" dirty="0"/>
                        <a:t>--</a:t>
                      </a:r>
                    </a:p>
                  </a:txBody>
                  <a:tcPr marL="36000" marR="36000" marT="0" marB="0"/>
                </a:tc>
                <a:extLst>
                  <a:ext uri="{0D108BD9-81ED-4DB2-BD59-A6C34878D82A}">
                    <a16:rowId xmlns:a16="http://schemas.microsoft.com/office/drawing/2014/main" val="421355364"/>
                  </a:ext>
                </a:extLst>
              </a:tr>
              <a:tr h="245654">
                <a:tc>
                  <a:txBody>
                    <a:bodyPr/>
                    <a:lstStyle/>
                    <a:p>
                      <a:r>
                        <a:rPr lang="en-CA" sz="1400" dirty="0"/>
                        <a:t>Re</a:t>
                      </a:r>
                    </a:p>
                  </a:txBody>
                  <a:tcPr marL="36000" marR="36000" marT="0" marB="0"/>
                </a:tc>
                <a:tc>
                  <a:txBody>
                    <a:bodyPr/>
                    <a:lstStyle/>
                    <a:p>
                      <a:r>
                        <a:rPr lang="en-CA" sz="1400" dirty="0"/>
                        <a:t>--</a:t>
                      </a:r>
                    </a:p>
                  </a:txBody>
                  <a:tcPr marL="36000" marR="36000" marT="0" marB="0"/>
                </a:tc>
                <a:tc>
                  <a:txBody>
                    <a:bodyPr/>
                    <a:lstStyle/>
                    <a:p>
                      <a:r>
                        <a:rPr lang="en-CA" sz="1400" dirty="0"/>
                        <a:t>--</a:t>
                      </a:r>
                    </a:p>
                  </a:txBody>
                  <a:tcPr marL="36000" marR="36000" marT="0" marB="0"/>
                </a:tc>
                <a:extLst>
                  <a:ext uri="{0D108BD9-81ED-4DB2-BD59-A6C34878D82A}">
                    <a16:rowId xmlns:a16="http://schemas.microsoft.com/office/drawing/2014/main" val="3675972903"/>
                  </a:ext>
                </a:extLst>
              </a:tr>
              <a:tr h="245654">
                <a:tc>
                  <a:txBody>
                    <a:bodyPr/>
                    <a:lstStyle/>
                    <a:p>
                      <a:r>
                        <a:rPr lang="en-CA" sz="1400" dirty="0" err="1"/>
                        <a:t>PySpark.sql</a:t>
                      </a:r>
                      <a:endParaRPr lang="en-CA" sz="1400" dirty="0"/>
                    </a:p>
                  </a:txBody>
                  <a:tcPr marL="36000" marR="36000" marT="0" marB="0"/>
                </a:tc>
                <a:tc>
                  <a:txBody>
                    <a:bodyPr/>
                    <a:lstStyle/>
                    <a:p>
                      <a:r>
                        <a:rPr lang="en-CA" sz="1400" dirty="0"/>
                        <a:t>--</a:t>
                      </a:r>
                    </a:p>
                  </a:txBody>
                  <a:tcPr marL="36000" marR="36000" marT="0" marB="0"/>
                </a:tc>
                <a:tc>
                  <a:txBody>
                    <a:bodyPr/>
                    <a:lstStyle/>
                    <a:p>
                      <a:r>
                        <a:rPr lang="en-CA" sz="1400" dirty="0"/>
                        <a:t>--</a:t>
                      </a:r>
                    </a:p>
                  </a:txBody>
                  <a:tcPr marL="36000" marR="36000" marT="0" marB="0"/>
                </a:tc>
                <a:extLst>
                  <a:ext uri="{0D108BD9-81ED-4DB2-BD59-A6C34878D82A}">
                    <a16:rowId xmlns:a16="http://schemas.microsoft.com/office/drawing/2014/main" val="2656838137"/>
                  </a:ext>
                </a:extLst>
              </a:tr>
              <a:tr h="237978">
                <a:tc>
                  <a:txBody>
                    <a:bodyPr/>
                    <a:lstStyle/>
                    <a:p>
                      <a:r>
                        <a:rPr lang="en-CA" sz="1400" dirty="0"/>
                        <a:t>PySpark.ml</a:t>
                      </a:r>
                    </a:p>
                  </a:txBody>
                  <a:tcPr marL="36000" marR="3600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a:t>Pipeline</a:t>
                      </a:r>
                    </a:p>
                  </a:txBody>
                  <a:tcPr marL="36000" marR="36000" marT="0" marB="0"/>
                </a:tc>
                <a:tc>
                  <a:txBody>
                    <a:bodyPr/>
                    <a:lstStyle/>
                    <a:p>
                      <a:r>
                        <a:rPr lang="en-CA" sz="1400" dirty="0"/>
                        <a:t>--</a:t>
                      </a:r>
                    </a:p>
                  </a:txBody>
                  <a:tcPr marL="36000" marR="36000" marT="0" marB="0"/>
                </a:tc>
                <a:extLst>
                  <a:ext uri="{0D108BD9-81ED-4DB2-BD59-A6C34878D82A}">
                    <a16:rowId xmlns:a16="http://schemas.microsoft.com/office/drawing/2014/main" val="2247049402"/>
                  </a:ext>
                </a:extLst>
              </a:tr>
              <a:tr h="429895">
                <a:tc>
                  <a:txBody>
                    <a:bodyPr/>
                    <a:lstStyle/>
                    <a:p>
                      <a:r>
                        <a:rPr lang="en-CA" sz="1400" dirty="0"/>
                        <a:t>PySpark.ml.</a:t>
                      </a:r>
                    </a:p>
                  </a:txBody>
                  <a:tcPr marL="36000" marR="36000" marT="0" marB="0"/>
                </a:tc>
                <a:tc>
                  <a:txBody>
                    <a:bodyPr/>
                    <a:lstStyle/>
                    <a:p>
                      <a:r>
                        <a:rPr lang="en-CA" sz="1400" dirty="0"/>
                        <a:t>.feature :</a:t>
                      </a:r>
                    </a:p>
                  </a:txBody>
                  <a:tcPr marL="36000" marR="3600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err="1"/>
                        <a:t>HashingTF</a:t>
                      </a:r>
                      <a:r>
                        <a:rPr lang="en-CA" sz="1400" dirty="0"/>
                        <a:t>, IDF, </a:t>
                      </a:r>
                      <a:r>
                        <a:rPr lang="en-CA" sz="1400" dirty="0" err="1"/>
                        <a:t>StringIndexer</a:t>
                      </a:r>
                      <a:r>
                        <a:rPr lang="en-CA" sz="1400" dirty="0"/>
                        <a:t>, </a:t>
                      </a:r>
                      <a:r>
                        <a:rPr lang="en-CA" sz="1400" dirty="0" err="1"/>
                        <a:t>CountVectorizer</a:t>
                      </a:r>
                      <a:r>
                        <a:rPr lang="en-CA" sz="1400" dirty="0"/>
                        <a:t>, </a:t>
                      </a:r>
                      <a:r>
                        <a:rPr lang="en-CA" sz="1400" dirty="0" err="1"/>
                        <a:t>VectorAssembler</a:t>
                      </a:r>
                      <a:endParaRPr lang="en-CA" sz="1400" dirty="0"/>
                    </a:p>
                  </a:txBody>
                  <a:tcPr marL="36000" marR="36000" marT="0" marB="0"/>
                </a:tc>
                <a:extLst>
                  <a:ext uri="{0D108BD9-81ED-4DB2-BD59-A6C34878D82A}">
                    <a16:rowId xmlns:a16="http://schemas.microsoft.com/office/drawing/2014/main" val="3653490582"/>
                  </a:ext>
                </a:extLst>
              </a:tr>
              <a:tr h="2379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a:t>PySpark.ml.</a:t>
                      </a:r>
                    </a:p>
                  </a:txBody>
                  <a:tcPr marL="36000" marR="36000" marT="0" marB="0"/>
                </a:tc>
                <a:tc>
                  <a:txBody>
                    <a:bodyPr/>
                    <a:lstStyle/>
                    <a:p>
                      <a:r>
                        <a:rPr lang="en-CA" sz="1400" dirty="0"/>
                        <a:t>.</a:t>
                      </a:r>
                      <a:r>
                        <a:rPr lang="en-CA" sz="1400" dirty="0" err="1"/>
                        <a:t>linalg</a:t>
                      </a:r>
                      <a:r>
                        <a:rPr lang="en-CA" sz="1400" dirty="0"/>
                        <a:t> :</a:t>
                      </a:r>
                    </a:p>
                  </a:txBody>
                  <a:tcPr marL="36000" marR="36000" marT="0" marB="0"/>
                </a:tc>
                <a:tc>
                  <a:txBody>
                    <a:bodyPr/>
                    <a:lstStyle/>
                    <a:p>
                      <a:r>
                        <a:rPr lang="en-CA" sz="1400" dirty="0"/>
                        <a:t>Vector</a:t>
                      </a:r>
                    </a:p>
                  </a:txBody>
                  <a:tcPr marL="36000" marR="36000" marT="0" marB="0"/>
                </a:tc>
                <a:extLst>
                  <a:ext uri="{0D108BD9-81ED-4DB2-BD59-A6C34878D82A}">
                    <a16:rowId xmlns:a16="http://schemas.microsoft.com/office/drawing/2014/main" val="787876921"/>
                  </a:ext>
                </a:extLst>
              </a:tr>
              <a:tr h="4298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a:t>PySpark.ml.</a:t>
                      </a:r>
                    </a:p>
                  </a:txBody>
                  <a:tcPr marL="36000" marR="36000" marT="0" marB="0"/>
                </a:tc>
                <a:tc>
                  <a:txBody>
                    <a:bodyPr/>
                    <a:lstStyle/>
                    <a:p>
                      <a:r>
                        <a:rPr lang="en-CA" sz="1400" dirty="0"/>
                        <a:t>.classification :</a:t>
                      </a:r>
                    </a:p>
                  </a:txBody>
                  <a:tcPr marL="36000" marR="36000" marT="0" marB="0"/>
                </a:tc>
                <a:tc>
                  <a:txBody>
                    <a:bodyPr/>
                    <a:lstStyle/>
                    <a:p>
                      <a:r>
                        <a:rPr lang="en-CA" sz="1400" dirty="0" err="1"/>
                        <a:t>NaiveBayes</a:t>
                      </a:r>
                      <a:r>
                        <a:rPr lang="en-CA" sz="1400" dirty="0"/>
                        <a:t>, </a:t>
                      </a:r>
                      <a:r>
                        <a:rPr lang="en-CA" sz="1400" dirty="0" err="1"/>
                        <a:t>LogisticRegression</a:t>
                      </a:r>
                      <a:r>
                        <a:rPr lang="en-CA" sz="1400" dirty="0"/>
                        <a:t>, </a:t>
                      </a:r>
                      <a:r>
                        <a:rPr lang="en-CA" sz="1400" dirty="0" err="1"/>
                        <a:t>MultilayerPerceptronClassifier</a:t>
                      </a:r>
                      <a:endParaRPr lang="en-CA" sz="1400" dirty="0"/>
                    </a:p>
                  </a:txBody>
                  <a:tcPr marL="36000" marR="36000" marT="0" marB="0"/>
                </a:tc>
                <a:extLst>
                  <a:ext uri="{0D108BD9-81ED-4DB2-BD59-A6C34878D82A}">
                    <a16:rowId xmlns:a16="http://schemas.microsoft.com/office/drawing/2014/main" val="4251407347"/>
                  </a:ext>
                </a:extLst>
              </a:tr>
              <a:tr h="2456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a:t>PySpark.ml.</a:t>
                      </a:r>
                    </a:p>
                  </a:txBody>
                  <a:tcPr marL="36000" marR="36000" marT="0" marB="0"/>
                </a:tc>
                <a:tc>
                  <a:txBody>
                    <a:bodyPr/>
                    <a:lstStyle/>
                    <a:p>
                      <a:r>
                        <a:rPr lang="en-CA" sz="1400" dirty="0"/>
                        <a:t>.evaluation :</a:t>
                      </a:r>
                    </a:p>
                  </a:txBody>
                  <a:tcPr marL="36000" marR="36000" marT="0" marB="0"/>
                </a:tc>
                <a:tc>
                  <a:txBody>
                    <a:bodyPr/>
                    <a:lstStyle/>
                    <a:p>
                      <a:r>
                        <a:rPr lang="en-CA" sz="1400" dirty="0" err="1"/>
                        <a:t>MulticlassClassificationEvaluator</a:t>
                      </a:r>
                      <a:endParaRPr lang="en-CA" sz="1400" dirty="0"/>
                    </a:p>
                  </a:txBody>
                  <a:tcPr marL="36000" marR="36000" marT="0" marB="0"/>
                </a:tc>
                <a:extLst>
                  <a:ext uri="{0D108BD9-81ED-4DB2-BD59-A6C34878D82A}">
                    <a16:rowId xmlns:a16="http://schemas.microsoft.com/office/drawing/2014/main" val="785773069"/>
                  </a:ext>
                </a:extLst>
              </a:tr>
            </a:tbl>
          </a:graphicData>
        </a:graphic>
      </p:graphicFrame>
    </p:spTree>
    <p:extLst>
      <p:ext uri="{BB962C8B-B14F-4D97-AF65-F5344CB8AC3E}">
        <p14:creationId xmlns:p14="http://schemas.microsoft.com/office/powerpoint/2010/main" val="1059557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2C67F-E120-441B-B239-01E4697E31EB}"/>
              </a:ext>
            </a:extLst>
          </p:cNvPr>
          <p:cNvSpPr>
            <a:spLocks noGrp="1"/>
          </p:cNvSpPr>
          <p:nvPr>
            <p:ph type="title"/>
          </p:nvPr>
        </p:nvSpPr>
        <p:spPr/>
        <p:txBody>
          <a:bodyPr/>
          <a:lstStyle/>
          <a:p>
            <a:r>
              <a:rPr lang="en-US" dirty="0"/>
              <a:t>Database Setup</a:t>
            </a:r>
            <a:endParaRPr lang="en-CA" dirty="0"/>
          </a:p>
        </p:txBody>
      </p:sp>
      <p:sp>
        <p:nvSpPr>
          <p:cNvPr id="3" name="Content Placeholder 2">
            <a:extLst>
              <a:ext uri="{FF2B5EF4-FFF2-40B4-BE49-F238E27FC236}">
                <a16:creationId xmlns:a16="http://schemas.microsoft.com/office/drawing/2014/main" id="{7DD044CB-16C9-4730-ADDE-4E884EC9DFDA}"/>
              </a:ext>
            </a:extLst>
          </p:cNvPr>
          <p:cNvSpPr>
            <a:spLocks noGrp="1"/>
          </p:cNvSpPr>
          <p:nvPr>
            <p:ph idx="1"/>
          </p:nvPr>
        </p:nvSpPr>
        <p:spPr>
          <a:xfrm>
            <a:off x="1161306" y="5637294"/>
            <a:ext cx="10462847" cy="795399"/>
          </a:xfrm>
        </p:spPr>
        <p:txBody>
          <a:bodyPr>
            <a:normAutofit/>
          </a:bodyPr>
          <a:lstStyle/>
          <a:p>
            <a:pPr>
              <a:spcBef>
                <a:spcPts val="0"/>
              </a:spcBef>
              <a:buFont typeface="Wingdings" panose="05000000000000000000" pitchFamily="2" charset="2"/>
              <a:buChar char="«"/>
            </a:pPr>
            <a:r>
              <a:rPr lang="en-CA" b="1" dirty="0">
                <a:solidFill>
                  <a:schemeClr val="accent1"/>
                </a:solidFill>
              </a:rPr>
              <a:t>Technologies:</a:t>
            </a:r>
            <a:r>
              <a:rPr lang="en-CA" dirty="0"/>
              <a:t> Google Cloud Storage (GCS), Google Cloud SQL Postgres, Google </a:t>
            </a:r>
            <a:r>
              <a:rPr lang="en-CA" dirty="0" err="1"/>
              <a:t>Colaboratory</a:t>
            </a:r>
            <a:r>
              <a:rPr lang="en-CA" dirty="0"/>
              <a:t> (</a:t>
            </a:r>
            <a:r>
              <a:rPr lang="en-CA" dirty="0" err="1"/>
              <a:t>Colab</a:t>
            </a:r>
            <a:r>
              <a:rPr lang="en-CA" dirty="0"/>
              <a:t>)</a:t>
            </a:r>
          </a:p>
          <a:p>
            <a:pPr>
              <a:spcBef>
                <a:spcPts val="0"/>
              </a:spcBef>
              <a:buFont typeface="Wingdings" panose="05000000000000000000" pitchFamily="2" charset="2"/>
              <a:buChar char="«"/>
            </a:pPr>
            <a:r>
              <a:rPr lang="en-CA" b="1" dirty="0">
                <a:solidFill>
                  <a:schemeClr val="accent1"/>
                </a:solidFill>
              </a:rPr>
              <a:t>Rationale for selection:</a:t>
            </a:r>
            <a:r>
              <a:rPr lang="en-CA" dirty="0"/>
              <a:t> Free egress between </a:t>
            </a:r>
            <a:r>
              <a:rPr lang="en-US" dirty="0"/>
              <a:t>GCS and Google Cloud SQL and Google </a:t>
            </a:r>
            <a:r>
              <a:rPr lang="en-US" dirty="0" err="1"/>
              <a:t>Colab</a:t>
            </a:r>
            <a:endParaRPr lang="en-US" dirty="0"/>
          </a:p>
        </p:txBody>
      </p:sp>
      <p:sp>
        <p:nvSpPr>
          <p:cNvPr id="4" name="Date Placeholder 3">
            <a:extLst>
              <a:ext uri="{FF2B5EF4-FFF2-40B4-BE49-F238E27FC236}">
                <a16:creationId xmlns:a16="http://schemas.microsoft.com/office/drawing/2014/main" id="{A83AB89B-ED85-49CB-B5C9-2CD42ED10FEE}"/>
              </a:ext>
            </a:extLst>
          </p:cNvPr>
          <p:cNvSpPr>
            <a:spLocks noGrp="1"/>
          </p:cNvSpPr>
          <p:nvPr>
            <p:ph type="dt" sz="half" idx="10"/>
          </p:nvPr>
        </p:nvSpPr>
        <p:spPr/>
        <p:txBody>
          <a:bodyPr/>
          <a:lstStyle/>
          <a:p>
            <a:r>
              <a:rPr lang="en-US"/>
              <a:t>August 2020</a:t>
            </a:r>
            <a:endParaRPr lang="en-US" dirty="0"/>
          </a:p>
        </p:txBody>
      </p:sp>
      <p:sp>
        <p:nvSpPr>
          <p:cNvPr id="5" name="Footer Placeholder 4">
            <a:extLst>
              <a:ext uri="{FF2B5EF4-FFF2-40B4-BE49-F238E27FC236}">
                <a16:creationId xmlns:a16="http://schemas.microsoft.com/office/drawing/2014/main" id="{3A33C639-C4A9-4449-8810-7F87EF8CFE26}"/>
              </a:ext>
            </a:extLst>
          </p:cNvPr>
          <p:cNvSpPr>
            <a:spLocks noGrp="1"/>
          </p:cNvSpPr>
          <p:nvPr>
            <p:ph type="ftr" sz="quarter" idx="11"/>
          </p:nvPr>
        </p:nvSpPr>
        <p:spPr/>
        <p:txBody>
          <a:bodyPr/>
          <a:lstStyle/>
          <a:p>
            <a:r>
              <a:rPr lang="en-US" dirty="0"/>
              <a:t>Team </a:t>
            </a:r>
            <a:r>
              <a:rPr lang="en-US" dirty="0" err="1"/>
              <a:t>Xy</a:t>
            </a:r>
            <a:r>
              <a:rPr lang="en-US" dirty="0"/>
              <a:t>: Blake Belnap, Helen Ly, </a:t>
            </a:r>
            <a:r>
              <a:rPr lang="en-US" dirty="0" err="1"/>
              <a:t>Jasmeer</a:t>
            </a:r>
            <a:r>
              <a:rPr lang="en-US" dirty="0"/>
              <a:t> Sangha, Karen Bennis</a:t>
            </a:r>
          </a:p>
        </p:txBody>
      </p:sp>
      <p:sp>
        <p:nvSpPr>
          <p:cNvPr id="6" name="Slide Number Placeholder 5">
            <a:extLst>
              <a:ext uri="{FF2B5EF4-FFF2-40B4-BE49-F238E27FC236}">
                <a16:creationId xmlns:a16="http://schemas.microsoft.com/office/drawing/2014/main" id="{C8014711-EC9B-4038-93D0-88647B081188}"/>
              </a:ext>
            </a:extLst>
          </p:cNvPr>
          <p:cNvSpPr>
            <a:spLocks noGrp="1"/>
          </p:cNvSpPr>
          <p:nvPr>
            <p:ph type="sldNum" sz="quarter" idx="12"/>
          </p:nvPr>
        </p:nvSpPr>
        <p:spPr/>
        <p:txBody>
          <a:bodyPr/>
          <a:lstStyle/>
          <a:p>
            <a:fld id="{3A98EE3D-8CD1-4C3F-BD1C-C98C9596463C}" type="slidenum">
              <a:rPr lang="en-US" smtClean="0"/>
              <a:t>6</a:t>
            </a:fld>
            <a:endParaRPr lang="en-US" dirty="0"/>
          </a:p>
        </p:txBody>
      </p:sp>
      <p:graphicFrame>
        <p:nvGraphicFramePr>
          <p:cNvPr id="12" name="Diagram 11">
            <a:extLst>
              <a:ext uri="{FF2B5EF4-FFF2-40B4-BE49-F238E27FC236}">
                <a16:creationId xmlns:a16="http://schemas.microsoft.com/office/drawing/2014/main" id="{BB020611-9C31-431E-9222-BC47EC514647}"/>
              </a:ext>
            </a:extLst>
          </p:cNvPr>
          <p:cNvGraphicFramePr/>
          <p:nvPr>
            <p:extLst>
              <p:ext uri="{D42A27DB-BD31-4B8C-83A1-F6EECF244321}">
                <p14:modId xmlns:p14="http://schemas.microsoft.com/office/powerpoint/2010/main" val="1948585341"/>
              </p:ext>
            </p:extLst>
          </p:nvPr>
        </p:nvGraphicFramePr>
        <p:xfrm>
          <a:off x="1161306" y="1183128"/>
          <a:ext cx="100584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759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2C67F-E120-441B-B239-01E4697E31EB}"/>
              </a:ext>
            </a:extLst>
          </p:cNvPr>
          <p:cNvSpPr>
            <a:spLocks noGrp="1"/>
          </p:cNvSpPr>
          <p:nvPr>
            <p:ph type="title"/>
          </p:nvPr>
        </p:nvSpPr>
        <p:spPr>
          <a:xfrm>
            <a:off x="1097280" y="292866"/>
            <a:ext cx="10058400" cy="1450757"/>
          </a:xfrm>
        </p:spPr>
        <p:txBody>
          <a:bodyPr/>
          <a:lstStyle/>
          <a:p>
            <a:r>
              <a:rPr lang="en-US" dirty="0"/>
              <a:t>Accessing data from database using </a:t>
            </a:r>
            <a:r>
              <a:rPr lang="en-US" dirty="0" err="1"/>
              <a:t>Colab</a:t>
            </a:r>
            <a:endParaRPr lang="en-CA" dirty="0"/>
          </a:p>
        </p:txBody>
      </p:sp>
      <p:sp>
        <p:nvSpPr>
          <p:cNvPr id="3" name="Content Placeholder 2">
            <a:extLst>
              <a:ext uri="{FF2B5EF4-FFF2-40B4-BE49-F238E27FC236}">
                <a16:creationId xmlns:a16="http://schemas.microsoft.com/office/drawing/2014/main" id="{7DD044CB-16C9-4730-ADDE-4E884EC9DFDA}"/>
              </a:ext>
            </a:extLst>
          </p:cNvPr>
          <p:cNvSpPr>
            <a:spLocks noGrp="1"/>
          </p:cNvSpPr>
          <p:nvPr>
            <p:ph idx="1"/>
          </p:nvPr>
        </p:nvSpPr>
        <p:spPr>
          <a:xfrm>
            <a:off x="1097280" y="2114464"/>
            <a:ext cx="10058400" cy="3760891"/>
          </a:xfrm>
        </p:spPr>
        <p:txBody>
          <a:bodyPr>
            <a:normAutofit/>
          </a:bodyPr>
          <a:lstStyle/>
          <a:p>
            <a:pPr marL="0" indent="0">
              <a:spcBef>
                <a:spcPts val="0"/>
              </a:spcBef>
              <a:buNone/>
            </a:pPr>
            <a:endParaRPr lang="en-US" dirty="0"/>
          </a:p>
          <a:p>
            <a:pPr marL="0" indent="0">
              <a:buNone/>
            </a:pPr>
            <a:endParaRPr lang="en-US" dirty="0"/>
          </a:p>
        </p:txBody>
      </p:sp>
      <p:sp>
        <p:nvSpPr>
          <p:cNvPr id="4" name="Date Placeholder 3">
            <a:extLst>
              <a:ext uri="{FF2B5EF4-FFF2-40B4-BE49-F238E27FC236}">
                <a16:creationId xmlns:a16="http://schemas.microsoft.com/office/drawing/2014/main" id="{A83AB89B-ED85-49CB-B5C9-2CD42ED10FEE}"/>
              </a:ext>
            </a:extLst>
          </p:cNvPr>
          <p:cNvSpPr>
            <a:spLocks noGrp="1"/>
          </p:cNvSpPr>
          <p:nvPr>
            <p:ph type="dt" sz="half" idx="10"/>
          </p:nvPr>
        </p:nvSpPr>
        <p:spPr/>
        <p:txBody>
          <a:bodyPr/>
          <a:lstStyle/>
          <a:p>
            <a:r>
              <a:rPr lang="en-US"/>
              <a:t>August 2020</a:t>
            </a:r>
            <a:endParaRPr lang="en-US" dirty="0"/>
          </a:p>
        </p:txBody>
      </p:sp>
      <p:sp>
        <p:nvSpPr>
          <p:cNvPr id="5" name="Footer Placeholder 4">
            <a:extLst>
              <a:ext uri="{FF2B5EF4-FFF2-40B4-BE49-F238E27FC236}">
                <a16:creationId xmlns:a16="http://schemas.microsoft.com/office/drawing/2014/main" id="{3A33C639-C4A9-4449-8810-7F87EF8CFE26}"/>
              </a:ext>
            </a:extLst>
          </p:cNvPr>
          <p:cNvSpPr>
            <a:spLocks noGrp="1"/>
          </p:cNvSpPr>
          <p:nvPr>
            <p:ph type="ftr" sz="quarter" idx="11"/>
          </p:nvPr>
        </p:nvSpPr>
        <p:spPr/>
        <p:txBody>
          <a:bodyPr/>
          <a:lstStyle/>
          <a:p>
            <a:r>
              <a:rPr lang="en-US" dirty="0"/>
              <a:t>Team </a:t>
            </a:r>
            <a:r>
              <a:rPr lang="en-US" dirty="0" err="1"/>
              <a:t>Xy</a:t>
            </a:r>
            <a:r>
              <a:rPr lang="en-US" dirty="0"/>
              <a:t>: Blake Belnap, Helen Ly, </a:t>
            </a:r>
            <a:r>
              <a:rPr lang="en-US" dirty="0" err="1"/>
              <a:t>Jasmeer</a:t>
            </a:r>
            <a:r>
              <a:rPr lang="en-US" dirty="0"/>
              <a:t> Sangha, Karen Bennis</a:t>
            </a:r>
          </a:p>
        </p:txBody>
      </p:sp>
      <p:sp>
        <p:nvSpPr>
          <p:cNvPr id="6" name="Slide Number Placeholder 5">
            <a:extLst>
              <a:ext uri="{FF2B5EF4-FFF2-40B4-BE49-F238E27FC236}">
                <a16:creationId xmlns:a16="http://schemas.microsoft.com/office/drawing/2014/main" id="{C8014711-EC9B-4038-93D0-88647B081188}"/>
              </a:ext>
            </a:extLst>
          </p:cNvPr>
          <p:cNvSpPr>
            <a:spLocks noGrp="1"/>
          </p:cNvSpPr>
          <p:nvPr>
            <p:ph type="sldNum" sz="quarter" idx="12"/>
          </p:nvPr>
        </p:nvSpPr>
        <p:spPr/>
        <p:txBody>
          <a:bodyPr/>
          <a:lstStyle/>
          <a:p>
            <a:fld id="{3A98EE3D-8CD1-4C3F-BD1C-C98C9596463C}" type="slidenum">
              <a:rPr lang="en-US" smtClean="0"/>
              <a:t>7</a:t>
            </a:fld>
            <a:endParaRPr lang="en-US" dirty="0"/>
          </a:p>
        </p:txBody>
      </p:sp>
      <p:graphicFrame>
        <p:nvGraphicFramePr>
          <p:cNvPr id="7" name="Diagram 6">
            <a:extLst>
              <a:ext uri="{FF2B5EF4-FFF2-40B4-BE49-F238E27FC236}">
                <a16:creationId xmlns:a16="http://schemas.microsoft.com/office/drawing/2014/main" id="{856DA7D2-C6E2-4731-9F91-BE6A3B03C2A5}"/>
              </a:ext>
            </a:extLst>
          </p:cNvPr>
          <p:cNvGraphicFramePr/>
          <p:nvPr>
            <p:extLst>
              <p:ext uri="{D42A27DB-BD31-4B8C-83A1-F6EECF244321}">
                <p14:modId xmlns:p14="http://schemas.microsoft.com/office/powerpoint/2010/main" val="3202194335"/>
              </p:ext>
            </p:extLst>
          </p:nvPr>
        </p:nvGraphicFramePr>
        <p:xfrm>
          <a:off x="1211547" y="1966586"/>
          <a:ext cx="7043107" cy="41717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63795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F454-B4A7-43A5-823B-CAAB7B17CDEB}"/>
              </a:ext>
            </a:extLst>
          </p:cNvPr>
          <p:cNvSpPr>
            <a:spLocks noGrp="1"/>
          </p:cNvSpPr>
          <p:nvPr>
            <p:ph type="title"/>
          </p:nvPr>
        </p:nvSpPr>
        <p:spPr/>
        <p:txBody>
          <a:bodyPr/>
          <a:lstStyle/>
          <a:p>
            <a:r>
              <a:rPr lang="en-CA" dirty="0"/>
              <a:t>Data Exploration</a:t>
            </a:r>
          </a:p>
        </p:txBody>
      </p:sp>
      <p:sp>
        <p:nvSpPr>
          <p:cNvPr id="3" name="Text Placeholder 2">
            <a:extLst>
              <a:ext uri="{FF2B5EF4-FFF2-40B4-BE49-F238E27FC236}">
                <a16:creationId xmlns:a16="http://schemas.microsoft.com/office/drawing/2014/main" id="{001B9389-223D-4982-8708-BD9CD25FDB43}"/>
              </a:ext>
            </a:extLst>
          </p:cNvPr>
          <p:cNvSpPr>
            <a:spLocks noGrp="1"/>
          </p:cNvSpPr>
          <p:nvPr>
            <p:ph type="body" idx="1"/>
          </p:nvPr>
        </p:nvSpPr>
        <p:spPr/>
        <p:txBody>
          <a:bodyPr>
            <a:normAutofit lnSpcReduction="10000"/>
          </a:bodyPr>
          <a:lstStyle/>
          <a:p>
            <a:r>
              <a:rPr lang="en-CA" dirty="0"/>
              <a:t>Sample Dataset</a:t>
            </a:r>
            <a:br>
              <a:rPr lang="en-CA" dirty="0"/>
            </a:br>
            <a:r>
              <a:rPr lang="en-CA" dirty="0"/>
              <a:t>(‘yelp.csv’)</a:t>
            </a:r>
          </a:p>
        </p:txBody>
      </p:sp>
      <p:sp>
        <p:nvSpPr>
          <p:cNvPr id="5" name="Text Placeholder 4">
            <a:extLst>
              <a:ext uri="{FF2B5EF4-FFF2-40B4-BE49-F238E27FC236}">
                <a16:creationId xmlns:a16="http://schemas.microsoft.com/office/drawing/2014/main" id="{34589841-6B01-4ACE-A3B2-5CCF26C10F1B}"/>
              </a:ext>
            </a:extLst>
          </p:cNvPr>
          <p:cNvSpPr>
            <a:spLocks noGrp="1"/>
          </p:cNvSpPr>
          <p:nvPr>
            <p:ph type="body" sz="quarter" idx="3"/>
          </p:nvPr>
        </p:nvSpPr>
        <p:spPr/>
        <p:txBody>
          <a:bodyPr>
            <a:normAutofit lnSpcReduction="10000"/>
          </a:bodyPr>
          <a:lstStyle/>
          <a:p>
            <a:r>
              <a:rPr lang="en-CA" dirty="0"/>
              <a:t>SAMPLE from Big Dataset (‘yelp_reviews.csv’)</a:t>
            </a:r>
          </a:p>
        </p:txBody>
      </p:sp>
      <p:sp>
        <p:nvSpPr>
          <p:cNvPr id="7" name="Date Placeholder 6">
            <a:extLst>
              <a:ext uri="{FF2B5EF4-FFF2-40B4-BE49-F238E27FC236}">
                <a16:creationId xmlns:a16="http://schemas.microsoft.com/office/drawing/2014/main" id="{B953523D-9346-4ECE-8504-3C481FD6EC45}"/>
              </a:ext>
            </a:extLst>
          </p:cNvPr>
          <p:cNvSpPr>
            <a:spLocks noGrp="1"/>
          </p:cNvSpPr>
          <p:nvPr>
            <p:ph type="dt" sz="half" idx="10"/>
          </p:nvPr>
        </p:nvSpPr>
        <p:spPr/>
        <p:txBody>
          <a:bodyPr/>
          <a:lstStyle/>
          <a:p>
            <a:r>
              <a:rPr lang="en-US"/>
              <a:t>August 2020</a:t>
            </a:r>
            <a:endParaRPr lang="en-US" dirty="0"/>
          </a:p>
        </p:txBody>
      </p:sp>
      <p:sp>
        <p:nvSpPr>
          <p:cNvPr id="8" name="Footer Placeholder 7">
            <a:extLst>
              <a:ext uri="{FF2B5EF4-FFF2-40B4-BE49-F238E27FC236}">
                <a16:creationId xmlns:a16="http://schemas.microsoft.com/office/drawing/2014/main" id="{0DB6EF6F-F7DF-4C97-AB46-AF0115F35B28}"/>
              </a:ext>
            </a:extLst>
          </p:cNvPr>
          <p:cNvSpPr>
            <a:spLocks noGrp="1"/>
          </p:cNvSpPr>
          <p:nvPr>
            <p:ph type="ftr" sz="quarter" idx="11"/>
          </p:nvPr>
        </p:nvSpPr>
        <p:spPr/>
        <p:txBody>
          <a:bodyPr/>
          <a:lstStyle/>
          <a:p>
            <a:r>
              <a:rPr lang="en-US"/>
              <a:t>Team Xy: Blake Belnap, Helen Ly, Jasmeer Sangha, Karen Bennis</a:t>
            </a:r>
            <a:endParaRPr lang="en-US" dirty="0"/>
          </a:p>
        </p:txBody>
      </p:sp>
      <p:sp>
        <p:nvSpPr>
          <p:cNvPr id="9" name="Slide Number Placeholder 8">
            <a:extLst>
              <a:ext uri="{FF2B5EF4-FFF2-40B4-BE49-F238E27FC236}">
                <a16:creationId xmlns:a16="http://schemas.microsoft.com/office/drawing/2014/main" id="{F19C7AC5-117A-4A35-A75D-52C0841356AB}"/>
              </a:ext>
            </a:extLst>
          </p:cNvPr>
          <p:cNvSpPr>
            <a:spLocks noGrp="1"/>
          </p:cNvSpPr>
          <p:nvPr>
            <p:ph type="sldNum" sz="quarter" idx="12"/>
          </p:nvPr>
        </p:nvSpPr>
        <p:spPr/>
        <p:txBody>
          <a:bodyPr/>
          <a:lstStyle/>
          <a:p>
            <a:fld id="{3A98EE3D-8CD1-4C3F-BD1C-C98C9596463C}" type="slidenum">
              <a:rPr lang="en-US" smtClean="0"/>
              <a:t>8</a:t>
            </a:fld>
            <a:endParaRPr lang="en-US" dirty="0"/>
          </a:p>
        </p:txBody>
      </p:sp>
      <p:pic>
        <p:nvPicPr>
          <p:cNvPr id="12" name="Picture 11">
            <a:extLst>
              <a:ext uri="{FF2B5EF4-FFF2-40B4-BE49-F238E27FC236}">
                <a16:creationId xmlns:a16="http://schemas.microsoft.com/office/drawing/2014/main" id="{4BB57E28-957A-4AB4-9A3E-44E9CF704DA8}"/>
              </a:ext>
            </a:extLst>
          </p:cNvPr>
          <p:cNvPicPr>
            <a:picLocks noChangeAspect="1"/>
          </p:cNvPicPr>
          <p:nvPr/>
        </p:nvPicPr>
        <p:blipFill>
          <a:blip r:embed="rId3"/>
          <a:stretch>
            <a:fillRect/>
          </a:stretch>
        </p:blipFill>
        <p:spPr>
          <a:xfrm>
            <a:off x="1097279" y="2958273"/>
            <a:ext cx="4737343" cy="3187864"/>
          </a:xfrm>
          <a:prstGeom prst="rect">
            <a:avLst/>
          </a:prstGeom>
        </p:spPr>
      </p:pic>
      <p:pic>
        <p:nvPicPr>
          <p:cNvPr id="14" name="Picture 13">
            <a:extLst>
              <a:ext uri="{FF2B5EF4-FFF2-40B4-BE49-F238E27FC236}">
                <a16:creationId xmlns:a16="http://schemas.microsoft.com/office/drawing/2014/main" id="{90E1690D-2E0B-48DE-98F3-EEE5D976FA1C}"/>
              </a:ext>
            </a:extLst>
          </p:cNvPr>
          <p:cNvPicPr>
            <a:picLocks noChangeAspect="1"/>
          </p:cNvPicPr>
          <p:nvPr/>
        </p:nvPicPr>
        <p:blipFill>
          <a:blip r:embed="rId4"/>
          <a:stretch>
            <a:fillRect/>
          </a:stretch>
        </p:blipFill>
        <p:spPr>
          <a:xfrm>
            <a:off x="6515944" y="2956142"/>
            <a:ext cx="4800924" cy="3189995"/>
          </a:xfrm>
          <a:prstGeom prst="rect">
            <a:avLst/>
          </a:prstGeom>
        </p:spPr>
      </p:pic>
    </p:spTree>
    <p:extLst>
      <p:ext uri="{BB962C8B-B14F-4D97-AF65-F5344CB8AC3E}">
        <p14:creationId xmlns:p14="http://schemas.microsoft.com/office/powerpoint/2010/main" val="1252965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F454-B4A7-43A5-823B-CAAB7B17CDEB}"/>
              </a:ext>
            </a:extLst>
          </p:cNvPr>
          <p:cNvSpPr>
            <a:spLocks noGrp="1"/>
          </p:cNvSpPr>
          <p:nvPr>
            <p:ph type="title"/>
          </p:nvPr>
        </p:nvSpPr>
        <p:spPr/>
        <p:txBody>
          <a:bodyPr/>
          <a:lstStyle/>
          <a:p>
            <a:r>
              <a:rPr lang="en-CA" dirty="0"/>
              <a:t>Data Exploration</a:t>
            </a:r>
          </a:p>
        </p:txBody>
      </p:sp>
      <p:sp>
        <p:nvSpPr>
          <p:cNvPr id="3" name="Text Placeholder 2">
            <a:extLst>
              <a:ext uri="{FF2B5EF4-FFF2-40B4-BE49-F238E27FC236}">
                <a16:creationId xmlns:a16="http://schemas.microsoft.com/office/drawing/2014/main" id="{001B9389-223D-4982-8708-BD9CD25FDB43}"/>
              </a:ext>
            </a:extLst>
          </p:cNvPr>
          <p:cNvSpPr>
            <a:spLocks noGrp="1"/>
          </p:cNvSpPr>
          <p:nvPr>
            <p:ph type="body" idx="1"/>
          </p:nvPr>
        </p:nvSpPr>
        <p:spPr>
          <a:xfrm>
            <a:off x="1097279" y="1898781"/>
            <a:ext cx="4639736" cy="362265"/>
          </a:xfrm>
        </p:spPr>
        <p:txBody>
          <a:bodyPr>
            <a:normAutofit fontScale="92500" lnSpcReduction="20000"/>
          </a:bodyPr>
          <a:lstStyle/>
          <a:p>
            <a:r>
              <a:rPr lang="en-CA" dirty="0"/>
              <a:t>Sample Dataset (‘yelp.csv’)</a:t>
            </a:r>
          </a:p>
        </p:txBody>
      </p:sp>
      <p:sp>
        <p:nvSpPr>
          <p:cNvPr id="5" name="Text Placeholder 4">
            <a:extLst>
              <a:ext uri="{FF2B5EF4-FFF2-40B4-BE49-F238E27FC236}">
                <a16:creationId xmlns:a16="http://schemas.microsoft.com/office/drawing/2014/main" id="{34589841-6B01-4ACE-A3B2-5CCF26C10F1B}"/>
              </a:ext>
            </a:extLst>
          </p:cNvPr>
          <p:cNvSpPr>
            <a:spLocks noGrp="1"/>
          </p:cNvSpPr>
          <p:nvPr>
            <p:ph type="body" sz="quarter" idx="3"/>
          </p:nvPr>
        </p:nvSpPr>
        <p:spPr>
          <a:xfrm>
            <a:off x="1096763" y="4198056"/>
            <a:ext cx="5823209" cy="362265"/>
          </a:xfrm>
        </p:spPr>
        <p:txBody>
          <a:bodyPr>
            <a:normAutofit fontScale="92500" lnSpcReduction="20000"/>
          </a:bodyPr>
          <a:lstStyle/>
          <a:p>
            <a:r>
              <a:rPr lang="en-CA" dirty="0"/>
              <a:t>SAMPLE from Big Dataset (‘yelp_reviews.csv’)</a:t>
            </a:r>
          </a:p>
        </p:txBody>
      </p:sp>
      <p:sp>
        <p:nvSpPr>
          <p:cNvPr id="7" name="Date Placeholder 6">
            <a:extLst>
              <a:ext uri="{FF2B5EF4-FFF2-40B4-BE49-F238E27FC236}">
                <a16:creationId xmlns:a16="http://schemas.microsoft.com/office/drawing/2014/main" id="{B953523D-9346-4ECE-8504-3C481FD6EC45}"/>
              </a:ext>
            </a:extLst>
          </p:cNvPr>
          <p:cNvSpPr>
            <a:spLocks noGrp="1"/>
          </p:cNvSpPr>
          <p:nvPr>
            <p:ph type="dt" sz="half" idx="10"/>
          </p:nvPr>
        </p:nvSpPr>
        <p:spPr/>
        <p:txBody>
          <a:bodyPr/>
          <a:lstStyle/>
          <a:p>
            <a:r>
              <a:rPr lang="en-US"/>
              <a:t>August 2020</a:t>
            </a:r>
            <a:endParaRPr lang="en-US" dirty="0"/>
          </a:p>
        </p:txBody>
      </p:sp>
      <p:sp>
        <p:nvSpPr>
          <p:cNvPr id="8" name="Footer Placeholder 7">
            <a:extLst>
              <a:ext uri="{FF2B5EF4-FFF2-40B4-BE49-F238E27FC236}">
                <a16:creationId xmlns:a16="http://schemas.microsoft.com/office/drawing/2014/main" id="{0DB6EF6F-F7DF-4C97-AB46-AF0115F35B28}"/>
              </a:ext>
            </a:extLst>
          </p:cNvPr>
          <p:cNvSpPr>
            <a:spLocks noGrp="1"/>
          </p:cNvSpPr>
          <p:nvPr>
            <p:ph type="ftr" sz="quarter" idx="11"/>
          </p:nvPr>
        </p:nvSpPr>
        <p:spPr/>
        <p:txBody>
          <a:bodyPr/>
          <a:lstStyle/>
          <a:p>
            <a:r>
              <a:rPr lang="en-US"/>
              <a:t>Team Xy: Blake Belnap, Helen Ly, Jasmeer Sangha, Karen Bennis</a:t>
            </a:r>
            <a:endParaRPr lang="en-US" dirty="0"/>
          </a:p>
        </p:txBody>
      </p:sp>
      <p:sp>
        <p:nvSpPr>
          <p:cNvPr id="9" name="Slide Number Placeholder 8">
            <a:extLst>
              <a:ext uri="{FF2B5EF4-FFF2-40B4-BE49-F238E27FC236}">
                <a16:creationId xmlns:a16="http://schemas.microsoft.com/office/drawing/2014/main" id="{F19C7AC5-117A-4A35-A75D-52C0841356AB}"/>
              </a:ext>
            </a:extLst>
          </p:cNvPr>
          <p:cNvSpPr>
            <a:spLocks noGrp="1"/>
          </p:cNvSpPr>
          <p:nvPr>
            <p:ph type="sldNum" sz="quarter" idx="12"/>
          </p:nvPr>
        </p:nvSpPr>
        <p:spPr/>
        <p:txBody>
          <a:bodyPr/>
          <a:lstStyle/>
          <a:p>
            <a:fld id="{3A98EE3D-8CD1-4C3F-BD1C-C98C9596463C}" type="slidenum">
              <a:rPr lang="en-US" smtClean="0"/>
              <a:t>9</a:t>
            </a:fld>
            <a:endParaRPr lang="en-US" dirty="0"/>
          </a:p>
        </p:txBody>
      </p:sp>
      <p:pic>
        <p:nvPicPr>
          <p:cNvPr id="13" name="Picture 12">
            <a:extLst>
              <a:ext uri="{FF2B5EF4-FFF2-40B4-BE49-F238E27FC236}">
                <a16:creationId xmlns:a16="http://schemas.microsoft.com/office/drawing/2014/main" id="{E45189CD-300D-43AF-9B0E-951067C3A313}"/>
              </a:ext>
            </a:extLst>
          </p:cNvPr>
          <p:cNvPicPr>
            <a:picLocks noChangeAspect="1"/>
          </p:cNvPicPr>
          <p:nvPr/>
        </p:nvPicPr>
        <p:blipFill rotWithShape="1">
          <a:blip r:embed="rId3"/>
          <a:srcRect t="13013"/>
          <a:stretch/>
        </p:blipFill>
        <p:spPr>
          <a:xfrm>
            <a:off x="1096763" y="2217107"/>
            <a:ext cx="8466859" cy="1632022"/>
          </a:xfrm>
          <a:prstGeom prst="rect">
            <a:avLst/>
          </a:prstGeom>
        </p:spPr>
      </p:pic>
      <p:pic>
        <p:nvPicPr>
          <p:cNvPr id="15" name="Picture 14">
            <a:extLst>
              <a:ext uri="{FF2B5EF4-FFF2-40B4-BE49-F238E27FC236}">
                <a16:creationId xmlns:a16="http://schemas.microsoft.com/office/drawing/2014/main" id="{FA82252F-C09F-4157-B6F0-F1BF0CB117A2}"/>
              </a:ext>
            </a:extLst>
          </p:cNvPr>
          <p:cNvPicPr>
            <a:picLocks noChangeAspect="1"/>
          </p:cNvPicPr>
          <p:nvPr/>
        </p:nvPicPr>
        <p:blipFill rotWithShape="1">
          <a:blip r:embed="rId4"/>
          <a:srcRect t="13561"/>
          <a:stretch/>
        </p:blipFill>
        <p:spPr>
          <a:xfrm>
            <a:off x="1096763" y="4570304"/>
            <a:ext cx="8466859" cy="1632022"/>
          </a:xfrm>
          <a:prstGeom prst="rect">
            <a:avLst/>
          </a:prstGeom>
        </p:spPr>
      </p:pic>
    </p:spTree>
    <p:extLst>
      <p:ext uri="{BB962C8B-B14F-4D97-AF65-F5344CB8AC3E}">
        <p14:creationId xmlns:p14="http://schemas.microsoft.com/office/powerpoint/2010/main" val="4098872700"/>
      </p:ext>
    </p:extLst>
  </p:cSld>
  <p:clrMapOvr>
    <a:masterClrMapping/>
  </p:clrMapOvr>
</p:sld>
</file>

<file path=ppt/theme/theme1.xml><?xml version="1.0" encoding="utf-8"?>
<a:theme xmlns:a="http://schemas.openxmlformats.org/drawingml/2006/main" name="1_RetrospectVTI">
  <a:themeElements>
    <a:clrScheme name="Custom 1">
      <a:dk1>
        <a:sysClr val="windowText" lastClr="000000"/>
      </a:dk1>
      <a:lt1>
        <a:sysClr val="window" lastClr="FFFFFF"/>
      </a:lt1>
      <a:dk2>
        <a:srgbClr val="39302A"/>
      </a:dk2>
      <a:lt2>
        <a:srgbClr val="E5DEDB"/>
      </a:lt2>
      <a:accent1>
        <a:srgbClr val="BF2519"/>
      </a:accent1>
      <a:accent2>
        <a:srgbClr val="002060"/>
      </a:accent2>
      <a:accent3>
        <a:srgbClr val="F2F2F2"/>
      </a:accent3>
      <a:accent4>
        <a:srgbClr val="FF0000"/>
      </a:accent4>
      <a:accent5>
        <a:srgbClr val="0F4C76"/>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E5ECA37-C458-4BA2-A090-D7A19E07B434}">
  <ds:schemaRefs>
    <ds:schemaRef ds:uri="http://schemas.microsoft.com/sharepoint/v3/contenttype/forms"/>
  </ds:schemaRefs>
</ds:datastoreItem>
</file>

<file path=customXml/itemProps2.xml><?xml version="1.0" encoding="utf-8"?>
<ds:datastoreItem xmlns:ds="http://schemas.openxmlformats.org/officeDocument/2006/customXml" ds:itemID="{84F503EC-3FFF-4193-A86F-39150E2BAC7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3530</TotalTime>
  <Words>1802</Words>
  <Application>Microsoft Office PowerPoint</Application>
  <PresentationFormat>Widescreen</PresentationFormat>
  <Paragraphs>260</Paragraphs>
  <Slides>17</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Courier New</vt:lpstr>
      <vt:lpstr>Franklin Gothic Book</vt:lpstr>
      <vt:lpstr>Wingdings</vt:lpstr>
      <vt:lpstr>1_RetrospectVTI</vt:lpstr>
      <vt:lpstr>NLP and Sentiment Analysis of Yelp Reviews</vt:lpstr>
      <vt:lpstr>Topic</vt:lpstr>
      <vt:lpstr>Research questions</vt:lpstr>
      <vt:lpstr>Data sources</vt:lpstr>
      <vt:lpstr>Technologies and languages</vt:lpstr>
      <vt:lpstr>Database Setup</vt:lpstr>
      <vt:lpstr>Accessing data from database using Colab</vt:lpstr>
      <vt:lpstr>Data Exploration</vt:lpstr>
      <vt:lpstr>Data Exploration</vt:lpstr>
      <vt:lpstr>Data Exploration</vt:lpstr>
      <vt:lpstr>Data Exploration</vt:lpstr>
      <vt:lpstr>PowerPoint Presentation</vt:lpstr>
      <vt:lpstr>Data Analysis</vt:lpstr>
      <vt:lpstr>Results</vt:lpstr>
      <vt:lpstr>Lessons learned</vt:lpstr>
      <vt:lpstr>Recommendations for future analysis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to predict Yelp rating sentiment</dc:title>
  <dc:creator>Karen Bennis</dc:creator>
  <cp:lastModifiedBy>Karen Bennis</cp:lastModifiedBy>
  <cp:revision>107</cp:revision>
  <dcterms:created xsi:type="dcterms:W3CDTF">2020-07-30T03:39:08Z</dcterms:created>
  <dcterms:modified xsi:type="dcterms:W3CDTF">2020-08-05T01:09:15Z</dcterms:modified>
</cp:coreProperties>
</file>