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72" r:id="rId5"/>
    <p:sldId id="260" r:id="rId6"/>
    <p:sldId id="271" r:id="rId7"/>
    <p:sldId id="264" r:id="rId8"/>
    <p:sldId id="262" r:id="rId9"/>
    <p:sldId id="270" r:id="rId10"/>
    <p:sldId id="263" r:id="rId11"/>
    <p:sldId id="265" r:id="rId12"/>
    <p:sldId id="269" r:id="rId13"/>
    <p:sldId id="268" r:id="rId14"/>
    <p:sldId id="266" r:id="rId15"/>
    <p:sldId id="273" r:id="rId16"/>
    <p:sldId id="267" r:id="rId17"/>
    <p:sldId id="274" r:id="rId18"/>
    <p:sldId id="275" r:id="rId19"/>
    <p:sldId id="276" r:id="rId20"/>
    <p:sldId id="27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29"/>
  </p:normalViewPr>
  <p:slideViewPr>
    <p:cSldViewPr snapToGrid="0" snapToObjects="1">
      <p:cViewPr varScale="1">
        <p:scale>
          <a:sx n="108" d="100"/>
          <a:sy n="108"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5429283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CF17B-ACA5-DB49-8B2D-9956962866A9}"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409923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360568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39092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50432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1418063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1226880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024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78310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5000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9CF17B-ACA5-DB49-8B2D-9956962866A9}" type="datetimeFigureOut">
              <a:rPr lang="en-US" smtClean="0"/>
              <a:t>4/24/20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342678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9CF17B-ACA5-DB49-8B2D-9956962866A9}"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93015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9CF17B-ACA5-DB49-8B2D-9956962866A9}" type="datetimeFigureOut">
              <a:rPr lang="en-US" smtClean="0"/>
              <a:t>4/24/20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191348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9CF17B-ACA5-DB49-8B2D-9956962866A9}" type="datetimeFigureOut">
              <a:rPr lang="en-US" smtClean="0"/>
              <a:t>4/24/20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357613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69CF17B-ACA5-DB49-8B2D-9956962866A9}" type="datetimeFigureOut">
              <a:rPr lang="en-US" smtClean="0"/>
              <a:t>4/24/20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130602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CF17B-ACA5-DB49-8B2D-9956962866A9}"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419391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9CF17B-ACA5-DB49-8B2D-9956962866A9}" type="datetimeFigureOut">
              <a:rPr lang="en-US" smtClean="0"/>
              <a:t>4/24/20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CECC-734E-074D-A2CE-D634932E227F}" type="slidenum">
              <a:rPr lang="en-US" smtClean="0"/>
              <a:t>‹#›</a:t>
            </a:fld>
            <a:endParaRPr lang="en-US"/>
          </a:p>
        </p:txBody>
      </p:sp>
    </p:spTree>
    <p:extLst>
      <p:ext uri="{BB962C8B-B14F-4D97-AF65-F5344CB8AC3E}">
        <p14:creationId xmlns:p14="http://schemas.microsoft.com/office/powerpoint/2010/main" val="232987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9CF17B-ACA5-DB49-8B2D-9956962866A9}" type="datetimeFigureOut">
              <a:rPr lang="en-US" smtClean="0"/>
              <a:t>4/24/20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66CECC-734E-074D-A2CE-D634932E227F}" type="slidenum">
              <a:rPr lang="en-US" smtClean="0"/>
              <a:t>‹#›</a:t>
            </a:fld>
            <a:endParaRPr lang="en-US"/>
          </a:p>
        </p:txBody>
      </p:sp>
    </p:spTree>
    <p:extLst>
      <p:ext uri="{BB962C8B-B14F-4D97-AF65-F5344CB8AC3E}">
        <p14:creationId xmlns:p14="http://schemas.microsoft.com/office/powerpoint/2010/main" val="418411185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lideshare.net/alokeparnachoudhury/string-matching-algorith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daankolthof.com/2019/09/01/common-string-matching-algorithms-theoretical-and-practical-performance/" TargetMode="External"/><Relationship Id="rId4" Type="http://schemas.openxmlformats.org/officeDocument/2006/relationships/hyperlink" Target="https://www.slideshare.net/Ashikapokiya12345/string-matching-algorithms-5258290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tif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9000B-114C-F847-8D3A-DEE0CD013C46}"/>
              </a:ext>
            </a:extLst>
          </p:cNvPr>
          <p:cNvSpPr>
            <a:spLocks noGrp="1"/>
          </p:cNvSpPr>
          <p:nvPr>
            <p:ph type="ctrTitle"/>
          </p:nvPr>
        </p:nvSpPr>
        <p:spPr>
          <a:xfrm>
            <a:off x="1031875" y="1212935"/>
            <a:ext cx="6020177" cy="4432130"/>
          </a:xfrm>
        </p:spPr>
        <p:txBody>
          <a:bodyPr anchor="ctr">
            <a:normAutofit/>
          </a:bodyPr>
          <a:lstStyle/>
          <a:p>
            <a:r>
              <a:rPr lang="en-US" sz="6600"/>
              <a:t>String matching</a:t>
            </a:r>
          </a:p>
        </p:txBody>
      </p:sp>
      <p:sp>
        <p:nvSpPr>
          <p:cNvPr id="3" name="Subtitle 2">
            <a:extLst>
              <a:ext uri="{FF2B5EF4-FFF2-40B4-BE49-F238E27FC236}">
                <a16:creationId xmlns:a16="http://schemas.microsoft.com/office/drawing/2014/main" id="{5230937D-2504-9840-A90B-2FDECDB895D3}"/>
              </a:ext>
            </a:extLst>
          </p:cNvPr>
          <p:cNvSpPr>
            <a:spLocks noGrp="1"/>
          </p:cNvSpPr>
          <p:nvPr>
            <p:ph type="subTitle" idx="1"/>
          </p:nvPr>
        </p:nvSpPr>
        <p:spPr>
          <a:xfrm>
            <a:off x="8017261" y="2087881"/>
            <a:ext cx="3142864" cy="2682239"/>
          </a:xfrm>
        </p:spPr>
        <p:txBody>
          <a:bodyPr anchor="ctr">
            <a:normAutofit/>
          </a:bodyPr>
          <a:lstStyle/>
          <a:p>
            <a:pPr algn="l"/>
            <a:r>
              <a:rPr lang="en-US" dirty="0"/>
              <a:t>Jasmeet </a:t>
            </a:r>
            <a:r>
              <a:rPr lang="en-US" dirty="0" err="1"/>
              <a:t>kaur</a:t>
            </a:r>
            <a:r>
              <a:rPr lang="en-US" dirty="0"/>
              <a:t> </a:t>
            </a:r>
            <a:r>
              <a:rPr lang="en-US" dirty="0" err="1"/>
              <a:t>dua</a:t>
            </a:r>
            <a:endParaRPr lang="en-US" dirty="0"/>
          </a:p>
          <a:p>
            <a:pPr algn="l"/>
            <a:r>
              <a:rPr lang="en-US" dirty="0"/>
              <a:t>Final project</a:t>
            </a:r>
          </a:p>
          <a:p>
            <a:pPr algn="l"/>
            <a:r>
              <a:rPr lang="en-US" dirty="0"/>
              <a:t>CS-575</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55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E9B84-3FAA-C045-89E8-723E3D881A64}"/>
              </a:ext>
            </a:extLst>
          </p:cNvPr>
          <p:cNvSpPr>
            <a:spLocks noGrp="1"/>
          </p:cNvSpPr>
          <p:nvPr>
            <p:ph type="title"/>
          </p:nvPr>
        </p:nvSpPr>
        <p:spPr>
          <a:xfrm>
            <a:off x="685799" y="1150076"/>
            <a:ext cx="3659389" cy="4557849"/>
          </a:xfrm>
        </p:spPr>
        <p:txBody>
          <a:bodyPr>
            <a:normAutofit/>
          </a:bodyPr>
          <a:lstStyle/>
          <a:p>
            <a:pPr algn="r"/>
            <a:r>
              <a:rPr lang="en-US" dirty="0"/>
              <a:t>RABIN KARP ALGORITHM</a:t>
            </a:r>
            <a:br>
              <a:rPr lang="en-US" dirty="0"/>
            </a:br>
            <a:r>
              <a:rPr lang="en-US" dirty="0"/>
              <a:t>Pseudo Code</a:t>
            </a:r>
          </a:p>
        </p:txBody>
      </p:sp>
      <p:cxnSp>
        <p:nvCxnSpPr>
          <p:cNvPr id="18" name="Straight Connector 17">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D30AA92F-2E48-2647-BFC9-20C4C4D5B921}"/>
              </a:ext>
            </a:extLst>
          </p:cNvPr>
          <p:cNvSpPr>
            <a:spLocks noGrp="1"/>
          </p:cNvSpPr>
          <p:nvPr>
            <p:ph idx="1"/>
          </p:nvPr>
        </p:nvSpPr>
        <p:spPr>
          <a:xfrm>
            <a:off x="4988658" y="439387"/>
            <a:ext cx="6517543" cy="6080165"/>
          </a:xfrm>
        </p:spPr>
        <p:txBody>
          <a:bodyPr>
            <a:normAutofit/>
          </a:bodyPr>
          <a:lstStyle/>
          <a:p>
            <a:pPr marL="0" indent="0">
              <a:buNone/>
            </a:pPr>
            <a:r>
              <a:rPr lang="en-US" dirty="0"/>
              <a:t>1.</a:t>
            </a:r>
            <a:r>
              <a:rPr lang="en-IN" dirty="0"/>
              <a:t> t← length [text]</a:t>
            </a:r>
            <a:r>
              <a:rPr lang="en-US" dirty="0"/>
              <a:t> </a:t>
            </a:r>
          </a:p>
          <a:p>
            <a:pPr marL="0" indent="0">
              <a:buNone/>
            </a:pPr>
            <a:r>
              <a:rPr lang="en-US" dirty="0"/>
              <a:t>2. </a:t>
            </a:r>
            <a:r>
              <a:rPr lang="en-IN" dirty="0"/>
              <a:t>p← length [pattern]</a:t>
            </a:r>
            <a:r>
              <a:rPr lang="en-US" dirty="0"/>
              <a:t> </a:t>
            </a:r>
          </a:p>
          <a:p>
            <a:pPr marL="0" indent="0">
              <a:buNone/>
            </a:pPr>
            <a:r>
              <a:rPr lang="en-US" dirty="0"/>
              <a:t>3. </a:t>
            </a:r>
            <a:r>
              <a:rPr lang="en-IN" dirty="0"/>
              <a:t>hp ← hash value of pattern</a:t>
            </a:r>
            <a:r>
              <a:rPr lang="en-US" dirty="0"/>
              <a:t> </a:t>
            </a:r>
          </a:p>
          <a:p>
            <a:pPr marL="0" indent="0">
              <a:buNone/>
            </a:pPr>
            <a:r>
              <a:rPr lang="en-US" dirty="0"/>
              <a:t>4. </a:t>
            </a:r>
            <a:r>
              <a:rPr lang="en-IN" dirty="0" err="1"/>
              <a:t>ht</a:t>
            </a:r>
            <a:r>
              <a:rPr lang="en-IN" dirty="0"/>
              <a:t> ← hash value of text till index (t-p)</a:t>
            </a:r>
            <a:r>
              <a:rPr lang="en-US" dirty="0"/>
              <a:t> </a:t>
            </a:r>
          </a:p>
          <a:p>
            <a:pPr marL="0" indent="0">
              <a:buNone/>
            </a:pPr>
            <a:r>
              <a:rPr lang="en-US" dirty="0"/>
              <a:t>5.</a:t>
            </a:r>
            <a:r>
              <a:rPr lang="en-IN" dirty="0"/>
              <a:t> for </a:t>
            </a:r>
            <a:r>
              <a:rPr lang="en-IN" dirty="0" err="1"/>
              <a:t>i</a:t>
            </a:r>
            <a:r>
              <a:rPr lang="en-IN" dirty="0"/>
              <a:t>← 1 to (t-p)</a:t>
            </a:r>
            <a:r>
              <a:rPr lang="en-US" dirty="0"/>
              <a:t> </a:t>
            </a:r>
          </a:p>
          <a:p>
            <a:pPr marL="0" indent="0">
              <a:buNone/>
            </a:pPr>
            <a:r>
              <a:rPr lang="en-US" dirty="0"/>
              <a:t>6.</a:t>
            </a:r>
            <a:r>
              <a:rPr lang="en-IN" dirty="0"/>
              <a:t> if hp = </a:t>
            </a:r>
            <a:r>
              <a:rPr lang="en-IN" dirty="0" err="1"/>
              <a:t>ht</a:t>
            </a:r>
            <a:r>
              <a:rPr lang="en-US" dirty="0"/>
              <a:t> </a:t>
            </a:r>
          </a:p>
          <a:p>
            <a:pPr marL="0" indent="0">
              <a:buNone/>
            </a:pPr>
            <a:r>
              <a:rPr lang="en-US" dirty="0"/>
              <a:t>7. </a:t>
            </a:r>
            <a:r>
              <a:rPr lang="en-IN" dirty="0"/>
              <a:t>then if pattern [1.....p] = T [i+1.....</a:t>
            </a:r>
            <a:r>
              <a:rPr lang="en-IN" dirty="0" err="1"/>
              <a:t>i</a:t>
            </a:r>
            <a:r>
              <a:rPr lang="en-IN" dirty="0"/>
              <a:t> + p]</a:t>
            </a:r>
            <a:r>
              <a:rPr lang="en-US" dirty="0"/>
              <a:t> </a:t>
            </a:r>
          </a:p>
          <a:p>
            <a:pPr marL="0" indent="0">
              <a:buNone/>
            </a:pPr>
            <a:r>
              <a:rPr lang="en-US" dirty="0"/>
              <a:t>8. then </a:t>
            </a:r>
            <a:r>
              <a:rPr lang="en-IN" dirty="0"/>
              <a:t>print "pattern find on index", </a:t>
            </a:r>
            <a:r>
              <a:rPr lang="en-IN" dirty="0" err="1"/>
              <a:t>i</a:t>
            </a:r>
            <a:r>
              <a:rPr lang="en-US" dirty="0"/>
              <a:t> </a:t>
            </a:r>
          </a:p>
          <a:p>
            <a:pPr marL="0" indent="0">
              <a:buNone/>
            </a:pPr>
            <a:r>
              <a:rPr lang="en-US" dirty="0"/>
              <a:t>9. </a:t>
            </a:r>
            <a:r>
              <a:rPr lang="en-IN" dirty="0"/>
              <a:t>else</a:t>
            </a:r>
            <a:r>
              <a:rPr lang="en-US" dirty="0"/>
              <a:t> , </a:t>
            </a:r>
            <a:r>
              <a:rPr lang="en-IN" dirty="0"/>
              <a:t>update the </a:t>
            </a:r>
            <a:r>
              <a:rPr lang="en-IN" dirty="0" err="1"/>
              <a:t>ht</a:t>
            </a:r>
            <a:r>
              <a:rPr lang="en-IN" dirty="0"/>
              <a:t> for the next window</a:t>
            </a:r>
            <a:r>
              <a:rPr lang="en-US" dirty="0"/>
              <a:t> </a:t>
            </a:r>
          </a:p>
          <a:p>
            <a:pPr marL="0" indent="0">
              <a:buNone/>
            </a:pPr>
            <a:r>
              <a:rPr lang="en-US" dirty="0"/>
              <a:t>10. </a:t>
            </a:r>
            <a:r>
              <a:rPr lang="en-IN" dirty="0"/>
              <a:t>compare again with the new hash value</a:t>
            </a:r>
            <a:r>
              <a:rPr lang="en-US" dirty="0"/>
              <a:t> </a:t>
            </a:r>
          </a:p>
          <a:p>
            <a:pPr marL="0" indent="0">
              <a:buNone/>
            </a:pPr>
            <a:endParaRPr lang="en-US" dirty="0"/>
          </a:p>
          <a:p>
            <a:pPr marL="0" indent="0">
              <a:buNone/>
            </a:pPr>
            <a:r>
              <a:rPr lang="en-US" dirty="0"/>
              <a:t>Time Complexity:</a:t>
            </a:r>
          </a:p>
          <a:p>
            <a:pPr marL="0" indent="0">
              <a:buNone/>
            </a:pPr>
            <a:r>
              <a:rPr lang="en-US" dirty="0"/>
              <a:t>	average case : O(</a:t>
            </a:r>
            <a:r>
              <a:rPr lang="en-US" dirty="0" err="1"/>
              <a:t>t+p</a:t>
            </a:r>
            <a:r>
              <a:rPr lang="en-US" dirty="0"/>
              <a:t>)</a:t>
            </a:r>
          </a:p>
          <a:p>
            <a:pPr marL="0" indent="0">
              <a:buNone/>
            </a:pPr>
            <a:r>
              <a:rPr lang="en-US" dirty="0"/>
              <a:t>	worst case: O(</a:t>
            </a:r>
            <a:r>
              <a:rPr lang="en-US" dirty="0" err="1"/>
              <a:t>tp</a:t>
            </a:r>
            <a:r>
              <a:rPr lang="en-US" dirty="0"/>
              <a:t>)</a:t>
            </a:r>
          </a:p>
          <a:p>
            <a:pPr marL="0" indent="0">
              <a:buNone/>
            </a:pPr>
            <a:endParaRPr lang="en-US" dirty="0"/>
          </a:p>
        </p:txBody>
      </p:sp>
    </p:spTree>
    <p:extLst>
      <p:ext uri="{BB962C8B-B14F-4D97-AF65-F5344CB8AC3E}">
        <p14:creationId xmlns:p14="http://schemas.microsoft.com/office/powerpoint/2010/main" val="399845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6638B-B635-4D4E-B3F8-B004245C2E1D}"/>
              </a:ext>
            </a:extLst>
          </p:cNvPr>
          <p:cNvSpPr>
            <a:spLocks noGrp="1"/>
          </p:cNvSpPr>
          <p:nvPr>
            <p:ph type="title"/>
          </p:nvPr>
        </p:nvSpPr>
        <p:spPr>
          <a:xfrm>
            <a:off x="685799" y="1150076"/>
            <a:ext cx="3659389" cy="4557849"/>
          </a:xfrm>
        </p:spPr>
        <p:txBody>
          <a:bodyPr>
            <a:normAutofit/>
          </a:bodyPr>
          <a:lstStyle/>
          <a:p>
            <a:pPr algn="r"/>
            <a:r>
              <a:rPr lang="en-US"/>
              <a:t>KMP Algorithm</a:t>
            </a:r>
          </a:p>
        </p:txBody>
      </p:sp>
      <p:cxnSp>
        <p:nvCxnSpPr>
          <p:cNvPr id="22" name="Straight Connector 2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1ED9D83-2187-4A8A-9E6A-6102D7265F32}"/>
              </a:ext>
            </a:extLst>
          </p:cNvPr>
          <p:cNvSpPr>
            <a:spLocks noGrp="1"/>
          </p:cNvSpPr>
          <p:nvPr>
            <p:ph idx="1"/>
          </p:nvPr>
        </p:nvSpPr>
        <p:spPr>
          <a:xfrm>
            <a:off x="4988658" y="1150076"/>
            <a:ext cx="6517543" cy="4557849"/>
          </a:xfrm>
        </p:spPr>
        <p:txBody>
          <a:bodyPr>
            <a:normAutofit/>
          </a:bodyPr>
          <a:lstStyle/>
          <a:p>
            <a:r>
              <a:rPr lang="en-US" dirty="0"/>
              <a:t>Knuth Morris and Pratt proposed a linear time algorithm.</a:t>
            </a:r>
          </a:p>
          <a:p>
            <a:r>
              <a:rPr lang="en-US" dirty="0"/>
              <a:t>Components of KMP </a:t>
            </a:r>
          </a:p>
          <a:p>
            <a:pPr lvl="1"/>
            <a:r>
              <a:rPr lang="en-US" dirty="0"/>
              <a:t>The prefix function</a:t>
            </a:r>
          </a:p>
          <a:p>
            <a:pPr lvl="1"/>
            <a:r>
              <a:rPr lang="en-US" dirty="0"/>
              <a:t>KMP matching</a:t>
            </a:r>
          </a:p>
          <a:p>
            <a:pPr marL="457200" lvl="1" indent="0">
              <a:buNone/>
            </a:pPr>
            <a:r>
              <a:rPr lang="en-US" dirty="0"/>
              <a:t>The prefix function encapsulate the knowledge about how the pattern matches against shift of itself.</a:t>
            </a:r>
          </a:p>
          <a:p>
            <a:pPr marL="457200" lvl="1" indent="0">
              <a:buNone/>
            </a:pPr>
            <a:r>
              <a:rPr lang="en-US" dirty="0"/>
              <a:t>	This information can be used to avoid the useless shifts in the pattern.</a:t>
            </a:r>
          </a:p>
        </p:txBody>
      </p:sp>
    </p:spTree>
    <p:extLst>
      <p:ext uri="{BB962C8B-B14F-4D97-AF65-F5344CB8AC3E}">
        <p14:creationId xmlns:p14="http://schemas.microsoft.com/office/powerpoint/2010/main" val="280172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7D11-A01B-BC4B-AE84-F308F067A85D}"/>
              </a:ext>
            </a:extLst>
          </p:cNvPr>
          <p:cNvSpPr>
            <a:spLocks noGrp="1"/>
          </p:cNvSpPr>
          <p:nvPr>
            <p:ph type="title"/>
          </p:nvPr>
        </p:nvSpPr>
        <p:spPr>
          <a:xfrm>
            <a:off x="365760" y="181976"/>
            <a:ext cx="3380820" cy="2637424"/>
          </a:xfrm>
        </p:spPr>
        <p:txBody>
          <a:bodyPr>
            <a:normAutofit/>
          </a:bodyPr>
          <a:lstStyle/>
          <a:p>
            <a:r>
              <a:rPr lang="en-US" dirty="0"/>
              <a:t>The Prefix Function</a:t>
            </a:r>
          </a:p>
        </p:txBody>
      </p:sp>
      <p:pic>
        <p:nvPicPr>
          <p:cNvPr id="4" name="Picture 3">
            <a:extLst>
              <a:ext uri="{FF2B5EF4-FFF2-40B4-BE49-F238E27FC236}">
                <a16:creationId xmlns:a16="http://schemas.microsoft.com/office/drawing/2014/main" id="{FAAA9722-B3D3-AF43-AD54-176EE1CB7CE1}"/>
              </a:ext>
            </a:extLst>
          </p:cNvPr>
          <p:cNvPicPr>
            <a:picLocks noChangeAspect="1"/>
          </p:cNvPicPr>
          <p:nvPr/>
        </p:nvPicPr>
        <p:blipFill>
          <a:blip r:embed="rId3"/>
          <a:stretch>
            <a:fillRect/>
          </a:stretch>
        </p:blipFill>
        <p:spPr>
          <a:xfrm>
            <a:off x="4067116" y="1538142"/>
            <a:ext cx="7086600"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DF4DF7C1-23F3-3544-99D7-A8EB095D0518}"/>
              </a:ext>
            </a:extLst>
          </p:cNvPr>
          <p:cNvSpPr txBox="1"/>
          <p:nvPr/>
        </p:nvSpPr>
        <p:spPr>
          <a:xfrm>
            <a:off x="365760" y="3210175"/>
            <a:ext cx="1600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First index element value set to 0</a:t>
            </a:r>
          </a:p>
        </p:txBody>
      </p:sp>
      <p:sp>
        <p:nvSpPr>
          <p:cNvPr id="6" name="TextBox 5">
            <a:extLst>
              <a:ext uri="{FF2B5EF4-FFF2-40B4-BE49-F238E27FC236}">
                <a16:creationId xmlns:a16="http://schemas.microsoft.com/office/drawing/2014/main" id="{1A6BEA33-218B-D04F-A9DE-7125CA8E37F5}"/>
              </a:ext>
            </a:extLst>
          </p:cNvPr>
          <p:cNvSpPr txBox="1"/>
          <p:nvPr/>
        </p:nvSpPr>
        <p:spPr>
          <a:xfrm>
            <a:off x="1710583" y="4038602"/>
            <a:ext cx="164991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Comparing elements of index 0 and 1, both are not matching set it to 0</a:t>
            </a:r>
          </a:p>
        </p:txBody>
      </p:sp>
      <p:sp>
        <p:nvSpPr>
          <p:cNvPr id="7" name="TextBox 6">
            <a:extLst>
              <a:ext uri="{FF2B5EF4-FFF2-40B4-BE49-F238E27FC236}">
                <a16:creationId xmlns:a16="http://schemas.microsoft.com/office/drawing/2014/main" id="{5E748742-8EC8-CF4D-9E60-020688741C14}"/>
              </a:ext>
            </a:extLst>
          </p:cNvPr>
          <p:cNvSpPr txBox="1"/>
          <p:nvPr/>
        </p:nvSpPr>
        <p:spPr>
          <a:xfrm>
            <a:off x="3532992" y="4787523"/>
            <a:ext cx="164991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Comparing elements of index 0 and 2, both are not matching. set it to 0</a:t>
            </a:r>
          </a:p>
        </p:txBody>
      </p:sp>
      <p:sp>
        <p:nvSpPr>
          <p:cNvPr id="8" name="TextBox 7">
            <a:extLst>
              <a:ext uri="{FF2B5EF4-FFF2-40B4-BE49-F238E27FC236}">
                <a16:creationId xmlns:a16="http://schemas.microsoft.com/office/drawing/2014/main" id="{B50945E2-815A-704F-B024-3991A6195353}"/>
              </a:ext>
            </a:extLst>
          </p:cNvPr>
          <p:cNvSpPr txBox="1"/>
          <p:nvPr/>
        </p:nvSpPr>
        <p:spPr>
          <a:xfrm>
            <a:off x="5355402" y="4912782"/>
            <a:ext cx="164991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Comparing elements of index 0 and 3, it matches, set it to matching index +1</a:t>
            </a:r>
          </a:p>
        </p:txBody>
      </p:sp>
      <p:sp>
        <p:nvSpPr>
          <p:cNvPr id="9" name="TextBox 8">
            <a:extLst>
              <a:ext uri="{FF2B5EF4-FFF2-40B4-BE49-F238E27FC236}">
                <a16:creationId xmlns:a16="http://schemas.microsoft.com/office/drawing/2014/main" id="{AEB2DF7D-1CBB-354B-BD40-2F9E4B02F05A}"/>
              </a:ext>
            </a:extLst>
          </p:cNvPr>
          <p:cNvSpPr txBox="1"/>
          <p:nvPr/>
        </p:nvSpPr>
        <p:spPr>
          <a:xfrm>
            <a:off x="7245772" y="4912782"/>
            <a:ext cx="193548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Now move the index from 0 to 1 and compare it with index  4, we got a match set it matching index +1</a:t>
            </a:r>
          </a:p>
        </p:txBody>
      </p:sp>
      <p:sp>
        <p:nvSpPr>
          <p:cNvPr id="10" name="TextBox 9">
            <a:extLst>
              <a:ext uri="{FF2B5EF4-FFF2-40B4-BE49-F238E27FC236}">
                <a16:creationId xmlns:a16="http://schemas.microsoft.com/office/drawing/2014/main" id="{D0667DEF-3902-8649-95CE-D34ECD409488}"/>
              </a:ext>
            </a:extLst>
          </p:cNvPr>
          <p:cNvSpPr txBox="1"/>
          <p:nvPr/>
        </p:nvSpPr>
        <p:spPr>
          <a:xfrm>
            <a:off x="9421706" y="3888697"/>
            <a:ext cx="2541694"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Now move to from index 1 to 2 and match it with the index 5, values are not matching, we will move the first index to from 3 to 2  and check the value of index 2 which is 0 , so my next matching index is 0 with index 5.</a:t>
            </a:r>
          </a:p>
        </p:txBody>
      </p:sp>
      <p:cxnSp>
        <p:nvCxnSpPr>
          <p:cNvPr id="12" name="Straight Arrow Connector 11">
            <a:extLst>
              <a:ext uri="{FF2B5EF4-FFF2-40B4-BE49-F238E27FC236}">
                <a16:creationId xmlns:a16="http://schemas.microsoft.com/office/drawing/2014/main" id="{528B951D-3D17-E545-B2B9-A1C7A138BFE6}"/>
              </a:ext>
            </a:extLst>
          </p:cNvPr>
          <p:cNvCxnSpPr/>
          <p:nvPr/>
        </p:nvCxnSpPr>
        <p:spPr>
          <a:xfrm flipH="1">
            <a:off x="1965960" y="2819400"/>
            <a:ext cx="2511037" cy="609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0843DA38-7096-6D41-88E1-5257F76084E6}"/>
              </a:ext>
            </a:extLst>
          </p:cNvPr>
          <p:cNvCxnSpPr>
            <a:cxnSpLocks/>
          </p:cNvCxnSpPr>
          <p:nvPr/>
        </p:nvCxnSpPr>
        <p:spPr>
          <a:xfrm flipH="1">
            <a:off x="3335241" y="2998474"/>
            <a:ext cx="2536297" cy="12822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11E5F1-011F-5041-B9BA-94FDB8958A18}"/>
              </a:ext>
            </a:extLst>
          </p:cNvPr>
          <p:cNvCxnSpPr>
            <a:cxnSpLocks/>
          </p:cNvCxnSpPr>
          <p:nvPr/>
        </p:nvCxnSpPr>
        <p:spPr>
          <a:xfrm flipH="1">
            <a:off x="4649490" y="2971800"/>
            <a:ext cx="2284809" cy="18157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0BD9C178-99E6-714E-AC07-4D4A452674F6}"/>
              </a:ext>
            </a:extLst>
          </p:cNvPr>
          <p:cNvCxnSpPr>
            <a:cxnSpLocks/>
          </p:cNvCxnSpPr>
          <p:nvPr/>
        </p:nvCxnSpPr>
        <p:spPr>
          <a:xfrm flipH="1">
            <a:off x="6320344" y="2971800"/>
            <a:ext cx="1837573" cy="19409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0C5CE2A2-4B18-6F4C-A656-1EA406817916}"/>
              </a:ext>
            </a:extLst>
          </p:cNvPr>
          <p:cNvCxnSpPr>
            <a:cxnSpLocks/>
          </p:cNvCxnSpPr>
          <p:nvPr/>
        </p:nvCxnSpPr>
        <p:spPr>
          <a:xfrm flipH="1">
            <a:off x="8398371" y="3053334"/>
            <a:ext cx="786147" cy="1859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6B3C697A-6B1F-9D44-B057-32376281794C}"/>
              </a:ext>
            </a:extLst>
          </p:cNvPr>
          <p:cNvCxnSpPr>
            <a:cxnSpLocks/>
          </p:cNvCxnSpPr>
          <p:nvPr/>
        </p:nvCxnSpPr>
        <p:spPr>
          <a:xfrm flipH="1">
            <a:off x="10559142" y="2905375"/>
            <a:ext cx="1" cy="9808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186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dissolve">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6770-58B3-F142-AFA9-FF1316FEB3D3}"/>
              </a:ext>
            </a:extLst>
          </p:cNvPr>
          <p:cNvSpPr>
            <a:spLocks noGrp="1"/>
          </p:cNvSpPr>
          <p:nvPr>
            <p:ph type="title"/>
          </p:nvPr>
        </p:nvSpPr>
        <p:spPr>
          <a:xfrm>
            <a:off x="305791" y="241465"/>
            <a:ext cx="3292433" cy="1456267"/>
          </a:xfrm>
        </p:spPr>
        <p:txBody>
          <a:bodyPr/>
          <a:lstStyle/>
          <a:p>
            <a:r>
              <a:rPr lang="en-US" dirty="0"/>
              <a:t>KMP Matching</a:t>
            </a:r>
          </a:p>
        </p:txBody>
      </p:sp>
      <p:pic>
        <p:nvPicPr>
          <p:cNvPr id="4" name="Content Placeholder 3">
            <a:extLst>
              <a:ext uri="{FF2B5EF4-FFF2-40B4-BE49-F238E27FC236}">
                <a16:creationId xmlns:a16="http://schemas.microsoft.com/office/drawing/2014/main" id="{4D222013-596E-A04E-A0DB-8524DE7BC83A}"/>
              </a:ext>
            </a:extLst>
          </p:cNvPr>
          <p:cNvPicPr>
            <a:picLocks noGrp="1" noChangeAspect="1"/>
          </p:cNvPicPr>
          <p:nvPr>
            <p:ph idx="1"/>
          </p:nvPr>
        </p:nvPicPr>
        <p:blipFill>
          <a:blip r:embed="rId2"/>
          <a:stretch>
            <a:fillRect/>
          </a:stretch>
        </p:blipFill>
        <p:spPr>
          <a:xfrm>
            <a:off x="5418778" y="1460605"/>
            <a:ext cx="6350000" cy="34163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C34F766D-B599-E044-B49F-1EADDB45454B}"/>
              </a:ext>
            </a:extLst>
          </p:cNvPr>
          <p:cNvSpPr txBox="1"/>
          <p:nvPr/>
        </p:nvSpPr>
        <p:spPr>
          <a:xfrm>
            <a:off x="823030" y="1650025"/>
            <a:ext cx="3170711"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Comparing the pattern ABCABD  with the text ABCABCABDE, we can see  in the figure that the patter in green color matches with the text, however, the part of the patter colored in red gives a mismatch.</a:t>
            </a:r>
          </a:p>
        </p:txBody>
      </p:sp>
      <p:cxnSp>
        <p:nvCxnSpPr>
          <p:cNvPr id="9" name="Straight Arrow Connector 8">
            <a:extLst>
              <a:ext uri="{FF2B5EF4-FFF2-40B4-BE49-F238E27FC236}">
                <a16:creationId xmlns:a16="http://schemas.microsoft.com/office/drawing/2014/main" id="{4D86E020-859F-D443-A7ED-26C8D35E1688}"/>
              </a:ext>
            </a:extLst>
          </p:cNvPr>
          <p:cNvCxnSpPr/>
          <p:nvPr/>
        </p:nvCxnSpPr>
        <p:spPr>
          <a:xfrm flipH="1">
            <a:off x="3942608" y="2054431"/>
            <a:ext cx="1579418" cy="5225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D246AD21-057E-8A46-B738-806488001F3D}"/>
              </a:ext>
            </a:extLst>
          </p:cNvPr>
          <p:cNvSpPr txBox="1"/>
          <p:nvPr/>
        </p:nvSpPr>
        <p:spPr>
          <a:xfrm>
            <a:off x="665018" y="4227616"/>
            <a:ext cx="309946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Here, we check the prefix function values, since there is a mismatch with C and D, we go to last matched index on the pattern and check its value from the prefix function which is 2, hence we will start the next matching with the index 2 i.e. C in the pattern</a:t>
            </a:r>
          </a:p>
        </p:txBody>
      </p:sp>
      <p:cxnSp>
        <p:nvCxnSpPr>
          <p:cNvPr id="14" name="Straight Arrow Connector 13">
            <a:extLst>
              <a:ext uri="{FF2B5EF4-FFF2-40B4-BE49-F238E27FC236}">
                <a16:creationId xmlns:a16="http://schemas.microsoft.com/office/drawing/2014/main" id="{F554A232-DAFC-FE48-99EE-445B48FEA611}"/>
              </a:ext>
            </a:extLst>
          </p:cNvPr>
          <p:cNvCxnSpPr/>
          <p:nvPr/>
        </p:nvCxnSpPr>
        <p:spPr>
          <a:xfrm flipH="1">
            <a:off x="3764478" y="2576945"/>
            <a:ext cx="4405745" cy="22088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F1C56167-FD3F-264B-9FDA-857D5ABC30F3}"/>
              </a:ext>
            </a:extLst>
          </p:cNvPr>
          <p:cNvCxnSpPr/>
          <p:nvPr/>
        </p:nvCxnSpPr>
        <p:spPr>
          <a:xfrm flipH="1">
            <a:off x="3598224" y="3099459"/>
            <a:ext cx="4556168" cy="26363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B5664106-309D-E44F-9E02-BC3E1D1B5EF4}"/>
              </a:ext>
            </a:extLst>
          </p:cNvPr>
          <p:cNvSpPr txBox="1"/>
          <p:nvPr/>
        </p:nvSpPr>
        <p:spPr>
          <a:xfrm>
            <a:off x="5967350" y="5577768"/>
            <a:ext cx="519743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Here need not to match the repeating substring in the pattern, which reduces the time complexity </a:t>
            </a:r>
          </a:p>
        </p:txBody>
      </p:sp>
      <p:cxnSp>
        <p:nvCxnSpPr>
          <p:cNvPr id="20" name="Straight Arrow Connector 19">
            <a:extLst>
              <a:ext uri="{FF2B5EF4-FFF2-40B4-BE49-F238E27FC236}">
                <a16:creationId xmlns:a16="http://schemas.microsoft.com/office/drawing/2014/main" id="{1E5DC6D4-7FFB-6F4B-BF49-4BE58DC52552}"/>
              </a:ext>
            </a:extLst>
          </p:cNvPr>
          <p:cNvCxnSpPr>
            <a:cxnSpLocks/>
          </p:cNvCxnSpPr>
          <p:nvPr/>
        </p:nvCxnSpPr>
        <p:spPr>
          <a:xfrm>
            <a:off x="7588332" y="4417620"/>
            <a:ext cx="0" cy="11026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2" name="Picture 21">
            <a:extLst>
              <a:ext uri="{FF2B5EF4-FFF2-40B4-BE49-F238E27FC236}">
                <a16:creationId xmlns:a16="http://schemas.microsoft.com/office/drawing/2014/main" id="{F38F01DB-9999-7449-9280-DE9E38012786}"/>
              </a:ext>
            </a:extLst>
          </p:cNvPr>
          <p:cNvPicPr>
            <a:picLocks noChangeAspect="1"/>
          </p:cNvPicPr>
          <p:nvPr/>
        </p:nvPicPr>
        <p:blipFill>
          <a:blip r:embed="rId3"/>
          <a:stretch>
            <a:fillRect/>
          </a:stretch>
        </p:blipFill>
        <p:spPr>
          <a:xfrm>
            <a:off x="8154391" y="383448"/>
            <a:ext cx="3165579" cy="91794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386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dissolv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5E14E-8ECF-0E4B-8219-D29084B1A7B3}"/>
              </a:ext>
            </a:extLst>
          </p:cNvPr>
          <p:cNvSpPr>
            <a:spLocks noGrp="1"/>
          </p:cNvSpPr>
          <p:nvPr>
            <p:ph type="title"/>
          </p:nvPr>
        </p:nvSpPr>
        <p:spPr>
          <a:xfrm>
            <a:off x="685799" y="1150076"/>
            <a:ext cx="3659389" cy="4557849"/>
          </a:xfrm>
        </p:spPr>
        <p:txBody>
          <a:bodyPr>
            <a:normAutofit/>
          </a:bodyPr>
          <a:lstStyle/>
          <a:p>
            <a:pPr algn="r"/>
            <a:r>
              <a:rPr lang="en-US" dirty="0"/>
              <a:t>KMP Algorithm</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F5066E-1DC2-6E47-9521-B0F222D9C076}"/>
              </a:ext>
            </a:extLst>
          </p:cNvPr>
          <p:cNvSpPr>
            <a:spLocks noGrp="1"/>
          </p:cNvSpPr>
          <p:nvPr>
            <p:ph idx="1"/>
          </p:nvPr>
        </p:nvSpPr>
        <p:spPr>
          <a:xfrm>
            <a:off x="4988658" y="1150076"/>
            <a:ext cx="6517543" cy="5535732"/>
          </a:xfrm>
        </p:spPr>
        <p:txBody>
          <a:bodyPr>
            <a:normAutofit fontScale="92500" lnSpcReduction="10000"/>
          </a:bodyPr>
          <a:lstStyle/>
          <a:p>
            <a:r>
              <a:rPr lang="en-US" dirty="0"/>
              <a:t>1. t← length [text] </a:t>
            </a:r>
          </a:p>
          <a:p>
            <a:r>
              <a:rPr lang="en-US" dirty="0"/>
              <a:t>2. p← length [pattern] </a:t>
            </a:r>
          </a:p>
          <a:p>
            <a:r>
              <a:rPr lang="en-US" dirty="0"/>
              <a:t>3. f</a:t>
            </a:r>
            <a:r>
              <a:rPr lang="en-US" dirty="0">
                <a:sym typeface="Wingdings" pitchFamily="2" charset="2"/>
              </a:rPr>
              <a:t> </a:t>
            </a:r>
            <a:r>
              <a:rPr lang="en-IN" dirty="0"/>
              <a:t>compute prefix function</a:t>
            </a:r>
            <a:r>
              <a:rPr lang="en-US" dirty="0"/>
              <a:t>  O(1)</a:t>
            </a:r>
          </a:p>
          <a:p>
            <a:r>
              <a:rPr lang="en-US" dirty="0"/>
              <a:t>4. </a:t>
            </a:r>
            <a:r>
              <a:rPr lang="en-US" dirty="0" err="1"/>
              <a:t>i</a:t>
            </a:r>
            <a:r>
              <a:rPr lang="en-US" dirty="0">
                <a:sym typeface="Wingdings" pitchFamily="2" charset="2"/>
              </a:rPr>
              <a:t> 0 ,j0</a:t>
            </a:r>
          </a:p>
          <a:p>
            <a:r>
              <a:rPr lang="en-US" dirty="0">
                <a:sym typeface="Wingdings" pitchFamily="2" charset="2"/>
              </a:rPr>
              <a:t>5. for </a:t>
            </a:r>
            <a:r>
              <a:rPr lang="en-US" dirty="0" err="1">
                <a:sym typeface="Wingdings" pitchFamily="2" charset="2"/>
              </a:rPr>
              <a:t>i</a:t>
            </a:r>
            <a:r>
              <a:rPr lang="en-US" dirty="0">
                <a:sym typeface="Wingdings" pitchFamily="2" charset="2"/>
              </a:rPr>
              <a:t> &lt; t do</a:t>
            </a:r>
          </a:p>
          <a:p>
            <a:r>
              <a:rPr lang="en-US" dirty="0">
                <a:sym typeface="Wingdings" pitchFamily="2" charset="2"/>
              </a:rPr>
              <a:t>6. while j</a:t>
            </a:r>
            <a:r>
              <a:rPr lang="en-US" dirty="0"/>
              <a:t> &gt; 0 and pattern[j + 1] , f[</a:t>
            </a:r>
            <a:r>
              <a:rPr lang="en-US" dirty="0" err="1"/>
              <a:t>i</a:t>
            </a:r>
            <a:r>
              <a:rPr lang="en-US" dirty="0"/>
              <a:t>] do</a:t>
            </a:r>
            <a:endParaRPr lang="en-US" dirty="0">
              <a:sym typeface="Wingdings" pitchFamily="2" charset="2"/>
            </a:endParaRPr>
          </a:p>
          <a:p>
            <a:r>
              <a:rPr lang="en-US" dirty="0">
                <a:sym typeface="Wingdings" pitchFamily="2" charset="2"/>
              </a:rPr>
              <a:t>7. j</a:t>
            </a:r>
            <a:r>
              <a:rPr lang="en-US" dirty="0"/>
              <a:t> ← f[j] </a:t>
            </a:r>
          </a:p>
          <a:p>
            <a:r>
              <a:rPr lang="en-US" dirty="0">
                <a:sym typeface="Wingdings" pitchFamily="2" charset="2"/>
              </a:rPr>
              <a:t>8.</a:t>
            </a:r>
            <a:r>
              <a:rPr lang="en-US" dirty="0"/>
              <a:t> if pattern[j + 1 = f[</a:t>
            </a:r>
            <a:r>
              <a:rPr lang="en-US" dirty="0" err="1"/>
              <a:t>i</a:t>
            </a:r>
            <a:r>
              <a:rPr lang="en-US" dirty="0"/>
              <a:t>] then</a:t>
            </a:r>
            <a:endParaRPr lang="en-US" dirty="0">
              <a:sym typeface="Wingdings" pitchFamily="2" charset="2"/>
            </a:endParaRPr>
          </a:p>
          <a:p>
            <a:r>
              <a:rPr lang="en-US" dirty="0">
                <a:sym typeface="Wingdings" pitchFamily="2" charset="2"/>
              </a:rPr>
              <a:t>9. j j+1</a:t>
            </a:r>
          </a:p>
          <a:p>
            <a:r>
              <a:rPr lang="en-US" dirty="0">
                <a:sym typeface="Wingdings" pitchFamily="2" charset="2"/>
              </a:rPr>
              <a:t>10. </a:t>
            </a:r>
            <a:r>
              <a:rPr lang="en-US" dirty="0"/>
              <a:t>if j == p then</a:t>
            </a:r>
            <a:endParaRPr lang="en-US" dirty="0">
              <a:sym typeface="Wingdings" pitchFamily="2" charset="2"/>
            </a:endParaRPr>
          </a:p>
          <a:p>
            <a:r>
              <a:rPr lang="en-US" dirty="0">
                <a:sym typeface="Wingdings" pitchFamily="2" charset="2"/>
              </a:rPr>
              <a:t>11. </a:t>
            </a:r>
            <a:r>
              <a:rPr lang="en-US" sz="1600" dirty="0">
                <a:solidFill>
                  <a:prstClr val="white"/>
                </a:solidFill>
                <a:sym typeface="Wingdings" pitchFamily="2" charset="2"/>
              </a:rPr>
              <a:t>j</a:t>
            </a:r>
            <a:r>
              <a:rPr lang="en-US" sz="1600" dirty="0">
                <a:solidFill>
                  <a:prstClr val="white"/>
                </a:solidFill>
              </a:rPr>
              <a:t> ← f[j] </a:t>
            </a:r>
          </a:p>
          <a:p>
            <a:pPr marL="0" indent="0">
              <a:buNone/>
            </a:pPr>
            <a:endParaRPr lang="en-US" dirty="0">
              <a:sym typeface="Wingdings" pitchFamily="2" charset="2"/>
            </a:endParaRPr>
          </a:p>
          <a:p>
            <a:pPr marL="0" indent="0">
              <a:buNone/>
            </a:pPr>
            <a:r>
              <a:rPr lang="en-US" dirty="0">
                <a:sym typeface="Wingdings" pitchFamily="2" charset="2"/>
              </a:rPr>
              <a:t>Time Complexity:</a:t>
            </a:r>
          </a:p>
          <a:p>
            <a:pPr marL="0" indent="0">
              <a:buNone/>
            </a:pPr>
            <a:r>
              <a:rPr lang="en-US" dirty="0">
                <a:sym typeface="Wingdings" pitchFamily="2" charset="2"/>
              </a:rPr>
              <a:t>	O(t)</a:t>
            </a:r>
          </a:p>
          <a:p>
            <a:pPr marL="0" indent="0">
              <a:buNone/>
            </a:pPr>
            <a:r>
              <a:rPr lang="en-US" dirty="0">
                <a:sym typeface="Wingdings" pitchFamily="2" charset="2"/>
              </a:rPr>
              <a:t>	</a:t>
            </a:r>
          </a:p>
          <a:p>
            <a:endParaRPr lang="en-US" dirty="0"/>
          </a:p>
        </p:txBody>
      </p:sp>
    </p:spTree>
    <p:extLst>
      <p:ext uri="{BB962C8B-B14F-4D97-AF65-F5344CB8AC3E}">
        <p14:creationId xmlns:p14="http://schemas.microsoft.com/office/powerpoint/2010/main" val="18384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55A92-006D-D040-BECD-BA1B4CEF4C3A}"/>
              </a:ext>
            </a:extLst>
          </p:cNvPr>
          <p:cNvSpPr>
            <a:spLocks noGrp="1"/>
          </p:cNvSpPr>
          <p:nvPr>
            <p:ph type="title"/>
          </p:nvPr>
        </p:nvSpPr>
        <p:spPr>
          <a:xfrm>
            <a:off x="685799" y="1150076"/>
            <a:ext cx="3659389" cy="4557849"/>
          </a:xfrm>
        </p:spPr>
        <p:txBody>
          <a:bodyPr>
            <a:normAutofit/>
          </a:bodyPr>
          <a:lstStyle/>
          <a:p>
            <a:pPr algn="r"/>
            <a:r>
              <a:rPr lang="en-US" dirty="0"/>
              <a:t>Time Complexity Comparison</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A7ECE7C-3651-DF42-B13D-674B74762465}"/>
              </a:ext>
            </a:extLst>
          </p:cNvPr>
          <p:cNvGraphicFramePr>
            <a:graphicFrameLocks noGrp="1"/>
          </p:cNvGraphicFramePr>
          <p:nvPr>
            <p:ph idx="1"/>
            <p:extLst>
              <p:ext uri="{D42A27DB-BD31-4B8C-83A1-F6EECF244321}">
                <p14:modId xmlns:p14="http://schemas.microsoft.com/office/powerpoint/2010/main" val="1290559443"/>
              </p:ext>
            </p:extLst>
          </p:nvPr>
        </p:nvGraphicFramePr>
        <p:xfrm>
          <a:off x="4899111" y="1916430"/>
          <a:ext cx="5943583" cy="3025140"/>
        </p:xfrm>
        <a:graphic>
          <a:graphicData uri="http://schemas.openxmlformats.org/drawingml/2006/table">
            <a:tbl>
              <a:tblPr firstRow="1" firstCol="1" bandRow="1">
                <a:tableStyleId>{69012ECD-51FC-41F1-AA8D-1B2483CD663E}</a:tableStyleId>
              </a:tblPr>
              <a:tblGrid>
                <a:gridCol w="3545687">
                  <a:extLst>
                    <a:ext uri="{9D8B030D-6E8A-4147-A177-3AD203B41FA5}">
                      <a16:colId xmlns:a16="http://schemas.microsoft.com/office/drawing/2014/main" val="980469032"/>
                    </a:ext>
                  </a:extLst>
                </a:gridCol>
                <a:gridCol w="2397896">
                  <a:extLst>
                    <a:ext uri="{9D8B030D-6E8A-4147-A177-3AD203B41FA5}">
                      <a16:colId xmlns:a16="http://schemas.microsoft.com/office/drawing/2014/main" val="3847115392"/>
                    </a:ext>
                  </a:extLst>
                </a:gridCol>
              </a:tblGrid>
              <a:tr h="756285">
                <a:tc>
                  <a:txBody>
                    <a:bodyPr/>
                    <a:lstStyle/>
                    <a:p>
                      <a:pPr marL="0" marR="0" algn="just">
                        <a:spcBef>
                          <a:spcPts val="0"/>
                        </a:spcBef>
                        <a:spcAft>
                          <a:spcPts val="0"/>
                        </a:spcAft>
                      </a:pPr>
                      <a:r>
                        <a:rPr lang="en-US" sz="1800" dirty="0">
                          <a:solidFill>
                            <a:schemeClr val="tx1"/>
                          </a:solidFill>
                          <a:effectLst/>
                        </a:rPr>
                        <a:t>Algorithms</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800" dirty="0">
                          <a:solidFill>
                            <a:schemeClr val="tx1"/>
                          </a:solidFill>
                          <a:effectLst/>
                        </a:rPr>
                        <a:t>Complexity </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603080"/>
                  </a:ext>
                </a:extLst>
              </a:tr>
              <a:tr h="756285">
                <a:tc>
                  <a:txBody>
                    <a:bodyPr/>
                    <a:lstStyle/>
                    <a:p>
                      <a:pPr marL="0" marR="0" algn="just">
                        <a:spcBef>
                          <a:spcPts val="0"/>
                        </a:spcBef>
                        <a:spcAft>
                          <a:spcPts val="0"/>
                        </a:spcAft>
                      </a:pPr>
                      <a:r>
                        <a:rPr lang="en-US" sz="1800" dirty="0">
                          <a:solidFill>
                            <a:schemeClr val="tx1"/>
                          </a:solidFill>
                          <a:effectLst/>
                        </a:rPr>
                        <a:t>Naive Technique </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800" dirty="0">
                          <a:solidFill>
                            <a:schemeClr val="tx1"/>
                          </a:solidFill>
                          <a:effectLst/>
                        </a:rPr>
                        <a:t>O(</a:t>
                      </a:r>
                      <a:r>
                        <a:rPr lang="en-US" sz="1800" dirty="0" err="1">
                          <a:solidFill>
                            <a:schemeClr val="tx1"/>
                          </a:solidFill>
                          <a:effectLst/>
                        </a:rPr>
                        <a:t>mn</a:t>
                      </a:r>
                      <a:r>
                        <a:rPr lang="en-US" sz="1800" dirty="0">
                          <a:solidFill>
                            <a:schemeClr val="tx1"/>
                          </a:solidFill>
                          <a:effectLst/>
                        </a:rPr>
                        <a:t>) </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5243468"/>
                  </a:ext>
                </a:extLst>
              </a:tr>
              <a:tr h="756285">
                <a:tc>
                  <a:txBody>
                    <a:bodyPr/>
                    <a:lstStyle/>
                    <a:p>
                      <a:pPr marL="0" marR="0" algn="just">
                        <a:spcBef>
                          <a:spcPts val="0"/>
                        </a:spcBef>
                        <a:spcAft>
                          <a:spcPts val="0"/>
                        </a:spcAft>
                      </a:pPr>
                      <a:r>
                        <a:rPr lang="en-US" sz="1800">
                          <a:solidFill>
                            <a:schemeClr val="tx1"/>
                          </a:solidFill>
                          <a:effectLst/>
                        </a:rPr>
                        <a:t>Rabin Karp Algorithm </a:t>
                      </a:r>
                      <a:endParaRPr lang="en-US" sz="180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800" dirty="0">
                          <a:solidFill>
                            <a:schemeClr val="tx1"/>
                          </a:solidFill>
                          <a:effectLst/>
                        </a:rPr>
                        <a:t>Average O(</a:t>
                      </a:r>
                      <a:r>
                        <a:rPr lang="en-US" sz="1800" dirty="0" err="1">
                          <a:solidFill>
                            <a:schemeClr val="tx1"/>
                          </a:solidFill>
                          <a:effectLst/>
                        </a:rPr>
                        <a:t>n+m</a:t>
                      </a:r>
                      <a:r>
                        <a:rPr lang="en-US" sz="1800" dirty="0">
                          <a:solidFill>
                            <a:schemeClr val="tx1"/>
                          </a:solidFill>
                          <a:effectLst/>
                        </a:rPr>
                        <a:t>) </a:t>
                      </a:r>
                    </a:p>
                    <a:p>
                      <a:pPr marL="0" marR="0" algn="just">
                        <a:spcBef>
                          <a:spcPts val="0"/>
                        </a:spcBef>
                        <a:spcAft>
                          <a:spcPts val="0"/>
                        </a:spcAft>
                      </a:pPr>
                      <a:r>
                        <a:rPr lang="en-US" sz="1800" dirty="0">
                          <a:solidFill>
                            <a:schemeClr val="tx1"/>
                          </a:solidFill>
                          <a:effectLst/>
                        </a:rPr>
                        <a:t>worst case O(</a:t>
                      </a:r>
                      <a:r>
                        <a:rPr lang="en-US" sz="1800" dirty="0" err="1">
                          <a:solidFill>
                            <a:schemeClr val="tx1"/>
                          </a:solidFill>
                          <a:effectLst/>
                        </a:rPr>
                        <a:t>mn</a:t>
                      </a:r>
                      <a:r>
                        <a:rPr lang="en-US" sz="1800" dirty="0">
                          <a:solidFill>
                            <a:schemeClr val="tx1"/>
                          </a:solidFill>
                          <a:effectLst/>
                        </a:rPr>
                        <a:t>) </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899165"/>
                  </a:ext>
                </a:extLst>
              </a:tr>
              <a:tr h="756285">
                <a:tc>
                  <a:txBody>
                    <a:bodyPr/>
                    <a:lstStyle/>
                    <a:p>
                      <a:pPr marL="0" marR="0" algn="just">
                        <a:spcBef>
                          <a:spcPts val="0"/>
                        </a:spcBef>
                        <a:spcAft>
                          <a:spcPts val="0"/>
                        </a:spcAft>
                      </a:pPr>
                      <a:r>
                        <a:rPr lang="en-US" sz="1800">
                          <a:solidFill>
                            <a:schemeClr val="tx1"/>
                          </a:solidFill>
                          <a:effectLst/>
                        </a:rPr>
                        <a:t>Knuth-Morris-Pratt Algorithm </a:t>
                      </a:r>
                      <a:endParaRPr lang="en-US" sz="180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800" dirty="0">
                          <a:solidFill>
                            <a:schemeClr val="tx1"/>
                          </a:solidFill>
                          <a:effectLst/>
                        </a:rPr>
                        <a:t>O(n) </a:t>
                      </a:r>
                      <a:endParaRPr lang="en-US" sz="1800" dirty="0">
                        <a:solidFill>
                          <a:schemeClr val="tx1"/>
                        </a:solidFill>
                        <a:effectLst/>
                        <a:latin typeface="Times New Roman" panose="02020603050405020304" pitchFamily="18" charset="0"/>
                        <a:ea typeface="SimSun" panose="02010600030101010101" pitchFamily="2" charset="-122"/>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486481"/>
                  </a:ext>
                </a:extLst>
              </a:tr>
            </a:tbl>
          </a:graphicData>
        </a:graphic>
      </p:graphicFrame>
    </p:spTree>
    <p:extLst>
      <p:ext uri="{BB962C8B-B14F-4D97-AF65-F5344CB8AC3E}">
        <p14:creationId xmlns:p14="http://schemas.microsoft.com/office/powerpoint/2010/main" val="377983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AC404-D777-DA40-AD88-F75254DB675E}"/>
              </a:ext>
            </a:extLst>
          </p:cNvPr>
          <p:cNvSpPr>
            <a:spLocks noGrp="1"/>
          </p:cNvSpPr>
          <p:nvPr>
            <p:ph type="title"/>
          </p:nvPr>
        </p:nvSpPr>
        <p:spPr>
          <a:xfrm>
            <a:off x="685799" y="1150076"/>
            <a:ext cx="3659389" cy="4557849"/>
          </a:xfrm>
        </p:spPr>
        <p:txBody>
          <a:bodyPr>
            <a:normAutofit/>
          </a:bodyPr>
          <a:lstStyle/>
          <a:p>
            <a:pPr algn="r"/>
            <a:r>
              <a:rPr lang="en-US" dirty="0"/>
              <a:t>Problem </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37D608-D59C-8E43-8A3F-461A02B8088A}"/>
              </a:ext>
            </a:extLst>
          </p:cNvPr>
          <p:cNvSpPr>
            <a:spLocks noGrp="1"/>
          </p:cNvSpPr>
          <p:nvPr>
            <p:ph idx="1"/>
          </p:nvPr>
        </p:nvSpPr>
        <p:spPr>
          <a:xfrm>
            <a:off x="4988658" y="457200"/>
            <a:ext cx="6517543" cy="6126480"/>
          </a:xfrm>
        </p:spPr>
        <p:txBody>
          <a:bodyPr>
            <a:normAutofit/>
          </a:bodyPr>
          <a:lstStyle/>
          <a:p>
            <a:pPr marL="0" indent="0">
              <a:buNone/>
            </a:pPr>
            <a:r>
              <a:rPr lang="en-US" dirty="0"/>
              <a:t>-- Given a string </a:t>
            </a:r>
            <a:r>
              <a:rPr lang="en-US" b="1" dirty="0"/>
              <a:t>s</a:t>
            </a:r>
            <a:r>
              <a:rPr lang="en-US" dirty="0"/>
              <a:t> and a </a:t>
            </a:r>
            <a:r>
              <a:rPr lang="en-US" b="1" dirty="0"/>
              <a:t>non-empty</a:t>
            </a:r>
            <a:r>
              <a:rPr lang="en-US" dirty="0"/>
              <a:t> string </a:t>
            </a:r>
            <a:r>
              <a:rPr lang="en-US" b="1" dirty="0"/>
              <a:t>p</a:t>
            </a:r>
            <a:r>
              <a:rPr lang="en-US" dirty="0"/>
              <a:t>, find all the start indices of </a:t>
            </a:r>
            <a:r>
              <a:rPr lang="en-US" b="1" dirty="0"/>
              <a:t>p</a:t>
            </a:r>
            <a:r>
              <a:rPr lang="en-US" dirty="0"/>
              <a:t>'s anagrams in </a:t>
            </a:r>
            <a:r>
              <a:rPr lang="en-US" b="1" dirty="0"/>
              <a:t>s</a:t>
            </a:r>
            <a:r>
              <a:rPr lang="en-US" dirty="0"/>
              <a:t>.</a:t>
            </a:r>
          </a:p>
          <a:p>
            <a:pPr marL="0" indent="0">
              <a:buNone/>
            </a:pPr>
            <a:r>
              <a:rPr lang="en-US" dirty="0"/>
              <a:t>Strings consists of lowercase English letters only and the length of both strings </a:t>
            </a:r>
            <a:r>
              <a:rPr lang="en-US" b="1" dirty="0"/>
              <a:t>s</a:t>
            </a:r>
            <a:r>
              <a:rPr lang="en-US" dirty="0"/>
              <a:t> and </a:t>
            </a:r>
            <a:r>
              <a:rPr lang="en-US" b="1" dirty="0"/>
              <a:t>p</a:t>
            </a:r>
            <a:r>
              <a:rPr lang="en-US" dirty="0"/>
              <a:t> will not be larger than 20,100.</a:t>
            </a:r>
          </a:p>
          <a:p>
            <a:pPr marL="0" indent="0">
              <a:buNone/>
            </a:pPr>
            <a:r>
              <a:rPr lang="en-US" dirty="0"/>
              <a:t>The order of output does not matter.</a:t>
            </a:r>
          </a:p>
          <a:p>
            <a:pPr marL="0" indent="0">
              <a:buNone/>
            </a:pPr>
            <a:endParaRPr lang="en-US" dirty="0"/>
          </a:p>
          <a:p>
            <a:pPr marL="0" indent="0">
              <a:buNone/>
            </a:pPr>
            <a:r>
              <a:rPr lang="en-US" b="1" dirty="0"/>
              <a:t>Input:</a:t>
            </a:r>
            <a:r>
              <a:rPr lang="en-US" dirty="0"/>
              <a:t> </a:t>
            </a:r>
          </a:p>
          <a:p>
            <a:pPr marL="0" indent="0">
              <a:buNone/>
            </a:pPr>
            <a:r>
              <a:rPr lang="en-US" dirty="0"/>
              <a:t>s: "</a:t>
            </a:r>
            <a:r>
              <a:rPr lang="en-US" dirty="0" err="1"/>
              <a:t>cbaebabacd</a:t>
            </a:r>
            <a:r>
              <a:rPr lang="en-US" dirty="0"/>
              <a:t>" </a:t>
            </a:r>
          </a:p>
          <a:p>
            <a:pPr marL="0" indent="0">
              <a:buNone/>
            </a:pPr>
            <a:r>
              <a:rPr lang="en-US" dirty="0"/>
              <a:t>p: "</a:t>
            </a:r>
            <a:r>
              <a:rPr lang="en-US" dirty="0" err="1"/>
              <a:t>abc</a:t>
            </a:r>
            <a:r>
              <a:rPr lang="en-US" dirty="0"/>
              <a:t>”</a:t>
            </a:r>
          </a:p>
          <a:p>
            <a:pPr marL="0" indent="0">
              <a:buNone/>
            </a:pPr>
            <a:r>
              <a:rPr lang="en-US" b="1" dirty="0"/>
              <a:t>Output:</a:t>
            </a:r>
            <a:r>
              <a:rPr lang="en-US" dirty="0"/>
              <a:t> [0, 6] </a:t>
            </a:r>
          </a:p>
          <a:p>
            <a:pPr marL="0" indent="0">
              <a:buNone/>
            </a:pPr>
            <a:r>
              <a:rPr lang="en-US" b="1" dirty="0"/>
              <a:t>Explanation:</a:t>
            </a:r>
            <a:r>
              <a:rPr lang="en-US" dirty="0"/>
              <a:t> The substring with start index = 0 is "</a:t>
            </a:r>
            <a:r>
              <a:rPr lang="en-US" dirty="0" err="1"/>
              <a:t>cba</a:t>
            </a:r>
            <a:r>
              <a:rPr lang="en-US" dirty="0"/>
              <a:t>", which is an anagram of "</a:t>
            </a:r>
            <a:r>
              <a:rPr lang="en-US" dirty="0" err="1"/>
              <a:t>abc</a:t>
            </a:r>
            <a:r>
              <a:rPr lang="en-US" dirty="0"/>
              <a:t>". The substring with start index = 6 is "bac", which is an anagram of "</a:t>
            </a:r>
            <a:r>
              <a:rPr lang="en-US" dirty="0" err="1"/>
              <a:t>abc</a:t>
            </a:r>
            <a:r>
              <a:rPr lang="en-US" dirty="0"/>
              <a:t>".</a:t>
            </a:r>
          </a:p>
          <a:p>
            <a:endParaRPr lang="en-US" dirty="0"/>
          </a:p>
        </p:txBody>
      </p:sp>
    </p:spTree>
    <p:extLst>
      <p:ext uri="{BB962C8B-B14F-4D97-AF65-F5344CB8AC3E}">
        <p14:creationId xmlns:p14="http://schemas.microsoft.com/office/powerpoint/2010/main" val="340171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13FA-E3C2-214F-B6B1-B1E41D658EB3}"/>
              </a:ext>
            </a:extLst>
          </p:cNvPr>
          <p:cNvSpPr>
            <a:spLocks noGrp="1"/>
          </p:cNvSpPr>
          <p:nvPr>
            <p:ph type="title"/>
          </p:nvPr>
        </p:nvSpPr>
        <p:spPr/>
        <p:txBody>
          <a:bodyPr/>
          <a:lstStyle/>
          <a:p>
            <a:r>
              <a:rPr lang="en-US" dirty="0"/>
              <a:t>Using Rabin Karp concept:</a:t>
            </a:r>
          </a:p>
        </p:txBody>
      </p:sp>
      <p:pic>
        <p:nvPicPr>
          <p:cNvPr id="4" name="Content Placeholder 3">
            <a:extLst>
              <a:ext uri="{FF2B5EF4-FFF2-40B4-BE49-F238E27FC236}">
                <a16:creationId xmlns:a16="http://schemas.microsoft.com/office/drawing/2014/main" id="{E7BDE3AD-BC33-564E-8728-284F387B6109}"/>
              </a:ext>
            </a:extLst>
          </p:cNvPr>
          <p:cNvPicPr>
            <a:picLocks noGrp="1" noChangeAspect="1"/>
          </p:cNvPicPr>
          <p:nvPr>
            <p:ph idx="1"/>
          </p:nvPr>
        </p:nvPicPr>
        <p:blipFill>
          <a:blip r:embed="rId2"/>
          <a:stretch>
            <a:fillRect/>
          </a:stretch>
        </p:blipFill>
        <p:spPr>
          <a:xfrm>
            <a:off x="5928360" y="2092987"/>
            <a:ext cx="4888866" cy="557371"/>
          </a:xfrm>
          <a:prstGeom prst="rect">
            <a:avLst/>
          </a:prstGeom>
        </p:spPr>
      </p:pic>
      <p:pic>
        <p:nvPicPr>
          <p:cNvPr id="5" name="Picture 4">
            <a:extLst>
              <a:ext uri="{FF2B5EF4-FFF2-40B4-BE49-F238E27FC236}">
                <a16:creationId xmlns:a16="http://schemas.microsoft.com/office/drawing/2014/main" id="{F59B6173-BC65-5946-A1B8-42BD8A05DC23}"/>
              </a:ext>
            </a:extLst>
          </p:cNvPr>
          <p:cNvPicPr>
            <a:picLocks noChangeAspect="1"/>
          </p:cNvPicPr>
          <p:nvPr/>
        </p:nvPicPr>
        <p:blipFill>
          <a:blip r:embed="rId3"/>
          <a:stretch>
            <a:fillRect/>
          </a:stretch>
        </p:blipFill>
        <p:spPr>
          <a:xfrm>
            <a:off x="852806" y="4325620"/>
            <a:ext cx="3822700" cy="2260600"/>
          </a:xfrm>
          <a:prstGeom prst="rect">
            <a:avLst/>
          </a:prstGeom>
        </p:spPr>
      </p:pic>
      <p:sp>
        <p:nvSpPr>
          <p:cNvPr id="6" name="TextBox 5">
            <a:extLst>
              <a:ext uri="{FF2B5EF4-FFF2-40B4-BE49-F238E27FC236}">
                <a16:creationId xmlns:a16="http://schemas.microsoft.com/office/drawing/2014/main" id="{1550A215-5327-3F4F-8689-D08972ABBEB8}"/>
              </a:ext>
            </a:extLst>
          </p:cNvPr>
          <p:cNvSpPr txBox="1"/>
          <p:nvPr/>
        </p:nvSpPr>
        <p:spPr>
          <a:xfrm>
            <a:off x="1310640" y="2065867"/>
            <a:ext cx="374904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The above problem is solved by using the hashing method</a:t>
            </a:r>
          </a:p>
        </p:txBody>
      </p:sp>
      <p:sp>
        <p:nvSpPr>
          <p:cNvPr id="8" name="TextBox 7">
            <a:extLst>
              <a:ext uri="{FF2B5EF4-FFF2-40B4-BE49-F238E27FC236}">
                <a16:creationId xmlns:a16="http://schemas.microsoft.com/office/drawing/2014/main" id="{BD54FEAD-232D-9D41-8354-7347C630CCCE}"/>
              </a:ext>
            </a:extLst>
          </p:cNvPr>
          <p:cNvSpPr txBox="1"/>
          <p:nvPr/>
        </p:nvSpPr>
        <p:spPr>
          <a:xfrm>
            <a:off x="6681153" y="4532590"/>
            <a:ext cx="338328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Using the concept of the Rabin- </a:t>
            </a:r>
            <a:r>
              <a:rPr lang="en-US" dirty="0" err="1"/>
              <a:t>karp</a:t>
            </a:r>
            <a:r>
              <a:rPr lang="en-US" dirty="0"/>
              <a:t> algorithm, for the 36 cases, the time taken is 19ms</a:t>
            </a:r>
          </a:p>
        </p:txBody>
      </p:sp>
      <p:cxnSp>
        <p:nvCxnSpPr>
          <p:cNvPr id="10" name="Straight Arrow Connector 9">
            <a:extLst>
              <a:ext uri="{FF2B5EF4-FFF2-40B4-BE49-F238E27FC236}">
                <a16:creationId xmlns:a16="http://schemas.microsoft.com/office/drawing/2014/main" id="{D46C4D8E-D389-5A42-8B33-049653BD5235}"/>
              </a:ext>
            </a:extLst>
          </p:cNvPr>
          <p:cNvCxnSpPr>
            <a:cxnSpLocks/>
            <a:stCxn id="6" idx="3"/>
          </p:cNvCxnSpPr>
          <p:nvPr/>
        </p:nvCxnSpPr>
        <p:spPr>
          <a:xfrm flipV="1">
            <a:off x="5059680" y="2353426"/>
            <a:ext cx="1036320" cy="356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CCC5026C-118D-4D4C-87F6-5CF216C0D91C}"/>
              </a:ext>
            </a:extLst>
          </p:cNvPr>
          <p:cNvCxnSpPr>
            <a:cxnSpLocks/>
            <a:stCxn id="8" idx="1"/>
          </p:cNvCxnSpPr>
          <p:nvPr/>
        </p:nvCxnSpPr>
        <p:spPr>
          <a:xfrm flipH="1">
            <a:off x="2764157" y="4994255"/>
            <a:ext cx="3916996" cy="7664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496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7A31-C878-334F-8AB5-156BC419C514}"/>
              </a:ext>
            </a:extLst>
          </p:cNvPr>
          <p:cNvSpPr>
            <a:spLocks noGrp="1"/>
          </p:cNvSpPr>
          <p:nvPr>
            <p:ph type="title"/>
          </p:nvPr>
        </p:nvSpPr>
        <p:spPr/>
        <p:txBody>
          <a:bodyPr/>
          <a:lstStyle/>
          <a:p>
            <a:r>
              <a:rPr lang="en-US" dirty="0"/>
              <a:t>Using KMP concept:</a:t>
            </a:r>
          </a:p>
        </p:txBody>
      </p:sp>
      <p:pic>
        <p:nvPicPr>
          <p:cNvPr id="4" name="Picture 3">
            <a:extLst>
              <a:ext uri="{FF2B5EF4-FFF2-40B4-BE49-F238E27FC236}">
                <a16:creationId xmlns:a16="http://schemas.microsoft.com/office/drawing/2014/main" id="{2AB8BA2A-1E7F-1C46-AC1D-831C497E9434}"/>
              </a:ext>
            </a:extLst>
          </p:cNvPr>
          <p:cNvPicPr>
            <a:picLocks noChangeAspect="1"/>
          </p:cNvPicPr>
          <p:nvPr/>
        </p:nvPicPr>
        <p:blipFill>
          <a:blip r:embed="rId2"/>
          <a:stretch>
            <a:fillRect/>
          </a:stretch>
        </p:blipFill>
        <p:spPr>
          <a:xfrm>
            <a:off x="5481320" y="2065867"/>
            <a:ext cx="4368800" cy="698500"/>
          </a:xfrm>
          <a:prstGeom prst="rect">
            <a:avLst/>
          </a:prstGeom>
        </p:spPr>
      </p:pic>
      <p:pic>
        <p:nvPicPr>
          <p:cNvPr id="5" name="Picture 4">
            <a:extLst>
              <a:ext uri="{FF2B5EF4-FFF2-40B4-BE49-F238E27FC236}">
                <a16:creationId xmlns:a16="http://schemas.microsoft.com/office/drawing/2014/main" id="{C4E3D502-4ACE-284D-B0D1-87DBF50DFFE9}"/>
              </a:ext>
            </a:extLst>
          </p:cNvPr>
          <p:cNvPicPr>
            <a:picLocks noChangeAspect="1"/>
          </p:cNvPicPr>
          <p:nvPr/>
        </p:nvPicPr>
        <p:blipFill>
          <a:blip r:embed="rId3"/>
          <a:stretch>
            <a:fillRect/>
          </a:stretch>
        </p:blipFill>
        <p:spPr>
          <a:xfrm>
            <a:off x="1087107" y="4025899"/>
            <a:ext cx="3613163" cy="2386051"/>
          </a:xfrm>
          <a:prstGeom prst="rect">
            <a:avLst/>
          </a:prstGeom>
        </p:spPr>
      </p:pic>
      <p:sp>
        <p:nvSpPr>
          <p:cNvPr id="6" name="TextBox 5">
            <a:extLst>
              <a:ext uri="{FF2B5EF4-FFF2-40B4-BE49-F238E27FC236}">
                <a16:creationId xmlns:a16="http://schemas.microsoft.com/office/drawing/2014/main" id="{C8A84CA6-AF49-FF41-8062-38C14C36AC1C}"/>
              </a:ext>
            </a:extLst>
          </p:cNvPr>
          <p:cNvSpPr txBox="1"/>
          <p:nvPr/>
        </p:nvSpPr>
        <p:spPr>
          <a:xfrm>
            <a:off x="1334770" y="2065867"/>
            <a:ext cx="33655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The same problem is solved by the concept of prefix function</a:t>
            </a:r>
          </a:p>
        </p:txBody>
      </p:sp>
      <p:cxnSp>
        <p:nvCxnSpPr>
          <p:cNvPr id="8" name="Straight Arrow Connector 7">
            <a:extLst>
              <a:ext uri="{FF2B5EF4-FFF2-40B4-BE49-F238E27FC236}">
                <a16:creationId xmlns:a16="http://schemas.microsoft.com/office/drawing/2014/main" id="{041E06B2-31D9-3845-AC25-38083A1E9129}"/>
              </a:ext>
            </a:extLst>
          </p:cNvPr>
          <p:cNvCxnSpPr/>
          <p:nvPr/>
        </p:nvCxnSpPr>
        <p:spPr>
          <a:xfrm>
            <a:off x="4700270" y="2392680"/>
            <a:ext cx="9537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B220C99-F7CA-4940-B364-A044CF25C2DC}"/>
              </a:ext>
            </a:extLst>
          </p:cNvPr>
          <p:cNvSpPr txBox="1"/>
          <p:nvPr/>
        </p:nvSpPr>
        <p:spPr>
          <a:xfrm>
            <a:off x="6568440" y="4025900"/>
            <a:ext cx="359664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Using the concept of the Knuth-Morris-Pratt algorithm, for the 36 cases, the time taken is 8ms</a:t>
            </a:r>
          </a:p>
        </p:txBody>
      </p:sp>
      <p:cxnSp>
        <p:nvCxnSpPr>
          <p:cNvPr id="10" name="Straight Arrow Connector 9">
            <a:extLst>
              <a:ext uri="{FF2B5EF4-FFF2-40B4-BE49-F238E27FC236}">
                <a16:creationId xmlns:a16="http://schemas.microsoft.com/office/drawing/2014/main" id="{8AB2FE22-AF41-394F-B52F-D2017A8100C5}"/>
              </a:ext>
            </a:extLst>
          </p:cNvPr>
          <p:cNvCxnSpPr>
            <a:cxnSpLocks/>
            <a:stCxn id="9" idx="1"/>
          </p:cNvCxnSpPr>
          <p:nvPr/>
        </p:nvCxnSpPr>
        <p:spPr>
          <a:xfrm flipH="1">
            <a:off x="2971800" y="4487565"/>
            <a:ext cx="3596640" cy="10545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971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45B81-FCE0-8245-BBC2-BCC1FA2D625C}"/>
              </a:ext>
            </a:extLst>
          </p:cNvPr>
          <p:cNvSpPr>
            <a:spLocks noGrp="1"/>
          </p:cNvSpPr>
          <p:nvPr>
            <p:ph type="title"/>
          </p:nvPr>
        </p:nvSpPr>
        <p:spPr>
          <a:xfrm>
            <a:off x="685799" y="1150076"/>
            <a:ext cx="3659389" cy="4557849"/>
          </a:xfrm>
        </p:spPr>
        <p:txBody>
          <a:bodyPr>
            <a:normAutofit/>
          </a:bodyPr>
          <a:lstStyle/>
          <a:p>
            <a:pPr algn="r"/>
            <a:r>
              <a:rPr lang="en-US" dirty="0"/>
              <a:t>Conclusion</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6C4BC5-ADA3-F24D-83BD-AD372BE55BD5}"/>
              </a:ext>
            </a:extLst>
          </p:cNvPr>
          <p:cNvSpPr>
            <a:spLocks noGrp="1"/>
          </p:cNvSpPr>
          <p:nvPr>
            <p:ph idx="1"/>
          </p:nvPr>
        </p:nvSpPr>
        <p:spPr>
          <a:xfrm>
            <a:off x="4988658" y="1150076"/>
            <a:ext cx="6517543" cy="4557849"/>
          </a:xfrm>
        </p:spPr>
        <p:txBody>
          <a:bodyPr>
            <a:normAutofit/>
          </a:bodyPr>
          <a:lstStyle/>
          <a:p>
            <a:pPr>
              <a:buFont typeface="Arial" panose="020B0604020202020204" pitchFamily="34" charset="0"/>
              <a:buChar char="•"/>
            </a:pPr>
            <a:r>
              <a:rPr lang="en-US" dirty="0"/>
              <a:t>Theoretically, by going through the different algorithm we understand the difference in time complexities.</a:t>
            </a:r>
          </a:p>
          <a:p>
            <a:pPr>
              <a:buFont typeface="Arial" panose="020B0604020202020204" pitchFamily="34" charset="0"/>
              <a:buChar char="•"/>
            </a:pPr>
            <a:r>
              <a:rPr lang="en-US" dirty="0"/>
              <a:t>In the above problem we see that how a problem can be solved in different ways , however, there time complexities depend on the algorithm/approach we take to solve it.</a:t>
            </a:r>
          </a:p>
          <a:p>
            <a:pPr>
              <a:buFont typeface="Arial" panose="020B0604020202020204" pitchFamily="34" charset="0"/>
              <a:buChar char="•"/>
            </a:pPr>
            <a:r>
              <a:rPr lang="en-US" dirty="0"/>
              <a:t>In the last problem we observe the approach by using algorithm KMP is much more efficient than Rabin-Karp.</a:t>
            </a:r>
          </a:p>
        </p:txBody>
      </p:sp>
    </p:spTree>
    <p:extLst>
      <p:ext uri="{BB962C8B-B14F-4D97-AF65-F5344CB8AC3E}">
        <p14:creationId xmlns:p14="http://schemas.microsoft.com/office/powerpoint/2010/main" val="158150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E80A3C-19FF-C54F-BA9E-A5612DD4E369}"/>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600" cap="all">
                <a:ln w="3175" cmpd="sng">
                  <a:noFill/>
                </a:ln>
                <a:latin typeface="+mj-lt"/>
                <a:ea typeface="+mj-ea"/>
                <a:cs typeface="+mj-cs"/>
              </a:rPr>
              <a:t>INTRODUCTION</a:t>
            </a:r>
          </a:p>
        </p:txBody>
      </p:sp>
      <p:cxnSp>
        <p:nvCxnSpPr>
          <p:cNvPr id="24" name="Straight Connector 2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ED45BF-47BB-5F4A-900A-7D343AAADB7A}"/>
              </a:ext>
            </a:extLst>
          </p:cNvPr>
          <p:cNvSpPr>
            <a:spLocks noGrp="1"/>
          </p:cNvSpPr>
          <p:nvPr>
            <p:ph idx="1"/>
          </p:nvPr>
        </p:nvSpPr>
        <p:spPr>
          <a:xfrm>
            <a:off x="4988658" y="1150076"/>
            <a:ext cx="6517543" cy="4557849"/>
          </a:xfrm>
        </p:spPr>
        <p:txBody>
          <a:bodyPr vert="horz" lIns="91440" tIns="45720" rIns="91440" bIns="45720" rtlCol="0" anchor="ctr">
            <a:normAutofit/>
          </a:bodyPr>
          <a:lstStyle/>
          <a:p>
            <a:pPr marL="0" indent="0"/>
            <a:r>
              <a:rPr lang="en-US" dirty="0"/>
              <a:t> What is String Matching ?</a:t>
            </a:r>
          </a:p>
          <a:p>
            <a:pPr marL="0" indent="0">
              <a:buNone/>
            </a:pPr>
            <a:r>
              <a:rPr lang="en-US" dirty="0"/>
              <a:t>	The problem of finding occurrences of a pattern string with another string or a body of text.</a:t>
            </a:r>
          </a:p>
          <a:p>
            <a:endParaRPr lang="en-US" dirty="0"/>
          </a:p>
          <a:p>
            <a:endParaRPr lang="en-US" dirty="0"/>
          </a:p>
          <a:p>
            <a:pPr marL="0" indent="0"/>
            <a:r>
              <a:rPr lang="en-US" dirty="0"/>
              <a:t> Why String matching is important ?</a:t>
            </a:r>
          </a:p>
          <a:p>
            <a:pPr marL="0" indent="0">
              <a:buNone/>
            </a:pPr>
            <a:r>
              <a:rPr lang="en-US" dirty="0"/>
              <a:t>  	String matching strategies provide key role in various real-world problems or application.</a:t>
            </a:r>
          </a:p>
          <a:p>
            <a:endParaRPr lang="en-US" dirty="0"/>
          </a:p>
        </p:txBody>
      </p:sp>
    </p:spTree>
    <p:extLst>
      <p:ext uri="{BB962C8B-B14F-4D97-AF65-F5344CB8AC3E}">
        <p14:creationId xmlns:p14="http://schemas.microsoft.com/office/powerpoint/2010/main" val="18531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38182-F617-7C40-BAA5-AA3E59828FEF}"/>
              </a:ext>
            </a:extLst>
          </p:cNvPr>
          <p:cNvSpPr>
            <a:spLocks noGrp="1"/>
          </p:cNvSpPr>
          <p:nvPr>
            <p:ph type="title"/>
          </p:nvPr>
        </p:nvSpPr>
        <p:spPr>
          <a:xfrm>
            <a:off x="685799" y="1150076"/>
            <a:ext cx="3659389" cy="4557849"/>
          </a:xfrm>
        </p:spPr>
        <p:txBody>
          <a:bodyPr>
            <a:normAutofit/>
          </a:bodyPr>
          <a:lstStyle/>
          <a:p>
            <a:pPr algn="r"/>
            <a:r>
              <a:rPr lang="en-US" dirty="0"/>
              <a:t>References: </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454383-D074-B649-B04A-799C4B85D2C3}"/>
              </a:ext>
            </a:extLst>
          </p:cNvPr>
          <p:cNvSpPr>
            <a:spLocks noGrp="1"/>
          </p:cNvSpPr>
          <p:nvPr>
            <p:ph idx="1"/>
          </p:nvPr>
        </p:nvSpPr>
        <p:spPr>
          <a:xfrm>
            <a:off x="4988658" y="1150076"/>
            <a:ext cx="6517543" cy="4557849"/>
          </a:xfrm>
        </p:spPr>
        <p:txBody>
          <a:bodyPr>
            <a:normAutofit/>
          </a:bodyPr>
          <a:lstStyle/>
          <a:p>
            <a:r>
              <a:rPr lang="en-US" dirty="0">
                <a:hlinkClick r:id="rId3"/>
              </a:rPr>
              <a:t>https://www.slideshare.net/alokeparnachoudhury/string-matching-algorithm</a:t>
            </a:r>
            <a:endParaRPr lang="en-US" dirty="0"/>
          </a:p>
          <a:p>
            <a:r>
              <a:rPr lang="en-US" dirty="0">
                <a:hlinkClick r:id="rId4"/>
              </a:rPr>
              <a:t>https://www.slideshare.net/Ashikapokiya12345/string-matching-algorithms-52582907</a:t>
            </a:r>
            <a:endParaRPr lang="en-US" dirty="0"/>
          </a:p>
          <a:p>
            <a:r>
              <a:rPr lang="en-US" dirty="0">
                <a:hlinkClick r:id="rId5"/>
              </a:rPr>
              <a:t>https://daankolthof.com/2019/09/01/common-string-matching-algorithms-theoretical-and-practical-performance/</a:t>
            </a:r>
            <a:endParaRPr lang="en-US" dirty="0"/>
          </a:p>
        </p:txBody>
      </p:sp>
    </p:spTree>
    <p:extLst>
      <p:ext uri="{BB962C8B-B14F-4D97-AF65-F5344CB8AC3E}">
        <p14:creationId xmlns:p14="http://schemas.microsoft.com/office/powerpoint/2010/main" val="318233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AA6B358E-4E1A-F946-891F-2D1C376C6A7F}"/>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Thank you</a:t>
            </a:r>
          </a:p>
        </p:txBody>
      </p:sp>
      <p:sp useBgFill="1">
        <p:nvSpPr>
          <p:cNvPr id="2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0" name="Straight Connector 2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6" name="Graphic 15" descr="Right Double Quote">
            <a:extLst>
              <a:ext uri="{FF2B5EF4-FFF2-40B4-BE49-F238E27FC236}">
                <a16:creationId xmlns:a16="http://schemas.microsoft.com/office/drawing/2014/main" id="{63C7A4AA-A5F2-4F27-9EFF-C26FB47B69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41133426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0941B-CCD5-2148-8562-A3133A16D497}"/>
              </a:ext>
            </a:extLst>
          </p:cNvPr>
          <p:cNvSpPr>
            <a:spLocks noGrp="1"/>
          </p:cNvSpPr>
          <p:nvPr>
            <p:ph type="title"/>
          </p:nvPr>
        </p:nvSpPr>
        <p:spPr>
          <a:xfrm>
            <a:off x="685799" y="1150076"/>
            <a:ext cx="3659389" cy="4557849"/>
          </a:xfrm>
        </p:spPr>
        <p:txBody>
          <a:bodyPr>
            <a:normAutofit/>
          </a:bodyPr>
          <a:lstStyle/>
          <a:p>
            <a:pPr algn="r"/>
            <a:r>
              <a:rPr lang="en-US" dirty="0"/>
              <a:t>How string-matching works ?</a:t>
            </a:r>
          </a:p>
        </p:txBody>
      </p:sp>
      <p:cxnSp>
        <p:nvCxnSpPr>
          <p:cNvPr id="15" name="Straight Connector 1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28CC1842-CC84-4663-89E6-666939E1477C}"/>
              </a:ext>
            </a:extLst>
          </p:cNvPr>
          <p:cNvSpPr>
            <a:spLocks noGrp="1"/>
          </p:cNvSpPr>
          <p:nvPr>
            <p:ph idx="1"/>
          </p:nvPr>
        </p:nvSpPr>
        <p:spPr>
          <a:xfrm>
            <a:off x="4988658" y="1150076"/>
            <a:ext cx="6517543" cy="4557849"/>
          </a:xfrm>
        </p:spPr>
        <p:txBody>
          <a:bodyPr>
            <a:normAutofit/>
          </a:bodyPr>
          <a:lstStyle/>
          <a:p>
            <a:pPr marL="0" indent="0">
              <a:buNone/>
            </a:pPr>
            <a:r>
              <a:rPr lang="en-US" dirty="0"/>
              <a:t>For string matching  we need : a text and a pattern.</a:t>
            </a:r>
          </a:p>
          <a:p>
            <a:pPr marL="0" indent="0">
              <a:buNone/>
            </a:pPr>
            <a:r>
              <a:rPr lang="en-US" dirty="0"/>
              <a:t>String-matching algorithms basically matches every element of the text to every element of the pattern to give the perfect match .</a:t>
            </a:r>
          </a:p>
          <a:p>
            <a:pPr marL="0" indent="0">
              <a:buNone/>
            </a:pPr>
            <a:r>
              <a:rPr lang="en-US" dirty="0"/>
              <a:t>We will  be learning more about the below string-matching algorithms.</a:t>
            </a:r>
          </a:p>
          <a:p>
            <a:pPr>
              <a:buFont typeface="Arial" panose="020B0604020202020204" pitchFamily="34" charset="0"/>
              <a:buChar char="•"/>
            </a:pPr>
            <a:r>
              <a:rPr lang="en-US" dirty="0"/>
              <a:t>Naïve Algorithm</a:t>
            </a:r>
          </a:p>
          <a:p>
            <a:pPr>
              <a:buFont typeface="Arial" panose="020B0604020202020204" pitchFamily="34" charset="0"/>
              <a:buChar char="•"/>
            </a:pPr>
            <a:r>
              <a:rPr lang="en-US" dirty="0"/>
              <a:t>Rabin Karp Algorithm</a:t>
            </a:r>
          </a:p>
          <a:p>
            <a:pPr>
              <a:buFont typeface="Arial" panose="020B0604020202020204" pitchFamily="34" charset="0"/>
              <a:buChar char="•"/>
            </a:pPr>
            <a:r>
              <a:rPr lang="en-US" dirty="0"/>
              <a:t>Knuth-Morris-Pratt Algorithm</a:t>
            </a:r>
          </a:p>
        </p:txBody>
      </p:sp>
    </p:spTree>
    <p:extLst>
      <p:ext uri="{BB962C8B-B14F-4D97-AF65-F5344CB8AC3E}">
        <p14:creationId xmlns:p14="http://schemas.microsoft.com/office/powerpoint/2010/main" val="257091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D0751-1E83-F440-BD33-E44B6983C04F}"/>
              </a:ext>
            </a:extLst>
          </p:cNvPr>
          <p:cNvSpPr>
            <a:spLocks noGrp="1"/>
          </p:cNvSpPr>
          <p:nvPr>
            <p:ph type="title"/>
          </p:nvPr>
        </p:nvSpPr>
        <p:spPr>
          <a:xfrm>
            <a:off x="685799" y="1150076"/>
            <a:ext cx="3659389" cy="4557849"/>
          </a:xfrm>
        </p:spPr>
        <p:txBody>
          <a:bodyPr>
            <a:normAutofit/>
          </a:bodyPr>
          <a:lstStyle/>
          <a:p>
            <a:pPr algn="r"/>
            <a:r>
              <a:rPr lang="en-US" dirty="0"/>
              <a:t>Few Application on string-matching</a:t>
            </a:r>
            <a:endParaRPr lang="en-US"/>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D011C894-EAC1-BC4D-A4E0-1FBFD7C86F7F}"/>
              </a:ext>
            </a:extLst>
          </p:cNvPr>
          <p:cNvSpPr/>
          <p:nvPr/>
        </p:nvSpPr>
        <p:spPr>
          <a:xfrm>
            <a:off x="7156268" y="2816827"/>
            <a:ext cx="1880853" cy="16095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Few Applications</a:t>
            </a:r>
          </a:p>
          <a:p>
            <a:pPr algn="ctr"/>
            <a:endParaRPr lang="en-US" dirty="0"/>
          </a:p>
        </p:txBody>
      </p:sp>
      <p:cxnSp>
        <p:nvCxnSpPr>
          <p:cNvPr id="23" name="Straight Arrow Connector 22">
            <a:extLst>
              <a:ext uri="{FF2B5EF4-FFF2-40B4-BE49-F238E27FC236}">
                <a16:creationId xmlns:a16="http://schemas.microsoft.com/office/drawing/2014/main" id="{DEEAE03A-2E56-1B4B-92B0-857C03C96356}"/>
              </a:ext>
            </a:extLst>
          </p:cNvPr>
          <p:cNvCxnSpPr>
            <a:stCxn id="4" idx="0"/>
          </p:cNvCxnSpPr>
          <p:nvPr/>
        </p:nvCxnSpPr>
        <p:spPr>
          <a:xfrm flipH="1" flipV="1">
            <a:off x="8096694" y="2089516"/>
            <a:ext cx="1" cy="7273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50AAE85-5326-9645-A622-4ADFE7D479FF}"/>
              </a:ext>
            </a:extLst>
          </p:cNvPr>
          <p:cNvCxnSpPr>
            <a:cxnSpLocks/>
          </p:cNvCxnSpPr>
          <p:nvPr/>
        </p:nvCxnSpPr>
        <p:spPr>
          <a:xfrm flipH="1">
            <a:off x="6539515" y="4009607"/>
            <a:ext cx="738614" cy="5040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1C3D8E99-101F-DE44-8F23-C68D282562F7}"/>
              </a:ext>
            </a:extLst>
          </p:cNvPr>
          <p:cNvCxnSpPr>
            <a:cxnSpLocks/>
          </p:cNvCxnSpPr>
          <p:nvPr/>
        </p:nvCxnSpPr>
        <p:spPr>
          <a:xfrm>
            <a:off x="8072447" y="4426374"/>
            <a:ext cx="1" cy="6722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B1FF5EDA-E577-BA4F-A4A1-B3568A2EBEE5}"/>
              </a:ext>
            </a:extLst>
          </p:cNvPr>
          <p:cNvCxnSpPr>
            <a:cxnSpLocks/>
          </p:cNvCxnSpPr>
          <p:nvPr/>
        </p:nvCxnSpPr>
        <p:spPr>
          <a:xfrm>
            <a:off x="8924262" y="3995198"/>
            <a:ext cx="535572" cy="3752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29C857E4-F3B6-CE42-AF4D-DD9FD0383E92}"/>
              </a:ext>
            </a:extLst>
          </p:cNvPr>
          <p:cNvCxnSpPr>
            <a:cxnSpLocks/>
          </p:cNvCxnSpPr>
          <p:nvPr/>
        </p:nvCxnSpPr>
        <p:spPr>
          <a:xfrm flipV="1">
            <a:off x="8903450" y="2789741"/>
            <a:ext cx="556384" cy="4100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03CAE7C9-01AD-1449-8AC2-422FBA5FDDED}"/>
              </a:ext>
            </a:extLst>
          </p:cNvPr>
          <p:cNvCxnSpPr>
            <a:cxnSpLocks/>
          </p:cNvCxnSpPr>
          <p:nvPr/>
        </p:nvCxnSpPr>
        <p:spPr>
          <a:xfrm flipH="1" flipV="1">
            <a:off x="6651788" y="2847744"/>
            <a:ext cx="626341" cy="3636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Rounded Rectangle 36">
            <a:extLst>
              <a:ext uri="{FF2B5EF4-FFF2-40B4-BE49-F238E27FC236}">
                <a16:creationId xmlns:a16="http://schemas.microsoft.com/office/drawing/2014/main" id="{CDB17B71-2669-FB4D-B934-30E73948A064}"/>
              </a:ext>
            </a:extLst>
          </p:cNvPr>
          <p:cNvSpPr/>
          <p:nvPr/>
        </p:nvSpPr>
        <p:spPr>
          <a:xfrm>
            <a:off x="5391202" y="2177627"/>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F1DBD761-B1A6-6B4E-8E09-F9A386BE84B9}"/>
              </a:ext>
            </a:extLst>
          </p:cNvPr>
          <p:cNvSpPr/>
          <p:nvPr/>
        </p:nvSpPr>
        <p:spPr>
          <a:xfrm>
            <a:off x="7510244" y="5098622"/>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C18BBFF8-F1CB-8C45-868D-660A79220F71}"/>
              </a:ext>
            </a:extLst>
          </p:cNvPr>
          <p:cNvSpPr/>
          <p:nvPr/>
        </p:nvSpPr>
        <p:spPr>
          <a:xfrm>
            <a:off x="5323604" y="3850562"/>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478A24ED-AA71-2049-9D46-A2CBF9F37B90}"/>
              </a:ext>
            </a:extLst>
          </p:cNvPr>
          <p:cNvSpPr/>
          <p:nvPr/>
        </p:nvSpPr>
        <p:spPr>
          <a:xfrm>
            <a:off x="9459834" y="3794626"/>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5EC51883-C506-A94E-A04F-540D8700EAEC}"/>
              </a:ext>
            </a:extLst>
          </p:cNvPr>
          <p:cNvSpPr/>
          <p:nvPr/>
        </p:nvSpPr>
        <p:spPr>
          <a:xfrm>
            <a:off x="9469770" y="2212175"/>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70B1A31A-9ED8-E34F-B149-DCC82131F62C}"/>
              </a:ext>
            </a:extLst>
          </p:cNvPr>
          <p:cNvSpPr/>
          <p:nvPr/>
        </p:nvSpPr>
        <p:spPr>
          <a:xfrm>
            <a:off x="7474705" y="937893"/>
            <a:ext cx="1243977" cy="11516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15A3F784-4114-1945-B376-D935AC6893D2}"/>
              </a:ext>
            </a:extLst>
          </p:cNvPr>
          <p:cNvPicPr>
            <a:picLocks noChangeAspect="1"/>
          </p:cNvPicPr>
          <p:nvPr/>
        </p:nvPicPr>
        <p:blipFill>
          <a:blip r:embed="rId3"/>
          <a:stretch>
            <a:fillRect/>
          </a:stretch>
        </p:blipFill>
        <p:spPr>
          <a:xfrm>
            <a:off x="9575687" y="4141837"/>
            <a:ext cx="838200" cy="457200"/>
          </a:xfrm>
          <a:prstGeom prst="rect">
            <a:avLst/>
          </a:prstGeom>
        </p:spPr>
      </p:pic>
      <p:pic>
        <p:nvPicPr>
          <p:cNvPr id="7" name="Picture 6">
            <a:extLst>
              <a:ext uri="{FF2B5EF4-FFF2-40B4-BE49-F238E27FC236}">
                <a16:creationId xmlns:a16="http://schemas.microsoft.com/office/drawing/2014/main" id="{E7A5F1EE-D75E-B342-B6BC-6C8C0C479DF6}"/>
              </a:ext>
            </a:extLst>
          </p:cNvPr>
          <p:cNvPicPr>
            <a:picLocks noChangeAspect="1"/>
          </p:cNvPicPr>
          <p:nvPr/>
        </p:nvPicPr>
        <p:blipFill>
          <a:blip r:embed="rId4"/>
          <a:stretch>
            <a:fillRect/>
          </a:stretch>
        </p:blipFill>
        <p:spPr>
          <a:xfrm>
            <a:off x="7677593" y="1268661"/>
            <a:ext cx="838200" cy="457200"/>
          </a:xfrm>
          <a:prstGeom prst="rect">
            <a:avLst/>
          </a:prstGeom>
        </p:spPr>
      </p:pic>
      <p:pic>
        <p:nvPicPr>
          <p:cNvPr id="18" name="Picture 17">
            <a:extLst>
              <a:ext uri="{FF2B5EF4-FFF2-40B4-BE49-F238E27FC236}">
                <a16:creationId xmlns:a16="http://schemas.microsoft.com/office/drawing/2014/main" id="{AACC6902-C99B-8D48-843F-365728CFEE41}"/>
              </a:ext>
            </a:extLst>
          </p:cNvPr>
          <p:cNvPicPr>
            <a:picLocks noChangeAspect="1"/>
          </p:cNvPicPr>
          <p:nvPr/>
        </p:nvPicPr>
        <p:blipFill>
          <a:blip r:embed="rId5"/>
          <a:stretch>
            <a:fillRect/>
          </a:stretch>
        </p:blipFill>
        <p:spPr>
          <a:xfrm>
            <a:off x="9649036" y="2505050"/>
            <a:ext cx="872507" cy="508000"/>
          </a:xfrm>
          <a:prstGeom prst="rect">
            <a:avLst/>
          </a:prstGeom>
        </p:spPr>
      </p:pic>
      <p:pic>
        <p:nvPicPr>
          <p:cNvPr id="16" name="Picture 15">
            <a:extLst>
              <a:ext uri="{FF2B5EF4-FFF2-40B4-BE49-F238E27FC236}">
                <a16:creationId xmlns:a16="http://schemas.microsoft.com/office/drawing/2014/main" id="{01917DEC-AA1D-6C47-AC89-05E81AAD26C6}"/>
              </a:ext>
            </a:extLst>
          </p:cNvPr>
          <p:cNvPicPr>
            <a:picLocks noChangeAspect="1"/>
          </p:cNvPicPr>
          <p:nvPr/>
        </p:nvPicPr>
        <p:blipFill>
          <a:blip r:embed="rId6"/>
          <a:stretch>
            <a:fillRect/>
          </a:stretch>
        </p:blipFill>
        <p:spPr>
          <a:xfrm>
            <a:off x="5473678" y="2563385"/>
            <a:ext cx="1093903" cy="361812"/>
          </a:xfrm>
          <a:prstGeom prst="rect">
            <a:avLst/>
          </a:prstGeom>
        </p:spPr>
      </p:pic>
      <p:pic>
        <p:nvPicPr>
          <p:cNvPr id="21" name="Picture 20">
            <a:extLst>
              <a:ext uri="{FF2B5EF4-FFF2-40B4-BE49-F238E27FC236}">
                <a16:creationId xmlns:a16="http://schemas.microsoft.com/office/drawing/2014/main" id="{7D6CB334-9A78-1746-AD26-7D72E64B1BEE}"/>
              </a:ext>
            </a:extLst>
          </p:cNvPr>
          <p:cNvPicPr>
            <a:picLocks noChangeAspect="1"/>
          </p:cNvPicPr>
          <p:nvPr/>
        </p:nvPicPr>
        <p:blipFill>
          <a:blip r:embed="rId7"/>
          <a:stretch>
            <a:fillRect/>
          </a:stretch>
        </p:blipFill>
        <p:spPr>
          <a:xfrm>
            <a:off x="5491698" y="4154290"/>
            <a:ext cx="965200" cy="508000"/>
          </a:xfrm>
          <a:prstGeom prst="rect">
            <a:avLst/>
          </a:prstGeom>
        </p:spPr>
      </p:pic>
      <p:pic>
        <p:nvPicPr>
          <p:cNvPr id="17" name="Picture 16">
            <a:extLst>
              <a:ext uri="{FF2B5EF4-FFF2-40B4-BE49-F238E27FC236}">
                <a16:creationId xmlns:a16="http://schemas.microsoft.com/office/drawing/2014/main" id="{6CD79EDE-78E4-F547-B565-5C295BF12277}"/>
              </a:ext>
            </a:extLst>
          </p:cNvPr>
          <p:cNvPicPr>
            <a:picLocks noChangeAspect="1"/>
          </p:cNvPicPr>
          <p:nvPr/>
        </p:nvPicPr>
        <p:blipFill>
          <a:blip r:embed="rId8"/>
          <a:stretch>
            <a:fillRect/>
          </a:stretch>
        </p:blipFill>
        <p:spPr>
          <a:xfrm>
            <a:off x="7719482" y="5434875"/>
            <a:ext cx="825500" cy="546100"/>
          </a:xfrm>
          <a:prstGeom prst="rect">
            <a:avLst/>
          </a:prstGeom>
        </p:spPr>
      </p:pic>
    </p:spTree>
    <p:extLst>
      <p:ext uri="{BB962C8B-B14F-4D97-AF65-F5344CB8AC3E}">
        <p14:creationId xmlns:p14="http://schemas.microsoft.com/office/powerpoint/2010/main" val="300905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1F383-FCF7-074C-9D71-AB9039C07E8A}"/>
              </a:ext>
            </a:extLst>
          </p:cNvPr>
          <p:cNvSpPr>
            <a:spLocks noGrp="1"/>
          </p:cNvSpPr>
          <p:nvPr>
            <p:ph type="title"/>
          </p:nvPr>
        </p:nvSpPr>
        <p:spPr>
          <a:xfrm>
            <a:off x="685799" y="1150076"/>
            <a:ext cx="3659389" cy="4557849"/>
          </a:xfrm>
        </p:spPr>
        <p:txBody>
          <a:bodyPr>
            <a:normAutofit/>
          </a:bodyPr>
          <a:lstStyle/>
          <a:p>
            <a:pPr algn="r"/>
            <a:r>
              <a:rPr lang="en-US" dirty="0"/>
              <a:t>Naïve Algorithm</a:t>
            </a:r>
            <a:endParaRPr lang="en-US"/>
          </a:p>
        </p:txBody>
      </p:sp>
      <p:cxnSp>
        <p:nvCxnSpPr>
          <p:cNvPr id="16" name="Straight Connector 15">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D4FEA72-D4CA-495A-AE73-9F2844027D63}"/>
              </a:ext>
            </a:extLst>
          </p:cNvPr>
          <p:cNvSpPr>
            <a:spLocks noGrp="1"/>
          </p:cNvSpPr>
          <p:nvPr>
            <p:ph idx="1"/>
          </p:nvPr>
        </p:nvSpPr>
        <p:spPr>
          <a:xfrm>
            <a:off x="4988658" y="1150076"/>
            <a:ext cx="6517543" cy="4557849"/>
          </a:xfrm>
        </p:spPr>
        <p:txBody>
          <a:bodyPr>
            <a:normAutofit/>
          </a:bodyPr>
          <a:lstStyle/>
          <a:p>
            <a:pPr marL="0" lvl="0" indent="0">
              <a:buClr>
                <a:prstClr val="white"/>
              </a:buClr>
              <a:buNone/>
            </a:pPr>
            <a:r>
              <a:rPr lang="en-US" dirty="0"/>
              <a:t>Naïve Algorithm uses two loops to compare each value within a text to every other value in the pattern until it finds a match. </a:t>
            </a:r>
          </a:p>
          <a:p>
            <a:endParaRPr lang="en-US" dirty="0"/>
          </a:p>
        </p:txBody>
      </p:sp>
    </p:spTree>
    <p:extLst>
      <p:ext uri="{BB962C8B-B14F-4D97-AF65-F5344CB8AC3E}">
        <p14:creationId xmlns:p14="http://schemas.microsoft.com/office/powerpoint/2010/main" val="342352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2CC-34C2-3045-84E1-F1540C64C070}"/>
              </a:ext>
            </a:extLst>
          </p:cNvPr>
          <p:cNvSpPr>
            <a:spLocks noGrp="1"/>
          </p:cNvSpPr>
          <p:nvPr>
            <p:ph type="title"/>
          </p:nvPr>
        </p:nvSpPr>
        <p:spPr>
          <a:xfrm>
            <a:off x="346406" y="217040"/>
            <a:ext cx="3779545" cy="1232619"/>
          </a:xfrm>
        </p:spPr>
        <p:txBody>
          <a:bodyPr>
            <a:normAutofit/>
          </a:bodyPr>
          <a:lstStyle/>
          <a:p>
            <a:r>
              <a:rPr lang="en-US" dirty="0"/>
              <a:t>Naïve Algorithm</a:t>
            </a:r>
          </a:p>
        </p:txBody>
      </p:sp>
      <p:pic>
        <p:nvPicPr>
          <p:cNvPr id="4" name="Content Placeholder 3">
            <a:extLst>
              <a:ext uri="{FF2B5EF4-FFF2-40B4-BE49-F238E27FC236}">
                <a16:creationId xmlns:a16="http://schemas.microsoft.com/office/drawing/2014/main" id="{CDAD539C-BBF5-204F-9B17-2F88CE150A56}"/>
              </a:ext>
            </a:extLst>
          </p:cNvPr>
          <p:cNvPicPr>
            <a:picLocks noChangeAspect="1"/>
          </p:cNvPicPr>
          <p:nvPr/>
        </p:nvPicPr>
        <p:blipFill>
          <a:blip r:embed="rId3"/>
          <a:stretch>
            <a:fillRect/>
          </a:stretch>
        </p:blipFill>
        <p:spPr>
          <a:xfrm>
            <a:off x="5798835" y="796413"/>
            <a:ext cx="507742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D5F307E6-95FE-2844-949C-B62DAD7AF350}"/>
              </a:ext>
            </a:extLst>
          </p:cNvPr>
          <p:cNvSpPr txBox="1"/>
          <p:nvPr/>
        </p:nvSpPr>
        <p:spPr>
          <a:xfrm>
            <a:off x="635619" y="1449659"/>
            <a:ext cx="2743200" cy="923330"/>
          </a:xfrm>
          <a:prstGeom prst="rect">
            <a:avLst/>
          </a:prstGeom>
          <a:noFill/>
        </p:spPr>
        <p:txBody>
          <a:bodyPr wrap="square" rtlCol="0">
            <a:spAutoFit/>
          </a:bodyPr>
          <a:lstStyle/>
          <a:p>
            <a:r>
              <a:rPr lang="en-US" dirty="0"/>
              <a:t>Naïve algorithm take two loops 1 for the text (</a:t>
            </a:r>
            <a:r>
              <a:rPr lang="en-US" dirty="0" err="1"/>
              <a:t>i</a:t>
            </a:r>
            <a:r>
              <a:rPr lang="en-US" dirty="0"/>
              <a:t>)and 1 for the pattern (j)</a:t>
            </a:r>
          </a:p>
        </p:txBody>
      </p:sp>
      <p:sp>
        <p:nvSpPr>
          <p:cNvPr id="6" name="TextBox 5">
            <a:extLst>
              <a:ext uri="{FF2B5EF4-FFF2-40B4-BE49-F238E27FC236}">
                <a16:creationId xmlns:a16="http://schemas.microsoft.com/office/drawing/2014/main" id="{746E690F-79E4-9B49-ABED-F4EBAF4D6EA7}"/>
              </a:ext>
            </a:extLst>
          </p:cNvPr>
          <p:cNvSpPr txBox="1"/>
          <p:nvPr/>
        </p:nvSpPr>
        <p:spPr>
          <a:xfrm>
            <a:off x="267628" y="2676293"/>
            <a:ext cx="3779545"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The value one by one of the pattern matches with the value one by one with the text , in the figure we can see we have the match highlight from green color and have the first mismatch with red</a:t>
            </a:r>
          </a:p>
        </p:txBody>
      </p:sp>
      <p:cxnSp>
        <p:nvCxnSpPr>
          <p:cNvPr id="9" name="Straight Arrow Connector 8">
            <a:extLst>
              <a:ext uri="{FF2B5EF4-FFF2-40B4-BE49-F238E27FC236}">
                <a16:creationId xmlns:a16="http://schemas.microsoft.com/office/drawing/2014/main" id="{0177A01F-967A-194E-B178-B2D8941BE439}"/>
              </a:ext>
            </a:extLst>
          </p:cNvPr>
          <p:cNvCxnSpPr/>
          <p:nvPr/>
        </p:nvCxnSpPr>
        <p:spPr>
          <a:xfrm flipH="1">
            <a:off x="4047173" y="1449659"/>
            <a:ext cx="2130603" cy="1748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02598EA6-1F13-EF4F-AAE4-73129FC30831}"/>
              </a:ext>
            </a:extLst>
          </p:cNvPr>
          <p:cNvSpPr txBox="1"/>
          <p:nvPr/>
        </p:nvSpPr>
        <p:spPr>
          <a:xfrm>
            <a:off x="535259" y="4817327"/>
            <a:ext cx="428206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After getting the first mismatch, the pattern shifts from </a:t>
            </a:r>
            <a:r>
              <a:rPr lang="en-US" dirty="0" err="1"/>
              <a:t>i</a:t>
            </a:r>
            <a:r>
              <a:rPr lang="en-US" dirty="0"/>
              <a:t> to i+1, until we find a match.</a:t>
            </a:r>
          </a:p>
        </p:txBody>
      </p:sp>
      <p:cxnSp>
        <p:nvCxnSpPr>
          <p:cNvPr id="11" name="Straight Arrow Connector 10">
            <a:extLst>
              <a:ext uri="{FF2B5EF4-FFF2-40B4-BE49-F238E27FC236}">
                <a16:creationId xmlns:a16="http://schemas.microsoft.com/office/drawing/2014/main" id="{E489F2A6-DCDB-C141-8A95-DEF612F469BD}"/>
              </a:ext>
            </a:extLst>
          </p:cNvPr>
          <p:cNvCxnSpPr>
            <a:cxnSpLocks/>
          </p:cNvCxnSpPr>
          <p:nvPr/>
        </p:nvCxnSpPr>
        <p:spPr>
          <a:xfrm flipH="1">
            <a:off x="4125952" y="2464420"/>
            <a:ext cx="2443037" cy="24174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89AD6A9-D004-8B4F-AD3E-315E49405972}"/>
              </a:ext>
            </a:extLst>
          </p:cNvPr>
          <p:cNvSpPr txBox="1"/>
          <p:nvPr/>
        </p:nvSpPr>
        <p:spPr>
          <a:xfrm>
            <a:off x="1717288" y="5990165"/>
            <a:ext cx="372450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The loops will iterate until we find the match.</a:t>
            </a:r>
          </a:p>
        </p:txBody>
      </p:sp>
      <p:cxnSp>
        <p:nvCxnSpPr>
          <p:cNvPr id="14" name="Straight Arrow Connector 13">
            <a:extLst>
              <a:ext uri="{FF2B5EF4-FFF2-40B4-BE49-F238E27FC236}">
                <a16:creationId xmlns:a16="http://schemas.microsoft.com/office/drawing/2014/main" id="{FABEF829-34D0-5C4D-A31E-2BC55863E06C}"/>
              </a:ext>
            </a:extLst>
          </p:cNvPr>
          <p:cNvCxnSpPr>
            <a:cxnSpLocks/>
          </p:cNvCxnSpPr>
          <p:nvPr/>
        </p:nvCxnSpPr>
        <p:spPr>
          <a:xfrm flipH="1">
            <a:off x="5441795" y="5408341"/>
            <a:ext cx="2453270" cy="7556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610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6528C-EDDC-504A-9EFA-61A8A5339A9A}"/>
              </a:ext>
            </a:extLst>
          </p:cNvPr>
          <p:cNvSpPr>
            <a:spLocks noGrp="1"/>
          </p:cNvSpPr>
          <p:nvPr>
            <p:ph type="title"/>
          </p:nvPr>
        </p:nvSpPr>
        <p:spPr>
          <a:xfrm>
            <a:off x="685799" y="1150076"/>
            <a:ext cx="3659389" cy="4557849"/>
          </a:xfrm>
        </p:spPr>
        <p:txBody>
          <a:bodyPr>
            <a:normAutofit/>
          </a:bodyPr>
          <a:lstStyle/>
          <a:p>
            <a:pPr algn="r"/>
            <a:r>
              <a:rPr lang="en-US" dirty="0"/>
              <a:t>Naïve Algorithm</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993C6D-253E-8F4A-9C0F-3234EA8CA599}"/>
              </a:ext>
            </a:extLst>
          </p:cNvPr>
          <p:cNvSpPr>
            <a:spLocks noGrp="1"/>
          </p:cNvSpPr>
          <p:nvPr>
            <p:ph idx="1"/>
          </p:nvPr>
        </p:nvSpPr>
        <p:spPr>
          <a:xfrm>
            <a:off x="4988658" y="1150076"/>
            <a:ext cx="6517543" cy="4557849"/>
          </a:xfrm>
        </p:spPr>
        <p:txBody>
          <a:bodyPr>
            <a:normAutofit/>
          </a:bodyPr>
          <a:lstStyle/>
          <a:p>
            <a:pPr marL="0" indent="0">
              <a:buNone/>
            </a:pPr>
            <a:r>
              <a:rPr lang="en-US" dirty="0"/>
              <a:t>1.n← length [text]</a:t>
            </a:r>
          </a:p>
          <a:p>
            <a:pPr marL="0" indent="0">
              <a:buNone/>
            </a:pPr>
            <a:r>
              <a:rPr lang="en-US" dirty="0"/>
              <a:t>2. m← length [pattern]</a:t>
            </a:r>
          </a:p>
          <a:p>
            <a:pPr marL="0" indent="0">
              <a:buNone/>
            </a:pPr>
            <a:r>
              <a:rPr lang="en-US" dirty="0"/>
              <a:t>3. for s ← 0 to n -m</a:t>
            </a:r>
          </a:p>
          <a:p>
            <a:pPr marL="0" lvl="0" indent="0">
              <a:buClr>
                <a:prstClr val="white"/>
              </a:buClr>
              <a:buNone/>
            </a:pPr>
            <a:r>
              <a:rPr lang="en-US" dirty="0"/>
              <a:t>4. do if pattern [1.....m] = text [s + 1....s + m]</a:t>
            </a:r>
          </a:p>
          <a:p>
            <a:pPr marL="0" indent="0">
              <a:buNone/>
            </a:pPr>
            <a:r>
              <a:rPr lang="en-US" dirty="0"/>
              <a:t>5. then print "pattern find on index", s</a:t>
            </a:r>
          </a:p>
          <a:p>
            <a:endParaRPr lang="en-US" dirty="0"/>
          </a:p>
          <a:p>
            <a:pPr marL="0" indent="0">
              <a:buNone/>
            </a:pPr>
            <a:r>
              <a:rPr lang="en-US" dirty="0"/>
              <a:t>Time Complexity </a:t>
            </a:r>
          </a:p>
          <a:p>
            <a:pPr lvl="1"/>
            <a:r>
              <a:rPr lang="en-US" dirty="0"/>
              <a:t>O(nm)</a:t>
            </a:r>
          </a:p>
          <a:p>
            <a:endParaRPr lang="en-US" dirty="0"/>
          </a:p>
        </p:txBody>
      </p:sp>
    </p:spTree>
    <p:extLst>
      <p:ext uri="{BB962C8B-B14F-4D97-AF65-F5344CB8AC3E}">
        <p14:creationId xmlns:p14="http://schemas.microsoft.com/office/powerpoint/2010/main" val="130630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F7AFA-7C0C-0844-B5DF-D884C4498536}"/>
              </a:ext>
            </a:extLst>
          </p:cNvPr>
          <p:cNvSpPr>
            <a:spLocks noGrp="1"/>
          </p:cNvSpPr>
          <p:nvPr>
            <p:ph type="title"/>
          </p:nvPr>
        </p:nvSpPr>
        <p:spPr>
          <a:xfrm>
            <a:off x="685799" y="1150076"/>
            <a:ext cx="3659389" cy="4557849"/>
          </a:xfrm>
        </p:spPr>
        <p:txBody>
          <a:bodyPr>
            <a:normAutofit/>
          </a:bodyPr>
          <a:lstStyle/>
          <a:p>
            <a:pPr algn="r"/>
            <a:r>
              <a:rPr lang="en-US" dirty="0"/>
              <a:t>RABIN KARP ALGORITHM</a:t>
            </a:r>
          </a:p>
        </p:txBody>
      </p:sp>
      <p:cxnSp>
        <p:nvCxnSpPr>
          <p:cNvPr id="34" name="Straight Connector 3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Content Placeholder 23">
            <a:extLst>
              <a:ext uri="{FF2B5EF4-FFF2-40B4-BE49-F238E27FC236}">
                <a16:creationId xmlns:a16="http://schemas.microsoft.com/office/drawing/2014/main" id="{5F13F4B4-A985-40E0-BEA7-5DC404B8610E}"/>
              </a:ext>
            </a:extLst>
          </p:cNvPr>
          <p:cNvSpPr>
            <a:spLocks noGrp="1"/>
          </p:cNvSpPr>
          <p:nvPr>
            <p:ph idx="1"/>
          </p:nvPr>
        </p:nvSpPr>
        <p:spPr>
          <a:xfrm>
            <a:off x="4988658" y="1150076"/>
            <a:ext cx="6517543" cy="4557849"/>
          </a:xfrm>
        </p:spPr>
        <p:txBody>
          <a:bodyPr>
            <a:normAutofit/>
          </a:bodyPr>
          <a:lstStyle/>
          <a:p>
            <a:r>
              <a:rPr lang="en-IN" i="1" dirty="0"/>
              <a:t>Rabin Karp Algorithm use hash value to match the pattern with the text.</a:t>
            </a:r>
            <a:r>
              <a:rPr lang="en-US" dirty="0"/>
              <a:t> </a:t>
            </a:r>
          </a:p>
          <a:p>
            <a:r>
              <a:rPr lang="en-IN" i="1" dirty="0"/>
              <a:t>It generate the hash value of the pattern and then compare it with the string</a:t>
            </a:r>
            <a:r>
              <a:rPr lang="en-US" dirty="0"/>
              <a:t> </a:t>
            </a:r>
          </a:p>
          <a:p>
            <a:r>
              <a:rPr lang="en-IN" i="1" dirty="0"/>
              <a:t>If the hash value matches, then only it will compare all the characters of that string</a:t>
            </a:r>
            <a:r>
              <a:rPr lang="en-US" dirty="0"/>
              <a:t> </a:t>
            </a:r>
          </a:p>
        </p:txBody>
      </p:sp>
    </p:spTree>
    <p:extLst>
      <p:ext uri="{BB962C8B-B14F-4D97-AF65-F5344CB8AC3E}">
        <p14:creationId xmlns:p14="http://schemas.microsoft.com/office/powerpoint/2010/main" val="316064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E30D-5EE2-1842-AF65-1E643DA7CDF7}"/>
              </a:ext>
            </a:extLst>
          </p:cNvPr>
          <p:cNvSpPr>
            <a:spLocks noGrp="1"/>
          </p:cNvSpPr>
          <p:nvPr>
            <p:ph type="title"/>
          </p:nvPr>
        </p:nvSpPr>
        <p:spPr>
          <a:xfrm>
            <a:off x="292509" y="213695"/>
            <a:ext cx="3593691" cy="1453363"/>
          </a:xfrm>
        </p:spPr>
        <p:txBody>
          <a:bodyPr>
            <a:normAutofit/>
          </a:bodyPr>
          <a:lstStyle/>
          <a:p>
            <a:r>
              <a:rPr lang="en-US" dirty="0"/>
              <a:t>RABIN KARP ALGORITHM</a:t>
            </a:r>
          </a:p>
        </p:txBody>
      </p:sp>
      <p:pic>
        <p:nvPicPr>
          <p:cNvPr id="4" name="Content Placeholder 19">
            <a:extLst>
              <a:ext uri="{FF2B5EF4-FFF2-40B4-BE49-F238E27FC236}">
                <a16:creationId xmlns:a16="http://schemas.microsoft.com/office/drawing/2014/main" id="{C724606F-3D2A-FA4D-AB7D-B5357AE85334}"/>
              </a:ext>
            </a:extLst>
          </p:cNvPr>
          <p:cNvPicPr>
            <a:picLocks noChangeAspect="1"/>
          </p:cNvPicPr>
          <p:nvPr/>
        </p:nvPicPr>
        <p:blipFill>
          <a:blip r:embed="rId3"/>
          <a:stretch>
            <a:fillRect/>
          </a:stretch>
        </p:blipFill>
        <p:spPr>
          <a:xfrm>
            <a:off x="6213830" y="680146"/>
            <a:ext cx="5170450" cy="549770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5F53FEDA-DD29-7445-AC58-B84A3085E0C0}"/>
              </a:ext>
            </a:extLst>
          </p:cNvPr>
          <p:cNvSpPr txBox="1"/>
          <p:nvPr/>
        </p:nvSpPr>
        <p:spPr>
          <a:xfrm>
            <a:off x="426720" y="1783080"/>
            <a:ext cx="33375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Hash generated for the pattern</a:t>
            </a:r>
          </a:p>
        </p:txBody>
      </p:sp>
      <p:cxnSp>
        <p:nvCxnSpPr>
          <p:cNvPr id="7" name="Straight Arrow Connector 6">
            <a:extLst>
              <a:ext uri="{FF2B5EF4-FFF2-40B4-BE49-F238E27FC236}">
                <a16:creationId xmlns:a16="http://schemas.microsoft.com/office/drawing/2014/main" id="{31961681-773B-2C44-8D32-4A6200295310}"/>
              </a:ext>
            </a:extLst>
          </p:cNvPr>
          <p:cNvCxnSpPr>
            <a:cxnSpLocks/>
            <a:endCxn id="5" idx="3"/>
          </p:cNvCxnSpPr>
          <p:nvPr/>
        </p:nvCxnSpPr>
        <p:spPr>
          <a:xfrm flipH="1">
            <a:off x="3764280" y="1264920"/>
            <a:ext cx="2865120" cy="7028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168CAAC-A142-5440-84EA-F98BC9991421}"/>
              </a:ext>
            </a:extLst>
          </p:cNvPr>
          <p:cNvSpPr txBox="1"/>
          <p:nvPr/>
        </p:nvSpPr>
        <p:spPr>
          <a:xfrm>
            <a:off x="807720" y="2636520"/>
            <a:ext cx="307848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Generating the hash of the text and comparing it by one one with the hash of the pattern</a:t>
            </a:r>
          </a:p>
        </p:txBody>
      </p:sp>
      <p:cxnSp>
        <p:nvCxnSpPr>
          <p:cNvPr id="10" name="Straight Arrow Connector 9">
            <a:extLst>
              <a:ext uri="{FF2B5EF4-FFF2-40B4-BE49-F238E27FC236}">
                <a16:creationId xmlns:a16="http://schemas.microsoft.com/office/drawing/2014/main" id="{CF6EB808-EFF6-6F4A-A0E4-B2EBE4F2AC46}"/>
              </a:ext>
            </a:extLst>
          </p:cNvPr>
          <p:cNvCxnSpPr>
            <a:cxnSpLocks/>
          </p:cNvCxnSpPr>
          <p:nvPr/>
        </p:nvCxnSpPr>
        <p:spPr>
          <a:xfrm flipH="1">
            <a:off x="3924300" y="2344938"/>
            <a:ext cx="3147060" cy="5117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99313007-B270-1542-A16A-5EE7B14BD6E1}"/>
              </a:ext>
            </a:extLst>
          </p:cNvPr>
          <p:cNvCxnSpPr>
            <a:cxnSpLocks/>
          </p:cNvCxnSpPr>
          <p:nvPr/>
        </p:nvCxnSpPr>
        <p:spPr>
          <a:xfrm flipH="1">
            <a:off x="3924300" y="3065413"/>
            <a:ext cx="3288892" cy="792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AB231741-A915-8342-9422-2FFC07C2D1E8}"/>
              </a:ext>
            </a:extLst>
          </p:cNvPr>
          <p:cNvCxnSpPr>
            <a:cxnSpLocks/>
          </p:cNvCxnSpPr>
          <p:nvPr/>
        </p:nvCxnSpPr>
        <p:spPr>
          <a:xfrm flipH="1" flipV="1">
            <a:off x="3916680" y="3449481"/>
            <a:ext cx="3733800" cy="44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3DEB896-9004-A046-9C99-42BD0F8DC85F}"/>
              </a:ext>
            </a:extLst>
          </p:cNvPr>
          <p:cNvCxnSpPr>
            <a:cxnSpLocks/>
          </p:cNvCxnSpPr>
          <p:nvPr/>
        </p:nvCxnSpPr>
        <p:spPr>
          <a:xfrm flipH="1" flipV="1">
            <a:off x="3916680" y="3737431"/>
            <a:ext cx="3962400" cy="12003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F0770E3C-27FA-8348-A68D-9A56CBE2944D}"/>
              </a:ext>
            </a:extLst>
          </p:cNvPr>
          <p:cNvSpPr txBox="1"/>
          <p:nvPr/>
        </p:nvSpPr>
        <p:spPr>
          <a:xfrm>
            <a:off x="1143000" y="4678680"/>
            <a:ext cx="359664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Hash value match , now the loop will iterate to match the text and the patter to confirm the match</a:t>
            </a:r>
          </a:p>
        </p:txBody>
      </p:sp>
      <p:cxnSp>
        <p:nvCxnSpPr>
          <p:cNvPr id="27" name="Straight Arrow Connector 26">
            <a:extLst>
              <a:ext uri="{FF2B5EF4-FFF2-40B4-BE49-F238E27FC236}">
                <a16:creationId xmlns:a16="http://schemas.microsoft.com/office/drawing/2014/main" id="{9F689FA1-CC0D-E246-8D0F-1CB2F2B12256}"/>
              </a:ext>
            </a:extLst>
          </p:cNvPr>
          <p:cNvCxnSpPr>
            <a:cxnSpLocks/>
          </p:cNvCxnSpPr>
          <p:nvPr/>
        </p:nvCxnSpPr>
        <p:spPr>
          <a:xfrm flipH="1" flipV="1">
            <a:off x="4770120" y="5241998"/>
            <a:ext cx="3718560" cy="5187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83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100</TotalTime>
  <Words>1277</Words>
  <Application>Microsoft Macintosh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Celestial</vt:lpstr>
      <vt:lpstr>String matching</vt:lpstr>
      <vt:lpstr>PowerPoint Presentation</vt:lpstr>
      <vt:lpstr>How string-matching works ?</vt:lpstr>
      <vt:lpstr>Few Application on string-matching</vt:lpstr>
      <vt:lpstr>Naïve Algorithm</vt:lpstr>
      <vt:lpstr>Naïve Algorithm</vt:lpstr>
      <vt:lpstr>Naïve Algorithm</vt:lpstr>
      <vt:lpstr>RABIN KARP ALGORITHM</vt:lpstr>
      <vt:lpstr>RABIN KARP ALGORITHM</vt:lpstr>
      <vt:lpstr>RABIN KARP ALGORITHM Pseudo Code</vt:lpstr>
      <vt:lpstr>KMP Algorithm</vt:lpstr>
      <vt:lpstr>The Prefix Function</vt:lpstr>
      <vt:lpstr>KMP Matching</vt:lpstr>
      <vt:lpstr>KMP Algorithm</vt:lpstr>
      <vt:lpstr>Time Complexity Comparison</vt:lpstr>
      <vt:lpstr>Problem </vt:lpstr>
      <vt:lpstr>Using Rabin Karp concept:</vt:lpstr>
      <vt:lpstr>Using KMP concept:</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matching</dc:title>
  <dc:creator>Jasmeetkaur Dua</dc:creator>
  <cp:lastModifiedBy>Jasmeetkaur Dua</cp:lastModifiedBy>
  <cp:revision>8</cp:revision>
  <dcterms:created xsi:type="dcterms:W3CDTF">2020-04-24T05:24:52Z</dcterms:created>
  <dcterms:modified xsi:type="dcterms:W3CDTF">2020-04-24T07:04:53Z</dcterms:modified>
</cp:coreProperties>
</file>