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648" r:id="rId5"/>
  </p:sldMasterIdLst>
  <p:notesMasterIdLst>
    <p:notesMasterId r:id="rId22"/>
  </p:notesMasterIdLst>
  <p:handoutMasterIdLst>
    <p:handoutMasterId r:id="rId23"/>
  </p:handoutMasterIdLst>
  <p:sldIdLst>
    <p:sldId id="2448" r:id="rId6"/>
    <p:sldId id="2462" r:id="rId7"/>
    <p:sldId id="259" r:id="rId8"/>
    <p:sldId id="2463" r:id="rId9"/>
    <p:sldId id="2451" r:id="rId10"/>
    <p:sldId id="2464" r:id="rId11"/>
    <p:sldId id="2465" r:id="rId12"/>
    <p:sldId id="2466" r:id="rId13"/>
    <p:sldId id="2467" r:id="rId14"/>
    <p:sldId id="2468" r:id="rId15"/>
    <p:sldId id="2469" r:id="rId16"/>
    <p:sldId id="2470" r:id="rId17"/>
    <p:sldId id="2457" r:id="rId18"/>
    <p:sldId id="2472" r:id="rId19"/>
    <p:sldId id="2456" r:id="rId20"/>
    <p:sldId id="2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1" autoAdjust="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138" y="56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79679174923706"/>
          <c:y val="0.21201544913733325"/>
          <c:w val="0.69128299179426667"/>
          <c:h val="0.46078707905128635"/>
        </c:manualLayout>
      </c:layout>
      <c:lineChart>
        <c:grouping val="percentStacked"/>
        <c:varyColors val="0"/>
        <c:ser>
          <c:idx val="1"/>
          <c:order val="0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5"/>
                <c:pt idx="0">
                  <c:v>0.4</c:v>
                </c:pt>
                <c:pt idx="1">
                  <c:v>1.2</c:v>
                </c:pt>
                <c:pt idx="2">
                  <c:v>1.5</c:v>
                </c:pt>
                <c:pt idx="3">
                  <c:v>1.1000000000000001</c:v>
                </c:pt>
                <c:pt idx="4">
                  <c:v>0.8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E00-4EFF-9404-54B9DFF9D081}"/>
            </c:ext>
          </c:extLst>
        </c:ser>
        <c:ser>
          <c:idx val="2"/>
          <c:order val="1"/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5"/>
                <c:pt idx="0">
                  <c:v>3.8</c:v>
                </c:pt>
                <c:pt idx="1">
                  <c:v>3.9</c:v>
                </c:pt>
                <c:pt idx="2">
                  <c:v>3.9</c:v>
                </c:pt>
                <c:pt idx="3">
                  <c:v>3.8</c:v>
                </c:pt>
                <c:pt idx="4">
                  <c:v>3.9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E00-4EFF-9404-54B9DFF9D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Cardiac</a:t>
                </a:r>
                <a:r>
                  <a:rPr lang="en-IN" baseline="0" dirty="0"/>
                  <a:t> Biomarker</a:t>
                </a:r>
                <a:endParaRPr lang="en-IN" dirty="0"/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</c:rich>
          </c:tx>
          <c:layout>
            <c:manualLayout>
              <c:xMode val="edge"/>
              <c:yMode val="edge"/>
              <c:x val="0"/>
              <c:y val="0.19380209680464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49571913896607"/>
          <c:y val="0.22209166340049222"/>
          <c:w val="0.74130098445288073"/>
          <c:h val="0.46078707905128635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72FD-4FE0-A81A-ADE3EADE84B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5"/>
                <c:pt idx="0">
                  <c:v>0.2</c:v>
                </c:pt>
                <c:pt idx="1">
                  <c:v>0.5</c:v>
                </c:pt>
                <c:pt idx="2">
                  <c:v>0.4</c:v>
                </c:pt>
                <c:pt idx="3">
                  <c:v>0.5</c:v>
                </c:pt>
                <c:pt idx="4">
                  <c:v>0.2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72FD-4FE0-A81A-ADE3EADE8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OXYGEN</a:t>
                </a:r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</c:rich>
          </c:tx>
          <c:layout>
            <c:manualLayout>
              <c:xMode val="edge"/>
              <c:yMode val="edge"/>
              <c:x val="8.4298905903364731E-3"/>
              <c:y val="0.324239880545289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77868459388754"/>
          <c:y val="0.21201544913733325"/>
          <c:w val="0.74130098445288073"/>
          <c:h val="0.46078707905128635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4"/>
                <c:pt idx="0">
                  <c:v>200</c:v>
                </c:pt>
                <c:pt idx="1">
                  <c:v>114</c:v>
                </c:pt>
                <c:pt idx="2">
                  <c:v>112</c:v>
                </c:pt>
                <c:pt idx="3">
                  <c:v>112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ED-478F-9B86-6A12C427600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4"/>
                <c:pt idx="0">
                  <c:v>180</c:v>
                </c:pt>
                <c:pt idx="1">
                  <c:v>114</c:v>
                </c:pt>
                <c:pt idx="2">
                  <c:v>112</c:v>
                </c:pt>
                <c:pt idx="3">
                  <c:v>112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ED-478F-9B86-6A12C4276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Bpm</a:t>
                </a:r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/>
              </a:p>
            </c:rich>
          </c:tx>
          <c:layout>
            <c:manualLayout>
              <c:xMode val="edge"/>
              <c:yMode val="edge"/>
              <c:x val="1.2859179496595187E-2"/>
              <c:y val="0.44515436509342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9E2-2B9B-6B64-DD87-A0B6492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6C00-8065-53B7-B6EF-31FBCC06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B726-ECD8-11E7-2BD5-BCCB86A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87A5-FFA5-4A55-4CD0-142C1543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756A-0B89-7BF5-059E-C1DD54EA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75F4-C744-82D0-0D38-AF695BBF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FA3BC-A907-9E0C-6A54-F07D0BAB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0A65-BD67-9595-E1B0-36E9ABF7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6517-B066-66F6-24EC-E30D4EE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52D5-70B8-01D2-8E54-EAA2BD0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0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FDC1-EFAD-27EF-10B2-51F3FEBC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550B-2502-6F1B-DC5E-203FCFD2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6FFF-CA9E-6679-4EE2-B087D2A6D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E9F9-90A0-4A41-99DA-66473C29929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638A-67BD-D82D-C074-059BDD55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6A5C-AD92-BBC4-1D58-B3078114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5.sv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chart" Target="../charts/chart3.xm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chart" Target="../charts/chart1.xml"/><Relationship Id="rId5" Type="http://schemas.openxmlformats.org/officeDocument/2006/relationships/image" Target="../media/image11.svg"/><Relationship Id="rId10" Type="http://schemas.openxmlformats.org/officeDocument/2006/relationships/image" Target="../media/image17.sv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attack Detection device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06.15.2022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System Engineering</a:t>
            </a:r>
          </a:p>
          <a:p>
            <a:r>
              <a:rPr lang="en-US" dirty="0"/>
              <a:t>By Jasmeet Singh Matta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28700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D59FD-EB13-1691-275E-82861CA3D8A3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Full battery with solid fill">
            <a:extLst>
              <a:ext uri="{FF2B5EF4-FFF2-40B4-BE49-F238E27FC236}">
                <a16:creationId xmlns:a16="http://schemas.microsoft.com/office/drawing/2014/main" id="{AC626496-65B1-0821-86C6-21A52DEE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4FAED4AF-CAEF-6867-DCAF-B62B0663C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6907292B-FA13-0CFA-7BD3-DF984823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98E25-325F-269B-401C-D691D213B564}"/>
              </a:ext>
            </a:extLst>
          </p:cNvPr>
          <p:cNvSpPr/>
          <p:nvPr/>
        </p:nvSpPr>
        <p:spPr>
          <a:xfrm>
            <a:off x="3826042" y="1573388"/>
            <a:ext cx="2208998" cy="4249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101600" stA="51000" endPos="5000" dist="254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EDC949-4B46-3E29-F774-866EA4D99AD7}"/>
              </a:ext>
            </a:extLst>
          </p:cNvPr>
          <p:cNvSpPr/>
          <p:nvPr/>
        </p:nvSpPr>
        <p:spPr>
          <a:xfrm>
            <a:off x="6053045" y="1543654"/>
            <a:ext cx="296091" cy="2946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Clos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3D070E01-FEEC-BAD4-E740-7D6155D27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1573388"/>
            <a:ext cx="235131" cy="235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6E77D-2F58-3D44-4B37-C157FD232E96}"/>
              </a:ext>
            </a:extLst>
          </p:cNvPr>
          <p:cNvSpPr txBox="1"/>
          <p:nvPr/>
        </p:nvSpPr>
        <p:spPr>
          <a:xfrm>
            <a:off x="3990703" y="2017998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66328-9417-E4B9-2668-9D3BD1692E1F}"/>
              </a:ext>
            </a:extLst>
          </p:cNvPr>
          <p:cNvSpPr txBox="1"/>
          <p:nvPr/>
        </p:nvSpPr>
        <p:spPr>
          <a:xfrm>
            <a:off x="3989615" y="2436556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35A76-333B-EC5B-361C-E1FF3018B2EE}"/>
              </a:ext>
            </a:extLst>
          </p:cNvPr>
          <p:cNvSpPr txBox="1"/>
          <p:nvPr/>
        </p:nvSpPr>
        <p:spPr>
          <a:xfrm>
            <a:off x="4384766" y="5438413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85579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08723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D59FD-EB13-1691-275E-82861CA3D8A3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Full battery with solid fill">
            <a:extLst>
              <a:ext uri="{FF2B5EF4-FFF2-40B4-BE49-F238E27FC236}">
                <a16:creationId xmlns:a16="http://schemas.microsoft.com/office/drawing/2014/main" id="{AC626496-65B1-0821-86C6-21A52DEE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4FAED4AF-CAEF-6867-DCAF-B62B0663C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6907292B-FA13-0CFA-7BD3-DF984823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pic>
        <p:nvPicPr>
          <p:cNvPr id="8" name="Graphic 7" descr="Hom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21F10FA2-48AC-1AA1-D73D-B46E920C6D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7158" y="1391652"/>
            <a:ext cx="358942" cy="35894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54B7B9-C054-2DEB-6D87-B52EEABB94A8}"/>
              </a:ext>
            </a:extLst>
          </p:cNvPr>
          <p:cNvGraphicFramePr/>
          <p:nvPr/>
        </p:nvGraphicFramePr>
        <p:xfrm>
          <a:off x="4067877" y="4614301"/>
          <a:ext cx="3046894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E3FE29F-85EE-2925-2A25-0AACA4422E20}"/>
              </a:ext>
            </a:extLst>
          </p:cNvPr>
          <p:cNvGraphicFramePr/>
          <p:nvPr/>
        </p:nvGraphicFramePr>
        <p:xfrm>
          <a:off x="4247473" y="3225674"/>
          <a:ext cx="2867297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E9E688-4205-48D1-3A39-127FE55A6319}"/>
              </a:ext>
            </a:extLst>
          </p:cNvPr>
          <p:cNvGraphicFramePr/>
          <p:nvPr/>
        </p:nvGraphicFramePr>
        <p:xfrm>
          <a:off x="4247473" y="1837047"/>
          <a:ext cx="2867297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0005A14-1691-2A74-E149-1689BAB4284E}"/>
              </a:ext>
            </a:extLst>
          </p:cNvPr>
          <p:cNvSpPr/>
          <p:nvPr/>
        </p:nvSpPr>
        <p:spPr>
          <a:xfrm>
            <a:off x="4067877" y="3122859"/>
            <a:ext cx="3226487" cy="1656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762E2-40E0-D6D4-B738-3E0D757FD107}"/>
              </a:ext>
            </a:extLst>
          </p:cNvPr>
          <p:cNvSpPr/>
          <p:nvPr/>
        </p:nvSpPr>
        <p:spPr>
          <a:xfrm>
            <a:off x="4067876" y="4514729"/>
            <a:ext cx="3226487" cy="1656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4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D0C6260-AA40-E52A-9D8F-78CDD19F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61"/>
            <a:ext cx="12192000" cy="64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2897" y="672407"/>
            <a:ext cx="2377440" cy="365125"/>
          </a:xfrm>
        </p:spPr>
        <p:txBody>
          <a:bodyPr/>
          <a:lstStyle/>
          <a:p>
            <a:r>
              <a:rPr lang="en-US" spc="300" dirty="0"/>
              <a:t>hardware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BFAD9AD-040E-D797-E3BD-A7C0FC2D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7" y="956044"/>
            <a:ext cx="6151452" cy="4090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42955-01AA-30F5-4EF3-7F4A6BA297B0}"/>
              </a:ext>
            </a:extLst>
          </p:cNvPr>
          <p:cNvSpPr txBox="1"/>
          <p:nvPr/>
        </p:nvSpPr>
        <p:spPr>
          <a:xfrm>
            <a:off x="6872897" y="2040210"/>
            <a:ext cx="584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GSM - OPTIGA™ Connect Consumer OC1120</a:t>
            </a:r>
          </a:p>
          <a:p>
            <a:r>
              <a:rPr lang="en-GB" dirty="0"/>
              <a:t>Wi-Fi Bluetooth WL1835MOD </a:t>
            </a:r>
          </a:p>
          <a:p>
            <a:r>
              <a:rPr lang="en-GB" dirty="0"/>
              <a:t>66AK2G12 Processor by Texas Instruments </a:t>
            </a:r>
          </a:p>
          <a:p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70049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5601" y="2995857"/>
            <a:ext cx="731520" cy="731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43645" y="3924167"/>
            <a:ext cx="4504708" cy="51879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jasmeet-singh-ajit-singh.matta@stud.hshl.de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Jasmeet Singh Matta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br>
              <a:rPr lang="en-US" dirty="0"/>
            </a:br>
            <a:r>
              <a:rPr lang="en-US" dirty="0"/>
              <a:t>Motivation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A8ACFDBF-1FE8-C96D-C32F-02D8FAB696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00" r="25000"/>
          <a:stretch>
            <a:fillRect/>
          </a:stretch>
        </p:blipFill>
        <p:spPr>
          <a:xfrm>
            <a:off x="2121182" y="0"/>
            <a:ext cx="3903100" cy="2696135"/>
          </a:xfrm>
          <a:prstGeom prst="parallelogram">
            <a:avLst>
              <a:gd name="adj" fmla="val 25157"/>
            </a:avLst>
          </a:prstGeom>
        </p:spPr>
      </p:pic>
      <p:pic>
        <p:nvPicPr>
          <p:cNvPr id="14" name="Picture Placeholder 12">
            <a:extLst>
              <a:ext uri="{FF2B5EF4-FFF2-40B4-BE49-F238E27FC236}">
                <a16:creationId xmlns:a16="http://schemas.microsoft.com/office/drawing/2014/main" id="{29501F5C-038C-75A9-4921-FBC63C65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01" b="2901"/>
          <a:stretch/>
        </p:blipFill>
        <p:spPr>
          <a:xfrm>
            <a:off x="1330505" y="3538492"/>
            <a:ext cx="3903100" cy="2385637"/>
          </a:xfrm>
          <a:prstGeom prst="parallelogram">
            <a:avLst>
              <a:gd name="adj" fmla="val 24423"/>
            </a:avLst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015709-FE2B-B136-6887-10DBCE0A3CCD}"/>
              </a:ext>
            </a:extLst>
          </p:cNvPr>
          <p:cNvSpPr txBox="1"/>
          <p:nvPr/>
        </p:nvSpPr>
        <p:spPr>
          <a:xfrm>
            <a:off x="7068819" y="3509682"/>
            <a:ext cx="3099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An estimated 17.9 million people died from CVDs in 2019, representing 32% of all global deaths. Of these deaths, 85% were due to heart attack and stroke</a:t>
            </a: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938D9-556D-3785-3C85-44D72B64E445}"/>
              </a:ext>
            </a:extLst>
          </p:cNvPr>
          <p:cNvSpPr txBox="1"/>
          <p:nvPr/>
        </p:nvSpPr>
        <p:spPr>
          <a:xfrm>
            <a:off x="1949824" y="2830606"/>
            <a:ext cx="3509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"Now, Your Smartphone Can Help You Detect A Heart Attack" IIT Bombay. 2018[Online] Availablehttps://www.iitb.ac.in/en/research-highlight/now-your-smartphone-can-help-you-detect-heart-attack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B6329-1315-8403-C7B6-F3FF9A7D0E2B}"/>
              </a:ext>
            </a:extLst>
          </p:cNvPr>
          <p:cNvSpPr txBox="1"/>
          <p:nvPr/>
        </p:nvSpPr>
        <p:spPr>
          <a:xfrm>
            <a:off x="7480205" y="4778256"/>
            <a:ext cx="4297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World Health Organization, “Cardiovascular Diseases (CVDs),” </a:t>
            </a:r>
            <a:r>
              <a:rPr lang="en-GB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who.int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2021. https://www.who.int/news-room/fact-sheets/detail/cardiovascular-diseases-(cvds)</a:t>
            </a:r>
          </a:p>
          <a:p>
            <a:pPr algn="l"/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and modeling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and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C0C2E1B-5FA5-F767-A98B-DDA08AD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6" y="222549"/>
            <a:ext cx="6016623" cy="457132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933383B-BF39-D85F-A81B-F77C90077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39" y="2079538"/>
            <a:ext cx="5501356" cy="45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289E2B5-B53D-4A90-C759-CFF460D4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3" y="0"/>
            <a:ext cx="5248275" cy="404812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26BF897-9047-840C-E625-DB1E458D1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613" y="2679606"/>
            <a:ext cx="5543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Placeholder 7" descr="abstract image">
            <a:extLst>
              <a:ext uri="{FF2B5EF4-FFF2-40B4-BE49-F238E27FC236}">
                <a16:creationId xmlns:a16="http://schemas.microsoft.com/office/drawing/2014/main" id="{795B0C0C-7AE5-3904-0A18-377183BF2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46" y="1926734"/>
            <a:ext cx="5251450" cy="849075"/>
          </a:xfrm>
        </p:spPr>
        <p:txBody>
          <a:bodyPr>
            <a:noAutofit/>
          </a:bodyPr>
          <a:lstStyle/>
          <a:p>
            <a:r>
              <a:rPr lang="en-US" sz="4800" dirty="0"/>
              <a:t>User Interface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8680" y="3648846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9617-613E-9C33-C660-18D74A5C38F2}"/>
              </a:ext>
            </a:extLst>
          </p:cNvPr>
          <p:cNvSpPr/>
          <p:nvPr/>
        </p:nvSpPr>
        <p:spPr>
          <a:xfrm>
            <a:off x="3763880" y="1076826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76A89-98C9-490F-A4E9-AB175021108F}"/>
              </a:ext>
            </a:extLst>
          </p:cNvPr>
          <p:cNvSpPr/>
          <p:nvPr/>
        </p:nvSpPr>
        <p:spPr>
          <a:xfrm>
            <a:off x="4161555" y="2341693"/>
            <a:ext cx="29685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7B9E9-C934-E561-B377-46A3B1E74C52}"/>
              </a:ext>
            </a:extLst>
          </p:cNvPr>
          <p:cNvSpPr txBox="1"/>
          <p:nvPr/>
        </p:nvSpPr>
        <p:spPr>
          <a:xfrm>
            <a:off x="4337382" y="3675646"/>
            <a:ext cx="11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D1D43-639C-062D-F5F8-B86260A607FC}"/>
              </a:ext>
            </a:extLst>
          </p:cNvPr>
          <p:cNvSpPr txBox="1"/>
          <p:nvPr/>
        </p:nvSpPr>
        <p:spPr>
          <a:xfrm>
            <a:off x="4337383" y="4103177"/>
            <a:ext cx="11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1092A-4897-5EA2-06BE-F3A8CBAD1D3E}"/>
              </a:ext>
            </a:extLst>
          </p:cNvPr>
          <p:cNvSpPr/>
          <p:nvPr/>
        </p:nvSpPr>
        <p:spPr>
          <a:xfrm>
            <a:off x="5583656" y="3721813"/>
            <a:ext cx="1273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3EEE44-E594-05A1-BD25-B8374D63684F}"/>
              </a:ext>
            </a:extLst>
          </p:cNvPr>
          <p:cNvSpPr/>
          <p:nvPr/>
        </p:nvSpPr>
        <p:spPr>
          <a:xfrm>
            <a:off x="5583657" y="4149344"/>
            <a:ext cx="1273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D1CDE-A581-0CBE-EE3A-4A67D2D95BF8}"/>
              </a:ext>
            </a:extLst>
          </p:cNvPr>
          <p:cNvSpPr/>
          <p:nvPr/>
        </p:nvSpPr>
        <p:spPr>
          <a:xfrm>
            <a:off x="4636407" y="5062923"/>
            <a:ext cx="20188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with Touch ID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D6E52-8D05-08E3-FF68-6FD19064A4F9}"/>
              </a:ext>
            </a:extLst>
          </p:cNvPr>
          <p:cNvSpPr/>
          <p:nvPr/>
        </p:nvSpPr>
        <p:spPr>
          <a:xfrm>
            <a:off x="5155807" y="5478421"/>
            <a:ext cx="940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</a:t>
            </a:r>
          </a:p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5D0E-25F6-E07B-EC39-CA66AE5FF463}"/>
              </a:ext>
            </a:extLst>
          </p:cNvPr>
          <p:cNvSpPr/>
          <p:nvPr/>
        </p:nvSpPr>
        <p:spPr>
          <a:xfrm>
            <a:off x="3763880" y="107682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raphic 14" descr="Full battery with solid fill">
            <a:extLst>
              <a:ext uri="{FF2B5EF4-FFF2-40B4-BE49-F238E27FC236}">
                <a16:creationId xmlns:a16="http://schemas.microsoft.com/office/drawing/2014/main" id="{C1BB0122-23E3-18F0-74DA-F0F01B92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685" y="1050013"/>
            <a:ext cx="192506" cy="192506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1FD33E70-F3BE-CCB1-AE44-2FB1127B8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837" y="1076826"/>
            <a:ext cx="165694" cy="165694"/>
          </a:xfrm>
          <a:prstGeom prst="rect">
            <a:avLst/>
          </a:prstGeom>
        </p:spPr>
      </p:pic>
      <p:pic>
        <p:nvPicPr>
          <p:cNvPr id="17" name="Graphic 16" descr="Wi-Fi with solid fill">
            <a:extLst>
              <a:ext uri="{FF2B5EF4-FFF2-40B4-BE49-F238E27FC236}">
                <a16:creationId xmlns:a16="http://schemas.microsoft.com/office/drawing/2014/main" id="{1874C47C-ABB6-212D-81F9-EB3B43856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531" y="1024595"/>
            <a:ext cx="270154" cy="2701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E49E848-0CDF-8C01-68AC-6535A40F36D2}"/>
              </a:ext>
            </a:extLst>
          </p:cNvPr>
          <p:cNvSpPr/>
          <p:nvPr/>
        </p:nvSpPr>
        <p:spPr>
          <a:xfrm>
            <a:off x="5155807" y="4639308"/>
            <a:ext cx="8903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3DF92-C975-0BBE-A75B-6C791EE4859E}"/>
              </a:ext>
            </a:extLst>
          </p:cNvPr>
          <p:cNvSpPr/>
          <p:nvPr/>
        </p:nvSpPr>
        <p:spPr>
          <a:xfrm>
            <a:off x="5239651" y="4624634"/>
            <a:ext cx="6880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4117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35536"/>
            <a:ext cx="3639553" cy="5197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8969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19023" y="1054427"/>
            <a:ext cx="3639553" cy="5197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Consult Doctor</a:t>
            </a:r>
          </a:p>
        </p:txBody>
      </p:sp>
    </p:spTree>
    <p:extLst>
      <p:ext uri="{BB962C8B-B14F-4D97-AF65-F5344CB8AC3E}">
        <p14:creationId xmlns:p14="http://schemas.microsoft.com/office/powerpoint/2010/main" val="12949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19023" y="1054427"/>
            <a:ext cx="3639553" cy="5197642"/>
          </a:xfrm>
          <a:prstGeom prst="rect">
            <a:avLst/>
          </a:prstGeom>
          <a:solidFill>
            <a:srgbClr val="FF616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Emergency</a:t>
            </a:r>
          </a:p>
        </p:txBody>
      </p:sp>
    </p:spTree>
    <p:extLst>
      <p:ext uri="{BB962C8B-B14F-4D97-AF65-F5344CB8AC3E}">
        <p14:creationId xmlns:p14="http://schemas.microsoft.com/office/powerpoint/2010/main" val="71472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52</TotalTime>
  <Words>233</Words>
  <Application>Microsoft Office PowerPoint</Application>
  <PresentationFormat>Widescreen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Office Theme</vt:lpstr>
      <vt:lpstr>Heart attack Detection device</vt:lpstr>
      <vt:lpstr>Concept  Motivation</vt:lpstr>
      <vt:lpstr>Requirement and modeling</vt:lpstr>
      <vt:lpstr>PowerPoint Presentation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Detection device</dc:title>
  <dc:creator>Jasmeet Matta</dc:creator>
  <cp:lastModifiedBy>Jasmeet Matta</cp:lastModifiedBy>
  <cp:revision>3</cp:revision>
  <dcterms:created xsi:type="dcterms:W3CDTF">2022-06-10T13:22:22Z</dcterms:created>
  <dcterms:modified xsi:type="dcterms:W3CDTF">2022-06-10T14:14:28Z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