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37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6" r:id="rId5"/>
    <p:sldId id="287" r:id="rId6"/>
    <p:sldId id="265" r:id="rId7"/>
    <p:sldId id="290" r:id="rId8"/>
    <p:sldId id="291" r:id="rId9"/>
    <p:sldId id="299" r:id="rId10"/>
    <p:sldId id="300" r:id="rId11"/>
    <p:sldId id="312" r:id="rId12"/>
    <p:sldId id="307" r:id="rId13"/>
    <p:sldId id="319" r:id="rId14"/>
    <p:sldId id="289" r:id="rId15"/>
    <p:sldId id="317" r:id="rId16"/>
    <p:sldId id="301" r:id="rId17"/>
    <p:sldId id="323" r:id="rId18"/>
    <p:sldId id="302" r:id="rId19"/>
    <p:sldId id="322" r:id="rId20"/>
    <p:sldId id="294" r:id="rId21"/>
    <p:sldId id="292" r:id="rId22"/>
    <p:sldId id="309" r:id="rId23"/>
    <p:sldId id="314" r:id="rId24"/>
    <p:sldId id="313" r:id="rId25"/>
    <p:sldId id="316" r:id="rId26"/>
    <p:sldId id="315" r:id="rId27"/>
    <p:sldId id="295" r:id="rId28"/>
    <p:sldId id="296" r:id="rId29"/>
    <p:sldId id="297" r:id="rId30"/>
    <p:sldId id="324" r:id="rId31"/>
    <p:sldId id="320" r:id="rId32"/>
    <p:sldId id="303" r:id="rId33"/>
    <p:sldId id="304" r:id="rId34"/>
    <p:sldId id="305" r:id="rId35"/>
    <p:sldId id="306" r:id="rId36"/>
    <p:sldId id="298" r:id="rId37"/>
    <p:sldId id="28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3595" autoAdjust="0"/>
  </p:normalViewPr>
  <p:slideViewPr>
    <p:cSldViewPr snapToGrid="0">
      <p:cViewPr varScale="1">
        <p:scale>
          <a:sx n="159" d="100"/>
          <a:sy n="159" d="100"/>
        </p:scale>
        <p:origin x="228" y="138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39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4813" y="4889817"/>
            <a:ext cx="4483473" cy="1456803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Group A1:		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Jaouaher Belgacem 	            Jasmeet Singh Matta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	            </a:t>
            </a:r>
            <a:r>
              <a:rPr lang="en-US" sz="1400" dirty="0" err="1">
                <a:solidFill>
                  <a:srgbClr val="C0C9C2">
                    <a:lumMod val="50000"/>
                  </a:srgbClr>
                </a:solidFill>
              </a:rPr>
              <a:t>Arsany</a:t>
            </a: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 Girgis</a:t>
            </a:r>
          </a:p>
          <a:p>
            <a:pPr marL="0" indent="0">
              <a:lnSpc>
                <a:spcPct val="140000"/>
              </a:lnSpc>
              <a:buNone/>
            </a:pPr>
            <a:endParaRPr lang="en-US" sz="1400" dirty="0">
              <a:solidFill>
                <a:srgbClr val="C0C9C2">
                  <a:lumMod val="50000"/>
                </a:srgbClr>
              </a:solidFill>
            </a:endParaRPr>
          </a:p>
          <a:p>
            <a:pPr>
              <a:lnSpc>
                <a:spcPct val="140000"/>
              </a:lnSpc>
            </a:pPr>
            <a:endParaRPr lang="en-US" sz="1700" dirty="0">
              <a:solidFill>
                <a:srgbClr val="C0C9C2">
                  <a:lumMod val="50000"/>
                </a:srgbClr>
              </a:solidFill>
            </a:endParaRPr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B21D5E66-7865-18CD-A728-3A67719D2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815" y="808732"/>
            <a:ext cx="4872225" cy="3460020"/>
          </a:xfrm>
        </p:spPr>
        <p:txBody>
          <a:bodyPr anchor="ctr">
            <a:noAutofit/>
          </a:bodyPr>
          <a:lstStyle/>
          <a:p>
            <a:r>
              <a:rPr lang="en-US" sz="5400" dirty="0"/>
              <a:t>Precision Farming Using Autonomous Vehicle</a:t>
            </a:r>
          </a:p>
        </p:txBody>
      </p:sp>
      <p:pic>
        <p:nvPicPr>
          <p:cNvPr id="8" name="Picture Placeholder 7" descr="A helicopter flying over a field&#10;&#10;Description automatically generated with medium confidence">
            <a:extLst>
              <a:ext uri="{FF2B5EF4-FFF2-40B4-BE49-F238E27FC236}">
                <a16:creationId xmlns:a16="http://schemas.microsoft.com/office/drawing/2014/main" id="{0823A5AE-18A0-6C27-6CE2-43E99333028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7530" r="17530"/>
          <a:stretch>
            <a:fillRect/>
          </a:stretch>
        </p:blipFill>
        <p:spPr>
          <a:xfrm>
            <a:off x="6210299" y="0"/>
            <a:ext cx="5259847" cy="539977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D673C9-5F8C-5C47-3BB2-EA23196BE495}"/>
              </a:ext>
            </a:extLst>
          </p:cNvPr>
          <p:cNvSpPr txBox="1"/>
          <p:nvPr/>
        </p:nvSpPr>
        <p:spPr>
          <a:xfrm>
            <a:off x="10799545" y="5977288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  <a:endParaRPr lang="fr-FR" dirty="0"/>
          </a:p>
        </p:txBody>
      </p:sp>
      <p:pic>
        <p:nvPicPr>
          <p:cNvPr id="7" name="Google Shape;82;p1">
            <a:extLst>
              <a:ext uri="{FF2B5EF4-FFF2-40B4-BE49-F238E27FC236}">
                <a16:creationId xmlns:a16="http://schemas.microsoft.com/office/drawing/2014/main" id="{965E2E43-1E34-A9FB-12ED-7CDC8E234DB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A54001-A8CF-4657-90F5-538F67E4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TinkerCad</a:t>
            </a: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simulation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B6BA1-E4A4-4C35-99C7-20F217DCF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1" y="234289"/>
            <a:ext cx="3222169" cy="3484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C5DB74C9-B808-4394-A017-79C83B2524EF}" type="datetime1">
              <a:rPr lang="en-US" sz="1200">
                <a:solidFill>
                  <a:schemeClr val="tx1">
                    <a:alpha val="60000"/>
                  </a:schemeClr>
                </a:solidFill>
              </a:rPr>
              <a:pPr algn="ctr">
                <a:spcAft>
                  <a:spcPts val="600"/>
                </a:spcAft>
              </a:pPr>
              <a:t>6/18/2022</a:t>
            </a:fld>
            <a:endParaRPr lang="en-US" sz="12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D2193F-5C7D-4C7B-9FA0-BCDD145E394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2"/>
          <a:srcRect l="18532" r="18082"/>
          <a:stretch/>
        </p:blipFill>
        <p:spPr>
          <a:xfrm>
            <a:off x="4874363" y="1271246"/>
            <a:ext cx="6739625" cy="43859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87926C-6DB5-4E9D-9806-89D2DE2BE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6" name="Google Shape;82;p1">
            <a:extLst>
              <a:ext uri="{FF2B5EF4-FFF2-40B4-BE49-F238E27FC236}">
                <a16:creationId xmlns:a16="http://schemas.microsoft.com/office/drawing/2014/main" id="{D8393BEF-9AED-7556-3739-AC3271C9D5E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447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Hardware Modelling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oogle Shape;82;p1">
            <a:extLst>
              <a:ext uri="{FF2B5EF4-FFF2-40B4-BE49-F238E27FC236}">
                <a16:creationId xmlns:a16="http://schemas.microsoft.com/office/drawing/2014/main" id="{5F9F46C9-B33A-28C3-2EDE-5A0FA52AFFD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32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Inspiration</a:t>
            </a:r>
          </a:p>
        </p:txBody>
      </p:sp>
      <p:pic>
        <p:nvPicPr>
          <p:cNvPr id="5" name="Content Placeholder 4" descr="Shape&#10;&#10;Description automatically generated with low confidence">
            <a:extLst>
              <a:ext uri="{FF2B5EF4-FFF2-40B4-BE49-F238E27FC236}">
                <a16:creationId xmlns:a16="http://schemas.microsoft.com/office/drawing/2014/main" id="{2197273A-66BD-50C1-864A-44237148C33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184556" y="643469"/>
            <a:ext cx="4094730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12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FFA37-9392-732A-2573-BF86E984A76C}"/>
              </a:ext>
            </a:extLst>
          </p:cNvPr>
          <p:cNvSpPr txBox="1"/>
          <p:nvPr/>
        </p:nvSpPr>
        <p:spPr>
          <a:xfrm>
            <a:off x="10799545" y="5977288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  <a:endParaRPr lang="fr-FR" dirty="0"/>
          </a:p>
        </p:txBody>
      </p:sp>
      <p:pic>
        <p:nvPicPr>
          <p:cNvPr id="10" name="Google Shape;82;p1">
            <a:extLst>
              <a:ext uri="{FF2B5EF4-FFF2-40B4-BE49-F238E27FC236}">
                <a16:creationId xmlns:a16="http://schemas.microsoft.com/office/drawing/2014/main" id="{D460F4C7-FAC8-D0E7-11D3-8A7BFEA3A35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3688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72" y="220898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Design1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921249-7657-EA86-3668-77127265F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893" y="220898"/>
            <a:ext cx="4519981" cy="3697015"/>
          </a:xfrm>
          <a:prstGeom prst="rect">
            <a:avLst/>
          </a:prstGeom>
        </p:spPr>
      </p:pic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1C3849D-D025-E6CA-B28B-E0D6E10D0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0" t="4267" r="2694" b="2260"/>
          <a:stretch/>
        </p:blipFill>
        <p:spPr>
          <a:xfrm>
            <a:off x="5008735" y="3352800"/>
            <a:ext cx="3105536" cy="2932670"/>
          </a:xfrm>
          <a:prstGeom prst="rect">
            <a:avLst/>
          </a:prstGeom>
        </p:spPr>
      </p:pic>
      <p:pic>
        <p:nvPicPr>
          <p:cNvPr id="16" name="Google Shape;82;p1">
            <a:extLst>
              <a:ext uri="{FF2B5EF4-FFF2-40B4-BE49-F238E27FC236}">
                <a16:creationId xmlns:a16="http://schemas.microsoft.com/office/drawing/2014/main" id="{FCCCA7D0-DB19-0B65-0104-530A7AD200C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696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72" y="220898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Design2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14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4A34C2C6-FCA8-984D-FA74-85D6D2985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985" y="3968786"/>
            <a:ext cx="3705485" cy="1945464"/>
          </a:xfrm>
          <a:prstGeom prst="rect">
            <a:avLst/>
          </a:prstGeom>
        </p:spPr>
      </p:pic>
      <p:pic>
        <p:nvPicPr>
          <p:cNvPr id="10" name="Picture 9" descr="A picture containing wall, projector&#10;&#10;Description automatically generated">
            <a:extLst>
              <a:ext uri="{FF2B5EF4-FFF2-40B4-BE49-F238E27FC236}">
                <a16:creationId xmlns:a16="http://schemas.microsoft.com/office/drawing/2014/main" id="{58D1B5E9-FA3E-4CC0-65E6-DFB490E2B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095" y="943750"/>
            <a:ext cx="3705486" cy="1945464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76384C6-411A-07EA-4F46-BD46C3FAD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452" y="2023322"/>
            <a:ext cx="3705486" cy="1945464"/>
          </a:xfrm>
          <a:prstGeom prst="rect">
            <a:avLst/>
          </a:prstGeom>
        </p:spPr>
      </p:pic>
      <p:pic>
        <p:nvPicPr>
          <p:cNvPr id="13" name="Google Shape;82;p1">
            <a:extLst>
              <a:ext uri="{FF2B5EF4-FFF2-40B4-BE49-F238E27FC236}">
                <a16:creationId xmlns:a16="http://schemas.microsoft.com/office/drawing/2014/main" id="{5F481899-5641-8C06-24B9-A66116D9CB9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584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83" y="79031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Design2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15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B7BE511-A59F-465F-5F29-59D888A232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3000"/>
          </a:blip>
          <a:srcRect l="28187" t="16225" r="23638" b="10085"/>
          <a:stretch/>
        </p:blipFill>
        <p:spPr>
          <a:xfrm>
            <a:off x="4417162" y="1359500"/>
            <a:ext cx="6287704" cy="4860325"/>
          </a:xfrm>
          <a:prstGeom prst="rect">
            <a:avLst/>
          </a:prstGeom>
        </p:spPr>
      </p:pic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2E78E06C-06E3-FB4E-4B18-E7B04C61DF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58" r="7022"/>
          <a:stretch/>
        </p:blipFill>
        <p:spPr>
          <a:xfrm>
            <a:off x="8219302" y="317659"/>
            <a:ext cx="3525795" cy="2319111"/>
          </a:xfrm>
          <a:prstGeom prst="rect">
            <a:avLst/>
          </a:prstGeom>
        </p:spPr>
      </p:pic>
      <p:pic>
        <p:nvPicPr>
          <p:cNvPr id="12" name="Google Shape;82;p1">
            <a:extLst>
              <a:ext uri="{FF2B5EF4-FFF2-40B4-BE49-F238E27FC236}">
                <a16:creationId xmlns:a16="http://schemas.microsoft.com/office/drawing/2014/main" id="{FB0AF011-B4FA-8064-7B1A-2101EEDA442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3073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676" y="262087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</a:t>
            </a:r>
            <a:b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16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BE18BE7-4DF7-0641-CAE0-D556760AF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940" y="3527075"/>
            <a:ext cx="4531024" cy="2692749"/>
          </a:xfrm>
          <a:prstGeom prst="rect">
            <a:avLst/>
          </a:prstGeom>
        </p:spPr>
      </p:pic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DA81BD24-7B11-AF42-B894-51F1F5EC64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2" t="5122" r="6029" b="2551"/>
          <a:stretch/>
        </p:blipFill>
        <p:spPr>
          <a:xfrm>
            <a:off x="7522100" y="354860"/>
            <a:ext cx="4340386" cy="3074139"/>
          </a:xfrm>
          <a:prstGeom prst="rect">
            <a:avLst/>
          </a:prstGeom>
        </p:spPr>
      </p:pic>
      <p:pic>
        <p:nvPicPr>
          <p:cNvPr id="20" name="Google Shape;82;p1">
            <a:extLst>
              <a:ext uri="{FF2B5EF4-FFF2-40B4-BE49-F238E27FC236}">
                <a16:creationId xmlns:a16="http://schemas.microsoft.com/office/drawing/2014/main" id="{714C73EB-64A9-6C1D-28D0-041F4CE062F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252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Design</a:t>
            </a:r>
          </a:p>
        </p:txBody>
      </p:sp>
      <p:pic>
        <p:nvPicPr>
          <p:cNvPr id="9" name="Content Placeholder 8" descr="Diagram&#10;&#10;Description automatically generated with low confidence">
            <a:extLst>
              <a:ext uri="{FF2B5EF4-FFF2-40B4-BE49-F238E27FC236}">
                <a16:creationId xmlns:a16="http://schemas.microsoft.com/office/drawing/2014/main" id="{640F35F1-75CC-C38B-4968-B80F7E20A64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6251" y="1364995"/>
            <a:ext cx="6818548" cy="4244545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17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0" name="Google Shape;82;p1">
            <a:extLst>
              <a:ext uri="{FF2B5EF4-FFF2-40B4-BE49-F238E27FC236}">
                <a16:creationId xmlns:a16="http://schemas.microsoft.com/office/drawing/2014/main" id="{C6D3EA90-028C-628B-55D8-DB9EA8F1AE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7402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Implementation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oogle Shape;82;p1">
            <a:extLst>
              <a:ext uri="{FF2B5EF4-FFF2-40B4-BE49-F238E27FC236}">
                <a16:creationId xmlns:a16="http://schemas.microsoft.com/office/drawing/2014/main" id="{CFEFC858-8B91-B042-56D5-EFCB2430728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710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6C4B6E-095C-4650-B9D4-0CB2DB74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83" y="13974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Motor Pins Configuration </a:t>
            </a:r>
          </a:p>
        </p:txBody>
      </p:sp>
      <p:pic>
        <p:nvPicPr>
          <p:cNvPr id="10" name="Content Placeholder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2908D85-80C6-3B12-9512-16B674D3BAE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6251" y="917380"/>
            <a:ext cx="6631341" cy="50232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27246F-0193-4063-910D-DD0F032D1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19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6" name="Google Shape;82;p1">
            <a:extLst>
              <a:ext uri="{FF2B5EF4-FFF2-40B4-BE49-F238E27FC236}">
                <a16:creationId xmlns:a16="http://schemas.microsoft.com/office/drawing/2014/main" id="{2D9477B7-A0AD-3FEB-58E1-AA0D453B5F3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810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Software Modelling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oogle Shape;82;p1">
            <a:extLst>
              <a:ext uri="{FF2B5EF4-FFF2-40B4-BE49-F238E27FC236}">
                <a16:creationId xmlns:a16="http://schemas.microsoft.com/office/drawing/2014/main" id="{A78332D7-51B4-8CB7-EB9E-5235FCC3803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20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14" name="Title 7">
            <a:extLst>
              <a:ext uri="{FF2B5EF4-FFF2-40B4-BE49-F238E27FC236}">
                <a16:creationId xmlns:a16="http://schemas.microsoft.com/office/drawing/2014/main" id="{1FEF41B9-2ED5-4131-B424-9192D7A2B3CC}"/>
              </a:ext>
            </a:extLst>
          </p:cNvPr>
          <p:cNvSpPr txBox="1">
            <a:spLocks/>
          </p:cNvSpPr>
          <p:nvPr/>
        </p:nvSpPr>
        <p:spPr>
          <a:xfrm>
            <a:off x="591572" y="1128565"/>
            <a:ext cx="3234018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  <a:t>Line Follower</a:t>
            </a:r>
            <a:b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</a:br>
            <a:r>
              <a:rPr lang="de-DE" sz="4800" dirty="0" err="1">
                <a:solidFill>
                  <a:schemeClr val="tx1"/>
                </a:solidFill>
                <a:ea typeface="+mj-ea"/>
                <a:cs typeface="+mj-cs"/>
              </a:rPr>
              <a:t>Logic</a:t>
            </a:r>
            <a:endParaRPr lang="de-DE" sz="48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15" name="Google Shape;82;p1">
            <a:extLst>
              <a:ext uri="{FF2B5EF4-FFF2-40B4-BE49-F238E27FC236}">
                <a16:creationId xmlns:a16="http://schemas.microsoft.com/office/drawing/2014/main" id="{A61AEE68-2FDD-4A63-B5F9-919E49A321D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6446FC94-DCB7-4FD0-A6FF-34469A8DE99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650474" y="1600202"/>
            <a:ext cx="7308213" cy="3863675"/>
          </a:xfrm>
        </p:spPr>
      </p:pic>
    </p:spTree>
    <p:extLst>
      <p:ext uri="{BB962C8B-B14F-4D97-AF65-F5344CB8AC3E}">
        <p14:creationId xmlns:p14="http://schemas.microsoft.com/office/powerpoint/2010/main" val="3902372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21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5" name="Google Shape;82;p1">
            <a:extLst>
              <a:ext uri="{FF2B5EF4-FFF2-40B4-BE49-F238E27FC236}">
                <a16:creationId xmlns:a16="http://schemas.microsoft.com/office/drawing/2014/main" id="{A61AEE68-2FDD-4A63-B5F9-919E49A321D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F8ACB4-AC20-4D51-9816-73BA96AEA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734" y="1802727"/>
            <a:ext cx="6873836" cy="3421677"/>
          </a:xfrm>
          <a:prstGeom prst="rect">
            <a:avLst/>
          </a:prstGeom>
        </p:spPr>
      </p:pic>
      <p:sp>
        <p:nvSpPr>
          <p:cNvPr id="12" name="Title 7">
            <a:extLst>
              <a:ext uri="{FF2B5EF4-FFF2-40B4-BE49-F238E27FC236}">
                <a16:creationId xmlns:a16="http://schemas.microsoft.com/office/drawing/2014/main" id="{B8847AF0-2B9C-4245-8FA5-7E0B176445A3}"/>
              </a:ext>
            </a:extLst>
          </p:cNvPr>
          <p:cNvSpPr txBox="1">
            <a:spLocks/>
          </p:cNvSpPr>
          <p:nvPr/>
        </p:nvSpPr>
        <p:spPr>
          <a:xfrm>
            <a:off x="519383" y="1272943"/>
            <a:ext cx="3234018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  <a:t>Line Follower</a:t>
            </a:r>
            <a:b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</a:br>
            <a:r>
              <a:rPr lang="de-DE" sz="4800" dirty="0" err="1">
                <a:solidFill>
                  <a:schemeClr val="tx1"/>
                </a:solidFill>
                <a:ea typeface="+mj-ea"/>
                <a:cs typeface="+mj-cs"/>
              </a:rPr>
              <a:t>Logic</a:t>
            </a:r>
            <a:endParaRPr lang="de-DE" sz="480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97136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8B89C2-B505-4B34-8E5C-207677574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82751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Color Detection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4B058-A8BC-45C0-BBC8-DD4534755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1" y="234289"/>
            <a:ext cx="3222169" cy="3484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C5DB74C9-B808-4394-A017-79C83B2524EF}" type="datetime1">
              <a:rPr lang="en-US" sz="1200">
                <a:solidFill>
                  <a:schemeClr val="tx1">
                    <a:alpha val="60000"/>
                  </a:schemeClr>
                </a:solidFill>
              </a:rPr>
              <a:pPr algn="ctr">
                <a:spcAft>
                  <a:spcPts val="600"/>
                </a:spcAft>
              </a:pPr>
              <a:t>6/18/2022</a:t>
            </a:fld>
            <a:endParaRPr lang="en-US" sz="12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893BA8-76BC-47C4-BC41-B9B4CEBDF5B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541944" y="1688124"/>
            <a:ext cx="7435781" cy="360735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5DE718-4C2D-489C-A7BD-8DF2C2883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22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7" name="Google Shape;82;p1">
            <a:extLst>
              <a:ext uri="{FF2B5EF4-FFF2-40B4-BE49-F238E27FC236}">
                <a16:creationId xmlns:a16="http://schemas.microsoft.com/office/drawing/2014/main" id="{086F2915-2C17-0F36-9BA6-2E3E6DE1319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8980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54" y="497773"/>
            <a:ext cx="3654075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Color Detection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A8632962-4207-46C8-9AE5-5A39ED84F33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582138" y="259817"/>
            <a:ext cx="4196735" cy="3865414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AA1B4A-F099-4DAC-95FD-4AAF136D8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075" y="2754230"/>
            <a:ext cx="4267047" cy="37985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7139D2-481E-4EEC-BC95-F41FF1893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382" y="903952"/>
            <a:ext cx="3679383" cy="946327"/>
          </a:xfrm>
          <a:prstGeom prst="rect">
            <a:avLst/>
          </a:prstGeom>
        </p:spPr>
      </p:pic>
      <p:pic>
        <p:nvPicPr>
          <p:cNvPr id="11" name="Google Shape;82;p1">
            <a:extLst>
              <a:ext uri="{FF2B5EF4-FFF2-40B4-BE49-F238E27FC236}">
                <a16:creationId xmlns:a16="http://schemas.microsoft.com/office/drawing/2014/main" id="{856FDCA3-9B7E-2271-F3A0-6186DC8E021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377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 Detection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CA74F1B3-3BCE-5CB9-47DC-D791C432E79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422446" y="643469"/>
            <a:ext cx="5618950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24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2AE15629-5423-6C0D-E2B6-5C248F9BE85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2662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 Detection</a:t>
            </a:r>
          </a:p>
        </p:txBody>
      </p:sp>
      <p:pic>
        <p:nvPicPr>
          <p:cNvPr id="15" name="Content Placeholder 14" descr="Timeline&#10;&#10;Description automatically generated with low confidence">
            <a:extLst>
              <a:ext uri="{FF2B5EF4-FFF2-40B4-BE49-F238E27FC236}">
                <a16:creationId xmlns:a16="http://schemas.microsoft.com/office/drawing/2014/main" id="{DDB904B6-40FB-DDED-4F33-B6B1799633E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606980" y="581844"/>
            <a:ext cx="5283058" cy="5774506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25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1FFE155F-1079-18EC-9A25-94A3010CCB0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05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83" y="295039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90</a:t>
            </a:r>
            <a:r>
              <a:rPr lang="en-IN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°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Turn 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26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B5EEF952-188C-6960-3036-6360D2F7417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096000" y="963728"/>
            <a:ext cx="4205765" cy="4930544"/>
          </a:xfrm>
        </p:spPr>
      </p:pic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742A6AA7-152B-A567-4960-E6FA7D6607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7791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98" y="235693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90° Turn 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27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3" name="Content Placeholder 2" descr="Text&#10;&#10;Description automatically generated">
            <a:extLst>
              <a:ext uri="{FF2B5EF4-FFF2-40B4-BE49-F238E27FC236}">
                <a16:creationId xmlns:a16="http://schemas.microsoft.com/office/drawing/2014/main" id="{9249F852-B0DF-DA90-92A3-7F69C67C297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688309" y="931715"/>
            <a:ext cx="3405104" cy="2249051"/>
          </a:xfr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A9CCBE7-0684-6AEE-3351-30AD63C3C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840" y="3296731"/>
            <a:ext cx="3871862" cy="2629554"/>
          </a:xfrm>
          <a:prstGeom prst="rect">
            <a:avLst/>
          </a:prstGeom>
        </p:spPr>
      </p:pic>
      <p:pic>
        <p:nvPicPr>
          <p:cNvPr id="13" name="Google Shape;82;p1">
            <a:extLst>
              <a:ext uri="{FF2B5EF4-FFF2-40B4-BE49-F238E27FC236}">
                <a16:creationId xmlns:a16="http://schemas.microsoft.com/office/drawing/2014/main" id="{2F6604BA-787C-9995-3866-09F9B0D186A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5503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31" y="254943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90° Turn 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28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1" name="Content Placeholder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9FED2B9D-03D2-A76D-BE93-F5309CBCB38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7192" y="1008053"/>
            <a:ext cx="3334215" cy="2514951"/>
          </a:xfr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DE6071F8-B3E4-68C0-C292-7BAD48C5E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753" y="3674763"/>
            <a:ext cx="5362644" cy="1657353"/>
          </a:xfrm>
          <a:prstGeom prst="rect">
            <a:avLst/>
          </a:prstGeom>
        </p:spPr>
      </p:pic>
      <p:pic>
        <p:nvPicPr>
          <p:cNvPr id="19" name="Google Shape;82;p1">
            <a:extLst>
              <a:ext uri="{FF2B5EF4-FFF2-40B4-BE49-F238E27FC236}">
                <a16:creationId xmlns:a16="http://schemas.microsoft.com/office/drawing/2014/main" id="{6E2B3A01-29AD-CC2E-7D34-D3EA7BAAFA6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9661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82" y="-123864"/>
            <a:ext cx="3066339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Mapping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29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E0CDCB8-C9EF-B7E2-5C82-F1BAE7341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278" y="3279000"/>
            <a:ext cx="4591126" cy="3579000"/>
          </a:xfrm>
          <a:prstGeom prst="rect">
            <a:avLst/>
          </a:prstGeom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7D69D1CE-07AB-9E6B-A6A2-7A5363998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018" y="0"/>
            <a:ext cx="4591126" cy="3579000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46CE92A4-E0CE-26D8-990F-D18DAB0C1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47" y="4983454"/>
            <a:ext cx="2229525" cy="1738021"/>
          </a:xfrm>
          <a:prstGeom prst="rect">
            <a:avLst/>
          </a:prstGeom>
        </p:spPr>
      </p:pic>
      <p:pic>
        <p:nvPicPr>
          <p:cNvPr id="12" name="Google Shape;82;p1">
            <a:extLst>
              <a:ext uri="{FF2B5EF4-FFF2-40B4-BE49-F238E27FC236}">
                <a16:creationId xmlns:a16="http://schemas.microsoft.com/office/drawing/2014/main" id="{EC27D128-FF50-CBDE-9BCE-49AC5881EBD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129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83" y="37689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 Diagram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C224ACE7-9680-88D0-EEEB-012D9CFD9E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FD3EE49-6240-8253-171A-4E8803E9C05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5416062" y="1637314"/>
            <a:ext cx="5800426" cy="3982381"/>
          </a:xfr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14" y="-38818"/>
            <a:ext cx="3544134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Algorithm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30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E0CDCB8-C9EF-B7E2-5C82-F1BAE7341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066" y="1009638"/>
            <a:ext cx="3887129" cy="3030201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46CE92A4-E0CE-26D8-990F-D18DAB0C1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47" y="4983454"/>
            <a:ext cx="2229525" cy="1738021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6E4AC78-40D6-09ED-1F7D-491082085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670" y="4039839"/>
            <a:ext cx="3439991" cy="2681636"/>
          </a:xfrm>
          <a:prstGeom prst="rect">
            <a:avLst/>
          </a:prstGeom>
        </p:spPr>
      </p:pic>
      <p:pic>
        <p:nvPicPr>
          <p:cNvPr id="12" name="Google Shape;82;p1">
            <a:extLst>
              <a:ext uri="{FF2B5EF4-FFF2-40B4-BE49-F238E27FC236}">
                <a16:creationId xmlns:a16="http://schemas.microsoft.com/office/drawing/2014/main" id="{88D95D6F-DC61-2A7B-5BC8-66442E8FFCE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4377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31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46CE92A4-E0CE-26D8-990F-D18DAB0C1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47" y="4983454"/>
            <a:ext cx="2229525" cy="1738021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0077F8E-EEB2-9AA7-DFAF-1C9D8DF9A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911" y="136525"/>
            <a:ext cx="5497173" cy="4130060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12CCE82F-C629-3349-416F-697BEE8F3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891" y="3877687"/>
            <a:ext cx="4867287" cy="2980313"/>
          </a:xfrm>
          <a:prstGeom prst="rect">
            <a:avLst/>
          </a:prstGeom>
        </p:spPr>
      </p:pic>
      <p:pic>
        <p:nvPicPr>
          <p:cNvPr id="12" name="Google Shape;82;p1">
            <a:extLst>
              <a:ext uri="{FF2B5EF4-FFF2-40B4-BE49-F238E27FC236}">
                <a16:creationId xmlns:a16="http://schemas.microsoft.com/office/drawing/2014/main" id="{5A383DE4-EF0B-341B-3CF7-23F7F102D4E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7">
            <a:extLst>
              <a:ext uri="{FF2B5EF4-FFF2-40B4-BE49-F238E27FC236}">
                <a16:creationId xmlns:a16="http://schemas.microsoft.com/office/drawing/2014/main" id="{FDB8C36A-102C-AD44-B7E4-26619DF579F5}"/>
              </a:ext>
            </a:extLst>
          </p:cNvPr>
          <p:cNvSpPr txBox="1">
            <a:spLocks/>
          </p:cNvSpPr>
          <p:nvPr/>
        </p:nvSpPr>
        <p:spPr>
          <a:xfrm>
            <a:off x="436514" y="-38818"/>
            <a:ext cx="3544134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sz="4800">
                <a:solidFill>
                  <a:schemeClr val="tx1"/>
                </a:solidFill>
                <a:ea typeface="+mj-ea"/>
                <a:cs typeface="+mj-cs"/>
              </a:rPr>
              <a:t>Algorithm</a:t>
            </a:r>
            <a:endParaRPr lang="fr-FR" sz="480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113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17" y="441756"/>
            <a:ext cx="3688599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Obstacle Avoidance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32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95C1B03-9370-5EEC-6DAE-C0064E4DD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051" y="3619805"/>
            <a:ext cx="3080719" cy="2892209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D029ABEF-702E-1F83-C0E2-DD0EA48EC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895" y="985472"/>
            <a:ext cx="3080719" cy="2892209"/>
          </a:xfrm>
          <a:prstGeom prst="rect">
            <a:avLst/>
          </a:prstGeom>
        </p:spPr>
      </p:pic>
      <p:pic>
        <p:nvPicPr>
          <p:cNvPr id="15" name="Picture 14" descr="Diagram, schematic&#10;&#10;Description automatically generated">
            <a:extLst>
              <a:ext uri="{FF2B5EF4-FFF2-40B4-BE49-F238E27FC236}">
                <a16:creationId xmlns:a16="http://schemas.microsoft.com/office/drawing/2014/main" id="{173B7F10-29E0-5E37-59BF-AB3653678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606" y="1589335"/>
            <a:ext cx="3080719" cy="2892209"/>
          </a:xfrm>
          <a:prstGeom prst="rect">
            <a:avLst/>
          </a:prstGeom>
        </p:spPr>
      </p:pic>
      <p:pic>
        <p:nvPicPr>
          <p:cNvPr id="11" name="Google Shape;82;p1">
            <a:extLst>
              <a:ext uri="{FF2B5EF4-FFF2-40B4-BE49-F238E27FC236}">
                <a16:creationId xmlns:a16="http://schemas.microsoft.com/office/drawing/2014/main" id="{E700F190-1FCB-3D8C-73A6-B9254EEC192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094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77" y="299895"/>
            <a:ext cx="3489157" cy="15674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400" dirty="0">
                <a:solidFill>
                  <a:schemeClr val="tx1"/>
                </a:solidFill>
                <a:ea typeface="+mj-ea"/>
                <a:cs typeface="+mj-cs"/>
              </a:rPr>
              <a:t>Sources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94921-0F58-CAA5-A8C8-F35A5C0CE64B}"/>
              </a:ext>
            </a:extLst>
          </p:cNvPr>
          <p:cNvSpPr txBox="1"/>
          <p:nvPr/>
        </p:nvSpPr>
        <p:spPr>
          <a:xfrm>
            <a:off x="836595" y="2221719"/>
            <a:ext cx="635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1: pixabay.com</a:t>
            </a:r>
            <a:endParaRPr lang="fr-FR" dirty="0"/>
          </a:p>
        </p:txBody>
      </p:sp>
      <p:pic>
        <p:nvPicPr>
          <p:cNvPr id="5" name="Google Shape;82;p1">
            <a:extLst>
              <a:ext uri="{FF2B5EF4-FFF2-40B4-BE49-F238E27FC236}">
                <a16:creationId xmlns:a16="http://schemas.microsoft.com/office/drawing/2014/main" id="{C5B86F7B-DA90-8AAA-2E8B-8E0BA24A0C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1891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039366-CC4B-45CC-9139-66129D35D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1795" y="2873375"/>
            <a:ext cx="10480431" cy="1111250"/>
          </a:xfrm>
        </p:spPr>
        <p:txBody>
          <a:bodyPr/>
          <a:lstStyle/>
          <a:p>
            <a:pPr algn="ctr"/>
            <a:r>
              <a:rPr lang="en-US" sz="6000" dirty="0"/>
              <a:t>THANK YOU FOR YOUR ATTENTION</a:t>
            </a:r>
          </a:p>
        </p:txBody>
      </p:sp>
      <p:pic>
        <p:nvPicPr>
          <p:cNvPr id="3" name="Google Shape;82;p1">
            <a:extLst>
              <a:ext uri="{FF2B5EF4-FFF2-40B4-BE49-F238E27FC236}">
                <a16:creationId xmlns:a16="http://schemas.microsoft.com/office/drawing/2014/main" id="{7990DDB3-D5CA-DF44-67E4-3AB0EEC2CB5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513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25" y="723406"/>
            <a:ext cx="3210447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MachineDiagram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04AB4E1-A2F9-DEF8-EA34-37158590A15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586078" y="643469"/>
            <a:ext cx="5291687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4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53E8BDCB-BCAA-0C11-24CD-4E29E1348D1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638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75" y="503999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13" name="Picture Placeholder 12" descr="Diagram&#10;&#10;Description automatically generated">
            <a:extLst>
              <a:ext uri="{FF2B5EF4-FFF2-40B4-BE49-F238E27FC236}">
                <a16:creationId xmlns:a16="http://schemas.microsoft.com/office/drawing/2014/main" id="{620D700D-5252-4462-3E69-5C1F604B8CC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6251" y="676994"/>
            <a:ext cx="6631341" cy="5504012"/>
          </a:xfrm>
          <a:prstGeom prst="rect">
            <a:avLst/>
          </a:prstGeom>
          <a:noFill/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5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4540DA65-0357-F19A-4414-94C2AB9DC5C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317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16" y="676994"/>
            <a:ext cx="4115207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 Diagram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A5BB1A62-CDA3-74D6-AA2C-FC3EFAB4E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3396"/>
            <a:ext cx="7620000" cy="6816207"/>
          </a:xfrm>
          <a:prstGeom prst="rect">
            <a:avLst/>
          </a:prstGeom>
        </p:spPr>
      </p:pic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4F10AF0F-EE12-A006-40CD-5C89151838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392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62" y="676994"/>
            <a:ext cx="3842301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Parametric Diagram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3" name="Picture 2" descr="A picture containing text, antenna, screenshot&#10;&#10;Description automatically generated">
            <a:extLst>
              <a:ext uri="{FF2B5EF4-FFF2-40B4-BE49-F238E27FC236}">
                <a16:creationId xmlns:a16="http://schemas.microsoft.com/office/drawing/2014/main" id="{D71836E1-1499-A64A-3826-94457D374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784" y="1226499"/>
            <a:ext cx="7714050" cy="3128932"/>
          </a:xfrm>
          <a:prstGeom prst="rect">
            <a:avLst/>
          </a:prstGeom>
        </p:spPr>
      </p:pic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DCA4882C-A481-F3CE-5FEB-65F7CF1BE89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934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8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C5A2023-7474-4F51-A104-38034CE92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031" y="794307"/>
            <a:ext cx="6894769" cy="5269386"/>
          </a:xfrm>
          <a:prstGeom prst="rect">
            <a:avLst/>
          </a:prstGeom>
        </p:spPr>
      </p:pic>
      <p:sp>
        <p:nvSpPr>
          <p:cNvPr id="14" name="Title 7">
            <a:extLst>
              <a:ext uri="{FF2B5EF4-FFF2-40B4-BE49-F238E27FC236}">
                <a16:creationId xmlns:a16="http://schemas.microsoft.com/office/drawing/2014/main" id="{1FEF41B9-2ED5-4131-B424-9192D7A2B3CC}"/>
              </a:ext>
            </a:extLst>
          </p:cNvPr>
          <p:cNvSpPr txBox="1">
            <a:spLocks/>
          </p:cNvSpPr>
          <p:nvPr/>
        </p:nvSpPr>
        <p:spPr>
          <a:xfrm>
            <a:off x="591572" y="1600202"/>
            <a:ext cx="3234018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  <a:t>Activity Diagram</a:t>
            </a:r>
            <a:b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</a:br>
            <a:b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</a:br>
            <a:endParaRPr lang="de-DE" sz="48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15" name="Google Shape;82;p1">
            <a:extLst>
              <a:ext uri="{FF2B5EF4-FFF2-40B4-BE49-F238E27FC236}">
                <a16:creationId xmlns:a16="http://schemas.microsoft.com/office/drawing/2014/main" id="{A61AEE68-2FDD-4A63-B5F9-919E49A321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9096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SequenceDiagram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9C79AC-B267-4A47-B6FF-D166961D73F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442218" y="643469"/>
            <a:ext cx="3579407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9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31A0D052-30FF-5CB2-7255-A4DD4AE1EA2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9" y="67893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404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{8D8D71A0-94E5-4BCA-89E8-4491FBE7E9FF}tf16411245_win32</Template>
  <TotalTime>117</TotalTime>
  <Words>148</Words>
  <Application>Microsoft Office PowerPoint</Application>
  <PresentationFormat>Widescreen</PresentationFormat>
  <Paragraphs>74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Biome Light</vt:lpstr>
      <vt:lpstr>Calibri</vt:lpstr>
      <vt:lpstr>Office Theme</vt:lpstr>
      <vt:lpstr>Precision Farming Using Autonomous Vehicle</vt:lpstr>
      <vt:lpstr>The Software Modelling</vt:lpstr>
      <vt:lpstr>Context Diagram</vt:lpstr>
      <vt:lpstr>State MachineDiagram</vt:lpstr>
      <vt:lpstr>Use Case Diagram</vt:lpstr>
      <vt:lpstr>Requirement Diagram</vt:lpstr>
      <vt:lpstr>Parametric Diagram</vt:lpstr>
      <vt:lpstr>PowerPoint Presentation</vt:lpstr>
      <vt:lpstr>  SequenceDiagram</vt:lpstr>
      <vt:lpstr>TinkerCad simulation </vt:lpstr>
      <vt:lpstr>The Hardware Modelling</vt:lpstr>
      <vt:lpstr>Design Inspiration</vt:lpstr>
      <vt:lpstr>Design1</vt:lpstr>
      <vt:lpstr>Design2</vt:lpstr>
      <vt:lpstr>Design2</vt:lpstr>
      <vt:lpstr>Final Design</vt:lpstr>
      <vt:lpstr>Final Design</vt:lpstr>
      <vt:lpstr>Code Implementation</vt:lpstr>
      <vt:lpstr>Motor Pins Configuration </vt:lpstr>
      <vt:lpstr>PowerPoint Presentation</vt:lpstr>
      <vt:lpstr>PowerPoint Presentation</vt:lpstr>
      <vt:lpstr>Color Detection</vt:lpstr>
      <vt:lpstr>Color Detection</vt:lpstr>
      <vt:lpstr>Object Detection</vt:lpstr>
      <vt:lpstr>Object Detection</vt:lpstr>
      <vt:lpstr>90° Turn </vt:lpstr>
      <vt:lpstr>90° Turn </vt:lpstr>
      <vt:lpstr>90° Turn </vt:lpstr>
      <vt:lpstr>Mapping</vt:lpstr>
      <vt:lpstr>Algorithm</vt:lpstr>
      <vt:lpstr>PowerPoint Presentation</vt:lpstr>
      <vt:lpstr>Obstacle Avoidance</vt:lpstr>
      <vt:lpstr>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Farming Using Autonomous Vehicle</dc:title>
  <dc:creator>Jaouaher Belgacem</dc:creator>
  <cp:lastModifiedBy>Jasmeet Matta</cp:lastModifiedBy>
  <cp:revision>14</cp:revision>
  <dcterms:created xsi:type="dcterms:W3CDTF">2022-06-17T08:42:45Z</dcterms:created>
  <dcterms:modified xsi:type="dcterms:W3CDTF">2022-06-18T18:32:07Z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