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0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87" r:id="rId6"/>
    <p:sldId id="265" r:id="rId7"/>
    <p:sldId id="290" r:id="rId8"/>
    <p:sldId id="291" r:id="rId9"/>
    <p:sldId id="299" r:id="rId10"/>
    <p:sldId id="300" r:id="rId11"/>
    <p:sldId id="307" r:id="rId12"/>
    <p:sldId id="289" r:id="rId13"/>
    <p:sldId id="319" r:id="rId14"/>
    <p:sldId id="317" r:id="rId15"/>
    <p:sldId id="301" r:id="rId16"/>
    <p:sldId id="302" r:id="rId17"/>
    <p:sldId id="294" r:id="rId18"/>
    <p:sldId id="292" r:id="rId19"/>
    <p:sldId id="312" r:id="rId20"/>
    <p:sldId id="309" r:id="rId21"/>
    <p:sldId id="314" r:id="rId22"/>
    <p:sldId id="313" r:id="rId23"/>
    <p:sldId id="316" r:id="rId24"/>
    <p:sldId id="315" r:id="rId25"/>
    <p:sldId id="295" r:id="rId26"/>
    <p:sldId id="296" r:id="rId27"/>
    <p:sldId id="297" r:id="rId28"/>
    <p:sldId id="303" r:id="rId29"/>
    <p:sldId id="304" r:id="rId30"/>
    <p:sldId id="305" r:id="rId31"/>
    <p:sldId id="306" r:id="rId32"/>
    <p:sldId id="298" r:id="rId33"/>
    <p:sldId id="2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3595" autoAdjust="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4813" y="4889817"/>
            <a:ext cx="4483473" cy="1597165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Group A1:		 Arsany Girgis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Jaouaher Belgacem 	            Jasmeet Singh Matta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	</a:t>
            </a:r>
          </a:p>
          <a:p>
            <a:pPr>
              <a:lnSpc>
                <a:spcPct val="140000"/>
              </a:lnSpc>
            </a:pPr>
            <a:endParaRPr lang="en-US" sz="1700" dirty="0">
              <a:solidFill>
                <a:srgbClr val="C0C9C2">
                  <a:lumMod val="50000"/>
                </a:srgbClr>
              </a:solidFill>
            </a:endParaRP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B21D5E66-7865-18CD-A728-3A67719D2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815" y="808732"/>
            <a:ext cx="4872225" cy="3460020"/>
          </a:xfrm>
        </p:spPr>
        <p:txBody>
          <a:bodyPr anchor="ctr">
            <a:noAutofit/>
          </a:bodyPr>
          <a:lstStyle/>
          <a:p>
            <a:r>
              <a:rPr lang="en-US" sz="5400" dirty="0"/>
              <a:t>Precision Farming Using Autonomous Vehicle</a:t>
            </a:r>
          </a:p>
        </p:txBody>
      </p:sp>
      <p:pic>
        <p:nvPicPr>
          <p:cNvPr id="8" name="Picture Placeholder 7" descr="A helicopter flying over a field&#10;&#10;Description automatically generated with medium confidence">
            <a:extLst>
              <a:ext uri="{FF2B5EF4-FFF2-40B4-BE49-F238E27FC236}">
                <a16:creationId xmlns:a16="http://schemas.microsoft.com/office/drawing/2014/main" id="{0823A5AE-18A0-6C27-6CE2-43E9933302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530" r="17530"/>
          <a:stretch>
            <a:fillRect/>
          </a:stretch>
        </p:blipFill>
        <p:spPr>
          <a:xfrm>
            <a:off x="6210299" y="0"/>
            <a:ext cx="5259847" cy="539977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D673C9-5F8C-5C47-3BB2-EA23196BE495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B6BA1-E4A4-4C35-99C7-20F217DCFF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7926C-6DB5-4E9D-9806-89D2DE2BE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D2193F-5C7D-4C7B-9FA0-BCDD145E394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854075" y="1889127"/>
            <a:ext cx="10499725" cy="433387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7A54001-A8CF-4657-90F5-538F67E4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TinkerCad</a:t>
            </a:r>
            <a:r>
              <a:rPr lang="en-US" dirty="0"/>
              <a:t> simulation </a:t>
            </a:r>
          </a:p>
        </p:txBody>
      </p:sp>
    </p:spTree>
    <p:extLst>
      <p:ext uri="{BB962C8B-B14F-4D97-AF65-F5344CB8AC3E}">
        <p14:creationId xmlns:p14="http://schemas.microsoft.com/office/powerpoint/2010/main" val="113447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Inspiration</a:t>
            </a:r>
          </a:p>
        </p:txBody>
      </p: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2197273A-66BD-50C1-864A-44237148C33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184556" y="643469"/>
            <a:ext cx="409473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68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A34C2C6-FCA8-984D-FA74-85D6D298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85" y="3968786"/>
            <a:ext cx="3705485" cy="1945464"/>
          </a:xfrm>
          <a:prstGeom prst="rect">
            <a:avLst/>
          </a:prstGeom>
        </p:spPr>
      </p:pic>
      <p:pic>
        <p:nvPicPr>
          <p:cNvPr id="10" name="Picture 9" descr="A picture containing wall, projector&#10;&#10;Description automatically generated">
            <a:extLst>
              <a:ext uri="{FF2B5EF4-FFF2-40B4-BE49-F238E27FC236}">
                <a16:creationId xmlns:a16="http://schemas.microsoft.com/office/drawing/2014/main" id="{58D1B5E9-FA3E-4CC0-65E6-DFB490E2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966" y="2023322"/>
            <a:ext cx="3705486" cy="1945464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76384C6-411A-07EA-4F46-BD46C3FAD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452" y="2023322"/>
            <a:ext cx="3705486" cy="1945464"/>
          </a:xfrm>
          <a:prstGeom prst="rect">
            <a:avLst/>
          </a:prstGeom>
        </p:spPr>
      </p:pic>
      <p:pic>
        <p:nvPicPr>
          <p:cNvPr id="13" name="Google Shape;82;p1">
            <a:extLst>
              <a:ext uri="{FF2B5EF4-FFF2-40B4-BE49-F238E27FC236}">
                <a16:creationId xmlns:a16="http://schemas.microsoft.com/office/drawing/2014/main" id="{6B5FD99D-6B1B-6D3F-699D-CE987AB0A9A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96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B7BE511-A59F-465F-5F29-59D888A232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" y="0"/>
            <a:ext cx="12182041" cy="6858000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E78E06C-06E3-FB4E-4B18-E7B04C61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271" y="-711"/>
            <a:ext cx="4417162" cy="2319111"/>
          </a:xfrm>
          <a:prstGeom prst="rect">
            <a:avLst/>
          </a:prstGeom>
        </p:spPr>
      </p:pic>
      <p:pic>
        <p:nvPicPr>
          <p:cNvPr id="11" name="Google Shape;82;p1">
            <a:extLst>
              <a:ext uri="{FF2B5EF4-FFF2-40B4-BE49-F238E27FC236}">
                <a16:creationId xmlns:a16="http://schemas.microsoft.com/office/drawing/2014/main" id="{0A83FA23-DFF5-E89A-CDCC-F52FF8F50CD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07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Design</a:t>
            </a:r>
          </a:p>
        </p:txBody>
      </p:sp>
      <p:pic>
        <p:nvPicPr>
          <p:cNvPr id="9" name="Content Placeholder 8" descr="Diagram&#10;&#10;Description automatically generated with low confidence">
            <a:extLst>
              <a:ext uri="{FF2B5EF4-FFF2-40B4-BE49-F238E27FC236}">
                <a16:creationId xmlns:a16="http://schemas.microsoft.com/office/drawing/2014/main" id="{640F35F1-75CC-C38B-4968-B80F7E20A64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1364995"/>
            <a:ext cx="6818548" cy="4244545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40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1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5A2023-7474-4F51-A104-38034CE9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031" y="794307"/>
            <a:ext cx="6894769" cy="5269386"/>
          </a:xfrm>
          <a:prstGeom prst="rect">
            <a:avLst/>
          </a:prstGeom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1FEF41B9-2ED5-4131-B424-9192D7A2B3CC}"/>
              </a:ext>
            </a:extLst>
          </p:cNvPr>
          <p:cNvSpPr txBox="1">
            <a:spLocks/>
          </p:cNvSpPr>
          <p:nvPr/>
        </p:nvSpPr>
        <p:spPr>
          <a:xfrm>
            <a:off x="591572" y="1600202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z="480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>
                <a:solidFill>
                  <a:schemeClr val="tx1"/>
                </a:solidFill>
                <a:ea typeface="+mj-ea"/>
                <a:cs typeface="+mj-cs"/>
              </a:rPr>
            </a:br>
            <a:br>
              <a:rPr lang="de-DE" sz="480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>
                <a:solidFill>
                  <a:schemeClr val="tx1"/>
                </a:solidFill>
                <a:ea typeface="+mj-ea"/>
                <a:cs typeface="+mj-cs"/>
              </a:rPr>
              <a:t>Activity Diagram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909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1EC49-BE49-436B-A6B9-DCC8E9340CF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7246F-0193-4063-910D-DD0F032D1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E1CFE5-98EB-46E5-89FB-A262BB761BB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8208035" y="1494972"/>
            <a:ext cx="3850615" cy="4860925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46C4B6E-095C-4650-B9D4-0CB2DB74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23069" y="2160045"/>
            <a:ext cx="6687549" cy="1355724"/>
          </a:xfrm>
        </p:spPr>
        <p:txBody>
          <a:bodyPr/>
          <a:lstStyle/>
          <a:p>
            <a:r>
              <a:rPr lang="en-US" dirty="0"/>
              <a:t>Motor Pins Configuration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BA7ECF-07D2-49BE-BD65-318E4632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495" y="284482"/>
            <a:ext cx="4180116" cy="48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0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14" name="Title 7">
            <a:extLst>
              <a:ext uri="{FF2B5EF4-FFF2-40B4-BE49-F238E27FC236}">
                <a16:creationId xmlns:a16="http://schemas.microsoft.com/office/drawing/2014/main" id="{1FEF41B9-2ED5-4131-B424-9192D7A2B3CC}"/>
              </a:ext>
            </a:extLst>
          </p:cNvPr>
          <p:cNvSpPr txBox="1">
            <a:spLocks/>
          </p:cNvSpPr>
          <p:nvPr/>
        </p:nvSpPr>
        <p:spPr>
          <a:xfrm>
            <a:off x="591572" y="1600202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 dirty="0" err="1">
                <a:solidFill>
                  <a:schemeClr val="tx1"/>
                </a:solidFill>
                <a:ea typeface="+mj-ea"/>
                <a:cs typeface="+mj-cs"/>
              </a:rPr>
              <a:t>Logic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6446FC94-DCB7-4FD0-A6FF-34469A8DE99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650474" y="1600202"/>
            <a:ext cx="7308213" cy="3863675"/>
          </a:xfrm>
        </p:spPr>
      </p:pic>
    </p:spTree>
    <p:extLst>
      <p:ext uri="{BB962C8B-B14F-4D97-AF65-F5344CB8AC3E}">
        <p14:creationId xmlns:p14="http://schemas.microsoft.com/office/powerpoint/2010/main" val="390237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F8ACB4-AC20-4D51-9816-73BA96AEA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34" y="1802727"/>
            <a:ext cx="6873836" cy="3421677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B8847AF0-2B9C-4245-8FA5-7E0B176445A3}"/>
              </a:ext>
            </a:extLst>
          </p:cNvPr>
          <p:cNvSpPr txBox="1">
            <a:spLocks/>
          </p:cNvSpPr>
          <p:nvPr/>
        </p:nvSpPr>
        <p:spPr>
          <a:xfrm>
            <a:off x="591572" y="1600202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 dirty="0" err="1">
                <a:solidFill>
                  <a:schemeClr val="tx1"/>
                </a:solidFill>
                <a:ea typeface="+mj-ea"/>
                <a:cs typeface="+mj-cs"/>
              </a:rPr>
              <a:t>Logic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713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Software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4B058-A8BC-45C0-BBC8-DD45347554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DE718-4C2D-489C-A7BD-8DF2C2883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8B89C2-B505-4B34-8E5C-20767757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Detection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893BA8-76BC-47C4-BC41-B9B4CEBDF5B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854075" y="1688838"/>
            <a:ext cx="10499725" cy="473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80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189" y="730080"/>
            <a:ext cx="4417162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Color Detection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A8632962-4207-46C8-9AE5-5A39ED84F33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930229" y="259817"/>
            <a:ext cx="4196735" cy="3865414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AA1B4A-F099-4DAC-95FD-4AAF136D8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533" y="2799625"/>
            <a:ext cx="4267047" cy="37985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7139D2-481E-4EEC-BC95-F41FF1893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274" y="996279"/>
            <a:ext cx="3679383" cy="9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7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A74F1B3-3BCE-5CB9-47DC-D791C432E79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422446" y="643469"/>
            <a:ext cx="561895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662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15" name="Content Placeholder 14" descr="Timeline&#10;&#10;Description automatically generated with low confidence">
            <a:extLst>
              <a:ext uri="{FF2B5EF4-FFF2-40B4-BE49-F238E27FC236}">
                <a16:creationId xmlns:a16="http://schemas.microsoft.com/office/drawing/2014/main" id="{DDB904B6-40FB-DDED-4F33-B6B1799633E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606980" y="581844"/>
            <a:ext cx="5283058" cy="5774506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5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</a:t>
            </a:r>
            <a:r>
              <a:rPr lang="en-IN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°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5EEF952-188C-6960-3036-6360D2F7417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96000" y="963728"/>
            <a:ext cx="4205765" cy="4930544"/>
          </a:xfrm>
        </p:spPr>
      </p:pic>
    </p:spTree>
    <p:extLst>
      <p:ext uri="{BB962C8B-B14F-4D97-AF65-F5344CB8AC3E}">
        <p14:creationId xmlns:p14="http://schemas.microsoft.com/office/powerpoint/2010/main" val="2377791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6" y="723406"/>
            <a:ext cx="375128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Mapping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78" y="3279000"/>
            <a:ext cx="4591126" cy="3579000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7D69D1CE-07AB-9E6B-A6A2-7A536399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018" y="0"/>
            <a:ext cx="4591126" cy="3579000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5C8D9E4E-3227-CA7E-F7AA-11FD716BFDD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294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6" y="723406"/>
            <a:ext cx="4212714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66" y="1009638"/>
            <a:ext cx="3887129" cy="3030201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6E4AC78-40D6-09ED-1F7D-49108208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670" y="4039839"/>
            <a:ext cx="3439991" cy="2681636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FD71D6D7-50E8-54BA-6E23-3BBC647A0B2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377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6" y="723406"/>
            <a:ext cx="4212714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0077F8E-EEB2-9AA7-DFAF-1C9D8DF9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911" y="136525"/>
            <a:ext cx="5497173" cy="4130060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CCE82F-C629-3349-416F-697BEE8F3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891" y="3877687"/>
            <a:ext cx="4867287" cy="2980313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1ACF68E9-5FFE-7BEC-C0C3-B39622CD58B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113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189" y="730080"/>
            <a:ext cx="4417162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Obstacle Avoidance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95C1B03-9370-5EEC-6DAE-C0064E4D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51" y="3619805"/>
            <a:ext cx="3080719" cy="2892209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D029ABEF-702E-1F83-C0E2-DD0EA48E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95" y="985472"/>
            <a:ext cx="3080719" cy="2892209"/>
          </a:xfrm>
          <a:prstGeom prst="rect">
            <a:avLst/>
          </a:prstGeom>
        </p:spPr>
      </p:pic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173B7F10-29E0-5E37-59BF-AB3653678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606" y="1589335"/>
            <a:ext cx="3080719" cy="2892209"/>
          </a:xfrm>
          <a:prstGeom prst="rect">
            <a:avLst/>
          </a:prstGeom>
        </p:spPr>
      </p:pic>
      <p:pic>
        <p:nvPicPr>
          <p:cNvPr id="11" name="Google Shape;82;p1">
            <a:extLst>
              <a:ext uri="{FF2B5EF4-FFF2-40B4-BE49-F238E27FC236}">
                <a16:creationId xmlns:a16="http://schemas.microsoft.com/office/drawing/2014/main" id="{7EA73031-955E-2AF0-9704-F42966E8664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94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77" y="299895"/>
            <a:ext cx="3489157" cy="15674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dirty="0">
                <a:solidFill>
                  <a:schemeClr val="tx1"/>
                </a:solidFill>
                <a:ea typeface="+mj-ea"/>
                <a:cs typeface="+mj-cs"/>
              </a:rPr>
              <a:t>Sources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94921-0F58-CAA5-A8C8-F35A5C0CE64B}"/>
              </a:ext>
            </a:extLst>
          </p:cNvPr>
          <p:cNvSpPr txBox="1"/>
          <p:nvPr/>
        </p:nvSpPr>
        <p:spPr>
          <a:xfrm>
            <a:off x="836595" y="2221719"/>
            <a:ext cx="635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1: pixabay.com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189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37689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0767B202-06FE-4340-17B3-DFAE7BAD31D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189983" y="1258556"/>
            <a:ext cx="6456107" cy="4398666"/>
          </a:xfr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1795" y="2873375"/>
            <a:ext cx="10480431" cy="1111250"/>
          </a:xfrm>
        </p:spPr>
        <p:txBody>
          <a:bodyPr/>
          <a:lstStyle/>
          <a:p>
            <a:pPr algn="ctr"/>
            <a:r>
              <a:rPr lang="en-US" sz="60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1044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04AB4E1-A2F9-DEF8-EA34-37158590A15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586078" y="643469"/>
            <a:ext cx="5291687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3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5" y="676994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620D700D-5252-4462-3E69-5C1F604B8CC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676994"/>
            <a:ext cx="6631341" cy="5504012"/>
          </a:xfrm>
          <a:prstGeom prst="rect">
            <a:avLst/>
          </a:prstGeom>
          <a:noFill/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17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6994"/>
            <a:ext cx="4138863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5BB1A62-CDA3-74D6-AA2C-FC3EFAB4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3396"/>
            <a:ext cx="7620000" cy="6816207"/>
          </a:xfrm>
          <a:prstGeom prst="rect">
            <a:avLst/>
          </a:prstGeo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0DC965A1-9DF3-8D39-963A-5E675B033A2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92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6994"/>
            <a:ext cx="4138863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Parametric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D71836E1-1499-A64A-3826-94457D37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84" y="1226499"/>
            <a:ext cx="7714050" cy="3128932"/>
          </a:xfrm>
          <a:prstGeom prst="rect">
            <a:avLst/>
          </a:prstGeo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E7205557-2DD4-5BC9-CDAC-989DB4F9FB3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34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5" y="676994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31A0D052-30FF-5CB2-7255-A4DD4AE1EA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C79AC-B267-4A47-B6FF-D166961D73F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5782492" y="390092"/>
            <a:ext cx="4680376" cy="6077815"/>
          </a:xfrm>
        </p:spPr>
      </p:pic>
    </p:spTree>
    <p:extLst>
      <p:ext uri="{BB962C8B-B14F-4D97-AF65-F5344CB8AC3E}">
        <p14:creationId xmlns:p14="http://schemas.microsoft.com/office/powerpoint/2010/main" val="178404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Hardware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{8D8D71A0-94E5-4BCA-89E8-4491FBE7E9FF}tf16411245_win32</Template>
  <TotalTime>3</TotalTime>
  <Words>142</Words>
  <Application>Microsoft Office PowerPoint</Application>
  <PresentationFormat>Widescreen</PresentationFormat>
  <Paragraphs>69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Biome Light</vt:lpstr>
      <vt:lpstr>Calibri</vt:lpstr>
      <vt:lpstr>Office Theme</vt:lpstr>
      <vt:lpstr>Precision Farming Using Autonomous Vehicle</vt:lpstr>
      <vt:lpstr>The Software Modelling</vt:lpstr>
      <vt:lpstr>Context Diagram</vt:lpstr>
      <vt:lpstr>State MachineDiagram</vt:lpstr>
      <vt:lpstr>Use Case Diagram</vt:lpstr>
      <vt:lpstr>Requirement Diagram</vt:lpstr>
      <vt:lpstr>Parametric Diagram</vt:lpstr>
      <vt:lpstr>  SequenceDiagram</vt:lpstr>
      <vt:lpstr>The Hardware Modelling</vt:lpstr>
      <vt:lpstr>TinkerCad simulation </vt:lpstr>
      <vt:lpstr>Design Inspiration</vt:lpstr>
      <vt:lpstr>Design</vt:lpstr>
      <vt:lpstr>Design</vt:lpstr>
      <vt:lpstr>Final Design</vt:lpstr>
      <vt:lpstr>Code Implementation</vt:lpstr>
      <vt:lpstr>PowerPoint Presentation</vt:lpstr>
      <vt:lpstr>Motor Pins Configuration </vt:lpstr>
      <vt:lpstr>PowerPoint Presentation</vt:lpstr>
      <vt:lpstr>PowerPoint Presentation</vt:lpstr>
      <vt:lpstr>Color Detection</vt:lpstr>
      <vt:lpstr>Color Detection</vt:lpstr>
      <vt:lpstr>Object Detection</vt:lpstr>
      <vt:lpstr>Object Detection</vt:lpstr>
      <vt:lpstr>90° Turn </vt:lpstr>
      <vt:lpstr>Mapping</vt:lpstr>
      <vt:lpstr>Algorithm</vt:lpstr>
      <vt:lpstr>Algorithm</vt:lpstr>
      <vt:lpstr>Obstacle Avoidance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Farming Using Autonomous Vehicle</dc:title>
  <dc:creator>Jaouaher Belgacem</dc:creator>
  <cp:lastModifiedBy>Jasmeet Matta</cp:lastModifiedBy>
  <cp:revision>11</cp:revision>
  <dcterms:created xsi:type="dcterms:W3CDTF">2022-06-17T08:42:45Z</dcterms:created>
  <dcterms:modified xsi:type="dcterms:W3CDTF">2022-06-18T16:22:40Z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