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3" r:id="rId21"/>
    <p:sldId id="276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E9F7-66BB-8FCE-6F95-7D9B52AD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52B5-61B5-6D47-71CE-2396A9125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D0F0-F843-C9EB-1CDA-F4F08DD4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CFFB-6C07-787F-88B3-E4986B3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12BD-EC79-566A-9D7A-B7B3AEFD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3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E28-8F0F-669D-C41B-483AA2D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0464-5348-B0B0-BAE8-5546ADDE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2DF8-A461-A04F-C157-E3578E80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A674-3A2E-210D-CCF1-99375F66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F05B-EB87-E282-77B4-05DB6C1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99F9B-E0D2-2652-2B00-5AB051AF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A45E3-95D0-3C86-145A-73D77C17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D254-B2FD-0A52-B8EB-6102035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FB19-1851-7585-E567-8A8C08E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2EAE-C10B-9223-E2F1-C190DFA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0292-F541-0BFB-971D-82D6AB9C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5161-B5E4-6065-8D29-6F88732B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17B8-404E-8CF7-545C-CC2BAD54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FFBF-285A-E0F6-1E44-FE625213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FF73-E82E-FAE9-1D25-B35B547E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AFF-C3C5-307E-9694-CA57BBF7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1588-6305-826F-0E7D-36D1D95A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430A-168A-EE97-3AD6-512CA470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66F2-E22E-9DF6-881E-4B24477F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EC5F-961A-9493-2DAD-D0C483AD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EC23-FF1B-3353-E8DA-DAF48409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F937-D9AC-D137-79D9-6CE04CB4F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9158D-2711-2C17-A9EE-07A76ED5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A868-23EA-061A-83C4-B9303235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4B52-E74C-01C3-3EE7-83D1345D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6537E-4ACF-11C3-E48C-B9D7072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35E6-EDF7-F8DF-AF8E-54188EC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83C0-AF6C-B77A-5887-2F2C544E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0F11-8B29-0290-2C7B-E099A93A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ECBE3-7314-11D1-0B85-F44DD71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EF33-66F6-B649-DA7A-DBF7414F7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E6285-39F7-24C8-537F-2B630491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8DEE-9D1E-45E7-CE11-1579D5E1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E1DD0-5D8A-2C50-A2E3-6346D96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1AEA-1264-672B-0B4B-AD938AA2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412BA-01A1-3E2E-6950-A546DD09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CD6C-C945-636B-71D7-B00D288C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C1B5-19C1-75A9-AC36-178C626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03C8F-4128-94D6-016D-615F381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AC72B-FB3E-6F93-F039-5976C796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9BA0-488D-9F94-BA97-8FFCFB5C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4903-DFD2-E36D-4F47-AB7C8459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2B72-52AA-2EA5-72D0-5565104A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3A27-FED3-ADB3-0E15-1B29635C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DFB2-8EF5-A720-2A62-DE86E485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765D-E010-4F6B-589F-4044F2D7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26C8-A4AC-3D9F-BB09-689378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2DA5-68B7-2D73-33F9-354B91DA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4CCB2-F670-1773-BD04-873174D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8552-C05E-551C-8042-0112D01E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5C28B-035F-3466-BAB8-6F5D6E90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BE4F-CC02-609B-EAFC-F3B1E62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DEF88-6B46-3365-80D9-2ADB4E28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45641-C0DC-CEF2-71DF-E871F31F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4517-2C52-07E7-D1D3-8A7485BF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6C81-9E53-A293-F197-04BC01A41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51DBD-CC62-4416-9813-8C00F53A28E0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3F06-FFC5-E9DE-7861-30CAE2A1A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86D0-5592-0FD2-43D8-B14E4195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573B9-05BE-4DAE-AB8B-8A03A7025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A85D8-9B90-4E6B-BB8A-099CBD63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943784"/>
            <a:ext cx="5888736" cy="20244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Truck Platooning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Systems A Lab</a:t>
            </a:r>
            <a:endParaRPr lang="en-GB" sz="3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ACB2-4F0C-DBE0-74EE-A0DE9EBCF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3270662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 B)</a:t>
            </a:r>
          </a:p>
          <a:p>
            <a:pPr algn="l"/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Jasmeet Singh Matta</a:t>
            </a:r>
          </a:p>
          <a:p>
            <a:pPr algn="l"/>
            <a:r>
              <a:rPr lang="en-GB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Moshiour</a:t>
            </a: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Rahman Prince</a:t>
            </a:r>
          </a:p>
          <a:p>
            <a:pPr algn="l"/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Shihab Ud Doula</a:t>
            </a:r>
          </a:p>
        </p:txBody>
      </p:sp>
      <p:pic>
        <p:nvPicPr>
          <p:cNvPr id="27" name="Picture 26" descr="A road with cars and a gas station&#10;&#10;Description automatically generated">
            <a:extLst>
              <a:ext uri="{FF2B5EF4-FFF2-40B4-BE49-F238E27FC236}">
                <a16:creationId xmlns:a16="http://schemas.microsoft.com/office/drawing/2014/main" id="{443633B6-FD4A-E3B1-C597-078C11EA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22" y="3108191"/>
            <a:ext cx="5649429" cy="37498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4DD8-8BCF-6C64-FA92-2F8845F1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Modeling Scenarios with UPPAAL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24E1-3AC9-3171-09E8-88DF71DD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Obstacle Avoidance</a:t>
            </a:r>
            <a:r>
              <a:rPr lang="en-US" dirty="0"/>
              <a:t>: Truck detects and responds to obstacles.</a:t>
            </a:r>
          </a:p>
          <a:p>
            <a:r>
              <a:rPr lang="en-US" b="1" dirty="0"/>
              <a:t>Lane Changing</a:t>
            </a:r>
            <a:r>
              <a:rPr lang="en-US" dirty="0"/>
              <a:t>: Checks lane availability and executes lane changes safely.</a:t>
            </a:r>
          </a:p>
          <a:p>
            <a:r>
              <a:rPr lang="en-US" b="1" dirty="0"/>
              <a:t>Environment Model: </a:t>
            </a:r>
            <a:r>
              <a:rPr lang="en-US" dirty="0"/>
              <a:t>Update Driving Requirement with respect to environmental changes</a:t>
            </a:r>
            <a:endParaRPr lang="en-US" b="1" dirty="0"/>
          </a:p>
          <a:p>
            <a:r>
              <a:rPr lang="en-US" b="1" dirty="0"/>
              <a:t>System Integration</a:t>
            </a:r>
            <a:r>
              <a:rPr lang="en-US" dirty="0"/>
              <a:t>: Combines all scenarios into one cohesive model, ensuring dynamic responses.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56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08BF-695F-B370-7D1D-57E8FB7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3" y="2474815"/>
            <a:ext cx="2859157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Obstacle Avoidance 1</a:t>
            </a:r>
            <a:endParaRPr lang="en-GB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CB0A55-4093-3801-DE9E-12A53C25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92" y="111456"/>
            <a:ext cx="9296672" cy="6520456"/>
          </a:xfrm>
        </p:spPr>
      </p:pic>
    </p:spTree>
    <p:extLst>
      <p:ext uri="{BB962C8B-B14F-4D97-AF65-F5344CB8AC3E}">
        <p14:creationId xmlns:p14="http://schemas.microsoft.com/office/powerpoint/2010/main" val="180212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787C-CE3B-F543-10D1-B149E689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Obstacle Avoidance 2</a:t>
            </a:r>
          </a:p>
        </p:txBody>
      </p:sp>
      <p:pic>
        <p:nvPicPr>
          <p:cNvPr id="5" name="Content Placeholder 4" descr="A diagram of a triangle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B077F831-590C-4FA2-3BAA-BEF884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5" y="1950235"/>
            <a:ext cx="11656889" cy="3923791"/>
          </a:xfrm>
        </p:spPr>
      </p:pic>
    </p:spTree>
    <p:extLst>
      <p:ext uri="{BB962C8B-B14F-4D97-AF65-F5344CB8AC3E}">
        <p14:creationId xmlns:p14="http://schemas.microsoft.com/office/powerpoint/2010/main" val="8703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C258-6D20-8639-5FB3-DA81D17E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3019834"/>
            <a:ext cx="3782435" cy="1325563"/>
          </a:xfrm>
        </p:spPr>
        <p:txBody>
          <a:bodyPr/>
          <a:lstStyle/>
          <a:p>
            <a:r>
              <a:rPr lang="de-DE" dirty="0"/>
              <a:t>Lane Changing &amp; Steering</a:t>
            </a:r>
            <a:endParaRPr lang="en-GB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E1AB5A-D280-5502-0DA8-E2E1B680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06" y="265579"/>
            <a:ext cx="5499655" cy="6326841"/>
          </a:xfrm>
        </p:spPr>
      </p:pic>
    </p:spTree>
    <p:extLst>
      <p:ext uri="{BB962C8B-B14F-4D97-AF65-F5344CB8AC3E}">
        <p14:creationId xmlns:p14="http://schemas.microsoft.com/office/powerpoint/2010/main" val="27044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73DF-2A49-4F19-314D-F1ECF17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501"/>
            <a:ext cx="6340204" cy="1325563"/>
          </a:xfrm>
        </p:spPr>
        <p:txBody>
          <a:bodyPr/>
          <a:lstStyle/>
          <a:p>
            <a:r>
              <a:rPr lang="en-US" dirty="0"/>
              <a:t>Environment Model</a:t>
            </a:r>
            <a:endParaRPr lang="en-GB" dirty="0"/>
          </a:p>
        </p:txBody>
      </p:sp>
      <p:pic>
        <p:nvPicPr>
          <p:cNvPr id="5" name="Content Placeholder 4" descr="A collage of a computer screen&#10;&#10;Description automatically generated">
            <a:extLst>
              <a:ext uri="{FF2B5EF4-FFF2-40B4-BE49-F238E27FC236}">
                <a16:creationId xmlns:a16="http://schemas.microsoft.com/office/drawing/2014/main" id="{5DC29DAC-046A-3D35-C528-017081BA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03" y="847969"/>
            <a:ext cx="9896442" cy="5911708"/>
          </a:xfrm>
        </p:spPr>
      </p:pic>
    </p:spTree>
    <p:extLst>
      <p:ext uri="{BB962C8B-B14F-4D97-AF65-F5344CB8AC3E}">
        <p14:creationId xmlns:p14="http://schemas.microsoft.com/office/powerpoint/2010/main" val="178943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3834E-F691-60EF-7C19-61795C2D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Decision Making with Machine Learning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BAFA-5B3C-01E1-F7AE-333BC461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Leader Vehicle Determination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Implemented a decision tree classifier using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Key Features:</a:t>
            </a:r>
            <a:r>
              <a:rPr lang="en-US" sz="2000"/>
              <a:t> Route distance, route match, consumption, body characteristics, and equipment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Training:</a:t>
            </a:r>
            <a:r>
              <a:rPr lang="en-US" sz="2000"/>
              <a:t> The dataset is split into training and testing sets, and the model is trained and visualized.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3977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DF8049-DC83-2DE1-5FB9-B0223CE3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2" y="384153"/>
            <a:ext cx="11156835" cy="1027096"/>
          </a:xfr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279AEF-DFF5-D11F-987A-51992A4C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8" y="1886096"/>
            <a:ext cx="10060862" cy="2284159"/>
          </a:xfrm>
          <a:prstGeom prst="rect">
            <a:avLst/>
          </a:prstGeom>
        </p:spPr>
      </p:pic>
      <p:pic>
        <p:nvPicPr>
          <p:cNvPr id="17" name="Picture 16" descr="A black screen with orange and blue text&#10;&#10;Description automatically generated">
            <a:extLst>
              <a:ext uri="{FF2B5EF4-FFF2-40B4-BE49-F238E27FC236}">
                <a16:creationId xmlns:a16="http://schemas.microsoft.com/office/drawing/2014/main" id="{F9EE738B-0F84-AF9B-896D-13022405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" y="4830665"/>
            <a:ext cx="11582893" cy="14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8B9-756B-B3C0-AE0B-F402D164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2452342"/>
            <a:ext cx="3564834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Leader Selection by Decision Tree</a:t>
            </a:r>
          </a:p>
        </p:txBody>
      </p:sp>
      <p:pic>
        <p:nvPicPr>
          <p:cNvPr id="5" name="Content Placeholder 4" descr="A diagram of a number of examples&#10;&#10;Description automatically generated with medium confidence">
            <a:extLst>
              <a:ext uri="{FF2B5EF4-FFF2-40B4-BE49-F238E27FC236}">
                <a16:creationId xmlns:a16="http://schemas.microsoft.com/office/drawing/2014/main" id="{288E55A1-6FD5-0C44-7D5D-6CEE3DD7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27" y="650202"/>
            <a:ext cx="8803451" cy="5770476"/>
          </a:xfrm>
        </p:spPr>
      </p:pic>
    </p:spTree>
    <p:extLst>
      <p:ext uri="{BB962C8B-B14F-4D97-AF65-F5344CB8AC3E}">
        <p14:creationId xmlns:p14="http://schemas.microsoft.com/office/powerpoint/2010/main" val="311632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DC14-06EC-FAAE-5E13-3971693E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de-DE" sz="3700" dirty="0"/>
              <a:t>Simulation Environment (Python)</a:t>
            </a:r>
            <a:endParaRPr lang="en-GB" sz="3700" dirty="0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BAB8A5AC-4B3F-EBA3-3A3C-E16199868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0" y="0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2404-14EE-B1BB-156F-5E0E973F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Development</a:t>
            </a:r>
            <a:r>
              <a:rPr lang="en-US" sz="2000" dirty="0"/>
              <a:t>: Built a simulation environment to test scenarios and the learning algorithm.</a:t>
            </a:r>
          </a:p>
          <a:p>
            <a:r>
              <a:rPr lang="en-US" sz="2000" b="1" dirty="0"/>
              <a:t>Integration</a:t>
            </a:r>
            <a:r>
              <a:rPr lang="en-US" sz="2000" dirty="0"/>
              <a:t>: Ensured synchronization of scenarios and the learning algorithm.</a:t>
            </a:r>
          </a:p>
          <a:p>
            <a:r>
              <a:rPr lang="en-US" sz="2000" b="1" dirty="0"/>
              <a:t>Tools</a:t>
            </a:r>
            <a:r>
              <a:rPr lang="en-US" sz="2000" dirty="0"/>
              <a:t>: Implemented in Python for real-time data processing.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347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0FBF-3583-C7A2-F848-1C249477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Video/code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937D-8E35-99AA-8B84-C63BBA72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3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E329C-2610-F9F0-5A45-63AAC638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68FA-C338-4119-4C12-57D0320B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1" dirty="0"/>
              <a:t>Truck Platooning</a:t>
            </a:r>
            <a:r>
              <a:rPr lang="en-US" sz="2000" dirty="0"/>
              <a:t>: Technique where multiple trucks drive in close formation, coordinated through communication systems.</a:t>
            </a:r>
          </a:p>
          <a:p>
            <a:endParaRPr lang="en-US" sz="2000" dirty="0"/>
          </a:p>
          <a:p>
            <a:r>
              <a:rPr lang="en-US" sz="2000" b="1" dirty="0"/>
              <a:t>Project Goal:</a:t>
            </a:r>
            <a:r>
              <a:rPr lang="en-US" sz="2000" dirty="0"/>
              <a:t> Model, simulate, and validate truck platooning scenarios to improve fuel efficiency, safety, and traffic flow.</a:t>
            </a:r>
            <a:endParaRPr lang="en-GB" sz="2000" dirty="0"/>
          </a:p>
        </p:txBody>
      </p:sp>
      <p:pic>
        <p:nvPicPr>
          <p:cNvPr id="7" name="Picture 6" descr="A truck driving on the road&#10;&#10;Description automatically generated">
            <a:extLst>
              <a:ext uri="{FF2B5EF4-FFF2-40B4-BE49-F238E27FC236}">
                <a16:creationId xmlns:a16="http://schemas.microsoft.com/office/drawing/2014/main" id="{880A87BA-0794-738C-6FFF-42F52359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73" y="1558106"/>
            <a:ext cx="6652068" cy="37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2D8D-F3AC-1AE9-FE67-BA1A180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2" y="1204949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26A4-10AC-8FEB-B7C2-1280C5E8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40" y="2672861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Modeled and simulated key truck platooning scenarios</a:t>
            </a:r>
          </a:p>
          <a:p>
            <a:r>
              <a:rPr lang="en-US" sz="2000" dirty="0"/>
              <a:t>Demonstrated integration of UML, UPPAAL, and Python.</a:t>
            </a:r>
          </a:p>
          <a:p>
            <a:endParaRPr lang="en-US" sz="2000" dirty="0"/>
          </a:p>
          <a:p>
            <a:r>
              <a:rPr lang="en-US" sz="2000" b="1" dirty="0"/>
              <a:t>Future Work:</a:t>
            </a:r>
            <a:r>
              <a:rPr lang="en-US" sz="2000" dirty="0"/>
              <a:t> Potential improvements include enhancing the learning algorithm and expanding the simulation environment.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731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ED64-E1B0-162C-AB00-F01F389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BE01-17DC-4F08-59D5-6ACEF354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Free Photo | Cupboards geometrical shapes collection. (2020, April 22). </a:t>
            </a:r>
            <a:r>
              <a:rPr lang="en-US" sz="1800" dirty="0" err="1"/>
              <a:t>Freepik</a:t>
            </a:r>
            <a:r>
              <a:rPr lang="en-US" sz="1800" dirty="0"/>
              <a:t>. https://www.freepik.com/free-photo/cupboards-geometrical-shapes-collection_7796098.htm </a:t>
            </a:r>
          </a:p>
          <a:p>
            <a:r>
              <a:rPr lang="en-US" sz="1800" dirty="0"/>
              <a:t>Milford, M. (2017, November 20). Coming soon to a highway near you—truck platooning. The Conversation. https://phys.org/news/2017-11-highway-youtruck-platooning.html </a:t>
            </a:r>
          </a:p>
          <a:p>
            <a:r>
              <a:rPr lang="en-US" sz="1800" dirty="0"/>
              <a:t>Truck platooning. (n.d.). Rapp AG. https://www.rapp.ch/de/stories/truck-platooning</a:t>
            </a:r>
          </a:p>
          <a:p>
            <a:r>
              <a:rPr lang="en-US" sz="1800" dirty="0"/>
              <a:t>Designing and Scheduling Cost-Efficient Tours by Using the Concept of Truck Platooning - Scientific Figure on ResearchGate. Available from: https://www.researchgate.net/figure/Basic-mechanisms-behind-the-concept-of-truck-platooning-based-on-Alam-2014-and-Janssen_fig1_338410373 [accessed 4 Jul, 2024]</a:t>
            </a:r>
          </a:p>
          <a:p>
            <a:r>
              <a:rPr lang="en-US" sz="1800" dirty="0"/>
              <a:t>Deng, Q. (2016). A General Simulation Framework for Modeling and Analysis of Heavy-Duty Vehicle Platooning. IEEE Transactions on Intelligent Transportation Systems, 17(11), 3252–3262. https://doi.org/10.1109/tits.2016.2548502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016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6263A233-A4F3-3D34-46F2-13C098413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D6C-A49C-5B94-5939-CCCFE566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801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86A2F-5FD1-829A-B895-1F05593C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5" y="4229751"/>
            <a:ext cx="3549448" cy="1800165"/>
          </a:xfrm>
        </p:spPr>
        <p:txBody>
          <a:bodyPr anchor="t">
            <a:normAutofit/>
          </a:bodyPr>
          <a:lstStyle/>
          <a:p>
            <a:r>
              <a:rPr lang="en-GB" sz="3200" dirty="0"/>
              <a:t>Motivation &amp; Objective</a:t>
            </a:r>
          </a:p>
        </p:txBody>
      </p:sp>
      <p:pic>
        <p:nvPicPr>
          <p:cNvPr id="7" name="Picture 6" descr="A diagram of a truck&#10;&#10;Description automatically generated">
            <a:extLst>
              <a:ext uri="{FF2B5EF4-FFF2-40B4-BE49-F238E27FC236}">
                <a16:creationId xmlns:a16="http://schemas.microsoft.com/office/drawing/2014/main" id="{785E1EE1-87A7-F492-7A4A-58CFA20BF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13" y="339037"/>
            <a:ext cx="9223771" cy="30899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8524-71B1-7938-E4AC-CDA8AFE3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60" y="3850641"/>
            <a:ext cx="3200675" cy="200578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/>
              <a:t>Motivation:</a:t>
            </a:r>
          </a:p>
          <a:p>
            <a:r>
              <a:rPr lang="en-GB" sz="2000" dirty="0"/>
              <a:t>Safety: Reduces accidents.</a:t>
            </a:r>
          </a:p>
          <a:p>
            <a:r>
              <a:rPr lang="en-GB" sz="2000" dirty="0"/>
              <a:t>Efficiency: Lowers fuel consumption.</a:t>
            </a:r>
          </a:p>
          <a:p>
            <a:r>
              <a:rPr lang="en-GB" sz="2000" dirty="0"/>
              <a:t>Traffic Flow: Optimizes road usage.</a:t>
            </a:r>
          </a:p>
          <a:p>
            <a:endParaRPr lang="en-GB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FAF43-5588-9272-E738-5812DEE53BD3}"/>
              </a:ext>
            </a:extLst>
          </p:cNvPr>
          <p:cNvSpPr txBox="1">
            <a:spLocks/>
          </p:cNvSpPr>
          <p:nvPr/>
        </p:nvSpPr>
        <p:spPr>
          <a:xfrm>
            <a:off x="8390603" y="3429000"/>
            <a:ext cx="3200675" cy="296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b="1" dirty="0"/>
          </a:p>
          <a:p>
            <a:pPr marL="0" indent="0">
              <a:buNone/>
            </a:pPr>
            <a:r>
              <a:rPr lang="en-US" sz="2400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Model critical driving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 system robustness and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 advanced modeling and real-time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23384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2A30-F477-B57E-4141-6AF8D584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Key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6F-1897-A141-5154-6C5E830A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469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Scenarios Addressed: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Obstacle Avoidance:</a:t>
            </a:r>
            <a:r>
              <a:rPr lang="de-DE" dirty="0"/>
              <a:t> Detect and respond to obstacles.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Lane Changing and Steering:</a:t>
            </a:r>
            <a:r>
              <a:rPr lang="de-DE" dirty="0"/>
              <a:t> Manage lane changes and steering to prevent collisions.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Environmental Model:</a:t>
            </a:r>
            <a:r>
              <a:rPr lang="de-DE" dirty="0"/>
              <a:t> Simulate system behavior in various environmental conditions.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4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D106-EEE5-4CF8-DBB5-19895CAD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with UML Diagrams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5B8B-E561-5826-5C13-A5FCEE8B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Diagram: Illustrates system components, including vehicles, central hub, and environment.</a:t>
            </a:r>
            <a:endParaRPr lang="en-GB" dirty="0"/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32EBE2B4-E53A-94EE-D34C-45C5D8B7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66"/>
            <a:ext cx="12192000" cy="66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940-78C0-DFBA-E4E5-5FE3138B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084" cy="1325563"/>
          </a:xfrm>
        </p:spPr>
        <p:txBody>
          <a:bodyPr/>
          <a:lstStyle/>
          <a:p>
            <a:r>
              <a:rPr lang="en-GB" dirty="0"/>
              <a:t>Sequence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173C-0083-A1BE-9D34-E02012B9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5951" cy="4351338"/>
          </a:xfrm>
        </p:spPr>
        <p:txBody>
          <a:bodyPr/>
          <a:lstStyle/>
          <a:p>
            <a:r>
              <a:rPr lang="en-GB" b="1" dirty="0"/>
              <a:t>Obstacle Avoidance</a:t>
            </a:r>
            <a:r>
              <a:rPr lang="en-GB" dirty="0"/>
              <a:t>: </a:t>
            </a:r>
            <a:r>
              <a:rPr lang="en-US" dirty="0"/>
              <a:t>System diagnostics and handling of obstacles.</a:t>
            </a:r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3DE32E-2231-5E8D-876D-198ADE30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06" y="833994"/>
            <a:ext cx="6905625" cy="4657725"/>
          </a:xfrm>
          <a:prstGeom prst="rect">
            <a:avLst/>
          </a:prstGeom>
        </p:spPr>
      </p:pic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F488F373-4A50-DC31-87AC-52695BDFA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43"/>
            <a:ext cx="4011135" cy="6188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C3CBD-1151-CA1F-D7BA-0C1107C94CBF}"/>
              </a:ext>
            </a:extLst>
          </p:cNvPr>
          <p:cNvSpPr txBox="1"/>
          <p:nvPr/>
        </p:nvSpPr>
        <p:spPr>
          <a:xfrm flipH="1">
            <a:off x="7226523" y="5654674"/>
            <a:ext cx="23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84645-D570-AFE9-1B36-6E140F4787C1}"/>
              </a:ext>
            </a:extLst>
          </p:cNvPr>
          <p:cNvSpPr txBox="1"/>
          <p:nvPr/>
        </p:nvSpPr>
        <p:spPr>
          <a:xfrm flipH="1">
            <a:off x="1667090" y="6368745"/>
            <a:ext cx="23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</a:t>
            </a:r>
          </a:p>
        </p:txBody>
      </p:sp>
    </p:spTree>
    <p:extLst>
      <p:ext uri="{BB962C8B-B14F-4D97-AF65-F5344CB8AC3E}">
        <p14:creationId xmlns:p14="http://schemas.microsoft.com/office/powerpoint/2010/main" val="27336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9B0A-5891-072D-867F-77175402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658761"/>
            <a:ext cx="4001729" cy="2851355"/>
          </a:xfrm>
        </p:spPr>
        <p:txBody>
          <a:bodyPr/>
          <a:lstStyle/>
          <a:p>
            <a:r>
              <a:rPr lang="en-US" b="1" dirty="0"/>
              <a:t>Lane Changing:</a:t>
            </a:r>
            <a:r>
              <a:rPr lang="en-US" dirty="0"/>
              <a:t> Process for lane change requests and system responses.</a:t>
            </a:r>
            <a:endParaRPr lang="en-GB" dirty="0"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277D9A7-BF38-76C0-5200-60185B39E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2" y="389107"/>
            <a:ext cx="6954907" cy="6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9B0A-5891-072D-867F-77175402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658761"/>
            <a:ext cx="4001729" cy="2851355"/>
          </a:xfrm>
        </p:spPr>
        <p:txBody>
          <a:bodyPr/>
          <a:lstStyle/>
          <a:p>
            <a:r>
              <a:rPr lang="en-US" b="1" dirty="0"/>
              <a:t>Obstacle Avoidance:</a:t>
            </a:r>
            <a:r>
              <a:rPr lang="en-US" dirty="0"/>
              <a:t> State machine diagram for avoiding obstacle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7D9A7-BF38-76C0-5200-60185B39E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41" y="389107"/>
            <a:ext cx="6780128" cy="6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5A6C-5285-CBE0-7E28-28229A7A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1791" cy="4351338"/>
          </a:xfrm>
        </p:spPr>
        <p:txBody>
          <a:bodyPr/>
          <a:lstStyle/>
          <a:p>
            <a:r>
              <a:rPr lang="en-US" b="1" dirty="0"/>
              <a:t>Environmental Model:</a:t>
            </a:r>
            <a:r>
              <a:rPr lang="en-US" dirty="0"/>
              <a:t> Response to lost connections and emergencies.</a:t>
            </a:r>
            <a:endParaRPr lang="en-GB" dirty="0"/>
          </a:p>
        </p:txBody>
      </p:sp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0A573890-27F8-BD12-0CFF-68E6BF60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1" y="635052"/>
            <a:ext cx="7104596" cy="57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594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Truck Platooning Autonomous Systems A Lab</vt:lpstr>
      <vt:lpstr>Introduction</vt:lpstr>
      <vt:lpstr>Motivation &amp; Objective</vt:lpstr>
      <vt:lpstr>Identifying Key Scenarios</vt:lpstr>
      <vt:lpstr>System Design with UML Diagrams</vt:lpstr>
      <vt:lpstr>Sequence Diagram </vt:lpstr>
      <vt:lpstr>PowerPoint Presentation</vt:lpstr>
      <vt:lpstr>PowerPoint Presentation</vt:lpstr>
      <vt:lpstr>PowerPoint Presentation</vt:lpstr>
      <vt:lpstr>Modeling Scenarios with UPPAAL</vt:lpstr>
      <vt:lpstr>Obstacle Avoidance 1</vt:lpstr>
      <vt:lpstr>Obstacle Avoidance 2</vt:lpstr>
      <vt:lpstr>Lane Changing &amp; Steering</vt:lpstr>
      <vt:lpstr>Environment Model</vt:lpstr>
      <vt:lpstr>Decision Making with Machine Learning</vt:lpstr>
      <vt:lpstr>PowerPoint Presentation</vt:lpstr>
      <vt:lpstr>Leader Selection by Decision Tree</vt:lpstr>
      <vt:lpstr>Simulation Environment (Python)</vt:lpstr>
      <vt:lpstr>Video/code snippet</vt:lpstr>
      <vt:lpstr>Conclusion and Future Work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ShihabUd Doula</dc:creator>
  <cp:lastModifiedBy>JasmeetSingh Matta</cp:lastModifiedBy>
  <cp:revision>6</cp:revision>
  <dcterms:created xsi:type="dcterms:W3CDTF">2024-07-04T00:44:38Z</dcterms:created>
  <dcterms:modified xsi:type="dcterms:W3CDTF">2024-07-04T06:35:23Z</dcterms:modified>
</cp:coreProperties>
</file>