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notesMasterIdLst>
    <p:notesMasterId r:id="rId34"/>
  </p:notesMasterIdLst>
  <p:sldIdLst>
    <p:sldId id="256" r:id="rId26"/>
    <p:sldId id="269" r:id="rId27"/>
    <p:sldId id="260" r:id="rId28"/>
    <p:sldId id="257" r:id="rId29"/>
    <p:sldId id="259" r:id="rId30"/>
    <p:sldId id="261" r:id="rId31"/>
    <p:sldId id="268" r:id="rId32"/>
    <p:sldId id="26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3BC45-C7BF-4225-8ABE-B3F6188985DD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1731-A895-4ED5-85E9-D7ED3A3FE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8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81731-A895-4ED5-85E9-D7ED3A3FE3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596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69680" y="1034640"/>
            <a:ext cx="5803920" cy="181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5;p19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05920" y="3173760"/>
            <a:ext cx="3402360" cy="71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0280" y="33372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941200" y="333720"/>
            <a:ext cx="3331800" cy="27709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25640" y="32148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42;p20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2280" y="3327120"/>
            <a:ext cx="4851360" cy="71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54600" y="327600"/>
            <a:ext cx="5650920" cy="294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8120" y="32760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48;p21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57;p22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0" name="Google Shape;167;p22"/>
          <p:cNvGrpSpPr/>
          <p:nvPr/>
        </p:nvGrpSpPr>
        <p:grpSpPr>
          <a:xfrm>
            <a:off x="326880" y="379440"/>
            <a:ext cx="8436600" cy="4426200"/>
            <a:chOff x="326880" y="379440"/>
            <a:chExt cx="8436600" cy="4426200"/>
          </a:xfrm>
        </p:grpSpPr>
        <p:cxnSp>
          <p:nvCxnSpPr>
            <p:cNvPr id="71" name="Google Shape;168;p22"/>
            <p:cNvCxnSpPr/>
            <p:nvPr/>
          </p:nvCxnSpPr>
          <p:spPr>
            <a:xfrm flipH="1">
              <a:off x="32688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72" name="Google Shape;169;p22"/>
            <p:cNvSpPr/>
            <p:nvPr/>
          </p:nvSpPr>
          <p:spPr>
            <a:xfrm flipH="1">
              <a:off x="856620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71;p23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5" name="Google Shape;185;p23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76" name="Google Shape;186;p23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77" name="Google Shape;187;p23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78" name="Google Shape;188;p23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79" name="Google Shape;189;p23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80" name="Google Shape;190;p23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191;p23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82" name="Google Shape;192;p23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02;p2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1" name="Google Shape;203;p2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92" name="Google Shape;204;p2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93" name="Google Shape;205;p2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07;p2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5" name="Google Shape;208;p26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96" name="Google Shape;209;p26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7" name="Google Shape;210;p26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98" name="Google Shape;211;p26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99" name="Google Shape;212;p26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100" name="Google Shape;213;p26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01" name="Google Shape;214;p26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02" name="Google Shape;215;p26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8;p4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06" name="Google Shape;21;p4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07" name="Google Shape;22;p4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08" name="Google Shape;23;p4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5;p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3" name="Google Shape;31;p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14" name="Google Shape;32;p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15" name="Google Shape;33;p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35;p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394880" y="444960"/>
            <a:ext cx="3021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1" name="Google Shape;37;p6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122" name="Google Shape;38;p6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39;p6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24" name="Google Shape;40;p6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1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71200" y="1613880"/>
            <a:ext cx="5601240" cy="92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42;p7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138200" y="705240"/>
            <a:ext cx="4290120" cy="12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138200" y="1948320"/>
            <a:ext cx="4290120" cy="248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714960" y="602280"/>
            <a:ext cx="3166200" cy="39384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30" name="Google Shape;46;p7"/>
          <p:cNvGrpSpPr/>
          <p:nvPr/>
        </p:nvGrpSpPr>
        <p:grpSpPr>
          <a:xfrm>
            <a:off x="5900400" y="4608360"/>
            <a:ext cx="2873520" cy="197280"/>
            <a:chOff x="5900400" y="4608360"/>
            <a:chExt cx="2873520" cy="197280"/>
          </a:xfrm>
        </p:grpSpPr>
        <p:sp>
          <p:nvSpPr>
            <p:cNvPr id="131" name="Google Shape;47;p7"/>
            <p:cNvSpPr/>
            <p:nvPr/>
          </p:nvSpPr>
          <p:spPr>
            <a:xfrm>
              <a:off x="85766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2" name="Google Shape;48;p7"/>
            <p:cNvCxnSpPr/>
            <p:nvPr/>
          </p:nvCxnSpPr>
          <p:spPr>
            <a:xfrm>
              <a:off x="5900400" y="470700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50;p8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5" name="Google Shape;52;p8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36" name="Google Shape;53;p8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37" name="Google Shape;54;p8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56;p9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0000" y="367560"/>
            <a:ext cx="770364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0" name="Google Shape;59;p9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141" name="Google Shape;60;p9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2" name="Google Shape;61;p9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43" name="Google Shape;62;p9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144" name="Google Shape;63;p9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145" name="Google Shape;64;p9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6" name="Google Shape;65;p9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47" name="Google Shape;66;p9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-31680" y="-12240"/>
            <a:ext cx="9207000" cy="516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720000" y="4035960"/>
            <a:ext cx="6324120" cy="572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6;p13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954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0158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61344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18954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0158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61344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" name="Google Shape;90;p13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16" name="Google Shape;91;p13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19" name="Google Shape;94;p13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20" name="Google Shape;95;p13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" name="Google Shape;96;p13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22" name="Google Shape;97;p13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4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754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" name="Google Shape;101;p14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26" name="Google Shape;102;p14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7" name="Google Shape;103;p14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28" name="Google Shape;104;p14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6;p1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" name="Google Shape;108;p1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32" name="Google Shape;109;p1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33" name="Google Shape;110;p1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12;p1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" name="Google Shape;114;p16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37" name="Google Shape;115;p16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16;p16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39" name="Google Shape;117;p16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19;p17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2" name="Google Shape;122;p17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43" name="Google Shape;123;p17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4" name="Google Shape;124;p17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45" name="Google Shape;125;p17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27;p18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9" name="Google Shape;130;p18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50" name="Google Shape;131;p18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51" name="Google Shape;132;p18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52" name="Google Shape;133;p18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anegi076@gmail.com" TargetMode="External"/><Relationship Id="rId2" Type="http://schemas.openxmlformats.org/officeDocument/2006/relationships/hyperlink" Target="mailto:singhjasmeet200526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tianshul9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66800" y="1038240"/>
            <a:ext cx="5800320" cy="181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0" i="1" strike="noStrike" spc="-1">
                <a:solidFill>
                  <a:schemeClr val="dk1"/>
                </a:solidFill>
                <a:latin typeface="Elsie"/>
                <a:ea typeface="Elsie"/>
              </a:rPr>
              <a:t>Interactive Parser Visualizer</a:t>
            </a:r>
            <a:endParaRPr lang="fr-FR" sz="5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666800" y="3419640"/>
            <a:ext cx="5800320" cy="40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0" strike="noStrike" spc="-1" dirty="0">
                <a:solidFill>
                  <a:schemeClr val="lt2"/>
                </a:solidFill>
                <a:latin typeface="Albert Sans"/>
                <a:ea typeface="Albert Sans"/>
              </a:rPr>
              <a:t>An Educational Tool for Understanding Parsing Techniques</a:t>
            </a:r>
            <a:endParaRPr lang="en-US" sz="13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3" name="Google Shape;228;p30"/>
          <p:cNvGrpSpPr/>
          <p:nvPr/>
        </p:nvGrpSpPr>
        <p:grpSpPr>
          <a:xfrm>
            <a:off x="1796760" y="3000600"/>
            <a:ext cx="5550120" cy="197280"/>
            <a:chOff x="1796760" y="3000600"/>
            <a:chExt cx="5550120" cy="197280"/>
          </a:xfrm>
        </p:grpSpPr>
        <p:sp>
          <p:nvSpPr>
            <p:cNvPr id="154" name="Google Shape;229;p30"/>
            <p:cNvSpPr/>
            <p:nvPr/>
          </p:nvSpPr>
          <p:spPr>
            <a:xfrm>
              <a:off x="4473000" y="300060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5" name="Google Shape;230;p30"/>
            <p:cNvCxnSpPr/>
            <p:nvPr/>
          </p:nvCxnSpPr>
          <p:spPr>
            <a:xfrm>
              <a:off x="1796760" y="309924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56" name="Google Shape;231;p30"/>
            <p:cNvCxnSpPr/>
            <p:nvPr/>
          </p:nvCxnSpPr>
          <p:spPr>
            <a:xfrm>
              <a:off x="4819680" y="309924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F6A89-97D3-8377-7091-F45519A8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2">
            <a:extLst>
              <a:ext uri="{FF2B5EF4-FFF2-40B4-BE49-F238E27FC236}">
                <a16:creationId xmlns:a16="http://schemas.microsoft.com/office/drawing/2014/main" id="{26563ACA-1375-82FD-0A39-6136FED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2" y="206255"/>
            <a:ext cx="8779615" cy="6280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5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Information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1BD2133-31A9-C8E2-4A27-A8E53F5DD65C}"/>
              </a:ext>
            </a:extLst>
          </p:cNvPr>
          <p:cNvSpPr txBox="1">
            <a:spLocks/>
          </p:cNvSpPr>
          <p:nvPr/>
        </p:nvSpPr>
        <p:spPr>
          <a:xfrm>
            <a:off x="264693" y="2083182"/>
            <a:ext cx="3603744" cy="28540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1 (Team Lead)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Jasmeet Singh – 22011017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singhjasmeet200526@gmail.com</a:t>
            </a:r>
            <a:endParaRPr lang="en-IN" sz="14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2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Karan Negi</a:t>
            </a: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22021583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karanegi076@gmail.com </a:t>
            </a: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10547-9223-07D8-4711-72667F0542EF}"/>
              </a:ext>
            </a:extLst>
          </p:cNvPr>
          <p:cNvSpPr txBox="1">
            <a:spLocks/>
          </p:cNvSpPr>
          <p:nvPr/>
        </p:nvSpPr>
        <p:spPr>
          <a:xfrm>
            <a:off x="5060139" y="2145059"/>
            <a:ext cx="3603744" cy="27921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Anshul Sati– 220211252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satianshul9@gmail.com</a:t>
            </a:r>
            <a:endParaRPr lang="en-IN" sz="14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AA3D8301-69DB-2BD2-08F8-D720CCD66297}"/>
              </a:ext>
            </a:extLst>
          </p:cNvPr>
          <p:cNvSpPr txBox="1">
            <a:spLocks/>
          </p:cNvSpPr>
          <p:nvPr/>
        </p:nvSpPr>
        <p:spPr>
          <a:xfrm>
            <a:off x="182191" y="1015282"/>
            <a:ext cx="8779615" cy="8250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PBL-CD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: CD-VI-T077</a:t>
            </a:r>
          </a:p>
        </p:txBody>
      </p:sp>
    </p:spTree>
    <p:extLst>
      <p:ext uri="{BB962C8B-B14F-4D97-AF65-F5344CB8AC3E}">
        <p14:creationId xmlns:p14="http://schemas.microsoft.com/office/powerpoint/2010/main" val="33166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Project Idea/Overview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595DE5-64A4-A9B1-DED2-9F9BA16A4329}"/>
              </a:ext>
            </a:extLst>
          </p:cNvPr>
          <p:cNvSpPr/>
          <p:nvPr/>
        </p:nvSpPr>
        <p:spPr>
          <a:xfrm>
            <a:off x="254381" y="1360899"/>
            <a:ext cx="2495694" cy="756271"/>
          </a:xfrm>
          <a:prstGeom prst="roundRect">
            <a:avLst>
              <a:gd name="adj" fmla="val 2666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b="1" dirty="0"/>
          </a:p>
          <a:p>
            <a:endParaRPr lang="en-IN" sz="1400" b="1" dirty="0"/>
          </a:p>
          <a:p>
            <a:r>
              <a:rPr lang="en-IN" sz="1200" b="1" dirty="0"/>
              <a:t>User Provides Grammar &amp; Input String</a:t>
            </a:r>
            <a:endParaRPr lang="en-IN" sz="1200" dirty="0"/>
          </a:p>
          <a:p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383D46-25D5-16AC-7114-73546CC5C363}"/>
              </a:ext>
            </a:extLst>
          </p:cNvPr>
          <p:cNvSpPr/>
          <p:nvPr/>
        </p:nvSpPr>
        <p:spPr>
          <a:xfrm>
            <a:off x="3748123" y="1307044"/>
            <a:ext cx="2962059" cy="810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Backend Processes Grammar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terminals &amp; 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FIRST &amp; FOLLOW sets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673E4C-DDD0-8F02-8ECE-F888AE63878D}"/>
              </a:ext>
            </a:extLst>
          </p:cNvPr>
          <p:cNvSpPr/>
          <p:nvPr/>
        </p:nvSpPr>
        <p:spPr>
          <a:xfrm>
            <a:off x="5872556" y="2415581"/>
            <a:ext cx="2962057" cy="871516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 Construction: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 / LR / SLR / CLR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conflicts (shift/reduce)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9737A9-8FED-EF62-0994-4B8D84FC541B}"/>
              </a:ext>
            </a:extLst>
          </p:cNvPr>
          <p:cNvSpPr/>
          <p:nvPr/>
        </p:nvSpPr>
        <p:spPr>
          <a:xfrm>
            <a:off x="3748124" y="3591138"/>
            <a:ext cx="2962057" cy="810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Parser Simulation: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parsing execution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C3D64D-99AE-1518-0929-2FBAF22F98BC}"/>
              </a:ext>
            </a:extLst>
          </p:cNvPr>
          <p:cNvSpPr/>
          <p:nvPr/>
        </p:nvSpPr>
        <p:spPr>
          <a:xfrm>
            <a:off x="254381" y="3596868"/>
            <a:ext cx="2962057" cy="810126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&amp; Learning Support: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of different parsers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concept clarity through visuals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CAADB6-A60E-9B91-3CBC-9C7FBC4E016B}"/>
              </a:ext>
            </a:extLst>
          </p:cNvPr>
          <p:cNvCxnSpPr>
            <a:stCxn id="2" idx="3"/>
          </p:cNvCxnSpPr>
          <p:nvPr/>
        </p:nvCxnSpPr>
        <p:spPr>
          <a:xfrm>
            <a:off x="2750075" y="1739034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FCFC8D-9385-56C1-98F0-09E92D54542A}"/>
              </a:ext>
            </a:extLst>
          </p:cNvPr>
          <p:cNvSpPr/>
          <p:nvPr/>
        </p:nvSpPr>
        <p:spPr>
          <a:xfrm>
            <a:off x="2773152" y="1496718"/>
            <a:ext cx="978408" cy="484632"/>
          </a:xfrm>
          <a:prstGeom prst="rightArrow">
            <a:avLst>
              <a:gd name="adj1" fmla="val 38651"/>
              <a:gd name="adj2" fmla="val 471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F0EB438-BCC9-87BE-A0EF-803DD958DC3B}"/>
              </a:ext>
            </a:extLst>
          </p:cNvPr>
          <p:cNvSpPr/>
          <p:nvPr/>
        </p:nvSpPr>
        <p:spPr>
          <a:xfrm rot="5400000">
            <a:off x="6737613" y="1574333"/>
            <a:ext cx="813816" cy="868680"/>
          </a:xfrm>
          <a:prstGeom prst="bentArrow">
            <a:avLst>
              <a:gd name="adj1" fmla="val 2331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6D97CAC2-34F1-0B6B-8078-3705075B805E}"/>
              </a:ext>
            </a:extLst>
          </p:cNvPr>
          <p:cNvSpPr/>
          <p:nvPr/>
        </p:nvSpPr>
        <p:spPr>
          <a:xfrm rot="10800000">
            <a:off x="6710182" y="3287097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0EB8A60-AF72-3523-4FB7-31461D529C42}"/>
              </a:ext>
            </a:extLst>
          </p:cNvPr>
          <p:cNvSpPr/>
          <p:nvPr/>
        </p:nvSpPr>
        <p:spPr>
          <a:xfrm>
            <a:off x="3207275" y="3753885"/>
            <a:ext cx="531685" cy="484632"/>
          </a:xfrm>
          <a:prstGeom prst="leftArrow">
            <a:avLst>
              <a:gd name="adj1" fmla="val 4148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9279" y="190903"/>
            <a:ext cx="7705440" cy="4812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Objective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192504" y="1107361"/>
            <a:ext cx="8758989" cy="401757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Parser Simulator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visual tool that simulates how different parsers (LL, LR, SLR, CLR) work, helping users understand the internal mechanisms of parsing rather than just the final result.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Learning through Visualization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parsing steps like stack operations, input consumption, parsing table lookups, and action decisions (shift/reduce) with animations and step-by-step breakdowns to aid comprehension.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and Display FIRST and FOLLOW Sets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and present the FIRST and FOLLOW sets of any user-provided grammar in a readable and structured format, helping users understand how they’re derived and why they matter in parsing.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Parsing in Real-Time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input strings and simulate parsing on them step-by-step. Show how the stack, input buffer, and action changes at each stage to mimic how real parsers work under the hood.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Multiple Parsing Techniques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side-by-side comparison of how different parsing methods handle the same grammar and input, allowing users to directly observe the differences in parsing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19280" y="345299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Technology</a:t>
            </a:r>
            <a:r>
              <a:rPr lang="en" sz="3500" b="0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 </a:t>
            </a: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Stack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F32A4656-5BDF-300F-D8FC-3DDE8A38E264}"/>
              </a:ext>
            </a:extLst>
          </p:cNvPr>
          <p:cNvSpPr txBox="1"/>
          <p:nvPr/>
        </p:nvSpPr>
        <p:spPr>
          <a:xfrm>
            <a:off x="322551" y="1210795"/>
            <a:ext cx="276728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15595" algn="l"/>
              </a:tabLst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Interactive Visual Interface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0A6FBFDB-4D35-FABA-E848-DACBA492F699}"/>
              </a:ext>
            </a:extLst>
          </p:cNvPr>
          <p:cNvSpPr txBox="1"/>
          <p:nvPr/>
        </p:nvSpPr>
        <p:spPr>
          <a:xfrm>
            <a:off x="124787" y="1988770"/>
            <a:ext cx="2842435" cy="210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47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Built using ReactJS (planned) to provide a dynamic and responsive user experience for grammar input, table display, and parser simulation.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Utilizes Tailwind CSS for rapid and clean UI design with consistent styling.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Integrates visualization libraries to animate stack operations, parsing table highlights, and parsing actions (shift/reduce).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670E1F74-A371-53EA-F781-C849DF365B43}"/>
              </a:ext>
            </a:extLst>
          </p:cNvPr>
          <p:cNvSpPr txBox="1"/>
          <p:nvPr/>
        </p:nvSpPr>
        <p:spPr>
          <a:xfrm>
            <a:off x="3180368" y="1210639"/>
            <a:ext cx="270949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" algn="l"/>
              </a:tabLst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Core Parsing Engine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A14BF1FE-0157-E9B7-EBBF-0163AE9A46A2}"/>
              </a:ext>
            </a:extLst>
          </p:cNvPr>
          <p:cNvSpPr txBox="1"/>
          <p:nvPr/>
        </p:nvSpPr>
        <p:spPr>
          <a:xfrm>
            <a:off x="2967222" y="1982900"/>
            <a:ext cx="2965047" cy="228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47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Developed in Python, responsible for grammar validation, FIRST/FOLLOW computation, parsing table generation, and parsing logic.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Implements detailed parsing simulations for techniques like LL, LR, SLR, and CLR, returning every step of the parsing process.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Uses Flask 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FastAPI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expose backend functionality via RESTful APIs, ensuring seamless interaction with the frontend.</a:t>
            </a:r>
          </a:p>
        </p:txBody>
      </p:sp>
      <p:sp>
        <p:nvSpPr>
          <p:cNvPr id="51" name="object 20">
            <a:extLst>
              <a:ext uri="{FF2B5EF4-FFF2-40B4-BE49-F238E27FC236}">
                <a16:creationId xmlns:a16="http://schemas.microsoft.com/office/drawing/2014/main" id="{A0FD3CFD-7FAA-B590-3C4A-18C936942A52}"/>
              </a:ext>
            </a:extLst>
          </p:cNvPr>
          <p:cNvSpPr txBox="1"/>
          <p:nvPr/>
        </p:nvSpPr>
        <p:spPr>
          <a:xfrm>
            <a:off x="6161470" y="1227359"/>
            <a:ext cx="26561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299085" algn="l"/>
              </a:tabLst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&amp; Tools: Support and Communication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EBB7A2B8-E7BE-690A-6F05-1A3F3423E4BB}"/>
              </a:ext>
            </a:extLst>
          </p:cNvPr>
          <p:cNvSpPr txBox="1"/>
          <p:nvPr/>
        </p:nvSpPr>
        <p:spPr>
          <a:xfrm>
            <a:off x="5932269" y="1982900"/>
            <a:ext cx="2885357" cy="228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463" indent="-47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 &amp; GitHub for version control and team collaboration, making project tracking and contribution management smooth.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REST API layer enables real-time communication between the user interface and logic engine.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Optional tools like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Graphviz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NetworkX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may be used to visualize grammar trees or parsing automata for deeper understanding.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6FF558-183F-81BD-91AF-BCACDA28C4E9}"/>
              </a:ext>
            </a:extLst>
          </p:cNvPr>
          <p:cNvCxnSpPr>
            <a:cxnSpLocks/>
          </p:cNvCxnSpPr>
          <p:nvPr/>
        </p:nvCxnSpPr>
        <p:spPr>
          <a:xfrm>
            <a:off x="3089835" y="1227359"/>
            <a:ext cx="0" cy="32621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15ED6C-F04E-39DD-80DB-7A5866BC3D27}"/>
              </a:ext>
            </a:extLst>
          </p:cNvPr>
          <p:cNvCxnSpPr>
            <a:stCxn id="38" idx="3"/>
          </p:cNvCxnSpPr>
          <p:nvPr/>
        </p:nvCxnSpPr>
        <p:spPr>
          <a:xfrm>
            <a:off x="3089835" y="147358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C09DCC-DFB8-4BE1-11F5-31090D5F8EF3}"/>
              </a:ext>
            </a:extLst>
          </p:cNvPr>
          <p:cNvCxnSpPr>
            <a:cxnSpLocks/>
          </p:cNvCxnSpPr>
          <p:nvPr/>
        </p:nvCxnSpPr>
        <p:spPr>
          <a:xfrm>
            <a:off x="6033568" y="1227359"/>
            <a:ext cx="0" cy="32621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192505" y="202904"/>
            <a:ext cx="8772740" cy="56024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Workflow/Architecture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767F1-8F1F-5E38-707B-9D7BC311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95" y="673769"/>
            <a:ext cx="5923361" cy="42668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182192" y="206255"/>
            <a:ext cx="8779615" cy="6280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Roles and Responsibilities of Each Team Member</a:t>
            </a:r>
            <a:endParaRPr lang="fr-FR" sz="3500" b="1" u="sng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35A9E9F-D168-96CC-355E-4AA8DBFEDFEE}"/>
              </a:ext>
            </a:extLst>
          </p:cNvPr>
          <p:cNvSpPr txBox="1"/>
          <p:nvPr/>
        </p:nvSpPr>
        <p:spPr>
          <a:xfrm>
            <a:off x="269206" y="1646397"/>
            <a:ext cx="276728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15595" algn="l"/>
              </a:tabLst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(Team Lead)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4721F95F-4C65-EAF2-AF8C-B4BB100ACDD2}"/>
              </a:ext>
            </a:extLst>
          </p:cNvPr>
          <p:cNvSpPr txBox="1"/>
          <p:nvPr/>
        </p:nvSpPr>
        <p:spPr>
          <a:xfrm>
            <a:off x="3317874" y="1657139"/>
            <a:ext cx="267221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Anshul Sati</a:t>
            </a: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14D52DF8-F0CB-03B2-5556-31352312EFA0}"/>
              </a:ext>
            </a:extLst>
          </p:cNvPr>
          <p:cNvSpPr txBox="1"/>
          <p:nvPr/>
        </p:nvSpPr>
        <p:spPr>
          <a:xfrm>
            <a:off x="3015355" y="2138840"/>
            <a:ext cx="2837228" cy="2728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47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simulation and step-by-step execution engine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—showing stack, input buffer, and actions clearly.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animation logic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 updates, table lookups, etc.) and debugging complex parser behaviors.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detection algorithms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builds logic for parsing table construction.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4F5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0F4854B-AE53-52C3-D9F0-2CEA481AADFE}"/>
              </a:ext>
            </a:extLst>
          </p:cNvPr>
          <p:cNvSpPr txBox="1"/>
          <p:nvPr/>
        </p:nvSpPr>
        <p:spPr>
          <a:xfrm>
            <a:off x="6271474" y="1534028"/>
            <a:ext cx="25425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299085" algn="l"/>
              </a:tabLst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Negi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8717F1DC-3755-A7B1-845F-87547583E0F8}"/>
              </a:ext>
            </a:extLst>
          </p:cNvPr>
          <p:cNvSpPr txBox="1"/>
          <p:nvPr/>
        </p:nvSpPr>
        <p:spPr>
          <a:xfrm>
            <a:off x="5908107" y="2112879"/>
            <a:ext cx="2965047" cy="1918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463" indent="-47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user interface and visualizations using ReactJS and Tailwind CSS.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layer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Flask 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code is version-controlled and well-documented.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4F5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055904-EC43-8184-9520-D9B301054959}"/>
              </a:ext>
            </a:extLst>
          </p:cNvPr>
          <p:cNvCxnSpPr>
            <a:stCxn id="2" idx="3"/>
          </p:cNvCxnSpPr>
          <p:nvPr/>
        </p:nvCxnSpPr>
        <p:spPr>
          <a:xfrm>
            <a:off x="3036490" y="1769508"/>
            <a:ext cx="914400" cy="105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14">
            <a:extLst>
              <a:ext uri="{FF2B5EF4-FFF2-40B4-BE49-F238E27FC236}">
                <a16:creationId xmlns:a16="http://schemas.microsoft.com/office/drawing/2014/main" id="{621FEE02-67A0-EF4F-3C5F-29FE1EA51C67}"/>
              </a:ext>
            </a:extLst>
          </p:cNvPr>
          <p:cNvSpPr txBox="1"/>
          <p:nvPr/>
        </p:nvSpPr>
        <p:spPr>
          <a:xfrm>
            <a:off x="124788" y="2138840"/>
            <a:ext cx="2965047" cy="17338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47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task delegation, and milestone tracking.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backend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Python—especially grammar processing, FIRST/FOLLOW set computation, and parser logic (LL, LR, SLR, CLR).</a:t>
            </a:r>
          </a:p>
          <a:p>
            <a:pPr marL="4000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integration between frontend and backend modules.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4F5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A30A-A1E4-6437-6633-0AFEFB99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5CE28-AE22-26EB-1524-30E67037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49" y="1794442"/>
            <a:ext cx="421270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1111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678</Words>
  <Application>Microsoft Office PowerPoint</Application>
  <PresentationFormat>On-screen Show (16:9)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8</vt:i4>
      </vt:variant>
    </vt:vector>
  </HeadingPairs>
  <TitlesOfParts>
    <vt:vector size="42" baseType="lpstr">
      <vt:lpstr>Albert Sans</vt:lpstr>
      <vt:lpstr>Arial</vt:lpstr>
      <vt:lpstr>Calibri</vt:lpstr>
      <vt:lpstr>Cambria</vt:lpstr>
      <vt:lpstr>Elsie</vt:lpstr>
      <vt:lpstr>OpenSymbol</vt:lpstr>
      <vt:lpstr>Symbol</vt:lpstr>
      <vt:lpstr>Times New Roman</vt:lpstr>
      <vt:lpstr>Wingdings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Slidesgo Final Pages</vt:lpstr>
      <vt:lpstr>Slidesgo Final Pages</vt:lpstr>
      <vt:lpstr>Interactive Parser Visualizer</vt:lpstr>
      <vt:lpstr>Team Information</vt:lpstr>
      <vt:lpstr>Project Idea/Overview</vt:lpstr>
      <vt:lpstr>Objective</vt:lpstr>
      <vt:lpstr>Technology Stack</vt:lpstr>
      <vt:lpstr>Workflow/Architecture</vt:lpstr>
      <vt:lpstr>Roles and Responsibilities of Each Team Member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Parser Visualizer</dc:title>
  <dc:creator>jasmeet singh</dc:creator>
  <cp:lastModifiedBy>Anshul Sati</cp:lastModifiedBy>
  <cp:revision>9</cp:revision>
  <dcterms:modified xsi:type="dcterms:W3CDTF">2025-04-19T17:38:38Z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2025-04-19T06:02:12Z</dcterms:created>
  <dc:creator>Unknown Creator</dc:creator>
  <dc:description/>
  <dc:language>en-US</dc:language>
  <cp:lastModifiedBy>Unknown Creator</cp:lastModifiedBy>
  <dcterms:modified xsi:type="dcterms:W3CDTF">2025-04-19T06:02:12Z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9</vt:r8>
  </property>
</Properties>
</file>