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82" r:id="rId10"/>
    <p:sldId id="283" r:id="rId11"/>
    <p:sldId id="273" r:id="rId12"/>
    <p:sldId id="272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4" r:id="rId21"/>
    <p:sldId id="286" r:id="rId22"/>
    <p:sldId id="287" r:id="rId23"/>
    <p:sldId id="259" r:id="rId24"/>
    <p:sldId id="288" r:id="rId25"/>
    <p:sldId id="289" r:id="rId26"/>
    <p:sldId id="290" r:id="rId27"/>
    <p:sldId id="26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4" r:id="rId59"/>
    <p:sldId id="325" r:id="rId60"/>
    <p:sldId id="326" r:id="rId61"/>
    <p:sldId id="321" r:id="rId62"/>
    <p:sldId id="327" r:id="rId63"/>
    <p:sldId id="322" r:id="rId64"/>
    <p:sldId id="261" r:id="rId65"/>
    <p:sldId id="262" r:id="rId66"/>
    <p:sldId id="263" r:id="rId67"/>
    <p:sldId id="264" r:id="rId68"/>
    <p:sldId id="265" r:id="rId69"/>
    <p:sldId id="26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9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8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7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2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8E53-7E24-4243-BA51-82815A09F5A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24DE-8D79-4E89-B7B1-E53BCEF2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Computer Organization &amp; Architecture</a:t>
            </a:r>
            <a:br>
              <a:rPr lang="en-IN" dirty="0" smtClean="0"/>
            </a:br>
            <a:r>
              <a:rPr lang="en-IN" dirty="0" smtClean="0"/>
              <a:t>UNIT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Assembly Language and Input/output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AD8C-74C2-CB93-F71E-23FD7DD7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Assembler Directives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F59EC-27E7-0183-1705-7A54F0EE4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82" y="1586754"/>
            <a:ext cx="9968753" cy="4482352"/>
          </a:xfrm>
        </p:spPr>
      </p:pic>
    </p:spTree>
    <p:extLst>
      <p:ext uri="{BB962C8B-B14F-4D97-AF65-F5344CB8AC3E}">
        <p14:creationId xmlns:p14="http://schemas.microsoft.com/office/powerpoint/2010/main" val="3470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assembler is to produce an object </a:t>
            </a:r>
            <a:r>
              <a:rPr lang="en-US" dirty="0" smtClean="0">
                <a:solidFill>
                  <a:srgbClr val="FF0000"/>
                </a:solidFill>
              </a:rPr>
              <a:t>program, </a:t>
            </a:r>
            <a:r>
              <a:rPr lang="en-IN" dirty="0" smtClean="0">
                <a:solidFill>
                  <a:srgbClr val="FF0000"/>
                </a:solidFill>
              </a:rPr>
              <a:t>it </a:t>
            </a:r>
            <a:r>
              <a:rPr lang="en-IN" dirty="0">
                <a:solidFill>
                  <a:srgbClr val="FF0000"/>
                </a:solidFill>
              </a:rPr>
              <a:t>has to know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interpret the names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to place the instructions in the memory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to place the data operands in the </a:t>
            </a:r>
            <a:r>
              <a:rPr lang="en-US" dirty="0" smtClean="0"/>
              <a:t>memory</a:t>
            </a:r>
          </a:p>
          <a:p>
            <a:r>
              <a:rPr lang="en-US" dirty="0"/>
              <a:t>To provide this information, the source program may be </a:t>
            </a:r>
            <a:r>
              <a:rPr lang="en-US" dirty="0" smtClean="0"/>
              <a:t>written as in Fig. b (next slide)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7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26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a. Memory arrangement                                                                      b. Assembly </a:t>
            </a:r>
            <a:r>
              <a:rPr lang="en-US" sz="2000" b="1" dirty="0"/>
              <a:t>language </a:t>
            </a:r>
            <a:r>
              <a:rPr lang="en-US" sz="2000" b="1" dirty="0" smtClean="0"/>
              <a:t>representation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0" y="793102"/>
            <a:ext cx="4926563" cy="5589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76" y="793102"/>
            <a:ext cx="6505545" cy="5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 </a:t>
            </a:r>
            <a:r>
              <a:rPr lang="en-US" dirty="0"/>
              <a:t>directive, </a:t>
            </a:r>
            <a:r>
              <a:rPr lang="en-US" dirty="0" smtClean="0">
                <a:solidFill>
                  <a:srgbClr val="FF0000"/>
                </a:solidFill>
              </a:rPr>
              <a:t>ORIGIN, tells </a:t>
            </a:r>
            <a:r>
              <a:rPr lang="en-US" dirty="0">
                <a:solidFill>
                  <a:srgbClr val="FF0000"/>
                </a:solidFill>
              </a:rPr>
              <a:t>the assembler </a:t>
            </a:r>
            <a:r>
              <a:rPr lang="en-US" dirty="0" smtClean="0">
                <a:solidFill>
                  <a:srgbClr val="FF0000"/>
                </a:solidFill>
              </a:rPr>
              <a:t>program where </a:t>
            </a:r>
            <a:r>
              <a:rPr lang="en-US" dirty="0">
                <a:solidFill>
                  <a:srgbClr val="FF0000"/>
                </a:solidFill>
              </a:rPr>
              <a:t>in the memory to place the instructions that </a:t>
            </a:r>
            <a:r>
              <a:rPr lang="en-US" dirty="0" smtClean="0">
                <a:solidFill>
                  <a:srgbClr val="FF0000"/>
                </a:solidFill>
              </a:rPr>
              <a:t>follow</a:t>
            </a:r>
          </a:p>
          <a:p>
            <a:r>
              <a:rPr lang="en-IN" dirty="0" smtClean="0"/>
              <a:t>Instructions </a:t>
            </a:r>
            <a:r>
              <a:rPr lang="en-US" dirty="0"/>
              <a:t>of the object program are to be loaded in the memory starting at </a:t>
            </a:r>
            <a:r>
              <a:rPr lang="en-US" dirty="0">
                <a:solidFill>
                  <a:srgbClr val="FF0000"/>
                </a:solidFill>
              </a:rPr>
              <a:t>address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</a:p>
          <a:p>
            <a:r>
              <a:rPr lang="en-US" dirty="0">
                <a:solidFill>
                  <a:srgbClr val="FF0000"/>
                </a:solidFill>
              </a:rPr>
              <a:t>second ORIGIN directive tells the assembler program where in the memory </a:t>
            </a:r>
            <a:r>
              <a:rPr lang="en-US" dirty="0" smtClean="0">
                <a:solidFill>
                  <a:srgbClr val="FF0000"/>
                </a:solidFill>
              </a:rPr>
              <a:t>to place </a:t>
            </a:r>
            <a:r>
              <a:rPr lang="en-US" dirty="0">
                <a:solidFill>
                  <a:srgbClr val="FF0000"/>
                </a:solidFill>
              </a:rPr>
              <a:t>the data block that follows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this case, the location specified has the </a:t>
            </a:r>
            <a:r>
              <a:rPr lang="en-US" dirty="0">
                <a:solidFill>
                  <a:srgbClr val="FF0000"/>
                </a:solidFill>
              </a:rPr>
              <a:t>address 200.</a:t>
            </a:r>
          </a:p>
          <a:p>
            <a:r>
              <a:rPr lang="en-US" dirty="0"/>
              <a:t>This is intended to be the location in which the final sum will be stored.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4-byte </a:t>
            </a:r>
            <a:r>
              <a:rPr lang="en-US" dirty="0" smtClean="0">
                <a:solidFill>
                  <a:srgbClr val="FF0000"/>
                </a:solidFill>
              </a:rPr>
              <a:t>space for </a:t>
            </a:r>
            <a:r>
              <a:rPr lang="en-US" dirty="0">
                <a:solidFill>
                  <a:srgbClr val="FF0000"/>
                </a:solidFill>
              </a:rPr>
              <a:t>the sum is reserved by means of the assembler directive RESERVE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word, at </a:t>
            </a:r>
            <a:r>
              <a:rPr lang="en-US" dirty="0"/>
              <a:t>address 204, has to contain the value 150 which is the number of entries in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DATAWORD directive is used to inform the assembler of this requirement</a:t>
            </a:r>
            <a:r>
              <a:rPr lang="en-US" dirty="0" smtClean="0"/>
              <a:t>.</a:t>
            </a:r>
          </a:p>
          <a:p>
            <a:r>
              <a:rPr lang="en-US" dirty="0"/>
              <a:t>The next RESERVE directive declares that a memory block of 600 bytes is to be reserved for 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directive does not cause any data to be loaded in these </a:t>
            </a:r>
            <a:r>
              <a:rPr lang="en-US" dirty="0" smtClean="0"/>
              <a:t>locations</a:t>
            </a:r>
          </a:p>
          <a:p>
            <a:r>
              <a:rPr lang="en-IN" dirty="0"/>
              <a:t>The last statement </a:t>
            </a:r>
            <a:r>
              <a:rPr lang="en-US" dirty="0"/>
              <a:t>in the source program is the assembler directive END, which tells the assembler that this is the end of the source program text.</a:t>
            </a:r>
            <a:endParaRPr lang="en-IN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6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90"/>
            <a:ext cx="10515600" cy="6027673"/>
          </a:xfrm>
        </p:spPr>
        <p:txBody>
          <a:bodyPr>
            <a:normAutofit/>
          </a:bodyPr>
          <a:lstStyle/>
          <a:p>
            <a:r>
              <a:rPr lang="en-US" dirty="0"/>
              <a:t>Any statement that results </a:t>
            </a:r>
            <a:r>
              <a:rPr lang="en-US" dirty="0" smtClean="0"/>
              <a:t>in instructions </a:t>
            </a:r>
            <a:r>
              <a:rPr lang="en-US" dirty="0"/>
              <a:t>or data being placed in a memory location may be given a </a:t>
            </a:r>
            <a:r>
              <a:rPr lang="en-US" dirty="0">
                <a:solidFill>
                  <a:srgbClr val="FF0000"/>
                </a:solidFill>
              </a:rPr>
              <a:t>memory </a:t>
            </a:r>
            <a:r>
              <a:rPr lang="en-US" dirty="0" smtClean="0">
                <a:solidFill>
                  <a:srgbClr val="FF0000"/>
                </a:solidFill>
              </a:rPr>
              <a:t>address label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assembler automatically assigns the address of that location to the label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, in the data block that follows the second ORIGIN directive, we used the </a:t>
            </a:r>
            <a:r>
              <a:rPr lang="en-US" dirty="0" smtClean="0"/>
              <a:t>labels SUM</a:t>
            </a:r>
            <a:r>
              <a:rPr lang="en-US" dirty="0"/>
              <a:t>, N, and NUM1.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the first RESERVE statement after the ORIGIN </a:t>
            </a:r>
            <a:r>
              <a:rPr lang="en-US" dirty="0" smtClean="0"/>
              <a:t>directive is </a:t>
            </a:r>
            <a:r>
              <a:rPr lang="en-US" dirty="0"/>
              <a:t>given the label SUM, the name SUM is assigned the value 200.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SUM </a:t>
            </a:r>
            <a:r>
              <a:rPr lang="en-US" dirty="0" smtClean="0"/>
              <a:t>is encountered </a:t>
            </a:r>
            <a:r>
              <a:rPr lang="en-US" dirty="0"/>
              <a:t>in the program, it will be replaced with this value.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SUM as a label in this manner is equivalent to using the assembler directive</a:t>
            </a:r>
          </a:p>
          <a:p>
            <a:r>
              <a:rPr lang="en-IN" dirty="0" smtClean="0"/>
              <a:t>                                      SUM </a:t>
            </a:r>
            <a:r>
              <a:rPr lang="en-IN" dirty="0"/>
              <a:t>EQU 200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r>
              <a:rPr lang="en-US" dirty="0"/>
              <a:t>, the labels N and NUM1 are assigned the values 204 and 208, </a:t>
            </a:r>
            <a:r>
              <a:rPr lang="en-US" dirty="0" smtClean="0"/>
              <a:t>respectively, because </a:t>
            </a:r>
            <a:r>
              <a:rPr lang="en-US" dirty="0"/>
              <a:t>they represent the addresses of the two word locations immediately following </a:t>
            </a:r>
            <a:r>
              <a:rPr lang="en-US" dirty="0" smtClean="0"/>
              <a:t>the word </a:t>
            </a:r>
            <a:r>
              <a:rPr lang="en-US" dirty="0"/>
              <a:t>location with address 200.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7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assembly languages require statements in a source program to be written in </a:t>
            </a:r>
            <a:r>
              <a:rPr lang="en-US" dirty="0" smtClean="0"/>
              <a:t>the </a:t>
            </a:r>
            <a:r>
              <a:rPr lang="en-IN" dirty="0" smtClean="0"/>
              <a:t>form</a:t>
            </a:r>
            <a:endParaRPr lang="en-IN" dirty="0"/>
          </a:p>
          <a:p>
            <a:r>
              <a:rPr lang="en-IN" dirty="0"/>
              <a:t>Label: Operation Operand(s) Comment</a:t>
            </a:r>
          </a:p>
          <a:p>
            <a:r>
              <a:rPr lang="en-US" dirty="0"/>
              <a:t>These four </a:t>
            </a:r>
            <a:r>
              <a:rPr lang="en-US" i="1" dirty="0"/>
              <a:t>fields </a:t>
            </a:r>
            <a:r>
              <a:rPr lang="en-US" dirty="0"/>
              <a:t>are separated by an appropriate delimiter, perhaps one or more blank </a:t>
            </a:r>
            <a:r>
              <a:rPr lang="en-US" dirty="0" smtClean="0"/>
              <a:t>or tab </a:t>
            </a:r>
            <a:r>
              <a:rPr lang="en-US" dirty="0"/>
              <a:t>characters.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Label is an optional name associated with the memory address </a:t>
            </a:r>
            <a:r>
              <a:rPr lang="en-US" dirty="0" smtClean="0"/>
              <a:t>where the </a:t>
            </a:r>
            <a:r>
              <a:rPr lang="en-US" dirty="0"/>
              <a:t>machine-language instruction produced from the statement will be loaded. </a:t>
            </a:r>
            <a:endParaRPr lang="en-US" dirty="0" smtClean="0"/>
          </a:p>
          <a:p>
            <a:r>
              <a:rPr lang="en-US" dirty="0" smtClean="0"/>
              <a:t>Labels may also </a:t>
            </a:r>
            <a:r>
              <a:rPr lang="en-US" dirty="0"/>
              <a:t>be associated with addresses of data items.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Figure </a:t>
            </a:r>
            <a:r>
              <a:rPr lang="en-US" dirty="0" smtClean="0"/>
              <a:t>(slide 12) </a:t>
            </a:r>
            <a:r>
              <a:rPr lang="en-US" dirty="0"/>
              <a:t>there are four labels: </a:t>
            </a:r>
            <a:r>
              <a:rPr lang="en-US" dirty="0" smtClean="0"/>
              <a:t>LOOP, </a:t>
            </a:r>
            <a:r>
              <a:rPr lang="en-IN" dirty="0" smtClean="0"/>
              <a:t>SUM</a:t>
            </a:r>
            <a:r>
              <a:rPr lang="en-IN" dirty="0"/>
              <a:t>, N, and NUM1.</a:t>
            </a:r>
          </a:p>
        </p:txBody>
      </p:sp>
    </p:spTree>
    <p:extLst>
      <p:ext uri="{BB962C8B-B14F-4D97-AF65-F5344CB8AC3E}">
        <p14:creationId xmlns:p14="http://schemas.microsoft.com/office/powerpoint/2010/main" val="21494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Operation field contains an assembler directive or the OP-code mnemonic </a:t>
            </a:r>
            <a:r>
              <a:rPr lang="en-US" dirty="0" smtClean="0"/>
              <a:t>of the </a:t>
            </a:r>
            <a:r>
              <a:rPr lang="en-US" dirty="0"/>
              <a:t>desired instruction.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Operand field contains addressing information for </a:t>
            </a:r>
            <a:r>
              <a:rPr lang="en-US" dirty="0" smtClean="0"/>
              <a:t>accessing the </a:t>
            </a:r>
            <a:r>
              <a:rPr lang="en-US" dirty="0"/>
              <a:t>operands.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Comment field is ignored by the assembler program.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</a:t>
            </a:r>
            <a:r>
              <a:rPr lang="en-US" dirty="0" smtClean="0"/>
              <a:t>for documentation </a:t>
            </a:r>
            <a:r>
              <a:rPr lang="en-US" dirty="0"/>
              <a:t>purposes to make the program easier to understand.</a:t>
            </a:r>
          </a:p>
          <a:p>
            <a:r>
              <a:rPr lang="en-US" dirty="0"/>
              <a:t>A</a:t>
            </a:r>
            <a:r>
              <a:rPr lang="en-US" dirty="0" smtClean="0"/>
              <a:t>ssembly languages </a:t>
            </a:r>
            <a:r>
              <a:rPr lang="en-US" dirty="0"/>
              <a:t>differ in detail and complexity from one computer to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93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Execution of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085183"/>
          </a:xfrm>
        </p:spPr>
        <p:txBody>
          <a:bodyPr>
            <a:normAutofit/>
          </a:bodyPr>
          <a:lstStyle/>
          <a:p>
            <a:r>
              <a:rPr lang="en-US" dirty="0"/>
              <a:t>A source program written in an assembly language must be assembled </a:t>
            </a:r>
            <a:r>
              <a:rPr lang="en-US" dirty="0">
                <a:solidFill>
                  <a:srgbClr val="FF0000"/>
                </a:solidFill>
              </a:rPr>
              <a:t>into a </a:t>
            </a:r>
            <a:r>
              <a:rPr lang="en-US" dirty="0" smtClean="0">
                <a:solidFill>
                  <a:srgbClr val="FF0000"/>
                </a:solidFill>
              </a:rPr>
              <a:t>machine language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object </a:t>
            </a:r>
            <a:r>
              <a:rPr lang="en-US" dirty="0"/>
              <a:t>program </a:t>
            </a:r>
            <a:r>
              <a:rPr lang="en-US" dirty="0">
                <a:solidFill>
                  <a:srgbClr val="FF0000"/>
                </a:solidFill>
              </a:rPr>
              <a:t>before it can be executed.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ssembler program </a:t>
            </a:r>
            <a:r>
              <a:rPr lang="en-US" dirty="0"/>
              <a:t>replaces all symbols denoting operations and addressing modes with the </a:t>
            </a:r>
            <a:r>
              <a:rPr lang="en-US" dirty="0">
                <a:solidFill>
                  <a:srgbClr val="FF0000"/>
                </a:solidFill>
              </a:rPr>
              <a:t>binary </a:t>
            </a:r>
            <a:r>
              <a:rPr lang="en-US" dirty="0" smtClean="0">
                <a:solidFill>
                  <a:srgbClr val="FF0000"/>
                </a:solidFill>
              </a:rPr>
              <a:t>codes </a:t>
            </a:r>
            <a:r>
              <a:rPr lang="en-US" dirty="0" smtClean="0"/>
              <a:t>used </a:t>
            </a:r>
            <a:r>
              <a:rPr lang="en-US" dirty="0"/>
              <a:t>in machine instructions, and replaces all names and labels with their actual values</a:t>
            </a:r>
            <a:r>
              <a:rPr lang="en-US" dirty="0" smtClean="0"/>
              <a:t>.</a:t>
            </a:r>
          </a:p>
          <a:p>
            <a:r>
              <a:rPr lang="en-US" dirty="0"/>
              <a:t>A key part of the assembly process is </a:t>
            </a:r>
            <a:r>
              <a:rPr lang="en-US" dirty="0">
                <a:solidFill>
                  <a:srgbClr val="FF0000"/>
                </a:solidFill>
              </a:rPr>
              <a:t>determining the values that replace the names</a:t>
            </a:r>
            <a:r>
              <a:rPr lang="en-US" dirty="0"/>
              <a:t> (</a:t>
            </a:r>
            <a:r>
              <a:rPr lang="en-IN" dirty="0"/>
              <a:t>EQU directive</a:t>
            </a:r>
            <a:r>
              <a:rPr lang="en-US" dirty="0" smtClean="0"/>
              <a:t>)</a:t>
            </a:r>
          </a:p>
          <a:p>
            <a:r>
              <a:rPr lang="en-US" dirty="0"/>
              <a:t>The assembler must </a:t>
            </a:r>
            <a:r>
              <a:rPr lang="en-US" dirty="0">
                <a:solidFill>
                  <a:srgbClr val="FF0000"/>
                </a:solidFill>
              </a:rPr>
              <a:t>keep track of addresses </a:t>
            </a:r>
            <a:r>
              <a:rPr lang="en-US" dirty="0"/>
              <a:t>as it generates </a:t>
            </a:r>
            <a:r>
              <a:rPr lang="en-IN" dirty="0"/>
              <a:t>the machine code for successive instructions.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Assembly Language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Stacks</a:t>
            </a:r>
          </a:p>
          <a:p>
            <a:r>
              <a:rPr lang="en-US" dirty="0" smtClean="0"/>
              <a:t>Subroutines</a:t>
            </a:r>
          </a:p>
          <a:p>
            <a:r>
              <a:rPr lang="en-US" dirty="0" smtClean="0"/>
              <a:t>Additional Instructions</a:t>
            </a:r>
          </a:p>
          <a:p>
            <a:r>
              <a:rPr lang="en-US" dirty="0" smtClean="0"/>
              <a:t>Accessing </a:t>
            </a:r>
            <a:r>
              <a:rPr lang="en-US" dirty="0"/>
              <a:t>I/O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Interrupts</a:t>
            </a:r>
          </a:p>
          <a:p>
            <a:r>
              <a:rPr lang="en-US" dirty="0" smtClean="0"/>
              <a:t>Bus Structure</a:t>
            </a:r>
          </a:p>
          <a:p>
            <a:r>
              <a:rPr lang="en-US" dirty="0" smtClean="0"/>
              <a:t>Bus Operation</a:t>
            </a:r>
          </a:p>
          <a:p>
            <a:r>
              <a:rPr lang="en-US" dirty="0" smtClean="0"/>
              <a:t>Arbitration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87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67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739"/>
            <a:ext cx="10515600" cy="528122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some cases, the assembler </a:t>
            </a:r>
            <a:r>
              <a:rPr lang="en-US" dirty="0">
                <a:solidFill>
                  <a:srgbClr val="FF0000"/>
                </a:solidFill>
              </a:rPr>
              <a:t>does not directly replace a name representing an </a:t>
            </a:r>
            <a:r>
              <a:rPr lang="en-US" dirty="0" smtClean="0">
                <a:solidFill>
                  <a:srgbClr val="FF0000"/>
                </a:solidFill>
              </a:rPr>
              <a:t>address with </a:t>
            </a:r>
            <a:r>
              <a:rPr lang="en-US" dirty="0">
                <a:solidFill>
                  <a:srgbClr val="FF0000"/>
                </a:solidFill>
              </a:rPr>
              <a:t>the actual value of this address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branch </a:t>
            </a:r>
            <a:r>
              <a:rPr lang="en-US" dirty="0">
                <a:solidFill>
                  <a:srgbClr val="FF0000"/>
                </a:solidFill>
              </a:rPr>
              <a:t>instruction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implemented </a:t>
            </a:r>
            <a:r>
              <a:rPr lang="en-US" dirty="0"/>
              <a:t>in machine code by </a:t>
            </a:r>
            <a:r>
              <a:rPr lang="en-US" dirty="0" smtClean="0"/>
              <a:t>specifying the </a:t>
            </a:r>
            <a:r>
              <a:rPr lang="en-US" dirty="0"/>
              <a:t>branch target as the distance (in bytes) from the present address in the Program </a:t>
            </a:r>
            <a:r>
              <a:rPr lang="en-US" dirty="0" smtClean="0"/>
              <a:t>Counter </a:t>
            </a:r>
            <a:r>
              <a:rPr lang="en-IN" dirty="0"/>
              <a:t>to the target instruction</a:t>
            </a:r>
            <a:r>
              <a:rPr lang="en-IN" dirty="0" smtClean="0"/>
              <a:t>.</a:t>
            </a:r>
          </a:p>
          <a:p>
            <a:r>
              <a:rPr lang="en-US" dirty="0"/>
              <a:t>The assembler stores the object program on the secondary storage device available in the </a:t>
            </a:r>
            <a:r>
              <a:rPr lang="en-US" dirty="0" smtClean="0"/>
              <a:t>computer.</a:t>
            </a:r>
          </a:p>
          <a:p>
            <a:r>
              <a:rPr lang="en-US" dirty="0"/>
              <a:t>The object program must be loaded into the main memory before it is executed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For this, a utility </a:t>
            </a:r>
            <a:r>
              <a:rPr lang="en-IN" dirty="0"/>
              <a:t>program called </a:t>
            </a:r>
            <a:r>
              <a:rPr lang="en-IN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loader </a:t>
            </a:r>
            <a:r>
              <a:rPr lang="en-US" dirty="0"/>
              <a:t>must already be in the memory.</a:t>
            </a:r>
            <a:endParaRPr lang="en-IN" dirty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loaded the object code, the </a:t>
            </a:r>
            <a:r>
              <a:rPr lang="en-US" dirty="0">
                <a:solidFill>
                  <a:srgbClr val="FF0000"/>
                </a:solidFill>
              </a:rPr>
              <a:t>loader starts execution of </a:t>
            </a:r>
            <a:r>
              <a:rPr lang="en-US" dirty="0" smtClean="0">
                <a:solidFill>
                  <a:srgbClr val="FF0000"/>
                </a:solidFill>
              </a:rPr>
              <a:t>the object </a:t>
            </a:r>
            <a:r>
              <a:rPr lang="en-US" dirty="0">
                <a:solidFill>
                  <a:srgbClr val="FF0000"/>
                </a:solidFill>
              </a:rPr>
              <a:t>program </a:t>
            </a:r>
            <a:r>
              <a:rPr lang="en-US" dirty="0"/>
              <a:t>by branching to the first instruction to be executed, which may be </a:t>
            </a:r>
            <a:r>
              <a:rPr lang="en-US" dirty="0" smtClean="0"/>
              <a:t>identified by </a:t>
            </a:r>
            <a:r>
              <a:rPr lang="en-US" dirty="0"/>
              <a:t>an address label such as START.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assembler places that address in the header of </a:t>
            </a:r>
            <a:r>
              <a:rPr lang="en-US" dirty="0" smtClean="0"/>
              <a:t>the object </a:t>
            </a:r>
            <a:r>
              <a:rPr lang="en-US" dirty="0"/>
              <a:t>code for the loader to use at execution time</a:t>
            </a:r>
            <a:r>
              <a:rPr lang="en-US" dirty="0" smtClean="0"/>
              <a:t>.</a:t>
            </a:r>
          </a:p>
          <a:p>
            <a:r>
              <a:rPr lang="en-US" dirty="0"/>
              <a:t>When the object program begins executing, it proceeds to completion unless there are logical errors in the program</a:t>
            </a:r>
            <a:r>
              <a:rPr lang="en-US" dirty="0" smtClean="0"/>
              <a:t>.</a:t>
            </a:r>
          </a:p>
          <a:p>
            <a:r>
              <a:rPr lang="en-US" dirty="0"/>
              <a:t>The assembler </a:t>
            </a:r>
            <a:r>
              <a:rPr lang="en-US" dirty="0" smtClean="0"/>
              <a:t>can detect </a:t>
            </a:r>
            <a:r>
              <a:rPr lang="en-US" dirty="0"/>
              <a:t>and report syntax </a:t>
            </a:r>
            <a:r>
              <a:rPr lang="en-US" dirty="0" smtClean="0"/>
              <a:t>errors, the system </a:t>
            </a:r>
            <a:r>
              <a:rPr lang="en-US" dirty="0"/>
              <a:t>software usually includes a </a:t>
            </a:r>
            <a:r>
              <a:rPr lang="en-US" i="1" dirty="0">
                <a:solidFill>
                  <a:srgbClr val="FF0000"/>
                </a:solidFill>
              </a:rPr>
              <a:t>debugger </a:t>
            </a:r>
            <a:r>
              <a:rPr lang="en-US" dirty="0">
                <a:solidFill>
                  <a:srgbClr val="FF0000"/>
                </a:solidFill>
              </a:rPr>
              <a:t>program.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1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Number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Most </a:t>
            </a:r>
            <a:r>
              <a:rPr lang="en-IN" dirty="0" smtClean="0"/>
              <a:t>assemblers </a:t>
            </a:r>
            <a:r>
              <a:rPr lang="en-US" dirty="0" smtClean="0"/>
              <a:t>allow </a:t>
            </a:r>
            <a:r>
              <a:rPr lang="en-US" dirty="0"/>
              <a:t>numerical values to be specified in different ways, using conventions that are </a:t>
            </a:r>
            <a:r>
              <a:rPr lang="en-US" dirty="0" smtClean="0"/>
              <a:t>defined </a:t>
            </a:r>
            <a:r>
              <a:rPr lang="en-IN" dirty="0" smtClean="0"/>
              <a:t>by </a:t>
            </a:r>
            <a:r>
              <a:rPr lang="en-IN" dirty="0"/>
              <a:t>the assembly-language syntax</a:t>
            </a:r>
            <a:r>
              <a:rPr lang="en-IN" dirty="0" smtClean="0"/>
              <a:t>.</a:t>
            </a:r>
          </a:p>
          <a:p>
            <a:r>
              <a:rPr lang="en-IN" dirty="0"/>
              <a:t>ADDI R2, R3, </a:t>
            </a:r>
            <a:r>
              <a:rPr lang="en-IN" dirty="0" smtClean="0"/>
              <a:t>93</a:t>
            </a:r>
          </a:p>
          <a:p>
            <a:r>
              <a:rPr lang="en-IN" dirty="0"/>
              <a:t>ADDI R2, R3, %</a:t>
            </a:r>
            <a:r>
              <a:rPr lang="en-IN" dirty="0" smtClean="0"/>
              <a:t>01011101 </a:t>
            </a:r>
          </a:p>
          <a:p>
            <a:pPr lvl="1"/>
            <a:r>
              <a:rPr lang="en-US" dirty="0" smtClean="0"/>
              <a:t>Percent</a:t>
            </a:r>
            <a:r>
              <a:rPr lang="en-IN" dirty="0" smtClean="0"/>
              <a:t>: </a:t>
            </a:r>
            <a:r>
              <a:rPr lang="en-US" dirty="0" smtClean="0"/>
              <a:t>assembler-specific </a:t>
            </a:r>
            <a:r>
              <a:rPr lang="en-US" dirty="0"/>
              <a:t>prefix symbol </a:t>
            </a:r>
            <a:r>
              <a:rPr lang="en-US" dirty="0" smtClean="0"/>
              <a:t>for binary</a:t>
            </a:r>
          </a:p>
          <a:p>
            <a:r>
              <a:rPr lang="en-US" dirty="0"/>
              <a:t>Binary numbers can be written more compactly as </a:t>
            </a:r>
            <a:r>
              <a:rPr lang="en-US" i="1" dirty="0" smtClean="0"/>
              <a:t>hexadecimal</a:t>
            </a:r>
            <a:r>
              <a:rPr lang="en-US" dirty="0"/>
              <a:t>(</a:t>
            </a:r>
            <a:r>
              <a:rPr lang="en-IN" dirty="0" smtClean="0"/>
              <a:t>93 </a:t>
            </a:r>
            <a:r>
              <a:rPr lang="en-IN" dirty="0"/>
              <a:t>becomes </a:t>
            </a:r>
            <a:r>
              <a:rPr lang="en-IN" dirty="0" smtClean="0"/>
              <a:t>5D)</a:t>
            </a:r>
          </a:p>
          <a:p>
            <a:r>
              <a:rPr lang="en-US" dirty="0"/>
              <a:t>hex representation is </a:t>
            </a:r>
            <a:r>
              <a:rPr lang="en-US" dirty="0" smtClean="0"/>
              <a:t>identified </a:t>
            </a:r>
            <a:r>
              <a:rPr lang="en-US" dirty="0"/>
              <a:t>by the prefix 0x</a:t>
            </a:r>
            <a:endParaRPr lang="en-IN" dirty="0" smtClean="0"/>
          </a:p>
          <a:p>
            <a:pPr lvl="1"/>
            <a:r>
              <a:rPr lang="en-IN" dirty="0"/>
              <a:t>ADDI R2, R3, 0x5D</a:t>
            </a:r>
          </a:p>
        </p:txBody>
      </p:sp>
    </p:spTree>
    <p:extLst>
      <p:ext uri="{BB962C8B-B14F-4D97-AF65-F5344CB8AC3E}">
        <p14:creationId xmlns:p14="http://schemas.microsoft.com/office/powerpoint/2010/main" val="2727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2.Stacks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484268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stack </a:t>
            </a:r>
            <a:r>
              <a:rPr lang="en-US" dirty="0"/>
              <a:t>is a list of data elements, usually words, with the accessing </a:t>
            </a:r>
            <a:r>
              <a:rPr lang="en-US" dirty="0" smtClean="0"/>
              <a:t>restriction that </a:t>
            </a:r>
            <a:r>
              <a:rPr lang="en-US" dirty="0"/>
              <a:t>elements can be </a:t>
            </a:r>
            <a:r>
              <a:rPr lang="en-US" dirty="0">
                <a:solidFill>
                  <a:srgbClr val="FF0000"/>
                </a:solidFill>
              </a:rPr>
              <a:t>added or removed at one end of the list only.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/>
              <a:t>end is called the </a:t>
            </a:r>
            <a:r>
              <a:rPr lang="en-US" dirty="0" smtClean="0">
                <a:solidFill>
                  <a:srgbClr val="FF0000"/>
                </a:solidFill>
              </a:rPr>
              <a:t>top of </a:t>
            </a:r>
            <a:r>
              <a:rPr lang="en-US" dirty="0">
                <a:solidFill>
                  <a:srgbClr val="FF0000"/>
                </a:solidFill>
              </a:rPr>
              <a:t>the stack</a:t>
            </a:r>
            <a:r>
              <a:rPr lang="en-US" dirty="0"/>
              <a:t>, and the other end is called the bottom.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structure is sometimes referred to </a:t>
            </a:r>
            <a:r>
              <a:rPr lang="en-US" dirty="0" smtClean="0"/>
              <a:t>as </a:t>
            </a:r>
            <a:r>
              <a:rPr lang="en-IN" dirty="0" smtClean="0"/>
              <a:t>a </a:t>
            </a:r>
            <a:r>
              <a:rPr lang="en-IN" i="1" dirty="0">
                <a:solidFill>
                  <a:srgbClr val="FF0000"/>
                </a:solidFill>
              </a:rPr>
              <a:t>pushdown </a:t>
            </a:r>
            <a:r>
              <a:rPr lang="en-IN" dirty="0">
                <a:solidFill>
                  <a:srgbClr val="FF0000"/>
                </a:solidFill>
              </a:rPr>
              <a:t>stack</a:t>
            </a:r>
            <a:r>
              <a:rPr lang="en-IN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last-in–first-out </a:t>
            </a:r>
            <a:r>
              <a:rPr lang="en-US" dirty="0">
                <a:solidFill>
                  <a:srgbClr val="FF0000"/>
                </a:solidFill>
              </a:rPr>
              <a:t>(LIFO) stack</a:t>
            </a:r>
            <a:r>
              <a:rPr lang="en-US" dirty="0"/>
              <a:t>, </a:t>
            </a:r>
            <a:r>
              <a:rPr lang="en-US" dirty="0" smtClean="0"/>
              <a:t>is a type </a:t>
            </a:r>
            <a:r>
              <a:rPr lang="en-US" dirty="0"/>
              <a:t>of storage mechanism; the last data item placed on the stack is the first one </a:t>
            </a:r>
            <a:r>
              <a:rPr lang="en-US" dirty="0" smtClean="0"/>
              <a:t>removed when </a:t>
            </a:r>
            <a:r>
              <a:rPr lang="en-US" dirty="0"/>
              <a:t>retrieval begins.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terms </a:t>
            </a:r>
            <a:r>
              <a:rPr lang="en-US" i="1" dirty="0">
                <a:solidFill>
                  <a:srgbClr val="FF0000"/>
                </a:solidFill>
              </a:rPr>
              <a:t>push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dirty="0"/>
              <a:t>op </a:t>
            </a:r>
            <a:r>
              <a:rPr lang="en-US" dirty="0"/>
              <a:t>are used to describe placing a new item </a:t>
            </a:r>
            <a:r>
              <a:rPr lang="en-US" dirty="0" smtClean="0"/>
              <a:t>on the </a:t>
            </a:r>
            <a:r>
              <a:rPr lang="en-US" dirty="0"/>
              <a:t>stack and removing the top item from the stack,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9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processor </a:t>
            </a:r>
            <a:r>
              <a:rPr lang="en-US" dirty="0"/>
              <a:t>register, called the </a:t>
            </a:r>
            <a:r>
              <a:rPr lang="en-US" i="1" dirty="0">
                <a:solidFill>
                  <a:srgbClr val="FF0000"/>
                </a:solidFill>
              </a:rPr>
              <a:t>stack pointer </a:t>
            </a:r>
            <a:r>
              <a:rPr lang="en-US" dirty="0">
                <a:solidFill>
                  <a:srgbClr val="FF0000"/>
                </a:solidFill>
              </a:rPr>
              <a:t>(SP), </a:t>
            </a:r>
            <a:r>
              <a:rPr lang="en-US" dirty="0"/>
              <a:t>is used to point to </a:t>
            </a:r>
            <a:r>
              <a:rPr lang="en-US" dirty="0" smtClean="0"/>
              <a:t>a particular </a:t>
            </a:r>
            <a:r>
              <a:rPr lang="en-US" dirty="0"/>
              <a:t>stack structure called the </a:t>
            </a:r>
            <a:r>
              <a:rPr lang="en-US" i="1" dirty="0">
                <a:solidFill>
                  <a:srgbClr val="FF0000"/>
                </a:solidFill>
              </a:rPr>
              <a:t>processor </a:t>
            </a:r>
            <a:r>
              <a:rPr lang="en-US" i="1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can be stored in a stack with successive elements occupying successive </a:t>
            </a:r>
            <a:r>
              <a:rPr lang="en-US" dirty="0" smtClean="0"/>
              <a:t>memory </a:t>
            </a:r>
            <a:r>
              <a:rPr lang="en-IN" dirty="0" smtClean="0"/>
              <a:t>locations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3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76" y="4954555"/>
            <a:ext cx="5699634" cy="1763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43 </a:t>
            </a:r>
            <a:r>
              <a:rPr lang="en-US" dirty="0"/>
              <a:t>at the bottom and −28 at the </a:t>
            </a:r>
            <a:r>
              <a:rPr lang="en-US" dirty="0" smtClean="0"/>
              <a:t>top</a:t>
            </a:r>
          </a:p>
          <a:p>
            <a:r>
              <a:rPr lang="en-US" dirty="0">
                <a:solidFill>
                  <a:srgbClr val="FF0000"/>
                </a:solidFill>
              </a:rPr>
              <a:t>stack pointer, SP, </a:t>
            </a:r>
            <a:r>
              <a:rPr lang="en-US" dirty="0"/>
              <a:t>is </a:t>
            </a:r>
            <a:r>
              <a:rPr lang="en-US" dirty="0" smtClean="0"/>
              <a:t>used to </a:t>
            </a:r>
            <a:r>
              <a:rPr lang="en-US" dirty="0"/>
              <a:t>keep track of the address of the element of the stack that is at the top at any given time.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52931" y="177282"/>
            <a:ext cx="6139541" cy="6540759"/>
          </a:xfrm>
        </p:spPr>
        <p:txBody>
          <a:bodyPr>
            <a:noAutofit/>
          </a:bodyPr>
          <a:lstStyle/>
          <a:p>
            <a:r>
              <a:rPr lang="en-IN" sz="2600" dirty="0"/>
              <a:t>push operation </a:t>
            </a:r>
            <a:endParaRPr lang="en-IN" sz="2600" dirty="0" smtClean="0"/>
          </a:p>
          <a:p>
            <a:pPr lvl="1"/>
            <a:r>
              <a:rPr lang="en-IN" sz="2600" dirty="0" smtClean="0">
                <a:solidFill>
                  <a:srgbClr val="FF0000"/>
                </a:solidFill>
              </a:rPr>
              <a:t>Subtract </a:t>
            </a:r>
            <a:r>
              <a:rPr lang="en-IN" sz="2600" dirty="0">
                <a:solidFill>
                  <a:srgbClr val="FF0000"/>
                </a:solidFill>
              </a:rPr>
              <a:t>SP, SP, #4</a:t>
            </a:r>
          </a:p>
          <a:p>
            <a:pPr lvl="1"/>
            <a:r>
              <a:rPr lang="en-IN" sz="2600" dirty="0">
                <a:solidFill>
                  <a:srgbClr val="FF0000"/>
                </a:solidFill>
              </a:rPr>
              <a:t>Store </a:t>
            </a:r>
            <a:r>
              <a:rPr lang="en-IN" sz="2600" dirty="0" err="1">
                <a:solidFill>
                  <a:srgbClr val="FF0000"/>
                </a:solidFill>
              </a:rPr>
              <a:t>R</a:t>
            </a:r>
            <a:r>
              <a:rPr lang="en-IN" sz="2600" i="1" dirty="0" err="1">
                <a:solidFill>
                  <a:srgbClr val="FF0000"/>
                </a:solidFill>
              </a:rPr>
              <a:t>j</a:t>
            </a:r>
            <a:r>
              <a:rPr lang="en-IN" sz="2600" dirty="0">
                <a:solidFill>
                  <a:srgbClr val="FF0000"/>
                </a:solidFill>
              </a:rPr>
              <a:t>, (SP</a:t>
            </a:r>
            <a:r>
              <a:rPr lang="en-IN" sz="2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600" dirty="0" smtClean="0"/>
              <a:t>new </a:t>
            </a:r>
            <a:r>
              <a:rPr lang="en-US" sz="2600" dirty="0"/>
              <a:t>item to be pushed on the stack is in processor register </a:t>
            </a:r>
            <a:r>
              <a:rPr lang="en-US" sz="2600" dirty="0" err="1"/>
              <a:t>R</a:t>
            </a:r>
            <a:r>
              <a:rPr lang="en-US" sz="2600" i="1" dirty="0" err="1"/>
              <a:t>j</a:t>
            </a:r>
            <a:r>
              <a:rPr lang="en-US" sz="2600" dirty="0"/>
              <a:t>, </a:t>
            </a:r>
            <a:r>
              <a:rPr lang="en-US" sz="2600" dirty="0" smtClean="0"/>
              <a:t>the Store </a:t>
            </a:r>
            <a:r>
              <a:rPr lang="en-US" sz="2600" dirty="0"/>
              <a:t>instruction will place this value on the </a:t>
            </a:r>
            <a:r>
              <a:rPr lang="en-US" sz="2600" dirty="0" smtClean="0"/>
              <a:t>stack</a:t>
            </a:r>
          </a:p>
          <a:p>
            <a:r>
              <a:rPr lang="en-IN" sz="2600" dirty="0"/>
              <a:t>copy the </a:t>
            </a:r>
            <a:r>
              <a:rPr lang="en-IN" sz="2600" dirty="0" smtClean="0"/>
              <a:t>word </a:t>
            </a:r>
            <a:r>
              <a:rPr lang="en-US" sz="2600" dirty="0" smtClean="0"/>
              <a:t>from </a:t>
            </a:r>
            <a:r>
              <a:rPr lang="en-US" sz="2600" dirty="0" err="1"/>
              <a:t>R</a:t>
            </a:r>
            <a:r>
              <a:rPr lang="en-US" sz="2600" i="1" dirty="0" err="1"/>
              <a:t>j</a:t>
            </a:r>
            <a:r>
              <a:rPr lang="en-US" sz="2600" i="1" dirty="0"/>
              <a:t> </a:t>
            </a:r>
            <a:r>
              <a:rPr lang="en-US" sz="2600" dirty="0"/>
              <a:t>onto the top of the stack, decrementing the stack pointer by 4 before the store (</a:t>
            </a:r>
            <a:r>
              <a:rPr lang="en-US" sz="2600" dirty="0" smtClean="0"/>
              <a:t>push) </a:t>
            </a:r>
            <a:r>
              <a:rPr lang="en-IN" sz="2600" dirty="0" smtClean="0"/>
              <a:t>operation.</a:t>
            </a:r>
          </a:p>
          <a:p>
            <a:r>
              <a:rPr lang="en-IN" sz="2600" dirty="0"/>
              <a:t>pop </a:t>
            </a:r>
            <a:r>
              <a:rPr lang="en-IN" sz="2600" dirty="0" smtClean="0"/>
              <a:t>operation</a:t>
            </a:r>
          </a:p>
          <a:p>
            <a:pPr lvl="1"/>
            <a:r>
              <a:rPr lang="en-IN" sz="2600" dirty="0">
                <a:solidFill>
                  <a:srgbClr val="FF0000"/>
                </a:solidFill>
              </a:rPr>
              <a:t>Load </a:t>
            </a:r>
            <a:r>
              <a:rPr lang="en-IN" sz="2600" dirty="0" err="1">
                <a:solidFill>
                  <a:srgbClr val="FF0000"/>
                </a:solidFill>
              </a:rPr>
              <a:t>R</a:t>
            </a:r>
            <a:r>
              <a:rPr lang="en-IN" sz="2600" i="1" dirty="0" err="1">
                <a:solidFill>
                  <a:srgbClr val="FF0000"/>
                </a:solidFill>
              </a:rPr>
              <a:t>j</a:t>
            </a:r>
            <a:r>
              <a:rPr lang="en-IN" sz="2600" dirty="0">
                <a:solidFill>
                  <a:srgbClr val="FF0000"/>
                </a:solidFill>
              </a:rPr>
              <a:t>, (SP)</a:t>
            </a:r>
          </a:p>
          <a:p>
            <a:pPr lvl="1"/>
            <a:r>
              <a:rPr lang="en-IN" sz="2600" dirty="0">
                <a:solidFill>
                  <a:srgbClr val="FF0000"/>
                </a:solidFill>
              </a:rPr>
              <a:t>Add SP, SP, #</a:t>
            </a:r>
            <a:r>
              <a:rPr lang="en-IN" sz="26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600" dirty="0"/>
              <a:t>These two instructions load (pop) the top value from the stack into register </a:t>
            </a:r>
            <a:r>
              <a:rPr lang="en-US" sz="2600" dirty="0" err="1"/>
              <a:t>R</a:t>
            </a:r>
            <a:r>
              <a:rPr lang="en-US" sz="2600" i="1" dirty="0" err="1"/>
              <a:t>j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dirty="0" smtClean="0"/>
              <a:t>then increment </a:t>
            </a:r>
            <a:r>
              <a:rPr lang="en-US" sz="2600" dirty="0"/>
              <a:t>the stack pointer by 4 so that it points to the new top element</a:t>
            </a: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" y="177282"/>
            <a:ext cx="4897202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274" y="1825625"/>
            <a:ext cx="6147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3.Subroutines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given program, it is often necessary to </a:t>
            </a:r>
            <a:r>
              <a:rPr lang="en-US" dirty="0">
                <a:solidFill>
                  <a:srgbClr val="FF0000"/>
                </a:solidFill>
              </a:rPr>
              <a:t>perform a particular task many times on </a:t>
            </a:r>
            <a:r>
              <a:rPr lang="en-US" dirty="0" smtClean="0">
                <a:solidFill>
                  <a:srgbClr val="FF0000"/>
                </a:solidFill>
              </a:rPr>
              <a:t>different </a:t>
            </a:r>
            <a:r>
              <a:rPr lang="en-IN" dirty="0" smtClean="0">
                <a:solidFill>
                  <a:srgbClr val="FF0000"/>
                </a:solidFill>
              </a:rPr>
              <a:t>data values.</a:t>
            </a:r>
          </a:p>
          <a:p>
            <a:r>
              <a:rPr lang="en-US" dirty="0"/>
              <a:t>Implementing this task </a:t>
            </a:r>
            <a:r>
              <a:rPr lang="en-US" dirty="0">
                <a:solidFill>
                  <a:srgbClr val="FF0000"/>
                </a:solidFill>
              </a:rPr>
              <a:t>as a set of instructions </a:t>
            </a:r>
            <a:r>
              <a:rPr lang="en-US" dirty="0"/>
              <a:t>to be executed whenever the task needs to be performed is a sensible approach</a:t>
            </a:r>
            <a:r>
              <a:rPr lang="en-US" dirty="0" smtClean="0"/>
              <a:t>.</a:t>
            </a:r>
          </a:p>
          <a:p>
            <a:r>
              <a:rPr lang="en-US" dirty="0"/>
              <a:t>Such a block of instructions is usually called </a:t>
            </a:r>
            <a:r>
              <a:rPr lang="en-US" dirty="0" smtClean="0"/>
              <a:t>a </a:t>
            </a:r>
            <a:r>
              <a:rPr lang="en-IN" i="1" dirty="0" smtClean="0">
                <a:solidFill>
                  <a:srgbClr val="FF0000"/>
                </a:solidFill>
              </a:rPr>
              <a:t>subroutine</a:t>
            </a:r>
          </a:p>
          <a:p>
            <a:r>
              <a:rPr lang="en-IN" i="1" dirty="0" smtClean="0"/>
              <a:t>EX: </a:t>
            </a:r>
            <a:r>
              <a:rPr lang="en-IN" dirty="0" smtClean="0"/>
              <a:t>sort </a:t>
            </a:r>
            <a:r>
              <a:rPr lang="en-US" dirty="0" smtClean="0"/>
              <a:t>a </a:t>
            </a:r>
            <a:r>
              <a:rPr lang="en-US" dirty="0"/>
              <a:t>list of values into increasing or decreasing order</a:t>
            </a:r>
            <a:r>
              <a:rPr lang="en-US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copy of this </a:t>
            </a:r>
            <a:r>
              <a:rPr lang="en-US" dirty="0" smtClean="0"/>
              <a:t>block is </a:t>
            </a:r>
            <a:r>
              <a:rPr lang="en-US" dirty="0"/>
              <a:t>placed in the </a:t>
            </a:r>
            <a:r>
              <a:rPr lang="en-US" dirty="0" smtClean="0"/>
              <a:t>memory to </a:t>
            </a:r>
            <a:r>
              <a:rPr lang="en-US" dirty="0" smtClean="0">
                <a:solidFill>
                  <a:srgbClr val="FF0000"/>
                </a:solidFill>
              </a:rPr>
              <a:t>save space </a:t>
            </a:r>
            <a:r>
              <a:rPr lang="en-US" dirty="0"/>
              <a:t>and any program that requires the use of the subroutine </a:t>
            </a:r>
            <a:r>
              <a:rPr lang="en-US" dirty="0" smtClean="0"/>
              <a:t>simply branches </a:t>
            </a:r>
            <a:r>
              <a:rPr lang="en-US" dirty="0"/>
              <a:t>to its starting location.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program branches to a subroutine </a:t>
            </a:r>
            <a:r>
              <a:rPr lang="en-US" dirty="0" smtClean="0"/>
              <a:t>then it is </a:t>
            </a:r>
            <a:r>
              <a:rPr lang="en-US" i="1" dirty="0" smtClean="0">
                <a:solidFill>
                  <a:srgbClr val="FF0000"/>
                </a:solidFill>
              </a:rPr>
              <a:t>calling </a:t>
            </a:r>
            <a:r>
              <a:rPr lang="en-US" dirty="0">
                <a:solidFill>
                  <a:srgbClr val="FF0000"/>
                </a:solidFill>
              </a:rPr>
              <a:t>the subroutine.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instruction that performs this branch operation is named a </a:t>
            </a:r>
            <a:r>
              <a:rPr lang="en-US" dirty="0" smtClean="0">
                <a:solidFill>
                  <a:srgbClr val="FF0000"/>
                </a:solidFill>
              </a:rPr>
              <a:t>Call </a:t>
            </a:r>
            <a:r>
              <a:rPr lang="en-IN" dirty="0" smtClean="0">
                <a:solidFill>
                  <a:srgbClr val="FF0000"/>
                </a:solidFill>
              </a:rPr>
              <a:t>instruction.</a:t>
            </a:r>
          </a:p>
          <a:p>
            <a:r>
              <a:rPr lang="en-US" dirty="0"/>
              <a:t>After a subroutine has been executed, </a:t>
            </a:r>
            <a:r>
              <a:rPr lang="en-US" dirty="0">
                <a:solidFill>
                  <a:srgbClr val="FF0000"/>
                </a:solidFill>
              </a:rPr>
              <a:t>the calling program must resume </a:t>
            </a:r>
            <a:r>
              <a:rPr lang="en-US" dirty="0" smtClean="0">
                <a:solidFill>
                  <a:srgbClr val="FF0000"/>
                </a:solidFill>
              </a:rPr>
              <a:t>execution</a:t>
            </a:r>
            <a:r>
              <a:rPr lang="en-US" dirty="0" smtClean="0"/>
              <a:t>, continuing </a:t>
            </a:r>
            <a:r>
              <a:rPr lang="en-US" dirty="0"/>
              <a:t>immediately after the instruction that called the subroutine</a:t>
            </a:r>
            <a:r>
              <a:rPr lang="en-US" dirty="0" smtClean="0"/>
              <a:t>.</a:t>
            </a:r>
          </a:p>
          <a:p>
            <a:r>
              <a:rPr lang="en-IN" dirty="0"/>
              <a:t>The subroutine </a:t>
            </a:r>
            <a:r>
              <a:rPr lang="en-IN" dirty="0" smtClean="0"/>
              <a:t>is </a:t>
            </a:r>
            <a:r>
              <a:rPr lang="en-US" dirty="0" smtClean="0"/>
              <a:t>said </a:t>
            </a:r>
            <a:r>
              <a:rPr lang="en-US" dirty="0"/>
              <a:t>to </a:t>
            </a:r>
            <a:r>
              <a:rPr lang="en-US" i="1" dirty="0">
                <a:solidFill>
                  <a:srgbClr val="FF0000"/>
                </a:solidFill>
              </a:rPr>
              <a:t>return</a:t>
            </a:r>
            <a:r>
              <a:rPr lang="en-US" i="1" dirty="0"/>
              <a:t> </a:t>
            </a:r>
            <a:r>
              <a:rPr lang="en-US" dirty="0"/>
              <a:t>to the program that called </a:t>
            </a:r>
            <a:r>
              <a:rPr lang="en-US" dirty="0" smtClean="0"/>
              <a:t>it by </a:t>
            </a:r>
            <a:r>
              <a:rPr lang="en-US" dirty="0"/>
              <a:t>executing a </a:t>
            </a:r>
            <a:r>
              <a:rPr lang="en-US" dirty="0">
                <a:solidFill>
                  <a:srgbClr val="FF0000"/>
                </a:solidFill>
              </a:rPr>
              <a:t>Return instruction</a:t>
            </a:r>
            <a:r>
              <a:rPr lang="en-US" dirty="0"/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contents of the PC must be </a:t>
            </a:r>
            <a:r>
              <a:rPr lang="en-US" dirty="0" smtClean="0"/>
              <a:t>saved by </a:t>
            </a:r>
            <a:r>
              <a:rPr lang="en-US" dirty="0"/>
              <a:t>the Call instruction to enable correct return to the calling program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Subroutine </a:t>
            </a:r>
            <a:r>
              <a:rPr lang="en-US" i="1" dirty="0">
                <a:solidFill>
                  <a:srgbClr val="FF0000"/>
                </a:solidFill>
              </a:rPr>
              <a:t>linkage </a:t>
            </a:r>
            <a:r>
              <a:rPr lang="en-US" dirty="0" smtClean="0">
                <a:solidFill>
                  <a:srgbClr val="FF0000"/>
                </a:solidFill>
              </a:rPr>
              <a:t>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way in which a computer makes it possible to call and return from </a:t>
            </a:r>
            <a:r>
              <a:rPr lang="en-US" dirty="0" smtClean="0"/>
              <a:t>subroutines.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way is </a:t>
            </a:r>
            <a:r>
              <a:rPr lang="en-US" dirty="0" smtClean="0">
                <a:solidFill>
                  <a:srgbClr val="FF0000"/>
                </a:solidFill>
              </a:rPr>
              <a:t>use of a </a:t>
            </a:r>
            <a:r>
              <a:rPr lang="en-US" i="1" dirty="0">
                <a:solidFill>
                  <a:srgbClr val="FF0000"/>
                </a:solidFill>
              </a:rPr>
              <a:t>link register </a:t>
            </a:r>
            <a:r>
              <a:rPr lang="en-US" dirty="0" smtClean="0"/>
              <a:t>to </a:t>
            </a:r>
            <a:r>
              <a:rPr lang="en-US" dirty="0"/>
              <a:t>save the return address in a specific </a:t>
            </a:r>
            <a:r>
              <a:rPr lang="en-US" dirty="0" smtClean="0"/>
              <a:t>location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1.Assembly Language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Machine instructions </a:t>
            </a:r>
            <a:r>
              <a:rPr lang="en-US" dirty="0"/>
              <a:t>are represented by patterns of 0s and </a:t>
            </a:r>
            <a:r>
              <a:rPr lang="en-US" dirty="0" smtClean="0"/>
              <a:t>1s</a:t>
            </a:r>
          </a:p>
          <a:p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 smtClean="0">
                <a:solidFill>
                  <a:srgbClr val="FF0000"/>
                </a:solidFill>
              </a:rPr>
              <a:t>ymbolic </a:t>
            </a:r>
            <a:r>
              <a:rPr lang="en-IN" dirty="0">
                <a:solidFill>
                  <a:srgbClr val="FF0000"/>
                </a:solidFill>
              </a:rPr>
              <a:t>names </a:t>
            </a:r>
            <a:r>
              <a:rPr lang="en-IN" dirty="0" smtClean="0"/>
              <a:t>to </a:t>
            </a:r>
            <a:r>
              <a:rPr lang="en-US" dirty="0" smtClean="0"/>
              <a:t>represent </a:t>
            </a:r>
            <a:r>
              <a:rPr lang="en-US" dirty="0"/>
              <a:t>the </a:t>
            </a:r>
            <a:r>
              <a:rPr lang="en-US" dirty="0" smtClean="0"/>
              <a:t>patterns are </a:t>
            </a:r>
            <a:r>
              <a:rPr lang="en-US" dirty="0"/>
              <a:t>Load, Store, Add, </a:t>
            </a:r>
            <a:r>
              <a:rPr lang="en-US" dirty="0" smtClean="0"/>
              <a:t>and </a:t>
            </a:r>
            <a:r>
              <a:rPr lang="en-IN" dirty="0" smtClean="0"/>
              <a:t>Branch</a:t>
            </a:r>
          </a:p>
          <a:p>
            <a:r>
              <a:rPr lang="en-US" dirty="0" smtClean="0"/>
              <a:t>While </a:t>
            </a:r>
            <a:r>
              <a:rPr lang="en-US" dirty="0"/>
              <a:t>writing programs for a specific computer, such words are normally </a:t>
            </a:r>
            <a:r>
              <a:rPr lang="en-US" dirty="0">
                <a:solidFill>
                  <a:srgbClr val="FF0000"/>
                </a:solidFill>
              </a:rPr>
              <a:t>replaced </a:t>
            </a:r>
            <a:r>
              <a:rPr lang="en-US" dirty="0" smtClean="0">
                <a:solidFill>
                  <a:srgbClr val="FF0000"/>
                </a:solidFill>
              </a:rPr>
              <a:t>by acronyms </a:t>
            </a:r>
            <a:r>
              <a:rPr lang="en-US" dirty="0">
                <a:solidFill>
                  <a:srgbClr val="FF0000"/>
                </a:solidFill>
              </a:rPr>
              <a:t>called </a:t>
            </a:r>
            <a:r>
              <a:rPr lang="en-US" i="1" dirty="0">
                <a:solidFill>
                  <a:srgbClr val="FF0000"/>
                </a:solidFill>
              </a:rPr>
              <a:t>mnemonics</a:t>
            </a:r>
            <a:r>
              <a:rPr lang="en-US" dirty="0"/>
              <a:t>, such as LD, ST, ADD, and BR</a:t>
            </a:r>
            <a:r>
              <a:rPr lang="en-US" dirty="0" smtClean="0"/>
              <a:t>.</a:t>
            </a:r>
          </a:p>
          <a:p>
            <a:r>
              <a:rPr lang="en-IN" dirty="0"/>
              <a:t>A complete set </a:t>
            </a:r>
            <a:r>
              <a:rPr lang="en-IN" dirty="0" smtClean="0"/>
              <a:t>of </a:t>
            </a:r>
            <a:r>
              <a:rPr lang="en-US" dirty="0" smtClean="0"/>
              <a:t>such </a:t>
            </a:r>
            <a:r>
              <a:rPr lang="en-US" dirty="0"/>
              <a:t>symbolic names and rules for their use constitutes a programming language, </a:t>
            </a:r>
            <a:r>
              <a:rPr lang="en-US" dirty="0" smtClean="0"/>
              <a:t>referred </a:t>
            </a:r>
            <a:r>
              <a:rPr lang="en-US" dirty="0"/>
              <a:t>to as an </a:t>
            </a:r>
            <a:r>
              <a:rPr lang="en-US" i="1" dirty="0">
                <a:solidFill>
                  <a:srgbClr val="FF0000"/>
                </a:solidFill>
              </a:rPr>
              <a:t>assembly language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Call instruction </a:t>
            </a:r>
            <a:r>
              <a:rPr lang="en-US" dirty="0"/>
              <a:t>is </a:t>
            </a:r>
            <a:r>
              <a:rPr lang="en-US" dirty="0" smtClean="0"/>
              <a:t>a branch </a:t>
            </a:r>
            <a:r>
              <a:rPr lang="en-US" dirty="0"/>
              <a:t>instruction that performs the </a:t>
            </a:r>
            <a:r>
              <a:rPr lang="en-US" dirty="0" smtClean="0"/>
              <a:t>following </a:t>
            </a:r>
            <a:r>
              <a:rPr lang="en-IN" dirty="0" smtClean="0"/>
              <a:t>operations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</a:t>
            </a:r>
            <a:r>
              <a:rPr lang="en-US" dirty="0"/>
              <a:t>the contents of the PC in the link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 </a:t>
            </a:r>
            <a:r>
              <a:rPr lang="en-US" dirty="0"/>
              <a:t>to the target address specified by the Call instruction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 instruction </a:t>
            </a:r>
            <a:r>
              <a:rPr lang="en-US" dirty="0" smtClean="0"/>
              <a:t>branches </a:t>
            </a:r>
            <a:r>
              <a:rPr lang="en-US" dirty="0"/>
              <a:t>to the address contained in the link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54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n-US" dirty="0"/>
              <a:t>Subroutine linkage using a link </a:t>
            </a:r>
            <a:r>
              <a:rPr lang="en-US" dirty="0" smtClean="0"/>
              <a:t>register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16" y="914400"/>
            <a:ext cx="8089641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Subroutine Nesting and the Processor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subroutine </a:t>
            </a:r>
            <a:r>
              <a:rPr lang="en-IN" i="1" dirty="0" smtClean="0"/>
              <a:t>nesting:  </a:t>
            </a:r>
            <a:r>
              <a:rPr lang="en-IN" dirty="0" smtClean="0">
                <a:solidFill>
                  <a:srgbClr val="FF0000"/>
                </a:solidFill>
              </a:rPr>
              <a:t>one </a:t>
            </a:r>
            <a:r>
              <a:rPr lang="en-IN" dirty="0">
                <a:solidFill>
                  <a:srgbClr val="FF0000"/>
                </a:solidFill>
              </a:rPr>
              <a:t>subroutine </a:t>
            </a:r>
            <a:r>
              <a:rPr lang="en-IN" dirty="0" smtClean="0">
                <a:solidFill>
                  <a:srgbClr val="FF0000"/>
                </a:solidFill>
              </a:rPr>
              <a:t>call another</a:t>
            </a:r>
          </a:p>
          <a:p>
            <a:r>
              <a:rPr lang="en-US" dirty="0"/>
              <a:t>the return address of the second call is also stored in the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, </a:t>
            </a:r>
            <a:r>
              <a:rPr lang="en-IN" dirty="0" smtClean="0"/>
              <a:t>overwriting </a:t>
            </a:r>
            <a:r>
              <a:rPr lang="en-IN" dirty="0"/>
              <a:t>its previous </a:t>
            </a:r>
            <a:r>
              <a:rPr lang="en-IN" dirty="0" smtClean="0"/>
              <a:t>contents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 to </a:t>
            </a:r>
            <a:r>
              <a:rPr lang="en-US" dirty="0"/>
              <a:t>save the contents of the </a:t>
            </a:r>
            <a:r>
              <a:rPr lang="en-US" dirty="0" smtClean="0"/>
              <a:t>link register </a:t>
            </a:r>
            <a:r>
              <a:rPr lang="en-US" dirty="0"/>
              <a:t>in some other location before calling another subroutine.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return address </a:t>
            </a:r>
            <a:r>
              <a:rPr lang="en-US" dirty="0">
                <a:solidFill>
                  <a:srgbClr val="FF0000"/>
                </a:solidFill>
              </a:rPr>
              <a:t>of the first subroutine will be lost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In </a:t>
            </a:r>
            <a:r>
              <a:rPr lang="en-IN" dirty="0"/>
              <a:t>Subroutine </a:t>
            </a:r>
            <a:r>
              <a:rPr lang="en-IN" dirty="0" smtClean="0"/>
              <a:t>nesting, </a:t>
            </a:r>
            <a:r>
              <a:rPr lang="en-US" dirty="0" smtClean="0"/>
              <a:t>return </a:t>
            </a:r>
            <a:r>
              <a:rPr lang="en-US" dirty="0"/>
              <a:t>addresses are generated and used in a last-in–first-out order.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6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Correct sequencing of nested calls </a:t>
            </a:r>
            <a:r>
              <a:rPr lang="en-US" dirty="0"/>
              <a:t>is achieved if a given subroutine SUB1 saves </a:t>
            </a:r>
            <a:r>
              <a:rPr lang="en-US" dirty="0" smtClean="0"/>
              <a:t>the return </a:t>
            </a:r>
            <a:r>
              <a:rPr lang="en-US" dirty="0"/>
              <a:t>address currently in the link register on the stack, accessed through the stack </a:t>
            </a:r>
            <a:r>
              <a:rPr lang="en-US" dirty="0" smtClean="0"/>
              <a:t>pointer, SP</a:t>
            </a:r>
            <a:r>
              <a:rPr lang="en-US" dirty="0"/>
              <a:t>, before it calls another subroutine SUB2.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prior to executing its own </a:t>
            </a:r>
            <a:r>
              <a:rPr lang="en-US" dirty="0" smtClean="0"/>
              <a:t>Return instruction</a:t>
            </a:r>
            <a:r>
              <a:rPr lang="en-US" dirty="0"/>
              <a:t>, the subroutine SUB1 has to pop the saved return address from the stack </a:t>
            </a:r>
            <a:r>
              <a:rPr lang="en-US" dirty="0" smtClean="0"/>
              <a:t>and load </a:t>
            </a:r>
            <a:r>
              <a:rPr lang="en-US" dirty="0"/>
              <a:t>it into the link register.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8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Parameter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938"/>
            <a:ext cx="10515600" cy="496388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</a:t>
            </a:r>
            <a:r>
              <a:rPr lang="en-IN" dirty="0" smtClean="0">
                <a:solidFill>
                  <a:srgbClr val="FF0000"/>
                </a:solidFill>
              </a:rPr>
              <a:t>xchange </a:t>
            </a:r>
            <a:r>
              <a:rPr lang="en-IN" dirty="0">
                <a:solidFill>
                  <a:srgbClr val="FF0000"/>
                </a:solidFill>
              </a:rPr>
              <a:t>of </a:t>
            </a:r>
            <a:r>
              <a:rPr lang="en-IN" dirty="0" smtClean="0">
                <a:solidFill>
                  <a:srgbClr val="FF0000"/>
                </a:solidFill>
              </a:rPr>
              <a:t>information </a:t>
            </a:r>
            <a:r>
              <a:rPr lang="en-US" dirty="0" smtClean="0"/>
              <a:t>between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calling program and a subroutine </a:t>
            </a:r>
            <a:r>
              <a:rPr lang="en-US" dirty="0"/>
              <a:t>is referred to as </a:t>
            </a:r>
            <a:r>
              <a:rPr lang="en-US" i="1" dirty="0"/>
              <a:t>parameter </a:t>
            </a:r>
            <a:r>
              <a:rPr lang="en-US" i="1" dirty="0" smtClean="0"/>
              <a:t>passing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calling a </a:t>
            </a:r>
            <a:r>
              <a:rPr lang="en-US" dirty="0" smtClean="0"/>
              <a:t>subroutine: a </a:t>
            </a:r>
            <a:r>
              <a:rPr lang="en-US" dirty="0"/>
              <a:t>program must provide to the subroutine the </a:t>
            </a:r>
            <a:r>
              <a:rPr lang="en-US" dirty="0" smtClean="0"/>
              <a:t>parameters(the </a:t>
            </a:r>
            <a:r>
              <a:rPr lang="en-US" dirty="0"/>
              <a:t>operands or their </a:t>
            </a:r>
            <a:r>
              <a:rPr lang="en-US" dirty="0" smtClean="0"/>
              <a:t>addresses)to </a:t>
            </a:r>
            <a:r>
              <a:rPr lang="en-US" dirty="0"/>
              <a:t>be used in the </a:t>
            </a:r>
            <a:r>
              <a:rPr lang="en-US" dirty="0" smtClean="0"/>
              <a:t>computation.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the subroutine </a:t>
            </a:r>
            <a:r>
              <a:rPr lang="en-IN" dirty="0" smtClean="0"/>
              <a:t>returns </a:t>
            </a:r>
            <a:r>
              <a:rPr lang="en-US" dirty="0" smtClean="0"/>
              <a:t>other </a:t>
            </a:r>
            <a:r>
              <a:rPr lang="en-US" dirty="0"/>
              <a:t>parameters, which are the results of the computation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parameters </a:t>
            </a:r>
            <a:r>
              <a:rPr lang="en-US" dirty="0" smtClean="0">
                <a:solidFill>
                  <a:srgbClr val="FF0000"/>
                </a:solidFill>
              </a:rPr>
              <a:t>are placed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registers or </a:t>
            </a:r>
            <a:r>
              <a:rPr lang="en-US" dirty="0"/>
              <a:t>in memory locations, where they can be accessed by the subroutine.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the processor stack.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0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Adding N numbers using </a:t>
            </a:r>
            <a:r>
              <a:rPr lang="en-US" dirty="0" smtClean="0"/>
              <a:t>a </a:t>
            </a:r>
            <a:r>
              <a:rPr lang="en-US" dirty="0"/>
              <a:t>subroutine; parameters </a:t>
            </a:r>
            <a:r>
              <a:rPr lang="en-US" dirty="0" smtClean="0"/>
              <a:t>passed </a:t>
            </a:r>
            <a:r>
              <a:rPr lang="en-IN" dirty="0" smtClean="0"/>
              <a:t>through </a:t>
            </a:r>
            <a:r>
              <a:rPr lang="en-IN" dirty="0"/>
              <a:t>registers.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80" y="1166328"/>
            <a:ext cx="7959012" cy="55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Subroutine: LISTADD</a:t>
            </a:r>
            <a:r>
              <a:rPr lang="en-IN" dirty="0" smtClean="0"/>
              <a:t>, </a:t>
            </a:r>
            <a:r>
              <a:rPr lang="en-IN" dirty="0"/>
              <a:t>parameters passed through </a:t>
            </a:r>
            <a:r>
              <a:rPr lang="en-IN" dirty="0" smtClean="0"/>
              <a:t>registers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Call instruction </a:t>
            </a:r>
            <a:r>
              <a:rPr lang="en-US" dirty="0"/>
              <a:t>branches to the subroutine starting at location </a:t>
            </a:r>
            <a:r>
              <a:rPr lang="en-US" dirty="0" smtClean="0"/>
              <a:t>LISTADD</a:t>
            </a:r>
          </a:p>
          <a:p>
            <a:pPr lvl="1"/>
            <a:r>
              <a:rPr lang="en-US" sz="2800" dirty="0"/>
              <a:t>also saves the return address </a:t>
            </a:r>
            <a:r>
              <a:rPr lang="en-US" sz="2800" dirty="0" smtClean="0"/>
              <a:t>(address </a:t>
            </a:r>
            <a:r>
              <a:rPr lang="en-US" sz="2800" dirty="0"/>
              <a:t>of the Store </a:t>
            </a:r>
            <a:r>
              <a:rPr lang="en-US" sz="2800" dirty="0" smtClean="0"/>
              <a:t>instruction) in the link register.</a:t>
            </a:r>
          </a:p>
          <a:p>
            <a:r>
              <a:rPr lang="en-US" dirty="0"/>
              <a:t>The subroutine computes the sum and places it </a:t>
            </a:r>
            <a:r>
              <a:rPr lang="en-US" dirty="0" smtClean="0"/>
              <a:t>in </a:t>
            </a:r>
            <a:r>
              <a:rPr lang="en-IN" dirty="0" smtClean="0">
                <a:solidFill>
                  <a:srgbClr val="FF0000"/>
                </a:solidFill>
              </a:rPr>
              <a:t>R3</a:t>
            </a:r>
            <a:r>
              <a:rPr lang="en-IN" dirty="0" smtClean="0"/>
              <a:t>.</a:t>
            </a:r>
          </a:p>
          <a:p>
            <a:r>
              <a:rPr lang="en-US" dirty="0"/>
              <a:t>After the Return instruction is executed by the subroutine, the sum in R3 is stored </a:t>
            </a:r>
            <a:r>
              <a:rPr lang="en-US" dirty="0" smtClean="0"/>
              <a:t>in memory </a:t>
            </a:r>
            <a:r>
              <a:rPr lang="en-US" dirty="0"/>
              <a:t>location SUM by the calling program.</a:t>
            </a:r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4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subroutine </a:t>
            </a:r>
            <a:r>
              <a:rPr lang="en-IN" dirty="0" smtClean="0">
                <a:solidFill>
                  <a:srgbClr val="FF0000"/>
                </a:solidFill>
              </a:rPr>
              <a:t>uses R5: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R5 is used </a:t>
            </a:r>
            <a:r>
              <a:rPr lang="en-US" dirty="0"/>
              <a:t>in the calling program, its </a:t>
            </a:r>
            <a:r>
              <a:rPr lang="en-US" dirty="0">
                <a:solidFill>
                  <a:srgbClr val="FF0000"/>
                </a:solidFill>
              </a:rPr>
              <a:t>contents </a:t>
            </a:r>
            <a:r>
              <a:rPr lang="en-US" dirty="0" smtClean="0">
                <a:solidFill>
                  <a:srgbClr val="FF0000"/>
                </a:solidFill>
              </a:rPr>
              <a:t>are saved </a:t>
            </a:r>
            <a:r>
              <a:rPr lang="en-US" dirty="0">
                <a:solidFill>
                  <a:srgbClr val="FF0000"/>
                </a:solidFill>
              </a:rPr>
              <a:t>by pushing them onto the processor stack</a:t>
            </a:r>
            <a:r>
              <a:rPr lang="en-US" dirty="0"/>
              <a:t> upon entry to the subroutine and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restored before </a:t>
            </a:r>
            <a:r>
              <a:rPr lang="en-US" dirty="0"/>
              <a:t>returning to the calling program</a:t>
            </a:r>
            <a:r>
              <a:rPr lang="en-US" dirty="0" smtClean="0"/>
              <a:t>.</a:t>
            </a:r>
          </a:p>
          <a:p>
            <a:r>
              <a:rPr lang="en-US" dirty="0"/>
              <a:t>If many parameters are involved, there may not be enough general-purpose </a:t>
            </a:r>
            <a:r>
              <a:rPr lang="en-US" dirty="0" smtClean="0"/>
              <a:t>registers available </a:t>
            </a:r>
            <a:r>
              <a:rPr lang="en-US" dirty="0"/>
              <a:t>for passing them to the subroutine.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processor stack provides a </a:t>
            </a:r>
            <a:r>
              <a:rPr lang="en-US" dirty="0" smtClean="0"/>
              <a:t>convenient and </a:t>
            </a:r>
            <a:r>
              <a:rPr lang="en-US" dirty="0"/>
              <a:t>flexible mechanism for passing an arbitrary number of </a:t>
            </a:r>
            <a:r>
              <a:rPr lang="en-US" dirty="0" smtClean="0"/>
              <a:t>parameters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0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Figure(next slide) shows </a:t>
            </a: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rewritten </a:t>
            </a:r>
            <a:r>
              <a:rPr lang="en-US" dirty="0"/>
              <a:t>as a subroutine, LISTADD, which uses the </a:t>
            </a:r>
            <a:r>
              <a:rPr lang="en-US" dirty="0" smtClean="0"/>
              <a:t>processor </a:t>
            </a:r>
            <a:r>
              <a:rPr lang="en-IN" dirty="0" smtClean="0"/>
              <a:t>stack </a:t>
            </a:r>
            <a:r>
              <a:rPr lang="en-IN" dirty="0"/>
              <a:t>for parameter passing</a:t>
            </a:r>
            <a:r>
              <a:rPr lang="en-IN" dirty="0" smtClean="0"/>
              <a:t>.</a:t>
            </a:r>
          </a:p>
          <a:p>
            <a:r>
              <a:rPr lang="en-US" dirty="0"/>
              <a:t>The address of the first number in the list and the number of entries are pushed onto the processor stack pointed to by register SP. </a:t>
            </a:r>
          </a:p>
          <a:p>
            <a:r>
              <a:rPr lang="en-US" dirty="0"/>
              <a:t>The subroutine is then called. </a:t>
            </a:r>
          </a:p>
          <a:p>
            <a:r>
              <a:rPr lang="en-US" dirty="0"/>
              <a:t>The computed sum is placed on the stack before the return to the calling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3" y="-93306"/>
            <a:ext cx="10142374" cy="70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set of rules</a:t>
            </a:r>
            <a:r>
              <a:rPr lang="en-US" dirty="0"/>
              <a:t> for using the mnemonics and </a:t>
            </a:r>
            <a:r>
              <a:rPr lang="en-US" dirty="0" smtClean="0"/>
              <a:t>for specification </a:t>
            </a:r>
            <a:r>
              <a:rPr lang="en-US" dirty="0"/>
              <a:t>of complete instructions and programs is called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syntax </a:t>
            </a:r>
            <a:r>
              <a:rPr lang="en-US" dirty="0">
                <a:solidFill>
                  <a:srgbClr val="FF0000"/>
                </a:solidFill>
              </a:rPr>
              <a:t>of the language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Programs written in an assembly language can be automatically </a:t>
            </a:r>
            <a:r>
              <a:rPr lang="en-US" dirty="0">
                <a:solidFill>
                  <a:srgbClr val="FF0000"/>
                </a:solidFill>
              </a:rPr>
              <a:t>translated into a </a:t>
            </a:r>
            <a:r>
              <a:rPr lang="en-US" dirty="0" smtClean="0">
                <a:solidFill>
                  <a:srgbClr val="FF0000"/>
                </a:solidFill>
              </a:rPr>
              <a:t>sequence of </a:t>
            </a:r>
            <a:r>
              <a:rPr lang="en-US" dirty="0">
                <a:solidFill>
                  <a:srgbClr val="FF0000"/>
                </a:solidFill>
              </a:rPr>
              <a:t>machine instructions by a program called an </a:t>
            </a:r>
            <a:r>
              <a:rPr lang="en-US" i="1" dirty="0" smtClean="0">
                <a:solidFill>
                  <a:srgbClr val="FF0000"/>
                </a:solidFill>
              </a:rPr>
              <a:t>assembler</a:t>
            </a:r>
          </a:p>
          <a:p>
            <a:r>
              <a:rPr lang="en-IN" dirty="0"/>
              <a:t>The assembler </a:t>
            </a:r>
            <a:r>
              <a:rPr lang="en-IN" dirty="0" smtClean="0"/>
              <a:t>program </a:t>
            </a:r>
            <a:r>
              <a:rPr lang="en-US" dirty="0" smtClean="0"/>
              <a:t>is a </a:t>
            </a:r>
            <a:r>
              <a:rPr lang="en-US" dirty="0"/>
              <a:t>part of the system software of a </a:t>
            </a:r>
            <a:r>
              <a:rPr lang="en-US" dirty="0" smtClean="0"/>
              <a:t>computer and </a:t>
            </a:r>
            <a:r>
              <a:rPr lang="en-US" dirty="0"/>
              <a:t>stored as a sequence of machine instructions </a:t>
            </a:r>
            <a:r>
              <a:rPr lang="en-US" dirty="0" smtClean="0"/>
              <a:t>in the </a:t>
            </a:r>
            <a:r>
              <a:rPr lang="en-US" dirty="0"/>
              <a:t>memory of the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8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contents for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1711256"/>
            <a:ext cx="5197290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Assume</a:t>
            </a:r>
            <a:r>
              <a:rPr lang="en-US" dirty="0"/>
              <a:t> that before the </a:t>
            </a:r>
            <a:r>
              <a:rPr lang="en-US" dirty="0" smtClean="0"/>
              <a:t>subroutine is </a:t>
            </a:r>
            <a:r>
              <a:rPr lang="en-US" dirty="0"/>
              <a:t>called, </a:t>
            </a:r>
            <a:r>
              <a:rPr lang="en-US" dirty="0">
                <a:solidFill>
                  <a:srgbClr val="FF0000"/>
                </a:solidFill>
              </a:rPr>
              <a:t>the top of the stack is at level 1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2800" dirty="0"/>
              <a:t>The calling program pushes the address </a:t>
            </a:r>
            <a:r>
              <a:rPr lang="en-US" sz="2800" dirty="0" smtClean="0"/>
              <a:t>NUM1 and </a:t>
            </a:r>
            <a:r>
              <a:rPr lang="en-US" sz="2800" dirty="0"/>
              <a:t>the value </a:t>
            </a:r>
            <a:r>
              <a:rPr lang="en-US" sz="2800" i="1" dirty="0"/>
              <a:t>n </a:t>
            </a:r>
            <a:r>
              <a:rPr lang="en-US" sz="2800" dirty="0"/>
              <a:t>onto the stack and calls subroutine </a:t>
            </a:r>
            <a:r>
              <a:rPr lang="en-US" sz="2800" dirty="0" smtClean="0"/>
              <a:t>LISTADD</a:t>
            </a:r>
          </a:p>
          <a:p>
            <a:r>
              <a:rPr lang="en-US" dirty="0"/>
              <a:t>The top of the stack is now </a:t>
            </a:r>
            <a:r>
              <a:rPr lang="en-US" dirty="0" smtClean="0"/>
              <a:t>at level </a:t>
            </a:r>
            <a:r>
              <a:rPr lang="en-US" dirty="0"/>
              <a:t>2.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subroutine uses four registers while it is being executed.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Since </a:t>
            </a:r>
            <a:r>
              <a:rPr lang="en-US" dirty="0"/>
              <a:t>these </a:t>
            </a:r>
            <a:r>
              <a:rPr lang="en-US" dirty="0" smtClean="0"/>
              <a:t>registers may </a:t>
            </a:r>
            <a:r>
              <a:rPr lang="en-US" dirty="0"/>
              <a:t>contain valid data that belong to the calling program, their contents should be </a:t>
            </a:r>
            <a:r>
              <a:rPr lang="en-US" dirty="0" smtClean="0"/>
              <a:t>saved at </a:t>
            </a:r>
            <a:r>
              <a:rPr lang="en-US" dirty="0"/>
              <a:t>the beginning of the subroutine by pushing them onto the stack.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0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top of the stack </a:t>
            </a:r>
            <a:r>
              <a:rPr lang="en-US" dirty="0" smtClean="0"/>
              <a:t>is now </a:t>
            </a:r>
            <a:r>
              <a:rPr lang="en-US" dirty="0"/>
              <a:t>at level 3.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subroutine </a:t>
            </a:r>
            <a:r>
              <a:rPr lang="en-US" dirty="0">
                <a:solidFill>
                  <a:srgbClr val="FF0000"/>
                </a:solidFill>
              </a:rPr>
              <a:t>accesses the parameters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and NUM1 from the stack </a:t>
            </a:r>
            <a:r>
              <a:rPr lang="en-US" dirty="0" smtClean="0">
                <a:solidFill>
                  <a:srgbClr val="FF0000"/>
                </a:solidFill>
              </a:rPr>
              <a:t>using indexed </a:t>
            </a:r>
            <a:r>
              <a:rPr lang="en-US" dirty="0">
                <a:solidFill>
                  <a:srgbClr val="FF0000"/>
                </a:solidFill>
              </a:rPr>
              <a:t>addressing with offset values relative to the new top of the stack</a:t>
            </a:r>
            <a:r>
              <a:rPr lang="en-US" dirty="0"/>
              <a:t> (level 3</a:t>
            </a:r>
            <a:r>
              <a:rPr lang="en-US" dirty="0" smtClean="0"/>
              <a:t>).</a:t>
            </a:r>
          </a:p>
          <a:p>
            <a:r>
              <a:rPr lang="en-IN" dirty="0" smtClean="0"/>
              <a:t>Note </a:t>
            </a:r>
            <a:r>
              <a:rPr lang="en-US" dirty="0" smtClean="0"/>
              <a:t>that </a:t>
            </a: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does not change the stack pointer because valid data items are still at the top of </a:t>
            </a:r>
            <a:r>
              <a:rPr lang="en-US" dirty="0" smtClean="0">
                <a:solidFill>
                  <a:srgbClr val="FF0000"/>
                </a:solidFill>
              </a:rPr>
              <a:t>the stack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i="1" dirty="0"/>
              <a:t>n </a:t>
            </a:r>
            <a:r>
              <a:rPr lang="en-US" dirty="0"/>
              <a:t>is loaded into R2 as the initial value of the count, and the address </a:t>
            </a:r>
            <a:r>
              <a:rPr lang="en-US" dirty="0" smtClean="0"/>
              <a:t>NUM1 is </a:t>
            </a:r>
            <a:r>
              <a:rPr lang="en-US" dirty="0"/>
              <a:t>loaded into R4, which is used as a pointer to scan the list entries.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the end of the computation, register R3 contains the sum.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the </a:t>
            </a:r>
            <a:r>
              <a:rPr lang="en-US" dirty="0" smtClean="0"/>
              <a:t>subroutine returns </a:t>
            </a:r>
            <a:r>
              <a:rPr lang="en-US" dirty="0"/>
              <a:t>to the calling program, the </a:t>
            </a:r>
            <a:r>
              <a:rPr lang="en-US" dirty="0">
                <a:solidFill>
                  <a:srgbClr val="FF0000"/>
                </a:solidFill>
              </a:rPr>
              <a:t>contents of R3 are inserted into the stack, replacing </a:t>
            </a:r>
            <a:r>
              <a:rPr lang="en-US" dirty="0" smtClean="0">
                <a:solidFill>
                  <a:srgbClr val="FF0000"/>
                </a:solidFill>
              </a:rPr>
              <a:t>the parameter </a:t>
            </a:r>
            <a:r>
              <a:rPr lang="en-US" dirty="0">
                <a:solidFill>
                  <a:srgbClr val="FF0000"/>
                </a:solidFill>
              </a:rPr>
              <a:t>NUM1</a:t>
            </a:r>
            <a:r>
              <a:rPr lang="en-US" dirty="0"/>
              <a:t>, which is no longer needed.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contents of the four registers </a:t>
            </a:r>
            <a:r>
              <a:rPr lang="en-US" dirty="0" smtClean="0"/>
              <a:t>used by </a:t>
            </a:r>
            <a:r>
              <a:rPr lang="en-US" dirty="0"/>
              <a:t>the subroutine are restored from the stack. </a:t>
            </a:r>
            <a:endParaRPr lang="en-US" dirty="0" smtClean="0"/>
          </a:p>
          <a:p>
            <a:r>
              <a:rPr lang="en-US" dirty="0" smtClean="0"/>
              <a:t>The stack </a:t>
            </a:r>
            <a:r>
              <a:rPr lang="en-US" dirty="0"/>
              <a:t>pointer is incremented to </a:t>
            </a:r>
            <a:r>
              <a:rPr lang="en-US" dirty="0" smtClean="0"/>
              <a:t>point to </a:t>
            </a:r>
            <a:r>
              <a:rPr lang="en-US" dirty="0"/>
              <a:t>the top of the stack that existed when the subroutine was called, namely the </a:t>
            </a:r>
            <a:r>
              <a:rPr lang="en-US" dirty="0" smtClean="0"/>
              <a:t>parameter </a:t>
            </a:r>
            <a:r>
              <a:rPr lang="en-IN" i="1" dirty="0" smtClean="0"/>
              <a:t>n </a:t>
            </a:r>
            <a:r>
              <a:rPr lang="en-IN" dirty="0"/>
              <a:t>at level 2</a:t>
            </a:r>
            <a:r>
              <a:rPr lang="en-IN" dirty="0" smtClean="0"/>
              <a:t>.</a:t>
            </a:r>
          </a:p>
          <a:p>
            <a:r>
              <a:rPr lang="en-US" dirty="0"/>
              <a:t>After the subroutine returns, the calling program stores the result in </a:t>
            </a:r>
            <a:r>
              <a:rPr lang="en-US" dirty="0" smtClean="0"/>
              <a:t>location SUM </a:t>
            </a:r>
            <a:r>
              <a:rPr lang="en-US" dirty="0"/>
              <a:t>and lowers the top of the stack to its original level by incrementing the SP by 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Observe that for subroutine LISTADD in </a:t>
            </a:r>
            <a:r>
              <a:rPr lang="en-US" dirty="0" smtClean="0"/>
              <a:t>Figure(slide 39 ), </a:t>
            </a:r>
            <a:r>
              <a:rPr lang="en-US" dirty="0"/>
              <a:t>we did not use a pair of instructions</a:t>
            </a:r>
          </a:p>
          <a:p>
            <a:r>
              <a:rPr lang="en-IN" dirty="0"/>
              <a:t>Subtract SP, SP, #4</a:t>
            </a:r>
          </a:p>
          <a:p>
            <a:r>
              <a:rPr lang="en-IN" dirty="0"/>
              <a:t>Store </a:t>
            </a:r>
            <a:r>
              <a:rPr lang="en-IN" dirty="0" err="1"/>
              <a:t>R</a:t>
            </a:r>
            <a:r>
              <a:rPr lang="en-IN" i="1" dirty="0" err="1"/>
              <a:t>j</a:t>
            </a:r>
            <a:r>
              <a:rPr lang="en-IN" dirty="0"/>
              <a:t>, (SP)</a:t>
            </a:r>
          </a:p>
          <a:p>
            <a:r>
              <a:rPr lang="en-US" dirty="0"/>
              <a:t>to push the contents of each register on the stack.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we have to save four </a:t>
            </a:r>
            <a:r>
              <a:rPr lang="en-US" dirty="0" smtClean="0"/>
              <a:t>registers, this </a:t>
            </a:r>
            <a:r>
              <a:rPr lang="en-US" dirty="0"/>
              <a:t>would require eight instructions.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needed only five instructions by adjusting </a:t>
            </a:r>
            <a:r>
              <a:rPr lang="en-US" dirty="0" smtClean="0"/>
              <a:t>SP immediately </a:t>
            </a:r>
            <a:r>
              <a:rPr lang="en-US" dirty="0"/>
              <a:t>to point to the top of stack that will be in effect once all four registers </a:t>
            </a:r>
            <a:r>
              <a:rPr lang="en-US" dirty="0" smtClean="0"/>
              <a:t>are saved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we used the Index mode to store the contents of registers.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used the </a:t>
            </a:r>
            <a:r>
              <a:rPr lang="en-US" dirty="0" smtClean="0"/>
              <a:t>same optimization </a:t>
            </a:r>
            <a:r>
              <a:rPr lang="en-US" dirty="0"/>
              <a:t>when restoring the registers before returning from the subroutine.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7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computers have special instructions for </a:t>
            </a:r>
            <a:r>
              <a:rPr lang="en-US" dirty="0">
                <a:solidFill>
                  <a:srgbClr val="FF0000"/>
                </a:solidFill>
              </a:rPr>
              <a:t>loading </a:t>
            </a:r>
            <a:r>
              <a:rPr lang="en-US" dirty="0" smtClean="0">
                <a:solidFill>
                  <a:srgbClr val="FF0000"/>
                </a:solidFill>
              </a:rPr>
              <a:t>and storing </a:t>
            </a:r>
            <a:r>
              <a:rPr lang="en-US" dirty="0">
                <a:solidFill>
                  <a:srgbClr val="FF0000"/>
                </a:solidFill>
              </a:rPr>
              <a:t>multiple registers.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For </a:t>
            </a:r>
            <a:r>
              <a:rPr lang="en-US" dirty="0"/>
              <a:t>example, the four registers in </a:t>
            </a:r>
            <a:r>
              <a:rPr lang="en-US" dirty="0" smtClean="0"/>
              <a:t>Figure(R to R5)may </a:t>
            </a:r>
            <a:r>
              <a:rPr lang="en-US" dirty="0"/>
              <a:t>be saved </a:t>
            </a:r>
            <a:r>
              <a:rPr lang="en-US" dirty="0" smtClean="0"/>
              <a:t>on the </a:t>
            </a:r>
            <a:r>
              <a:rPr lang="en-US" dirty="0"/>
              <a:t>stack by using the instruction</a:t>
            </a:r>
          </a:p>
          <a:p>
            <a:r>
              <a:rPr lang="en-IN" dirty="0" err="1"/>
              <a:t>StoreMultiple</a:t>
            </a:r>
            <a:r>
              <a:rPr lang="en-IN" dirty="0"/>
              <a:t> R2−R5, −(SP)</a:t>
            </a:r>
          </a:p>
          <a:p>
            <a:r>
              <a:rPr lang="en-US" dirty="0"/>
              <a:t>The source registers are specified by the range R2−R5.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notation −(SP) specifies </a:t>
            </a:r>
            <a:r>
              <a:rPr lang="en-US" dirty="0" smtClean="0"/>
              <a:t>that the </a:t>
            </a:r>
            <a:r>
              <a:rPr lang="en-US" dirty="0"/>
              <a:t>stack pointer must be adjusted accordingly.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minus sign in front indicates that </a:t>
            </a:r>
            <a:r>
              <a:rPr lang="en-US" dirty="0" smtClean="0"/>
              <a:t>SP must </a:t>
            </a:r>
            <a:r>
              <a:rPr lang="en-US" dirty="0"/>
              <a:t>be decremented (by 4) before the contents of each register are placed on the stack.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3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Similarly, the instruction</a:t>
            </a:r>
          </a:p>
          <a:p>
            <a:r>
              <a:rPr lang="en-IN" dirty="0" err="1"/>
              <a:t>LoadMultiple</a:t>
            </a:r>
            <a:r>
              <a:rPr lang="en-IN" dirty="0"/>
              <a:t> R2−R5, (SP)+</a:t>
            </a:r>
          </a:p>
          <a:p>
            <a:r>
              <a:rPr lang="en-US" dirty="0"/>
              <a:t>will load registers R2, R3, R4, and R5, in reverse order, with the values that were </a:t>
            </a:r>
            <a:r>
              <a:rPr lang="en-US" dirty="0" smtClean="0"/>
              <a:t>saved on </a:t>
            </a:r>
            <a:r>
              <a:rPr lang="en-US" dirty="0"/>
              <a:t>the stack.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notation (SP)+ indicates that the stack pointer must be incremented (</a:t>
            </a:r>
            <a:r>
              <a:rPr lang="en-US" dirty="0" smtClean="0"/>
              <a:t>by 4</a:t>
            </a:r>
            <a:r>
              <a:rPr lang="en-US" dirty="0"/>
              <a:t>) after each value has been loaded into the corresponding register.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9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Passing by Value and by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nature of the two parameters, NUM1 and </a:t>
            </a:r>
            <a:r>
              <a:rPr lang="en-US" i="1" dirty="0"/>
              <a:t>n</a:t>
            </a:r>
            <a:r>
              <a:rPr lang="en-US" dirty="0"/>
              <a:t>, passed to the subroutines </a:t>
            </a:r>
          </a:p>
          <a:p>
            <a:r>
              <a:rPr lang="en-US" dirty="0" smtClean="0"/>
              <a:t>The </a:t>
            </a:r>
            <a:r>
              <a:rPr lang="en-US" dirty="0"/>
              <a:t>purpose of the subroutines is to add a list of numbers.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passing the actual list entries, the calling program passes the address of the first </a:t>
            </a:r>
            <a:r>
              <a:rPr lang="en-US" dirty="0" smtClean="0"/>
              <a:t>number in </a:t>
            </a:r>
            <a:r>
              <a:rPr lang="en-US" dirty="0"/>
              <a:t>the list.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technique is called </a:t>
            </a:r>
            <a:r>
              <a:rPr lang="en-US" i="1" dirty="0">
                <a:solidFill>
                  <a:srgbClr val="FF0000"/>
                </a:solidFill>
              </a:rPr>
              <a:t>passing by reference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parameter is </a:t>
            </a:r>
            <a:r>
              <a:rPr lang="en-US" i="1" dirty="0" smtClean="0">
                <a:solidFill>
                  <a:srgbClr val="FF0000"/>
                </a:solidFill>
              </a:rPr>
              <a:t>passed by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/>
              <a:t>, that is, the actual number of entries, </a:t>
            </a:r>
            <a:r>
              <a:rPr lang="en-US" i="1" dirty="0"/>
              <a:t>n</a:t>
            </a:r>
            <a:r>
              <a:rPr lang="en-US" dirty="0"/>
              <a:t>, is passed to the subroutine.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6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Stack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</a:t>
            </a:r>
            <a:r>
              <a:rPr lang="en-US" dirty="0"/>
              <a:t>execution of the </a:t>
            </a:r>
            <a:r>
              <a:rPr lang="en-US" dirty="0" smtClean="0"/>
              <a:t>subroutine, locations </a:t>
            </a:r>
            <a:r>
              <a:rPr lang="en-US" dirty="0"/>
              <a:t>needed by </a:t>
            </a:r>
            <a:r>
              <a:rPr lang="en-US" dirty="0" smtClean="0"/>
              <a:t>them constitute </a:t>
            </a:r>
            <a:r>
              <a:rPr lang="en-US" dirty="0"/>
              <a:t>a private work </a:t>
            </a:r>
            <a:r>
              <a:rPr lang="en-US" dirty="0" smtClean="0"/>
              <a:t>space, </a:t>
            </a:r>
            <a:r>
              <a:rPr lang="en-US" dirty="0"/>
              <a:t>allocated at the time the subroutine is entered and deallocated when </a:t>
            </a:r>
            <a:r>
              <a:rPr lang="en-US" dirty="0" smtClean="0"/>
              <a:t>the subroutine </a:t>
            </a:r>
            <a:r>
              <a:rPr lang="en-US" dirty="0"/>
              <a:t>returns control to the calling program.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space is called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stack frame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space </a:t>
            </a:r>
            <a:r>
              <a:rPr lang="en-US" dirty="0"/>
              <a:t>for local memory </a:t>
            </a:r>
            <a:r>
              <a:rPr lang="en-US" dirty="0" smtClean="0"/>
              <a:t>variables, if needed, can also </a:t>
            </a:r>
            <a:r>
              <a:rPr lang="en-US" dirty="0"/>
              <a:t>be allocated on the stack.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1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2433"/>
            <a:ext cx="10515600" cy="5374530"/>
          </a:xfrm>
        </p:spPr>
        <p:txBody>
          <a:bodyPr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(next slide) is an </a:t>
            </a:r>
            <a:r>
              <a:rPr lang="en-US" dirty="0"/>
              <a:t>example of a </a:t>
            </a:r>
            <a:r>
              <a:rPr lang="en-US" dirty="0" smtClean="0"/>
              <a:t>layout </a:t>
            </a:r>
            <a:r>
              <a:rPr lang="en-US" dirty="0"/>
              <a:t>for information in a </a:t>
            </a:r>
            <a:r>
              <a:rPr lang="en-US" dirty="0" smtClean="0"/>
              <a:t>stack frame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the stack pointer </a:t>
            </a:r>
            <a:r>
              <a:rPr lang="en-US" dirty="0" smtClean="0"/>
              <a:t>SP,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frame pointer </a:t>
            </a:r>
            <a:r>
              <a:rPr lang="en-US" dirty="0">
                <a:solidFill>
                  <a:srgbClr val="FF0000"/>
                </a:solidFill>
              </a:rPr>
              <a:t>(FP</a:t>
            </a:r>
            <a:r>
              <a:rPr lang="en-US" dirty="0" smtClean="0">
                <a:solidFill>
                  <a:srgbClr val="FF0000"/>
                </a:solidFill>
              </a:rPr>
              <a:t>),is used for access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to the parameters passed to the subroutine and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to the local memory variables used by the subroutine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the fig, </a:t>
            </a:r>
            <a:r>
              <a:rPr lang="en-US" dirty="0" smtClean="0"/>
              <a:t>four parameters </a:t>
            </a:r>
            <a:r>
              <a:rPr lang="en-US" dirty="0"/>
              <a:t>are passed to the subroutine, three local variables are used within the </a:t>
            </a:r>
            <a:r>
              <a:rPr lang="en-US" dirty="0" smtClean="0"/>
              <a:t>subroutine, and </a:t>
            </a:r>
            <a:r>
              <a:rPr lang="en-US" dirty="0"/>
              <a:t>registers R2, R3, and R4 need to be saved because they will also be used within </a:t>
            </a:r>
            <a:r>
              <a:rPr lang="en-US" dirty="0" smtClean="0"/>
              <a:t>the subroutine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>
                <a:solidFill>
                  <a:srgbClr val="FF0000"/>
                </a:solidFill>
              </a:rPr>
              <a:t>nested subroutines </a:t>
            </a:r>
            <a:r>
              <a:rPr lang="en-US" dirty="0"/>
              <a:t>are used, </a:t>
            </a:r>
            <a:r>
              <a:rPr lang="en-US" dirty="0">
                <a:solidFill>
                  <a:srgbClr val="FF0000"/>
                </a:solidFill>
              </a:rPr>
              <a:t>the stack frame of the calling </a:t>
            </a:r>
            <a:r>
              <a:rPr lang="en-US" dirty="0" smtClean="0">
                <a:solidFill>
                  <a:srgbClr val="FF0000"/>
                </a:solidFill>
              </a:rPr>
              <a:t>subroutine would </a:t>
            </a:r>
            <a:r>
              <a:rPr lang="en-US" dirty="0">
                <a:solidFill>
                  <a:srgbClr val="FF0000"/>
                </a:solidFill>
              </a:rPr>
              <a:t>also include the return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When the assembler </a:t>
            </a:r>
            <a:r>
              <a:rPr lang="en-IN" dirty="0" smtClean="0">
                <a:solidFill>
                  <a:srgbClr val="FF0000"/>
                </a:solidFill>
              </a:rPr>
              <a:t>program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executed</a:t>
            </a:r>
            <a:r>
              <a:rPr lang="en-US" dirty="0"/>
              <a:t>, it reads the user program, analyzes it, and then generates the desired </a:t>
            </a:r>
            <a:r>
              <a:rPr lang="en-US" dirty="0" smtClean="0"/>
              <a:t>machine language </a:t>
            </a:r>
            <a:r>
              <a:rPr lang="en-IN" dirty="0" smtClean="0"/>
              <a:t>program.</a:t>
            </a:r>
          </a:p>
          <a:p>
            <a:r>
              <a:rPr lang="en-US" dirty="0"/>
              <a:t>The user program in its original alphanumeric text </a:t>
            </a:r>
            <a:r>
              <a:rPr lang="en-US" dirty="0" smtClean="0"/>
              <a:t>format is </a:t>
            </a:r>
            <a:r>
              <a:rPr lang="en-US" dirty="0"/>
              <a:t>called a </a:t>
            </a:r>
            <a:r>
              <a:rPr lang="en-US" i="1" dirty="0">
                <a:solidFill>
                  <a:srgbClr val="FF0000"/>
                </a:solidFill>
              </a:rPr>
              <a:t>source program</a:t>
            </a:r>
            <a:r>
              <a:rPr lang="en-US" dirty="0"/>
              <a:t>, and the assembled machine-language program is called </a:t>
            </a:r>
            <a:r>
              <a:rPr lang="en-US" dirty="0" smtClean="0"/>
              <a:t>an </a:t>
            </a:r>
            <a:r>
              <a:rPr lang="en-IN" i="1" dirty="0" smtClean="0">
                <a:solidFill>
                  <a:srgbClr val="FF0000"/>
                </a:solidFill>
              </a:rPr>
              <a:t>object </a:t>
            </a:r>
            <a:r>
              <a:rPr lang="en-IN" i="1" dirty="0">
                <a:solidFill>
                  <a:srgbClr val="FF0000"/>
                </a:solidFill>
              </a:rPr>
              <a:t>program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99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 fontScale="90000"/>
          </a:bodyPr>
          <a:lstStyle/>
          <a:p>
            <a:r>
              <a:rPr lang="en-IN" dirty="0"/>
              <a:t>A subroutine stack frame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78" y="961053"/>
            <a:ext cx="5852667" cy="57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FP register pointing to the location just above the stored parameters,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parameters and the local variables </a:t>
            </a:r>
            <a:r>
              <a:rPr lang="en-US" dirty="0" smtClean="0"/>
              <a:t>can be accesses by </a:t>
            </a:r>
            <a:r>
              <a:rPr lang="en-US" dirty="0"/>
              <a:t>using the </a:t>
            </a:r>
            <a:r>
              <a:rPr lang="en-US" dirty="0" smtClean="0">
                <a:solidFill>
                  <a:srgbClr val="FF0000"/>
                </a:solidFill>
              </a:rPr>
              <a:t>Index addressing 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 can be accessed by using addresses </a:t>
            </a:r>
            <a:r>
              <a:rPr lang="en-US" dirty="0">
                <a:solidFill>
                  <a:srgbClr val="FF0000"/>
                </a:solidFill>
              </a:rPr>
              <a:t>4(FP), 8(FP)</a:t>
            </a:r>
            <a:r>
              <a:rPr lang="en-US" i="1" dirty="0">
                <a:solidFill>
                  <a:srgbClr val="FF0000"/>
                </a:solidFill>
              </a:rPr>
              <a:t>, . . . 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local variables </a:t>
            </a:r>
            <a:r>
              <a:rPr lang="en-US" dirty="0"/>
              <a:t>can be accessed by using addresses </a:t>
            </a:r>
            <a:r>
              <a:rPr lang="en-US" dirty="0">
                <a:solidFill>
                  <a:srgbClr val="FF0000"/>
                </a:solidFill>
              </a:rPr>
              <a:t>−4(FP), −8(FP)</a:t>
            </a:r>
            <a:r>
              <a:rPr lang="en-US" i="1" dirty="0">
                <a:solidFill>
                  <a:srgbClr val="FF0000"/>
                </a:solidFill>
              </a:rPr>
              <a:t>, . . . . 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contents of </a:t>
            </a:r>
            <a:r>
              <a:rPr lang="en-US" dirty="0">
                <a:solidFill>
                  <a:srgbClr val="FF0000"/>
                </a:solidFill>
              </a:rPr>
              <a:t>FP remain fixed throughout the execution of the </a:t>
            </a:r>
            <a:r>
              <a:rPr lang="en-US" dirty="0" smtClean="0">
                <a:solidFill>
                  <a:srgbClr val="FF0000"/>
                </a:solidFill>
              </a:rPr>
              <a:t>subroutine</a:t>
            </a:r>
            <a:r>
              <a:rPr lang="en-US" dirty="0" smtClean="0"/>
              <a:t>, whereas the stack </a:t>
            </a:r>
            <a:r>
              <a:rPr lang="en-US" dirty="0"/>
              <a:t>pointer </a:t>
            </a:r>
            <a:r>
              <a:rPr lang="en-US" dirty="0" smtClean="0"/>
              <a:t>SP, must </a:t>
            </a:r>
            <a:r>
              <a:rPr lang="en-US" dirty="0"/>
              <a:t>always point to the current top element in the stack.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the pointers SP and FP are manipulated as the stack frame </a:t>
            </a:r>
            <a:r>
              <a:rPr lang="en-US" dirty="0" smtClean="0"/>
              <a:t>is allocated</a:t>
            </a:r>
            <a:r>
              <a:rPr lang="en-US" dirty="0"/>
              <a:t>, used, and deallocated for a particular invocation of a </a:t>
            </a:r>
            <a:r>
              <a:rPr lang="en-US" dirty="0" smtClean="0"/>
              <a:t>subroutine</a:t>
            </a:r>
            <a:r>
              <a:rPr lang="en-US" dirty="0"/>
              <a:t>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ssume </a:t>
            </a:r>
            <a:r>
              <a:rPr lang="en-US" dirty="0"/>
              <a:t>that SP points to the old top-of-stack (TOS) </a:t>
            </a:r>
            <a:r>
              <a:rPr lang="en-US" dirty="0" smtClean="0"/>
              <a:t>element.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Before the subroutine </a:t>
            </a:r>
            <a:r>
              <a:rPr lang="en-US" dirty="0"/>
              <a:t>is called, the calling program pushes the four parameters onto the stack.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Call instruction is executed.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</a:t>
            </a:r>
            <a:r>
              <a:rPr lang="en-US" dirty="0"/>
              <a:t>this time, SP points to the last parameter that was </a:t>
            </a:r>
            <a:r>
              <a:rPr lang="en-US" dirty="0" smtClean="0"/>
              <a:t>pushed on </a:t>
            </a:r>
            <a:r>
              <a:rPr lang="en-US" dirty="0"/>
              <a:t>the stack.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subroutine is to use the frame pointer, it should first save the </a:t>
            </a:r>
            <a:r>
              <a:rPr lang="en-US" dirty="0" smtClean="0"/>
              <a:t>contents of </a:t>
            </a:r>
            <a:r>
              <a:rPr lang="en-US" dirty="0"/>
              <a:t>FP by pushing them on the stack, because </a:t>
            </a:r>
            <a:r>
              <a:rPr lang="en-US" dirty="0">
                <a:solidFill>
                  <a:srgbClr val="FF0000"/>
                </a:solidFill>
              </a:rPr>
              <a:t>FP is usually a general-purpose register </a:t>
            </a:r>
            <a:r>
              <a:rPr lang="en-US" dirty="0" smtClean="0">
                <a:solidFill>
                  <a:srgbClr val="FF0000"/>
                </a:solidFill>
              </a:rPr>
              <a:t>and it </a:t>
            </a:r>
            <a:r>
              <a:rPr lang="en-US" dirty="0">
                <a:solidFill>
                  <a:srgbClr val="FF0000"/>
                </a:solidFill>
              </a:rPr>
              <a:t>may contain information of use to the calling program.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</a:t>
            </a:r>
            <a:r>
              <a:rPr lang="en-US" dirty="0"/>
              <a:t>, the contents of SP, </a:t>
            </a:r>
            <a:r>
              <a:rPr lang="en-US" dirty="0" smtClean="0"/>
              <a:t>which now </a:t>
            </a:r>
            <a:r>
              <a:rPr lang="en-US" dirty="0"/>
              <a:t>points to the saved value of FP, are copied into FP.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2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Thus, the first three instructions executed in the subroutine are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Subtract SP, SP, #4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Store FP, (SP)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Move FP, SP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Move instruction copies the contents of </a:t>
            </a:r>
            <a:r>
              <a:rPr lang="en-US" dirty="0" smtClean="0">
                <a:solidFill>
                  <a:srgbClr val="FF0000"/>
                </a:solidFill>
              </a:rPr>
              <a:t>SP into </a:t>
            </a:r>
            <a:r>
              <a:rPr lang="en-US" dirty="0">
                <a:solidFill>
                  <a:srgbClr val="FF0000"/>
                </a:solidFill>
              </a:rPr>
              <a:t>FP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After </a:t>
            </a:r>
            <a:r>
              <a:rPr lang="en-US" dirty="0"/>
              <a:t>these instructions are </a:t>
            </a:r>
            <a:r>
              <a:rPr lang="en-US" dirty="0" smtClean="0"/>
              <a:t>executed, both </a:t>
            </a:r>
            <a:r>
              <a:rPr lang="en-US" dirty="0"/>
              <a:t>SP and FP point to the saved FP contents.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Space </a:t>
            </a:r>
            <a:r>
              <a:rPr lang="en-US" dirty="0"/>
              <a:t>for the three local variables is </a:t>
            </a:r>
            <a:r>
              <a:rPr lang="en-US" dirty="0" smtClean="0"/>
              <a:t>now allocated </a:t>
            </a:r>
            <a:r>
              <a:rPr lang="en-US" dirty="0"/>
              <a:t>on the stack by executing the instruction</a:t>
            </a:r>
          </a:p>
          <a:p>
            <a:pPr lvl="1"/>
            <a:r>
              <a:rPr lang="en-IN" dirty="0"/>
              <a:t>Subtract SP, SP, #12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Finally, the contents of processor registers R2, R3, and R4 are saved by pushing them </a:t>
            </a:r>
            <a:r>
              <a:rPr lang="en-US" dirty="0" smtClean="0"/>
              <a:t>onto the </a:t>
            </a:r>
            <a:r>
              <a:rPr lang="en-US" dirty="0"/>
              <a:t>stack.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At </a:t>
            </a:r>
            <a:r>
              <a:rPr lang="en-US" dirty="0"/>
              <a:t>this point, the stack frame has been set up as shown in </a:t>
            </a:r>
            <a:r>
              <a:rPr lang="en-US" dirty="0" smtClean="0"/>
              <a:t>Figure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7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dirty="0"/>
              <a:t>The subroutine </a:t>
            </a:r>
            <a:r>
              <a:rPr lang="en-US" dirty="0" smtClean="0"/>
              <a:t>then </a:t>
            </a:r>
            <a:r>
              <a:rPr lang="en-US" dirty="0"/>
              <a:t>executes its task. </a:t>
            </a:r>
            <a:endParaRPr lang="en-US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the task is completed</a:t>
            </a:r>
            <a:r>
              <a:rPr lang="en-US" dirty="0"/>
              <a:t>, the subroutine </a:t>
            </a:r>
            <a:r>
              <a:rPr lang="en-US" dirty="0" smtClean="0">
                <a:solidFill>
                  <a:srgbClr val="FF0000"/>
                </a:solidFill>
              </a:rPr>
              <a:t>pops the </a:t>
            </a:r>
            <a:r>
              <a:rPr lang="en-US" dirty="0">
                <a:solidFill>
                  <a:srgbClr val="FF0000"/>
                </a:solidFill>
              </a:rPr>
              <a:t>saved values </a:t>
            </a:r>
            <a:r>
              <a:rPr lang="en-US" dirty="0"/>
              <a:t>of R4, R3, and R2 back into those registers, </a:t>
            </a:r>
            <a:r>
              <a:rPr lang="en-US" dirty="0">
                <a:solidFill>
                  <a:srgbClr val="FF0000"/>
                </a:solidFill>
              </a:rPr>
              <a:t>deallocates</a:t>
            </a:r>
            <a:r>
              <a:rPr lang="en-US" dirty="0"/>
              <a:t> the local </a:t>
            </a:r>
            <a:r>
              <a:rPr lang="en-US" dirty="0" smtClean="0"/>
              <a:t>variables from </a:t>
            </a:r>
            <a:r>
              <a:rPr lang="en-US" dirty="0"/>
              <a:t>the stack frame by executing the instruction</a:t>
            </a:r>
          </a:p>
          <a:p>
            <a:pPr lvl="1"/>
            <a:r>
              <a:rPr lang="en-IN" dirty="0"/>
              <a:t>Add SP, SP, #12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/>
              <a:t>and pops the saved old value of FP back into FP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 smtClean="0"/>
              <a:t>At </a:t>
            </a:r>
            <a:r>
              <a:rPr lang="en-US" dirty="0"/>
              <a:t>this point, SP points to the last </a:t>
            </a:r>
            <a:r>
              <a:rPr lang="en-US" dirty="0" smtClean="0"/>
              <a:t>parameter that </a:t>
            </a:r>
            <a:r>
              <a:rPr lang="en-US" dirty="0"/>
              <a:t>was placed on the stack. </a:t>
            </a:r>
            <a:endParaRPr lang="en-US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en-US" dirty="0" smtClean="0"/>
              <a:t>Next</a:t>
            </a:r>
            <a:r>
              <a:rPr lang="en-US" dirty="0"/>
              <a:t>, the Return instruction is executed, transferring </a:t>
            </a:r>
            <a:r>
              <a:rPr lang="en-US" dirty="0" smtClean="0"/>
              <a:t>control back </a:t>
            </a:r>
            <a:r>
              <a:rPr lang="en-US" dirty="0"/>
              <a:t>to the calling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5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8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calling program is responsible for deallocating the parameters from the </a:t>
            </a:r>
            <a:r>
              <a:rPr lang="en-US" dirty="0" smtClean="0">
                <a:solidFill>
                  <a:srgbClr val="FF0000"/>
                </a:solidFill>
              </a:rPr>
              <a:t>stack frame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some of which may be results passed back by the subroutine. </a:t>
            </a:r>
            <a:endParaRPr lang="en-US" dirty="0" smtClean="0"/>
          </a:p>
          <a:p>
            <a:pPr marL="514350" indent="-514350">
              <a:buFont typeface="+mj-lt"/>
              <a:buAutoNum type="arabicPeriod" startAt="18"/>
            </a:pPr>
            <a:r>
              <a:rPr lang="en-US" dirty="0" smtClean="0"/>
              <a:t>After deallocation of </a:t>
            </a:r>
            <a:r>
              <a:rPr lang="en-US" dirty="0"/>
              <a:t>the parameters, </a:t>
            </a:r>
            <a:r>
              <a:rPr lang="en-US" dirty="0">
                <a:solidFill>
                  <a:srgbClr val="FF0000"/>
                </a:solidFill>
              </a:rPr>
              <a:t>the stack pointer points to the old TOS,</a:t>
            </a:r>
            <a:r>
              <a:rPr lang="en-US" dirty="0"/>
              <a:t> and </a:t>
            </a:r>
            <a:r>
              <a:rPr lang="en-US" dirty="0" smtClean="0"/>
              <a:t>back </a:t>
            </a:r>
            <a:r>
              <a:rPr lang="en-US" dirty="0"/>
              <a:t>to where </a:t>
            </a:r>
            <a:r>
              <a:rPr lang="en-US" dirty="0" smtClean="0"/>
              <a:t>we </a:t>
            </a:r>
            <a:r>
              <a:rPr lang="en-IN" dirty="0" smtClean="0"/>
              <a:t>started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1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Frames for Nested Subroutines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nested subroutines are used, </a:t>
            </a:r>
            <a:r>
              <a:rPr lang="en-US" dirty="0" smtClean="0"/>
              <a:t>ensure </a:t>
            </a:r>
            <a:r>
              <a:rPr lang="en-US" dirty="0"/>
              <a:t>that the </a:t>
            </a:r>
            <a:r>
              <a:rPr lang="en-US" dirty="0">
                <a:solidFill>
                  <a:srgbClr val="FF0000"/>
                </a:solidFill>
              </a:rPr>
              <a:t>return addresses </a:t>
            </a:r>
            <a:r>
              <a:rPr lang="en-US" dirty="0" smtClean="0">
                <a:solidFill>
                  <a:srgbClr val="FF0000"/>
                </a:solidFill>
              </a:rPr>
              <a:t>are properly </a:t>
            </a:r>
            <a:r>
              <a:rPr lang="en-US" dirty="0">
                <a:solidFill>
                  <a:srgbClr val="FF0000"/>
                </a:solidFill>
              </a:rPr>
              <a:t>saved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calling program calls a subroutine, say SUB1, the return </a:t>
            </a:r>
            <a:r>
              <a:rPr lang="en-US" dirty="0" smtClean="0"/>
              <a:t>address is </a:t>
            </a:r>
            <a:r>
              <a:rPr lang="en-US" dirty="0"/>
              <a:t>saved in the link register.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f </a:t>
            </a:r>
            <a:r>
              <a:rPr lang="en-US" dirty="0">
                <a:solidFill>
                  <a:srgbClr val="FF0000"/>
                </a:solidFill>
              </a:rPr>
              <a:t>SUB1 calls another subroutine, SUB2, it must save </a:t>
            </a:r>
            <a:r>
              <a:rPr lang="en-US" dirty="0" smtClean="0">
                <a:solidFill>
                  <a:srgbClr val="FF0000"/>
                </a:solidFill>
              </a:rPr>
              <a:t>the current </a:t>
            </a:r>
            <a:r>
              <a:rPr lang="en-US" dirty="0">
                <a:solidFill>
                  <a:srgbClr val="FF0000"/>
                </a:solidFill>
              </a:rPr>
              <a:t>contents of the link register before it makes the call to SUB2.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appropriate </a:t>
            </a:r>
            <a:r>
              <a:rPr lang="en-US" dirty="0" smtClean="0"/>
              <a:t>place for </a:t>
            </a:r>
            <a:r>
              <a:rPr lang="en-US" dirty="0"/>
              <a:t>saving this return address is </a:t>
            </a:r>
            <a:r>
              <a:rPr lang="en-US" dirty="0">
                <a:solidFill>
                  <a:srgbClr val="FF0000"/>
                </a:solidFill>
              </a:rPr>
              <a:t>within the stack frame for SUB1.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a main program calling a first subroutine SUB1, which then calls </a:t>
            </a:r>
            <a:r>
              <a:rPr lang="en-US" dirty="0" smtClean="0"/>
              <a:t>a second </a:t>
            </a:r>
            <a:r>
              <a:rPr lang="en-US" dirty="0"/>
              <a:t>subroutine SUB2, is shown in </a:t>
            </a:r>
            <a:r>
              <a:rPr lang="en-US" dirty="0" smtClean="0"/>
              <a:t>Figure(slide 58 &amp; 59) </a:t>
            </a:r>
          </a:p>
          <a:p>
            <a:r>
              <a:rPr lang="en-US" dirty="0" smtClean="0"/>
              <a:t>The </a:t>
            </a:r>
            <a:r>
              <a:rPr lang="en-US" dirty="0"/>
              <a:t>stack frames corresponding to </a:t>
            </a:r>
            <a:r>
              <a:rPr lang="en-US" dirty="0" smtClean="0"/>
              <a:t>these two </a:t>
            </a:r>
            <a:r>
              <a:rPr lang="en-US" dirty="0"/>
              <a:t>nested subroutines are shown in Figure </a:t>
            </a:r>
            <a:r>
              <a:rPr lang="en-US" dirty="0" smtClean="0"/>
              <a:t>(slide 60). </a:t>
            </a:r>
          </a:p>
          <a:p>
            <a:r>
              <a:rPr lang="en-US" dirty="0" smtClean="0"/>
              <a:t>All </a:t>
            </a:r>
            <a:r>
              <a:rPr lang="en-US" dirty="0"/>
              <a:t>parameters involved in this </a:t>
            </a:r>
            <a:r>
              <a:rPr lang="en-US" dirty="0" smtClean="0"/>
              <a:t>example are </a:t>
            </a:r>
            <a:r>
              <a:rPr lang="en-US" dirty="0"/>
              <a:t>passed on the stack. </a:t>
            </a:r>
            <a:endParaRPr lang="en-US" dirty="0" smtClean="0"/>
          </a:p>
          <a:p>
            <a:r>
              <a:rPr lang="en-US" dirty="0" smtClean="0"/>
              <a:t>Note: The </a:t>
            </a:r>
            <a:r>
              <a:rPr lang="en-US" dirty="0"/>
              <a:t>two figures only show the flow of control and data among </a:t>
            </a:r>
            <a:r>
              <a:rPr lang="en-US" dirty="0" smtClean="0"/>
              <a:t>the main </a:t>
            </a:r>
            <a:r>
              <a:rPr lang="en-US" dirty="0"/>
              <a:t>program and the two </a:t>
            </a:r>
            <a:r>
              <a:rPr lang="en-US" dirty="0" smtClean="0"/>
              <a:t>subroutines(actual </a:t>
            </a:r>
            <a:r>
              <a:rPr lang="en-US" dirty="0"/>
              <a:t>computations are not </a:t>
            </a:r>
            <a:r>
              <a:rPr lang="en-US" dirty="0" smtClean="0"/>
              <a:t>shown).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78" y="1825625"/>
            <a:ext cx="5682342" cy="40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20004" cy="4990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2" y="1690688"/>
            <a:ext cx="4617098" cy="32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a Store </a:t>
            </a:r>
            <a:r>
              <a:rPr lang="en-IN" dirty="0"/>
              <a:t>instruction </a:t>
            </a:r>
            <a:r>
              <a:rPr lang="en-IN" dirty="0" smtClean="0"/>
              <a:t>as ST </a:t>
            </a:r>
            <a:r>
              <a:rPr lang="en-IN" dirty="0"/>
              <a:t>R2,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mnemonic ST represents the binary pattern, or </a:t>
            </a:r>
            <a:r>
              <a:rPr lang="en-US" i="1" dirty="0">
                <a:solidFill>
                  <a:srgbClr val="FF0000"/>
                </a:solidFill>
              </a:rPr>
              <a:t>operation (OP) code</a:t>
            </a:r>
            <a:r>
              <a:rPr lang="en-US" dirty="0"/>
              <a:t>, for the </a:t>
            </a:r>
            <a:r>
              <a:rPr lang="en-US" dirty="0" smtClean="0"/>
              <a:t>operation performed </a:t>
            </a:r>
            <a:r>
              <a:rPr lang="en-US" dirty="0"/>
              <a:t>by the instruction.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assembler translates </a:t>
            </a:r>
            <a:r>
              <a:rPr lang="en-US" dirty="0"/>
              <a:t>this mnemonic into the binary </a:t>
            </a:r>
            <a:r>
              <a:rPr lang="en-US" dirty="0" smtClean="0"/>
              <a:t>OP code </a:t>
            </a:r>
            <a:r>
              <a:rPr lang="en-US" dirty="0"/>
              <a:t>that the computer recognizes</a:t>
            </a:r>
            <a:r>
              <a:rPr lang="en-US" dirty="0" smtClean="0"/>
              <a:t>.</a:t>
            </a:r>
          </a:p>
          <a:p>
            <a:r>
              <a:rPr lang="en-US" dirty="0"/>
              <a:t>OP-code mnemonic is followed by at least one </a:t>
            </a:r>
            <a:r>
              <a:rPr lang="en-US" dirty="0">
                <a:solidFill>
                  <a:srgbClr val="FF0000"/>
                </a:solidFill>
              </a:rPr>
              <a:t>blank space or tab </a:t>
            </a:r>
            <a:r>
              <a:rPr lang="en-US" dirty="0" smtClean="0"/>
              <a:t>character</a:t>
            </a:r>
          </a:p>
          <a:p>
            <a:r>
              <a:rPr lang="en-IN" dirty="0" smtClean="0"/>
              <a:t>Then </a:t>
            </a:r>
            <a:r>
              <a:rPr lang="en-US" dirty="0" smtClean="0"/>
              <a:t>the </a:t>
            </a:r>
            <a:r>
              <a:rPr lang="en-US" dirty="0"/>
              <a:t>information that specifies the </a:t>
            </a:r>
            <a:r>
              <a:rPr lang="en-US" dirty="0">
                <a:solidFill>
                  <a:srgbClr val="FF0000"/>
                </a:solidFill>
              </a:rPr>
              <a:t>operands is given</a:t>
            </a:r>
            <a:r>
              <a:rPr lang="en-US" dirty="0" smtClean="0"/>
              <a:t>.</a:t>
            </a:r>
          </a:p>
          <a:p>
            <a:r>
              <a:rPr lang="en-US" dirty="0"/>
              <a:t>source operand is </a:t>
            </a:r>
            <a:r>
              <a:rPr lang="en-US" dirty="0" smtClean="0"/>
              <a:t>register R2, followed </a:t>
            </a:r>
            <a:r>
              <a:rPr lang="en-US" dirty="0"/>
              <a:t>by the specification </a:t>
            </a:r>
            <a:r>
              <a:rPr lang="en-US" dirty="0" smtClean="0"/>
              <a:t>of the </a:t>
            </a:r>
            <a:r>
              <a:rPr lang="en-US" dirty="0"/>
              <a:t>destination operand, separated from the source operand by a comma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71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473" y="802433"/>
            <a:ext cx="5812971" cy="5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359"/>
            <a:ext cx="10515600" cy="5122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flow of execution </a:t>
            </a:r>
            <a:r>
              <a:rPr lang="en-US" dirty="0"/>
              <a:t>is as follows. 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/>
              <a:t>main program pushes the two </a:t>
            </a:r>
            <a:r>
              <a:rPr lang="en-US" sz="3600" dirty="0" smtClean="0"/>
              <a:t>parameters </a:t>
            </a:r>
            <a:r>
              <a:rPr lang="en-US" sz="3600" i="1" dirty="0" smtClean="0"/>
              <a:t>param2 </a:t>
            </a:r>
            <a:r>
              <a:rPr lang="en-US" sz="3600" dirty="0"/>
              <a:t>and </a:t>
            </a:r>
            <a:r>
              <a:rPr lang="en-US" sz="3600" i="1" dirty="0"/>
              <a:t>param1 </a:t>
            </a:r>
            <a:r>
              <a:rPr lang="en-US" sz="3600" dirty="0"/>
              <a:t>onto the </a:t>
            </a:r>
            <a:r>
              <a:rPr lang="en-US" sz="3600" dirty="0" smtClean="0"/>
              <a:t>stack, and </a:t>
            </a:r>
            <a:r>
              <a:rPr lang="en-US" sz="3600" dirty="0"/>
              <a:t>then calls SUB1. 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This </a:t>
            </a:r>
            <a:r>
              <a:rPr lang="en-US" sz="3600" dirty="0"/>
              <a:t>first </a:t>
            </a:r>
            <a:r>
              <a:rPr lang="en-US" sz="3600" dirty="0" smtClean="0"/>
              <a:t>subroutine is </a:t>
            </a:r>
            <a:r>
              <a:rPr lang="en-US" sz="3600" dirty="0"/>
              <a:t>responsible for computing a single result and passing it back to the main program on </a:t>
            </a:r>
            <a:r>
              <a:rPr lang="en-US" sz="3600" dirty="0" smtClean="0"/>
              <a:t>the stack</a:t>
            </a:r>
            <a:r>
              <a:rPr lang="en-US" sz="3600" dirty="0"/>
              <a:t>. 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During </a:t>
            </a:r>
            <a:r>
              <a:rPr lang="en-US" sz="3600" dirty="0"/>
              <a:t>the course of its computations, </a:t>
            </a:r>
            <a:r>
              <a:rPr lang="en-US" sz="3600" dirty="0">
                <a:solidFill>
                  <a:srgbClr val="FF0000"/>
                </a:solidFill>
              </a:rPr>
              <a:t>SUB1 calls the second subroutine</a:t>
            </a:r>
            <a:r>
              <a:rPr lang="en-US" sz="3600" dirty="0"/>
              <a:t>, SUB2, </a:t>
            </a:r>
            <a:r>
              <a:rPr lang="en-US" sz="3600" dirty="0" smtClean="0"/>
              <a:t>in order </a:t>
            </a:r>
            <a:r>
              <a:rPr lang="en-US" sz="3600" dirty="0"/>
              <a:t>to perform some other subtask. 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SUB1 </a:t>
            </a:r>
            <a:r>
              <a:rPr lang="en-US" sz="3600" dirty="0">
                <a:solidFill>
                  <a:srgbClr val="FF0000"/>
                </a:solidFill>
              </a:rPr>
              <a:t>passes a single parameter </a:t>
            </a:r>
            <a:r>
              <a:rPr lang="en-US" sz="3600" i="1" dirty="0">
                <a:solidFill>
                  <a:srgbClr val="FF0000"/>
                </a:solidFill>
              </a:rPr>
              <a:t>param3 </a:t>
            </a:r>
            <a:r>
              <a:rPr lang="en-US" sz="3600" dirty="0">
                <a:solidFill>
                  <a:srgbClr val="FF0000"/>
                </a:solidFill>
              </a:rPr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SUB2</a:t>
            </a:r>
            <a:r>
              <a:rPr lang="en-US" sz="3600" dirty="0" smtClean="0"/>
              <a:t>, and </a:t>
            </a:r>
            <a:r>
              <a:rPr lang="en-US" sz="3600" dirty="0"/>
              <a:t>the result is passed back to it via the same location on the stack. 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After </a:t>
            </a:r>
            <a:r>
              <a:rPr lang="en-US" sz="3600" dirty="0">
                <a:solidFill>
                  <a:srgbClr val="FF0000"/>
                </a:solidFill>
              </a:rPr>
              <a:t>SUB2 </a:t>
            </a:r>
            <a:r>
              <a:rPr lang="en-US" sz="3600" dirty="0" smtClean="0">
                <a:solidFill>
                  <a:srgbClr val="FF0000"/>
                </a:solidFill>
              </a:rPr>
              <a:t>executes its </a:t>
            </a:r>
            <a:r>
              <a:rPr lang="en-US" sz="3600" dirty="0">
                <a:solidFill>
                  <a:srgbClr val="FF0000"/>
                </a:solidFill>
              </a:rPr>
              <a:t>Return instruction, SUB1 loads this result into register R4. 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SUB1 </a:t>
            </a:r>
            <a:r>
              <a:rPr lang="en-US" sz="3600" dirty="0"/>
              <a:t>then continues </a:t>
            </a:r>
            <a:r>
              <a:rPr lang="en-US" sz="3600" dirty="0" smtClean="0"/>
              <a:t>its computations </a:t>
            </a:r>
            <a:r>
              <a:rPr lang="en-US" sz="3600" dirty="0"/>
              <a:t>and eventually passes the required answer back to the main program on </a:t>
            </a:r>
            <a:r>
              <a:rPr lang="en-US" sz="3600" dirty="0" smtClean="0"/>
              <a:t>the stack</a:t>
            </a:r>
            <a:r>
              <a:rPr lang="en-US" sz="3600" dirty="0"/>
              <a:t>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755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>
                <a:solidFill>
                  <a:srgbClr val="FF0000"/>
                </a:solidFill>
              </a:rPr>
              <a:t>When SUB1 executes its return to the main program, the main program stores this answer in memory location RESULT,</a:t>
            </a:r>
            <a:r>
              <a:rPr lang="en-US" dirty="0"/>
              <a:t> restores the stack level, then continues with its computations at the next instruction at address 2040.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Note how the return address to the calling program, 2028, is stored within the stack frame for SUB1 in </a:t>
            </a:r>
            <a:r>
              <a:rPr lang="en-US" dirty="0" smtClean="0"/>
              <a:t>Figure(slide 60).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 action performed by each subroutine is to save on the stack the contents of all registers used in the subroutine, including the frame pointer and link register (if needed).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This is followed by initializing the frame pointer.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1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539"/>
            <a:ext cx="10515600" cy="57384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smtClean="0">
                <a:solidFill>
                  <a:srgbClr val="FF0000"/>
                </a:solidFill>
              </a:rPr>
              <a:t>SUB1 </a:t>
            </a:r>
            <a:r>
              <a:rPr lang="en-US" dirty="0">
                <a:solidFill>
                  <a:srgbClr val="FF0000"/>
                </a:solidFill>
              </a:rPr>
              <a:t>uses four registers, </a:t>
            </a:r>
            <a:r>
              <a:rPr lang="en-US" dirty="0" smtClean="0">
                <a:solidFill>
                  <a:srgbClr val="FF0000"/>
                </a:solidFill>
              </a:rPr>
              <a:t>R2 to </a:t>
            </a:r>
            <a:r>
              <a:rPr lang="en-US" dirty="0">
                <a:solidFill>
                  <a:srgbClr val="FF0000"/>
                </a:solidFill>
              </a:rPr>
              <a:t>R5, and SUB2 uses two registers, R2 and R3.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/>
              <a:t>These </a:t>
            </a:r>
            <a:r>
              <a:rPr lang="en-US" dirty="0"/>
              <a:t>registers, the frame pointer, </a:t>
            </a:r>
            <a:r>
              <a:rPr lang="en-US" dirty="0" smtClean="0"/>
              <a:t>and the </a:t>
            </a:r>
            <a:r>
              <a:rPr lang="en-US" dirty="0"/>
              <a:t>link register in the case of SUB1, are restored just before the Return instructions </a:t>
            </a:r>
            <a:r>
              <a:rPr lang="en-US" dirty="0" smtClean="0"/>
              <a:t>are </a:t>
            </a:r>
            <a:r>
              <a:rPr lang="en-IN" dirty="0" smtClean="0"/>
              <a:t>executed.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The Index addressing mode involving the frame pointer register FP is used to load parameters from the stack and place answers back on the stack.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The byte offsets used in these operations are always 4</a:t>
            </a:r>
            <a:r>
              <a:rPr lang="en-US" i="1" dirty="0"/>
              <a:t>, </a:t>
            </a:r>
            <a:r>
              <a:rPr lang="en-US" dirty="0"/>
              <a:t>8</a:t>
            </a:r>
            <a:r>
              <a:rPr lang="en-US" i="1" dirty="0"/>
              <a:t>, . . . </a:t>
            </a:r>
            <a:endParaRPr lang="en-US" dirty="0"/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Each calling routine is responsible for removing its own parameters from the stack. </a:t>
            </a:r>
          </a:p>
          <a:p>
            <a:pPr lvl="1"/>
            <a:r>
              <a:rPr lang="en-US" dirty="0"/>
              <a:t>This is done by the Add instructions, which lower the top of the stack.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4.Additional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5.Accessing I/O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7.Bus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8.Bus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9.Arbitration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are several possible addressing modes for specifying operand locations, </a:t>
            </a:r>
            <a:r>
              <a:rPr lang="en-US" dirty="0" smtClean="0"/>
              <a:t>an assembly-language </a:t>
            </a:r>
            <a:r>
              <a:rPr lang="en-US" dirty="0"/>
              <a:t>instruction must indicate which mode is being </a:t>
            </a:r>
            <a:r>
              <a:rPr lang="en-US" dirty="0" smtClean="0"/>
              <a:t>used</a:t>
            </a:r>
          </a:p>
          <a:p>
            <a:r>
              <a:rPr lang="en-IN" dirty="0"/>
              <a:t>ADD R2, R3, #</a:t>
            </a:r>
            <a:r>
              <a:rPr lang="en-IN" dirty="0" smtClean="0"/>
              <a:t>5</a:t>
            </a:r>
          </a:p>
          <a:p>
            <a:r>
              <a:rPr lang="en-IN" dirty="0"/>
              <a:t>LD R3, (R2)</a:t>
            </a:r>
          </a:p>
        </p:txBody>
      </p:sp>
    </p:spTree>
    <p:extLst>
      <p:ext uri="{BB962C8B-B14F-4D97-AF65-F5344CB8AC3E}">
        <p14:creationId xmlns:p14="http://schemas.microsoft.com/office/powerpoint/2010/main" val="3475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Assembler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Assembly </a:t>
            </a:r>
            <a:r>
              <a:rPr lang="en-US" dirty="0" smtClean="0"/>
              <a:t>language </a:t>
            </a:r>
            <a:r>
              <a:rPr lang="en-US" dirty="0"/>
              <a:t>allows the programmer to </a:t>
            </a:r>
            <a:r>
              <a:rPr lang="en-US" dirty="0" smtClean="0"/>
              <a:t>specify information </a:t>
            </a:r>
            <a:r>
              <a:rPr lang="en-US" dirty="0"/>
              <a:t>needed to translate the </a:t>
            </a:r>
            <a:r>
              <a:rPr lang="en-US" dirty="0" smtClean="0"/>
              <a:t>source program </a:t>
            </a:r>
            <a:r>
              <a:rPr lang="en-US" dirty="0"/>
              <a:t>into the object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Equate statement</a:t>
            </a:r>
          </a:p>
          <a:p>
            <a:r>
              <a:rPr lang="en-IN" dirty="0">
                <a:solidFill>
                  <a:srgbClr val="FF0000"/>
                </a:solidFill>
              </a:rPr>
              <a:t>TWENTY EQU </a:t>
            </a:r>
            <a:r>
              <a:rPr lang="en-IN" dirty="0" smtClean="0">
                <a:solidFill>
                  <a:srgbClr val="FF0000"/>
                </a:solidFill>
              </a:rPr>
              <a:t>20</a:t>
            </a:r>
          </a:p>
          <a:p>
            <a:r>
              <a:rPr lang="en-IN" dirty="0"/>
              <a:t>informs the </a:t>
            </a:r>
            <a:r>
              <a:rPr lang="en-IN" dirty="0" smtClean="0"/>
              <a:t>assembler </a:t>
            </a:r>
            <a:r>
              <a:rPr lang="en-US" dirty="0" smtClean="0"/>
              <a:t>that </a:t>
            </a:r>
            <a:r>
              <a:rPr lang="en-US" dirty="0"/>
              <a:t>the name TWENTY should be replaced by the value 20 wherever it appears in </a:t>
            </a:r>
            <a:r>
              <a:rPr lang="en-US" dirty="0" smtClean="0"/>
              <a:t>the </a:t>
            </a:r>
            <a:r>
              <a:rPr lang="en-IN" dirty="0" smtClean="0"/>
              <a:t>program.</a:t>
            </a:r>
          </a:p>
          <a:p>
            <a:r>
              <a:rPr lang="en-US" i="1" dirty="0">
                <a:solidFill>
                  <a:srgbClr val="FF0000"/>
                </a:solidFill>
              </a:rPr>
              <a:t>assembler directives </a:t>
            </a:r>
            <a:r>
              <a:rPr lang="en-US" dirty="0">
                <a:solidFill>
                  <a:srgbClr val="FF0000"/>
                </a:solidFill>
              </a:rPr>
              <a:t>(or </a:t>
            </a:r>
            <a:r>
              <a:rPr lang="en-US" i="1" dirty="0">
                <a:solidFill>
                  <a:srgbClr val="FF0000"/>
                </a:solidFill>
              </a:rPr>
              <a:t>commands</a:t>
            </a:r>
            <a:r>
              <a:rPr lang="en-US" dirty="0">
                <a:solidFill>
                  <a:srgbClr val="FF0000"/>
                </a:solidFill>
              </a:rPr>
              <a:t>), are used by </a:t>
            </a:r>
            <a:r>
              <a:rPr lang="en-US" dirty="0" smtClean="0">
                <a:solidFill>
                  <a:srgbClr val="FF0000"/>
                </a:solidFill>
              </a:rPr>
              <a:t>the assembler </a:t>
            </a:r>
            <a:r>
              <a:rPr lang="en-US" dirty="0">
                <a:solidFill>
                  <a:srgbClr val="FF0000"/>
                </a:solidFill>
              </a:rPr>
              <a:t>while it translates a source program into an object program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B10B-EFE8-9777-18C0-FA9D3ED4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Assembler Directives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0133-DD8B-31AF-F5CE-353F9B78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</a:rPr>
              <a:t>In addition to translating the instructions of the source program, the </a:t>
            </a:r>
            <a:r>
              <a:rPr lang="en-IN" sz="3200" b="1" dirty="0">
                <a:latin typeface="Times New Roman" panose="02020603050405020304" pitchFamily="18" charset="0"/>
              </a:rPr>
              <a:t>assembler must process statements called assembler directives.</a:t>
            </a:r>
          </a:p>
          <a:p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These are pseudo instructions, </a:t>
            </a: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They provide definition to the assembler itself. </a:t>
            </a: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They are not translated into machine operation code.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6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4354</Words>
  <Application>Microsoft Office PowerPoint</Application>
  <PresentationFormat>Widescreen</PresentationFormat>
  <Paragraphs>291</Paragraphs>
  <Slides>69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Times New Roman</vt:lpstr>
      <vt:lpstr>Office Theme</vt:lpstr>
      <vt:lpstr>Computer Organization &amp; Architecture UNIT II</vt:lpstr>
      <vt:lpstr>Overview</vt:lpstr>
      <vt:lpstr>1.Assembly Language Concepts</vt:lpstr>
      <vt:lpstr>PowerPoint Presentation</vt:lpstr>
      <vt:lpstr>PowerPoint Presentation</vt:lpstr>
      <vt:lpstr>Ex: a Store instruction as ST R2, SUM</vt:lpstr>
      <vt:lpstr>PowerPoint Presentation</vt:lpstr>
      <vt:lpstr>Assembler Directives</vt:lpstr>
      <vt:lpstr>Assembler Directives</vt:lpstr>
      <vt:lpstr>Assembler Directives </vt:lpstr>
      <vt:lpstr>PowerPoint Presentation</vt:lpstr>
      <vt:lpstr>a. Memory arrangement                                                                      b. Assembly language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Assembly and Execution of Programs</vt:lpstr>
      <vt:lpstr>PowerPoint Presentation</vt:lpstr>
      <vt:lpstr>PowerPoint Presentation</vt:lpstr>
      <vt:lpstr>Number Notation</vt:lpstr>
      <vt:lpstr>2.Stacks</vt:lpstr>
      <vt:lpstr>PowerPoint Presentation</vt:lpstr>
      <vt:lpstr>PowerPoint Presentation</vt:lpstr>
      <vt:lpstr>PowerPoint Presentation</vt:lpstr>
      <vt:lpstr>3.Subroutines</vt:lpstr>
      <vt:lpstr>PowerPoint Presentation</vt:lpstr>
      <vt:lpstr>PowerPoint Presentation</vt:lpstr>
      <vt:lpstr>PowerPoint Presentation</vt:lpstr>
      <vt:lpstr>Subroutine linkage using a link register</vt:lpstr>
      <vt:lpstr>Subroutine Nesting and the Processor Stack</vt:lpstr>
      <vt:lpstr>PowerPoint Presentation</vt:lpstr>
      <vt:lpstr>Parameter Passing</vt:lpstr>
      <vt:lpstr>Adding N numbers using a subroutine; parameters passed through registers.</vt:lpstr>
      <vt:lpstr>PowerPoint Presentation</vt:lpstr>
      <vt:lpstr>PowerPoint Presentation</vt:lpstr>
      <vt:lpstr>PowerPoint Presentation</vt:lpstr>
      <vt:lpstr>PowerPoint Presentation</vt:lpstr>
      <vt:lpstr>Stack contents for the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 Passing by Value and by Reference</vt:lpstr>
      <vt:lpstr>The Stack Frame</vt:lpstr>
      <vt:lpstr>PowerPoint Presentation</vt:lpstr>
      <vt:lpstr>A subroutine stack frame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Frames for Nested Subroutines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4.Additional Instructions</vt:lpstr>
      <vt:lpstr>5.Accessing I/O Devices</vt:lpstr>
      <vt:lpstr>6.Interrupts</vt:lpstr>
      <vt:lpstr>7.Bus Structure</vt:lpstr>
      <vt:lpstr>8.Bus Operation</vt:lpstr>
      <vt:lpstr>9.Arbitration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 UNIT II</dc:title>
  <dc:creator>Manoj</dc:creator>
  <cp:lastModifiedBy>Manoj</cp:lastModifiedBy>
  <cp:revision>62</cp:revision>
  <dcterms:created xsi:type="dcterms:W3CDTF">2023-12-23T16:10:09Z</dcterms:created>
  <dcterms:modified xsi:type="dcterms:W3CDTF">2023-12-28T02:02:38Z</dcterms:modified>
</cp:coreProperties>
</file>