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0" r:id="rId6"/>
    <p:sldId id="273" r:id="rId7"/>
    <p:sldId id="262" r:id="rId8"/>
    <p:sldId id="264" r:id="rId9"/>
    <p:sldId id="265" r:id="rId10"/>
    <p:sldId id="267" r:id="rId11"/>
    <p:sldId id="268" r:id="rId12"/>
    <p:sldId id="269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FE6B-A025-4B91-B567-B8D53645CAF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EF23-8189-481F-9C97-75FB36A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1D79-9BF6-1248-BCC1-347952EE3207}" type="slidenum">
              <a:rPr lang="en-AU" smtClean="0">
                <a:solidFill>
                  <a:prstClr val="black"/>
                </a:solidFill>
              </a:rPr>
              <a:pPr/>
              <a:t>10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1D79-9BF6-1248-BCC1-347952EE3207}" type="slidenum">
              <a:rPr lang="en-AU" smtClean="0">
                <a:solidFill>
                  <a:prstClr val="black"/>
                </a:solidFill>
              </a:rPr>
              <a:pPr/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8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1D79-9BF6-1248-BCC1-347952EE3207}" type="slidenum">
              <a:rPr lang="en-AU" smtClean="0">
                <a:solidFill>
                  <a:prstClr val="black"/>
                </a:solidFill>
              </a:rPr>
              <a:pPr/>
              <a:t>12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6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33425"/>
            <a:ext cx="6515100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1D79-9BF6-1248-BCC1-347952EE3207}" type="slidenum">
              <a:rPr lang="en-AU" smtClean="0">
                <a:solidFill>
                  <a:prstClr val="black"/>
                </a:solidFill>
              </a:rPr>
              <a:pPr/>
              <a:t>13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4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63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5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7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2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66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machine_learning_map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lovelesh/bank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achine Learning for </a:t>
            </a:r>
            <a:r>
              <a:rPr lang="en-US" dirty="0" smtClean="0"/>
              <a:t>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Application </a:t>
            </a:r>
            <a:r>
              <a:rPr lang="en-US" dirty="0" smtClean="0"/>
              <a:t>Demonstration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213" y="4987637"/>
            <a:ext cx="302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Jasmi Patel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Dec 28, 2018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054" y="5834023"/>
            <a:ext cx="452581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Declaimer </a:t>
            </a:r>
            <a:r>
              <a:rPr lang="en-US" sz="1100" dirty="0">
                <a:solidFill>
                  <a:schemeClr val="bg1"/>
                </a:solidFill>
              </a:rPr>
              <a:t>– this is my self-learning project and does not use the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451073" y="436498"/>
            <a:ext cx="8352928" cy="91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Steps for K-Means Clustering and Anomaly Detection</a:t>
            </a:r>
            <a:endParaRPr lang="en-AU" sz="3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A31-DE75-4906-8212-586985C692AA}" type="slidenum">
              <a:rPr lang="en-AU" smtClean="0"/>
              <a:t>10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61" y="1187866"/>
            <a:ext cx="3096344" cy="214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3" y="1163496"/>
            <a:ext cx="3364533" cy="2197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36" y="3825214"/>
            <a:ext cx="8210315" cy="2579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992" y="1208285"/>
            <a:ext cx="3530192" cy="24043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6698" y="3279277"/>
            <a:ext cx="2304256" cy="37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7705" y="327927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 Method to find Optimal Clusters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98" y="6220347"/>
            <a:ext cx="559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8288" y="37160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549188" y="790283"/>
            <a:ext cx="10009112" cy="91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chemeClr val="bg1"/>
                </a:solidFill>
                <a:latin typeface="Calibri Light" panose="020F0302020204030204" pitchFamily="34" charset="0"/>
              </a:rPr>
              <a:t>AZURE MACHINE LEARNING STUDIO BASED EXPERIMENT</a:t>
            </a:r>
            <a:endParaRPr lang="en-AU" sz="3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A31-DE75-4906-8212-586985C692AA}" type="slidenum">
              <a:rPr lang="en-AU" smtClean="0"/>
              <a:t>11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1344" y="1196752"/>
            <a:ext cx="11881320" cy="5524723"/>
          </a:xfrm>
        </p:spPr>
        <p:txBody>
          <a:bodyPr>
            <a:normAutofit/>
          </a:bodyPr>
          <a:lstStyle/>
          <a:p>
            <a:r>
              <a:rPr lang="en-US" dirty="0"/>
              <a:t>Azure Machine Learning Studio gives you an interactive, visual workspace to easily build, test, and iterate on a predictive analysis model. </a:t>
            </a:r>
          </a:p>
          <a:p>
            <a:r>
              <a:rPr lang="en-US" dirty="0"/>
              <a:t>Drag-and-drop datasets and analysis modules onto an interactive canvas, connecting them together to form an experiment, which you run in Machine Learning Studio. </a:t>
            </a:r>
          </a:p>
          <a:p>
            <a:r>
              <a:rPr lang="en-US" dirty="0"/>
              <a:t>To iterate on your model design, you edit the experiment, save a copy if desired, and run it again. When you're ready, you can convert your training experiment to a predictive experiment, and then publish it as a web service so that your model can be accessed by others.</a:t>
            </a:r>
          </a:p>
          <a:p>
            <a:r>
              <a:rPr lang="en-US" dirty="0"/>
              <a:t>There is no programming required, just visually connecting datasets and modules to construct your predictive analysis model.</a:t>
            </a:r>
          </a:p>
        </p:txBody>
      </p:sp>
    </p:spTree>
    <p:extLst>
      <p:ext uri="{BB962C8B-B14F-4D97-AF65-F5344CB8AC3E}">
        <p14:creationId xmlns:p14="http://schemas.microsoft.com/office/powerpoint/2010/main" val="40284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501615" y="527913"/>
            <a:ext cx="8352928" cy="91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Azure Machine Learning Studio Architecture</a:t>
            </a:r>
            <a:endParaRPr lang="en-AU" sz="3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A31-DE75-4906-8212-586985C692AA}" type="slidenum">
              <a:rPr lang="en-AU" smtClean="0"/>
              <a:t>12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09" y="1818076"/>
            <a:ext cx="8979403" cy="50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473905" y="653478"/>
            <a:ext cx="8352928" cy="91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Azure Experiment</a:t>
            </a:r>
            <a:endParaRPr lang="en-AU" sz="3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A31-DE75-4906-8212-586985C692AA}" type="slidenum">
              <a:rPr lang="en-AU" smtClean="0"/>
              <a:t>13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48" y="1455015"/>
            <a:ext cx="3010028" cy="2453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190592"/>
            <a:ext cx="6169655" cy="4248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4314828"/>
            <a:ext cx="3235016" cy="22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3" y="3112654"/>
            <a:ext cx="11029615" cy="1428763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8064" y="1145308"/>
            <a:ext cx="11029615" cy="113607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2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for Banks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Anomaly Detection</a:t>
            </a:r>
          </a:p>
          <a:p>
            <a:r>
              <a:rPr lang="en-US" dirty="0" smtClean="0"/>
              <a:t>Customer Retention</a:t>
            </a:r>
          </a:p>
          <a:p>
            <a:r>
              <a:rPr lang="en-US" dirty="0" smtClean="0"/>
              <a:t>Stock Trends </a:t>
            </a:r>
          </a:p>
          <a:p>
            <a:r>
              <a:rPr lang="en-US" dirty="0" smtClean="0"/>
              <a:t>Economic Forecast</a:t>
            </a:r>
          </a:p>
          <a:p>
            <a:r>
              <a:rPr lang="en-US" dirty="0" smtClean="0"/>
              <a:t>Financial Risk Analysis</a:t>
            </a:r>
            <a:endParaRPr lang="en-US" dirty="0"/>
          </a:p>
        </p:txBody>
      </p:sp>
      <p:pic>
        <p:nvPicPr>
          <p:cNvPr id="3074" name="Picture 2" descr="Image result for artificial intelligence ba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5" y="2438637"/>
            <a:ext cx="7396884" cy="35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developing ML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Identifying Right Use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Getting Data and Data Preprocessing – Data Cleaning, Data Wrangling, Identify abnormality and exceptions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Machine Learning Algorithm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Evaluate and Test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Experiment with different ML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ML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ML Algorithm on new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Evaluate, Learn and Continuous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Machine Learning Algorithms</a:t>
            </a:r>
            <a:endParaRPr lang="en-US" dirty="0"/>
          </a:p>
        </p:txBody>
      </p:sp>
      <p:pic>
        <p:nvPicPr>
          <p:cNvPr id="1026" name="Picture 2" descr="Image result for machine learning algorith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6727" y="1996497"/>
            <a:ext cx="7555346" cy="47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4400" y="6338049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 for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58109"/>
            <a:ext cx="11029615" cy="465512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Bank Dataset from </a:t>
            </a:r>
            <a:r>
              <a:rPr lang="en-US" dirty="0" err="1" smtClean="0"/>
              <a:t>Kaggle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www.kaggle.com/lovelesh/bank-dataset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given data, identify the Features that have impact on customer Retention or Exit from the Bank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s16353.pcdn.co/wp-content/uploads/2018/06/Chu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92" y="2788873"/>
            <a:ext cx="6226753" cy="393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23564" y="6274683"/>
            <a:ext cx="318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ource </a:t>
            </a:r>
            <a:r>
              <a:rPr lang="en-US" sz="800" dirty="0"/>
              <a:t>- https://www.tellius.com/machine-learning-reduce-customer-churn/</a:t>
            </a:r>
          </a:p>
        </p:txBody>
      </p:sp>
    </p:spTree>
    <p:extLst>
      <p:ext uri="{BB962C8B-B14F-4D97-AF65-F5344CB8AC3E}">
        <p14:creationId xmlns:p14="http://schemas.microsoft.com/office/powerpoint/2010/main" val="12591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31" y="1950316"/>
            <a:ext cx="6074016" cy="268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439" y="2740499"/>
            <a:ext cx="9163521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</a:t>
            </a:r>
            <a:r>
              <a:rPr lang="en-US" dirty="0" err="1" smtClean="0"/>
              <a:t>Jupyter</a:t>
            </a:r>
            <a:r>
              <a:rPr lang="en-US" dirty="0" smtClean="0"/>
              <a:t> Notebook for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with </a:t>
            </a:r>
            <a:r>
              <a:rPr lang="en-US" dirty="0" err="1" smtClean="0"/>
              <a:t>Gretl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</a:p>
          <a:p>
            <a:r>
              <a:rPr lang="en-US" dirty="0" smtClean="0"/>
              <a:t>CAP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: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Unsupervised K-Means Clustering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 Extracting </a:t>
            </a:r>
            <a:r>
              <a:rPr lang="en-US" dirty="0"/>
              <a:t>Additional Features from given dataset and Normalize Data – so each feature has same weight irrespective of size.</a:t>
            </a:r>
          </a:p>
          <a:p>
            <a:pPr marL="0" indent="0">
              <a:buNone/>
            </a:pPr>
            <a:r>
              <a:rPr lang="en-US" dirty="0"/>
              <a:t>2.  Using Elbow method to find optimal Clusters</a:t>
            </a:r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dirty="0" smtClean="0"/>
              <a:t>Dividing data points </a:t>
            </a:r>
            <a:r>
              <a:rPr lang="en-US" dirty="0"/>
              <a:t>into Clusters of data with similar features</a:t>
            </a:r>
          </a:p>
          <a:p>
            <a:pPr marL="0" indent="0">
              <a:buNone/>
            </a:pPr>
            <a:r>
              <a:rPr lang="en-US" dirty="0"/>
              <a:t>4.  Using Distance formula to calculate largest distance from centroids and identifying Anomalies and Outliers</a:t>
            </a:r>
          </a:p>
          <a:p>
            <a:pPr marL="0" indent="0">
              <a:buNone/>
            </a:pPr>
            <a:r>
              <a:rPr lang="en-US" dirty="0"/>
              <a:t>5. Mapping Anomaly </a:t>
            </a:r>
            <a:r>
              <a:rPr lang="en-US" dirty="0" smtClean="0"/>
              <a:t>data points </a:t>
            </a:r>
            <a:r>
              <a:rPr lang="en-US" dirty="0"/>
              <a:t>for Exploratory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2190</TotalTime>
  <Words>414</Words>
  <Application>Microsoft Office PowerPoint</Application>
  <PresentationFormat>Widescreen</PresentationFormat>
  <Paragraphs>65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Gill Sans MT</vt:lpstr>
      <vt:lpstr>Wingdings 2</vt:lpstr>
      <vt:lpstr>Dividend</vt:lpstr>
      <vt:lpstr>Machine Learning for Bank </vt:lpstr>
      <vt:lpstr>AI for Banks – Use cases</vt:lpstr>
      <vt:lpstr>Steps for developing ML Application</vt:lpstr>
      <vt:lpstr>Approach to Machine Learning Algorithms</vt:lpstr>
      <vt:lpstr>Business Use case for the Demo</vt:lpstr>
      <vt:lpstr>Kaggle Dataset</vt:lpstr>
      <vt:lpstr>Machine Learning algorithm </vt:lpstr>
      <vt:lpstr>Statistical Analysis with Gretl</vt:lpstr>
      <vt:lpstr>Unsupervised Learning : K-Means Clustering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Company>Federal Reserve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bank</dc:title>
  <dc:creator>Patel, Jasmi</dc:creator>
  <cp:lastModifiedBy>Patel, Jasmi</cp:lastModifiedBy>
  <cp:revision>23</cp:revision>
  <dcterms:created xsi:type="dcterms:W3CDTF">2018-12-19T17:28:35Z</dcterms:created>
  <dcterms:modified xsi:type="dcterms:W3CDTF">2019-01-04T18:26:33Z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64bcf965-77d1-4ee9-8318-dac3567d8f46</vt:lpwstr>
  </property>
</Properties>
</file>