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28"/>
  </p:notesMasterIdLst>
  <p:sldIdLst>
    <p:sldId id="256" r:id="rId2"/>
    <p:sldId id="257" r:id="rId3"/>
    <p:sldId id="258" r:id="rId4"/>
    <p:sldId id="281"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4" r:id="rId19"/>
    <p:sldId id="275" r:id="rId20"/>
    <p:sldId id="276" r:id="rId21"/>
    <p:sldId id="277" r:id="rId22"/>
    <p:sldId id="278" r:id="rId23"/>
    <p:sldId id="280" r:id="rId24"/>
    <p:sldId id="279"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12D2-63D7-7A46-B779-A588F7943C90}" type="datetimeFigureOut">
              <a:rPr lang="en-US" smtClean="0"/>
              <a:t>4/9/24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86C41-C26F-E34A-82FB-B53CA4B51E4C}" type="slidenum">
              <a:rPr lang="en-US" smtClean="0"/>
              <a:t>‹#›</a:t>
            </a:fld>
            <a:endParaRPr lang="en-US"/>
          </a:p>
        </p:txBody>
      </p:sp>
    </p:spTree>
    <p:extLst>
      <p:ext uri="{BB962C8B-B14F-4D97-AF65-F5344CB8AC3E}">
        <p14:creationId xmlns:p14="http://schemas.microsoft.com/office/powerpoint/2010/main" val="102033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C86C41-C26F-E34A-82FB-B53CA4B51E4C}" type="slidenum">
              <a:rPr lang="en-US" smtClean="0"/>
              <a:t>6</a:t>
            </a:fld>
            <a:endParaRPr lang="en-US"/>
          </a:p>
        </p:txBody>
      </p:sp>
    </p:spTree>
    <p:extLst>
      <p:ext uri="{BB962C8B-B14F-4D97-AF65-F5344CB8AC3E}">
        <p14:creationId xmlns:p14="http://schemas.microsoft.com/office/powerpoint/2010/main" val="318946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4/9/24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67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4/9/24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18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4/9/24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671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28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4/9/24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69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913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108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4/9/24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838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4/9/24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598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4/9/24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841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4/9/24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5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4/9/24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6171226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9" r:id="rId6"/>
    <p:sldLayoutId id="2147483754" r:id="rId7"/>
    <p:sldLayoutId id="2147483755" r:id="rId8"/>
    <p:sldLayoutId id="2147483756" r:id="rId9"/>
    <p:sldLayoutId id="2147483758" r:id="rId10"/>
    <p:sldLayoutId id="214748375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am12.safelinks.protection.outlook.com/?url=https%3A%2F%2Fwww.kaggle.com%2Fcode%2Fnathanxiang%2Fcredit-card-fraud-analysis-and-modeling%2Finput&amp;data=05%7C02%7Cjvemulapalli1%40student.gsu.edu%7Cc33ed46faf534297b11208dc5259ef10%7C704d822c358a47849a1649e20b75f941%7C0%7C0%7C638475793424441519%7CUnknown%7CTWFpbGZsb3d8eyJWIjoiMC4wLjAwMDAiLCJQIjoiV2luMzIiLCJBTiI6Ik1haWwiLCJXVCI6Mn0%3D%7C0%7C%7C%7C&amp;sdata=gf3jU4jMTCqnIfeReQLB%2BlENFC7PNbSuyfaTQvI8dZU%3D&amp;reserved=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BE646F88-B1F9-59D8-C2E4-3D830274166A}"/>
              </a:ext>
            </a:extLst>
          </p:cNvPr>
          <p:cNvPicPr>
            <a:picLocks noChangeAspect="1"/>
          </p:cNvPicPr>
          <p:nvPr/>
        </p:nvPicPr>
        <p:blipFill rotWithShape="1">
          <a:blip r:embed="rId2"/>
          <a:srcRect t="10443" r="-1" b="10442"/>
          <a:stretch/>
        </p:blipFill>
        <p:spPr>
          <a:xfrm>
            <a:off x="3523488" y="10"/>
            <a:ext cx="8668512" cy="6857990"/>
          </a:xfrm>
          <a:prstGeom prst="rect">
            <a:avLst/>
          </a:prstGeom>
        </p:spPr>
      </p:pic>
      <p:sp>
        <p:nvSpPr>
          <p:cNvPr id="39" name="Rectangle 3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B2621-0677-2833-7DAB-F1AFFFAA278B}"/>
              </a:ext>
            </a:extLst>
          </p:cNvPr>
          <p:cNvSpPr>
            <a:spLocks noGrp="1"/>
          </p:cNvSpPr>
          <p:nvPr>
            <p:ph type="ctrTitle"/>
          </p:nvPr>
        </p:nvSpPr>
        <p:spPr>
          <a:xfrm>
            <a:off x="477981" y="1122363"/>
            <a:ext cx="4979844" cy="3204134"/>
          </a:xfrm>
        </p:spPr>
        <p:txBody>
          <a:bodyPr anchor="b">
            <a:normAutofit/>
          </a:bodyPr>
          <a:lstStyle/>
          <a:p>
            <a:r>
              <a:rPr lang="en-US" sz="3700" b="1" dirty="0">
                <a:effectLst/>
                <a:highlight>
                  <a:srgbClr val="FFFFFF"/>
                </a:highlight>
                <a:latin typeface="Times New Roman" panose="02020603050405020304" pitchFamily="18" charset="0"/>
                <a:ea typeface="MS Mincho" panose="02020609040205080304" pitchFamily="49" charset="-128"/>
              </a:rPr>
              <a:t>Decrypting Deceit- Unveiling Patterns of Credit Card Fraudulent Activities</a:t>
            </a:r>
            <a:br>
              <a:rPr lang="en-IN" sz="3700" b="1" dirty="0">
                <a:effectLst/>
                <a:latin typeface="Times New Roman" panose="02020603050405020304" pitchFamily="18" charset="0"/>
                <a:ea typeface="MS Mincho" panose="02020609040205080304" pitchFamily="49" charset="-128"/>
              </a:rPr>
            </a:br>
            <a:endParaRPr lang="en-US" sz="3700" b="1" dirty="0"/>
          </a:p>
        </p:txBody>
      </p:sp>
      <p:sp>
        <p:nvSpPr>
          <p:cNvPr id="3" name="Subtitle 2">
            <a:extLst>
              <a:ext uri="{FF2B5EF4-FFF2-40B4-BE49-F238E27FC236}">
                <a16:creationId xmlns:a16="http://schemas.microsoft.com/office/drawing/2014/main" id="{12447AB4-8ED3-A0A2-F7B9-1B5CBDBC4038}"/>
              </a:ext>
            </a:extLst>
          </p:cNvPr>
          <p:cNvSpPr>
            <a:spLocks noGrp="1"/>
          </p:cNvSpPr>
          <p:nvPr>
            <p:ph type="subTitle" idx="1"/>
          </p:nvPr>
        </p:nvSpPr>
        <p:spPr>
          <a:xfrm>
            <a:off x="477980" y="4872922"/>
            <a:ext cx="4023359" cy="1208141"/>
          </a:xfrm>
        </p:spPr>
        <p:txBody>
          <a:bodyPr>
            <a:normAutofit/>
          </a:bodyPr>
          <a:lstStyle/>
          <a:p>
            <a:pPr marL="342900" indent="-342900">
              <a:lnSpc>
                <a:spcPct val="100000"/>
              </a:lnSpc>
              <a:buFontTx/>
              <a:buChar char="-"/>
            </a:pPr>
            <a:r>
              <a:rPr lang="en-US" sz="2000" dirty="0" err="1">
                <a:latin typeface="Times New Roman" panose="02020603050405020304" pitchFamily="18" charset="0"/>
                <a:cs typeface="Times New Roman" panose="02020603050405020304" pitchFamily="18" charset="0"/>
              </a:rPr>
              <a:t>Jasmika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Vemulapalli</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Under the Guidance of Dr. Yanqing Zhang</a:t>
            </a:r>
          </a:p>
          <a:p>
            <a:pPr marL="342900" indent="-342900">
              <a:lnSpc>
                <a:spcPct val="100000"/>
              </a:lnSpc>
              <a:buFontTx/>
              <a:buChar char="-"/>
            </a:pPr>
            <a:endParaRPr lang="en-US" sz="20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29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A85F85-93C1-9590-9313-78CFB4366DEC}"/>
              </a:ext>
            </a:extLst>
          </p:cNvPr>
          <p:cNvSpPr>
            <a:spLocks noGrp="1"/>
          </p:cNvSpPr>
          <p:nvPr>
            <p:ph type="title"/>
          </p:nvPr>
        </p:nvSpPr>
        <p:spPr>
          <a:xfrm>
            <a:off x="841246" y="978619"/>
            <a:ext cx="5991244" cy="1106424"/>
          </a:xfrm>
        </p:spPr>
        <p:txBody>
          <a:bodyPr>
            <a:normAutofit/>
          </a:bodyPr>
          <a:lstStyle/>
          <a:p>
            <a:endParaRPr lang="en-US" sz="32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E02E2A-6E8B-223C-AEF4-7831195FBDC3}"/>
              </a:ext>
            </a:extLst>
          </p:cNvPr>
          <p:cNvSpPr>
            <a:spLocks noGrp="1"/>
          </p:cNvSpPr>
          <p:nvPr>
            <p:ph idx="1"/>
          </p:nvPr>
        </p:nvSpPr>
        <p:spPr>
          <a:xfrm>
            <a:off x="841248" y="2252870"/>
            <a:ext cx="5993892" cy="3560251"/>
          </a:xfrm>
        </p:spPr>
        <p:txBody>
          <a:bodyPr>
            <a:normAutofit/>
          </a:bodyPr>
          <a:lstStyle/>
          <a:p>
            <a:pPr marL="0" indent="0" algn="just">
              <a:lnSpc>
                <a:spcPct val="150000"/>
              </a:lnSpc>
              <a:buNone/>
            </a:pPr>
            <a:r>
              <a:rPr lang="en-US" sz="1800" i="1" dirty="0">
                <a:latin typeface="Times New Roman" panose="02020603050405020304" pitchFamily="18" charset="0"/>
                <a:cs typeface="Times New Roman" panose="02020603050405020304" pitchFamily="18" charset="0"/>
              </a:rPr>
              <a:t>V)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Transaction by Category: </a:t>
            </a:r>
            <a:endParaRPr lang="en-US" sz="1800" i="1"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a:t>
            </a:r>
            <a:r>
              <a:rPr lang="en-IN" sz="1800" dirty="0">
                <a:effectLst/>
                <a:latin typeface="Times New Roman" panose="02020603050405020304" pitchFamily="18" charset="0"/>
                <a:cs typeface="Times New Roman" panose="02020603050405020304" pitchFamily="18" charset="0"/>
              </a:rPr>
              <a:t>t highlights the variation in transaction amounts within each category and the differences between fraudulent and non-fraudulent transaction amounts.</a:t>
            </a:r>
          </a:p>
          <a:p>
            <a:pPr marL="0" indent="0" algn="just">
              <a:lnSpc>
                <a:spcPct val="150000"/>
              </a:lnSpc>
              <a:buNone/>
            </a:pPr>
            <a:endParaRPr lang="en-US" sz="1800" i="1"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0C2CDB99-FD76-A48A-65C1-27E71D86E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161" y="1414464"/>
            <a:ext cx="4694477" cy="3971924"/>
          </a:xfrm>
          <a:prstGeom prst="rect">
            <a:avLst/>
          </a:prstGeom>
        </p:spPr>
      </p:pic>
    </p:spTree>
    <p:extLst>
      <p:ext uri="{BB962C8B-B14F-4D97-AF65-F5344CB8AC3E}">
        <p14:creationId xmlns:p14="http://schemas.microsoft.com/office/powerpoint/2010/main" val="55331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6C9C0E-19A5-8868-2867-418F89E9AD24}"/>
              </a:ext>
            </a:extLst>
          </p:cNvPr>
          <p:cNvSpPr>
            <a:spLocks noGrp="1"/>
          </p:cNvSpPr>
          <p:nvPr>
            <p:ph type="title"/>
          </p:nvPr>
        </p:nvSpPr>
        <p:spPr>
          <a:xfrm>
            <a:off x="841246" y="978619"/>
            <a:ext cx="5991244" cy="1106424"/>
          </a:xfrm>
        </p:spPr>
        <p:txBody>
          <a:bodyPr>
            <a:normAutofit/>
          </a:bodyPr>
          <a:lstStyle/>
          <a:p>
            <a:endParaRPr lang="en-US" sz="32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73C6A-6F4F-C8AB-AADA-4585363BBC61}"/>
              </a:ext>
            </a:extLst>
          </p:cNvPr>
          <p:cNvSpPr>
            <a:spLocks noGrp="1"/>
          </p:cNvSpPr>
          <p:nvPr>
            <p:ph idx="1"/>
          </p:nvPr>
        </p:nvSpPr>
        <p:spPr>
          <a:xfrm>
            <a:off x="841248" y="2103120"/>
            <a:ext cx="5993892" cy="3710001"/>
          </a:xfrm>
        </p:spPr>
        <p:txBody>
          <a:bodyPr>
            <a:noAutofit/>
          </a:bodyPr>
          <a:lstStyle/>
          <a:p>
            <a:pPr marL="0" indent="0" algn="just">
              <a:lnSpc>
                <a:spcPct val="100000"/>
              </a:lnSpc>
              <a:buNone/>
            </a:pPr>
            <a:r>
              <a:rPr lang="en-US" sz="1600" i="1" dirty="0">
                <a:latin typeface="Times New Roman" panose="02020603050405020304" pitchFamily="18" charset="0"/>
                <a:cs typeface="Times New Roman" panose="02020603050405020304" pitchFamily="18" charset="0"/>
              </a:rPr>
              <a:t>vi)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Transaction Amount vs City Population:</a:t>
            </a:r>
            <a:r>
              <a:rPr lang="en-IN" sz="160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dirty="0">
                <a:effectLst/>
                <a:latin typeface="Times New Roman" panose="02020603050405020304" pitchFamily="18" charset="0"/>
                <a:cs typeface="Times New Roman" panose="02020603050405020304" pitchFamily="18" charset="0"/>
              </a:rPr>
              <a:t>It aims to understand if there are common transaction amounts across cities of different sizes and if fraud occurrence correlates with population size. This analysis provides insights into potential patterns in transaction </a:t>
            </a:r>
            <a:r>
              <a:rPr lang="en-IN" sz="1600" dirty="0" err="1">
                <a:effectLst/>
                <a:latin typeface="Times New Roman" panose="02020603050405020304" pitchFamily="18" charset="0"/>
                <a:cs typeface="Times New Roman" panose="02020603050405020304" pitchFamily="18" charset="0"/>
              </a:rPr>
              <a:t>behavior</a:t>
            </a:r>
            <a:r>
              <a:rPr lang="en-IN" sz="1600" dirty="0">
                <a:effectLst/>
                <a:latin typeface="Times New Roman" panose="02020603050405020304" pitchFamily="18" charset="0"/>
                <a:cs typeface="Times New Roman" panose="02020603050405020304" pitchFamily="18" charset="0"/>
              </a:rPr>
              <a:t> based on city population.</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Key observations might include- </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Transaction Amounts</a:t>
            </a:r>
            <a:r>
              <a:rPr lang="en-IN" sz="1600" dirty="0">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City Population.</a:t>
            </a: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Fraudulent Transactions</a:t>
            </a:r>
            <a:r>
              <a:rPr lang="en-IN" sz="1600" dirty="0">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Non-Fraudulent Transactions.</a:t>
            </a: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Data Density</a:t>
            </a:r>
            <a:r>
              <a:rPr lang="en-IN" sz="1600"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4" name="Picture 3" descr="A diagram of a graph&#10;&#10;Description automatically generated">
            <a:extLst>
              <a:ext uri="{FF2B5EF4-FFF2-40B4-BE49-F238E27FC236}">
                <a16:creationId xmlns:a16="http://schemas.microsoft.com/office/drawing/2014/main" id="{58E28E37-7D9C-4EB2-2D54-03FD391E9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2152" y="1872819"/>
            <a:ext cx="4760786" cy="3785031"/>
          </a:xfrm>
          <a:prstGeom prst="rect">
            <a:avLst/>
          </a:prstGeom>
        </p:spPr>
      </p:pic>
    </p:spTree>
    <p:extLst>
      <p:ext uri="{BB962C8B-B14F-4D97-AF65-F5344CB8AC3E}">
        <p14:creationId xmlns:p14="http://schemas.microsoft.com/office/powerpoint/2010/main" val="114645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EEAB29-376D-48B4-44A3-41B707A77E3A}"/>
              </a:ext>
            </a:extLst>
          </p:cNvPr>
          <p:cNvSpPr>
            <a:spLocks noGrp="1"/>
          </p:cNvSpPr>
          <p:nvPr>
            <p:ph type="title"/>
          </p:nvPr>
        </p:nvSpPr>
        <p:spPr>
          <a:xfrm>
            <a:off x="841246" y="978619"/>
            <a:ext cx="5991244" cy="1106424"/>
          </a:xfrm>
        </p:spPr>
        <p:txBody>
          <a:bodyPr>
            <a:normAutofit/>
          </a:bodyPr>
          <a:lstStyle/>
          <a:p>
            <a:endParaRPr lang="en-US" sz="32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BB7443-DB69-8E5D-82E1-D05372C3132B}"/>
              </a:ext>
            </a:extLst>
          </p:cNvPr>
          <p:cNvSpPr>
            <a:spLocks noGrp="1"/>
          </p:cNvSpPr>
          <p:nvPr>
            <p:ph idx="1"/>
          </p:nvPr>
        </p:nvSpPr>
        <p:spPr>
          <a:xfrm>
            <a:off x="841248" y="2130342"/>
            <a:ext cx="5993892" cy="3682779"/>
          </a:xfrm>
        </p:spPr>
        <p:txBody>
          <a:bodyPr>
            <a:noAutofit/>
          </a:bodyPr>
          <a:lstStyle/>
          <a:p>
            <a:pPr algn="just">
              <a:lnSpc>
                <a:spcPct val="150000"/>
              </a:lnSpc>
            </a:pPr>
            <a:r>
              <a:rPr lang="en-US" sz="1600" i="1" dirty="0" err="1">
                <a:latin typeface="Times New Roman" panose="02020603050405020304" pitchFamily="18" charset="0"/>
                <a:cs typeface="Times New Roman" panose="02020603050405020304" pitchFamily="18" charset="0"/>
              </a:rPr>
              <a:t>Vii</a:t>
            </a:r>
            <a:r>
              <a:rPr lang="en-US" sz="1600" i="1" dirty="0">
                <a:latin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rPr>
              <a:t>Transaction by Card number</a:t>
            </a:r>
            <a:r>
              <a:rPr lang="en-US" sz="1600" dirty="0">
                <a:effectLst/>
                <a:latin typeface="Times New Roman" panose="02020603050405020304" pitchFamily="18" charset="0"/>
                <a:ea typeface="SimSun" panose="02010600030101010101" pitchFamily="2" charset="-122"/>
              </a:rPr>
              <a:t>:</a:t>
            </a:r>
          </a:p>
          <a:p>
            <a:pPr marL="0" indent="0" algn="just">
              <a:lnSpc>
                <a:spcPct val="150000"/>
              </a:lnSpc>
              <a:buNone/>
            </a:pPr>
            <a:r>
              <a:rPr lang="en-IN"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This type of visualization helps in understanding the distribution of transaction counts per card and identifying any anomalies or patterns.  </a:t>
            </a:r>
          </a:p>
          <a:p>
            <a:pPr algn="just">
              <a:lnSpc>
                <a:spcPct val="150000"/>
              </a:lnSpc>
            </a:pPr>
            <a:r>
              <a:rPr lang="en-US" sz="1600" dirty="0">
                <a:effectLst/>
                <a:latin typeface="Times New Roman" panose="02020603050405020304" pitchFamily="18" charset="0"/>
                <a:ea typeface="SimSun" panose="02010600030101010101" pitchFamily="2" charset="-122"/>
              </a:rPr>
              <a:t>Key observations might include- </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50000"/>
              </a:lnSpc>
              <a:buNone/>
            </a:pPr>
            <a:r>
              <a:rPr lang="en-US" sz="1600" dirty="0">
                <a:effectLst/>
                <a:latin typeface="Times New Roman" panose="02020603050405020304" pitchFamily="18" charset="0"/>
                <a:ea typeface="SimSun" panose="02010600030101010101" pitchFamily="2" charset="-122"/>
              </a:rPr>
              <a:t>	Transaction Count Variability</a:t>
            </a:r>
            <a:r>
              <a:rPr lang="en-IN" sz="1600" dirty="0">
                <a:latin typeface="Times New Roman" panose="02020603050405020304" pitchFamily="18" charset="0"/>
                <a:ea typeface="SimSun" panose="02010600030101010101" pitchFamily="2" charset="-122"/>
              </a:rPr>
              <a:t>.</a:t>
            </a:r>
          </a:p>
          <a:p>
            <a:pPr marL="0" indent="0" algn="just">
              <a:lnSpc>
                <a:spcPct val="150000"/>
              </a:lnSpc>
              <a:buNone/>
            </a:pPr>
            <a:r>
              <a:rPr lang="en-US" sz="1600" dirty="0">
                <a:effectLst/>
                <a:latin typeface="Times New Roman" panose="02020603050405020304" pitchFamily="18" charset="0"/>
                <a:ea typeface="SimSun" panose="02010600030101010101" pitchFamily="2" charset="-122"/>
              </a:rPr>
              <a:t>	Logarithmic Scale</a:t>
            </a:r>
            <a:r>
              <a:rPr lang="en-IN" sz="1600" dirty="0">
                <a:latin typeface="Times New Roman" panose="02020603050405020304" pitchFamily="18" charset="0"/>
                <a:ea typeface="SimSun" panose="02010600030101010101" pitchFamily="2" charset="-122"/>
              </a:rPr>
              <a:t>.</a:t>
            </a:r>
          </a:p>
          <a:p>
            <a:pPr marL="0" indent="0" algn="just">
              <a:lnSpc>
                <a:spcPct val="150000"/>
              </a:lnSpc>
              <a:buNone/>
            </a:pPr>
            <a:r>
              <a:rPr lang="en-US" sz="1600" dirty="0">
                <a:effectLst/>
                <a:latin typeface="Times New Roman" panose="02020603050405020304" pitchFamily="18" charset="0"/>
                <a:ea typeface="SimSun" panose="02010600030101010101" pitchFamily="2" charset="-122"/>
              </a:rPr>
              <a:t>	Potential Anomalies</a:t>
            </a:r>
            <a:r>
              <a:rPr lang="en-IN" sz="1600" dirty="0">
                <a:latin typeface="Times New Roman" panose="02020603050405020304" pitchFamily="18" charset="0"/>
                <a:ea typeface="SimSun" panose="02010600030101010101" pitchFamily="2" charset="-122"/>
              </a:rPr>
              <a:t>.</a:t>
            </a:r>
          </a:p>
          <a:p>
            <a:pPr marL="0" indent="0" algn="just">
              <a:lnSpc>
                <a:spcPct val="150000"/>
              </a:lnSpc>
              <a:buNone/>
            </a:pPr>
            <a:r>
              <a:rPr lang="en-US" sz="1600" dirty="0">
                <a:effectLst/>
                <a:latin typeface="Times New Roman" panose="02020603050405020304" pitchFamily="18" charset="0"/>
                <a:ea typeface="SimSun" panose="02010600030101010101" pitchFamily="2" charset="-122"/>
              </a:rPr>
              <a:t>	Overall Trend</a:t>
            </a:r>
            <a:r>
              <a:rPr lang="en-IN" sz="1600" dirty="0">
                <a:latin typeface="Times New Roman" panose="02020603050405020304" pitchFamily="18" charset="0"/>
                <a:ea typeface="SimSun" panose="02010600030101010101" pitchFamily="2" charset="-122"/>
              </a:rPr>
              <a:t>.</a:t>
            </a:r>
          </a:p>
          <a:p>
            <a:pPr algn="just">
              <a:lnSpc>
                <a:spcPct val="150000"/>
              </a:lnSpc>
            </a:pPr>
            <a:endParaRPr lang="en-US" sz="1600" i="1"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IN" sz="1600" dirty="0">
              <a:effectLst/>
              <a:latin typeface="Times New Roman" panose="02020603050405020304" pitchFamily="18" charset="0"/>
              <a:ea typeface="SimSun" panose="02010600030101010101" pitchFamily="2" charset="-122"/>
            </a:endParaRPr>
          </a:p>
        </p:txBody>
      </p:sp>
      <p:pic>
        <p:nvPicPr>
          <p:cNvPr id="4" name="Picture 3" descr="A graph of a number of blue bars&#10;&#10;Description automatically generated with medium confidence">
            <a:extLst>
              <a:ext uri="{FF2B5EF4-FFF2-40B4-BE49-F238E27FC236}">
                <a16:creationId xmlns:a16="http://schemas.microsoft.com/office/drawing/2014/main" id="{E85982CC-729B-A926-B821-B2114A4A20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0894" y="1456661"/>
            <a:ext cx="4366578" cy="3519376"/>
          </a:xfrm>
          <a:prstGeom prst="rect">
            <a:avLst/>
          </a:prstGeom>
        </p:spPr>
      </p:pic>
    </p:spTree>
    <p:extLst>
      <p:ext uri="{BB962C8B-B14F-4D97-AF65-F5344CB8AC3E}">
        <p14:creationId xmlns:p14="http://schemas.microsoft.com/office/powerpoint/2010/main" val="167624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24EB25-81AD-13FC-78CD-561BCFE37D04}"/>
              </a:ext>
            </a:extLst>
          </p:cNvPr>
          <p:cNvSpPr>
            <a:spLocks noGrp="1"/>
          </p:cNvSpPr>
          <p:nvPr>
            <p:ph type="title"/>
          </p:nvPr>
        </p:nvSpPr>
        <p:spPr>
          <a:xfrm>
            <a:off x="841246" y="978619"/>
            <a:ext cx="5991244" cy="1106424"/>
          </a:xfrm>
        </p:spPr>
        <p:txBody>
          <a:bodyPr>
            <a:normAutofit/>
          </a:bodyPr>
          <a:lstStyle/>
          <a:p>
            <a:endParaRPr lang="en-US" sz="32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7C4F0A-B7D6-8852-F78B-D8A055A4249A}"/>
              </a:ext>
            </a:extLst>
          </p:cNvPr>
          <p:cNvSpPr>
            <a:spLocks noGrp="1"/>
          </p:cNvSpPr>
          <p:nvPr>
            <p:ph idx="1"/>
          </p:nvPr>
        </p:nvSpPr>
        <p:spPr>
          <a:xfrm>
            <a:off x="841248" y="2252870"/>
            <a:ext cx="5993892" cy="3560251"/>
          </a:xfrm>
        </p:spPr>
        <p:txBody>
          <a:bodyPr>
            <a:noAutofit/>
          </a:bodyPr>
          <a:lstStyle/>
          <a:p>
            <a:pPr marL="0" indent="0" algn="just">
              <a:lnSpc>
                <a:spcPct val="100000"/>
              </a:lnSpc>
              <a:buNone/>
            </a:pPr>
            <a:r>
              <a:rPr lang="en-US" sz="1600" i="1" dirty="0" err="1">
                <a:latin typeface="Times New Roman" panose="02020603050405020304" pitchFamily="18" charset="0"/>
                <a:cs typeface="Times New Roman" panose="02020603050405020304" pitchFamily="18" charset="0"/>
              </a:rPr>
              <a:t>Viii</a:t>
            </a:r>
            <a:r>
              <a:rPr lang="en-US" sz="1600" i="1" dirty="0">
                <a:latin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Transaction analysis by Hours</a:t>
            </a:r>
            <a:r>
              <a:rPr lang="en-IN" sz="1600" i="1" dirty="0">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00000"/>
              </a:lnSpc>
              <a:buNone/>
            </a:pPr>
            <a:r>
              <a:rPr lang="en-IN" sz="1600" dirty="0">
                <a:effectLst/>
                <a:latin typeface="Times New Roman" panose="02020603050405020304" pitchFamily="18" charset="0"/>
                <a:cs typeface="Times New Roman" panose="02020603050405020304" pitchFamily="18" charset="0"/>
              </a:rPr>
              <a:t>It indicates the relative rarity of fraudulent transactions compared to legitimate ones and the distribution of transaction activity by hour.</a:t>
            </a:r>
          </a:p>
          <a:p>
            <a:pPr marL="0" indent="0" algn="just">
              <a:lnSpc>
                <a:spcPct val="100000"/>
              </a:lnSpc>
              <a:buNone/>
            </a:pPr>
            <a:r>
              <a:rPr lang="en-IN" sz="1600" dirty="0">
                <a:effectLst/>
                <a:latin typeface="Times New Roman" panose="02020603050405020304" pitchFamily="18" charset="0"/>
                <a:cs typeface="Times New Roman" panose="02020603050405020304" pitchFamily="18" charset="0"/>
              </a:rPr>
              <a:t>Understanding transaction patterns by hours is crucial for identifying potential windows of time where additional fraud monitoring measures may be needed.</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Key observations might include- </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Transaction Volume</a:t>
            </a:r>
            <a:r>
              <a:rPr lang="en-IN" sz="1600" dirty="0">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Fraudulent Transactions</a:t>
            </a:r>
            <a:r>
              <a:rPr lang="en-IN" sz="1600" dirty="0">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00000"/>
              </a:lnSpc>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Temporal Pattern</a:t>
            </a:r>
            <a:r>
              <a:rPr lang="en-IN" sz="1600" dirty="0">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00000"/>
              </a:lnSpc>
            </a:pPr>
            <a:endParaRPr lang="en-US" sz="16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0B09EB-1003-528A-B371-30DB926B66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2152" y="1702910"/>
            <a:ext cx="4465319" cy="3751591"/>
          </a:xfrm>
          <a:prstGeom prst="rect">
            <a:avLst/>
          </a:prstGeom>
        </p:spPr>
      </p:pic>
    </p:spTree>
    <p:extLst>
      <p:ext uri="{BB962C8B-B14F-4D97-AF65-F5344CB8AC3E}">
        <p14:creationId xmlns:p14="http://schemas.microsoft.com/office/powerpoint/2010/main" val="263707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F100-465E-15CA-7B84-5D5FEBC2536E}"/>
              </a:ext>
            </a:extLst>
          </p:cNvPr>
          <p:cNvSpPr>
            <a:spLocks noGrp="1"/>
          </p:cNvSpPr>
          <p:nvPr>
            <p:ph type="title"/>
          </p:nvPr>
        </p:nvSpPr>
        <p:spPr/>
        <p:txBody>
          <a:bodyPr>
            <a:normAutofit/>
          </a:bodyPr>
          <a:lstStyle/>
          <a:p>
            <a:r>
              <a:rPr lang="en-US" sz="3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Feature Engineering</a:t>
            </a:r>
            <a:r>
              <a:rPr lang="en-IN" sz="3200" dirty="0">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97043A-1AD8-0CFB-114F-D7663F1EC0E9}"/>
              </a:ext>
            </a:extLst>
          </p:cNvPr>
          <p:cNvSpPr>
            <a:spLocks noGrp="1"/>
          </p:cNvSpPr>
          <p:nvPr>
            <p:ph idx="1"/>
          </p:nvPr>
        </p:nvSpPr>
        <p:spPr/>
        <p:txBody>
          <a:bodyPr/>
          <a:lstStyle/>
          <a:p>
            <a:pPr algn="just">
              <a:lnSpc>
                <a:spcPct val="150000"/>
              </a:lnSpc>
            </a:pPr>
            <a:r>
              <a:rPr lang="en-US" sz="1800" dirty="0">
                <a:solidFill>
                  <a:srgbClr val="000000"/>
                </a:solidFill>
                <a:effectLst/>
                <a:latin typeface="Times New Roman" panose="02020603050405020304" pitchFamily="18" charset="0"/>
                <a:ea typeface="SimSun" panose="02010600030101010101" pitchFamily="2" charset="-122"/>
              </a:rPr>
              <a:t>The approach involved both encoding categorical variables and scaling numerical variables to ensure that our models interpret the features correctly.  </a:t>
            </a:r>
            <a:endParaRPr lang="en-US" sz="1800" dirty="0">
              <a:solidFill>
                <a:srgbClr val="000000"/>
              </a:solidFill>
              <a:latin typeface="Times New Roman" panose="02020603050405020304" pitchFamily="18" charset="0"/>
              <a:ea typeface="SimSun" panose="02010600030101010101" pitchFamily="2" charset="-122"/>
            </a:endParaRPr>
          </a:p>
          <a:p>
            <a:pPr algn="just">
              <a:lnSpc>
                <a:spcPct val="150000"/>
              </a:lnSpc>
            </a:pP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latin typeface="Times New Roman" panose="02020603050405020304" pitchFamily="18" charset="0"/>
                <a:ea typeface="SimSun" panose="02010600030101010101" pitchFamily="2" charset="-122"/>
              </a:rPr>
              <a:t>I</a:t>
            </a:r>
            <a:r>
              <a:rPr lang="en-US" sz="1800" dirty="0">
                <a:solidFill>
                  <a:srgbClr val="000000"/>
                </a:solidFill>
                <a:effectLst/>
                <a:latin typeface="Times New Roman" panose="02020603050405020304" pitchFamily="18" charset="0"/>
                <a:ea typeface="SimSun" panose="02010600030101010101" pitchFamily="2" charset="-122"/>
              </a:rPr>
              <a:t>dentified specific categorical columns – 'gender', 'category', and 'state' – which I believed would provide meaningful insights into patterns of fraudulent transactions.</a:t>
            </a:r>
          </a:p>
          <a:p>
            <a:pPr algn="just">
              <a:lnSpc>
                <a:spcPct val="150000"/>
              </a:lnSpc>
            </a:pPr>
            <a:r>
              <a:rPr lang="en-US" sz="1800" dirty="0">
                <a:solidFill>
                  <a:srgbClr val="000000"/>
                </a:solidFill>
                <a:effectLst/>
                <a:latin typeface="Times New Roman" panose="02020603050405020304" pitchFamily="18" charset="0"/>
                <a:ea typeface="SimSun" panose="02010600030101010101" pitchFamily="2" charset="-122"/>
              </a:rPr>
              <a:t>Numerical columns – 'amt', 'latitude', 'longitude', 'city population', 'Unix time', 'merchant latitude', and 'merchant longitude' – were standardized using a </a:t>
            </a:r>
            <a:r>
              <a:rPr lang="en-US" sz="1800" dirty="0" err="1">
                <a:solidFill>
                  <a:srgbClr val="000000"/>
                </a:solidFill>
                <a:effectLst/>
                <a:latin typeface="Times New Roman" panose="02020603050405020304" pitchFamily="18" charset="0"/>
                <a:ea typeface="SimSun" panose="02010600030101010101" pitchFamily="2" charset="-122"/>
              </a:rPr>
              <a:t>StandardScaler</a:t>
            </a:r>
            <a:r>
              <a:rPr lang="en-US" sz="1800" dirty="0">
                <a:solidFill>
                  <a:srgbClr val="000000"/>
                </a:solidFill>
                <a:effectLst/>
                <a:latin typeface="Times New Roman" panose="02020603050405020304" pitchFamily="18" charset="0"/>
                <a:ea typeface="SimSun" panose="02010600030101010101" pitchFamily="2" charset="-122"/>
              </a:rPr>
              <a:t>.</a:t>
            </a:r>
            <a:r>
              <a:rPr lang="en-IN" dirty="0">
                <a:effectLst/>
              </a:rPr>
              <a:t> </a:t>
            </a:r>
          </a:p>
          <a:p>
            <a:pPr algn="just">
              <a:lnSpc>
                <a:spcPct val="150000"/>
              </a:lnSpc>
            </a:pPr>
            <a:endParaRPr lang="en-US" dirty="0"/>
          </a:p>
        </p:txBody>
      </p:sp>
    </p:spTree>
    <p:extLst>
      <p:ext uri="{BB962C8B-B14F-4D97-AF65-F5344CB8AC3E}">
        <p14:creationId xmlns:p14="http://schemas.microsoft.com/office/powerpoint/2010/main" val="413227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58CB-EEA9-0EF3-3399-D939B0D0EDC7}"/>
              </a:ext>
            </a:extLst>
          </p:cNvPr>
          <p:cNvSpPr>
            <a:spLocks noGrp="1"/>
          </p:cNvSpPr>
          <p:nvPr>
            <p:ph type="title"/>
          </p:nvPr>
        </p:nvSpPr>
        <p:spPr/>
        <p:txBody>
          <a:bodyPr>
            <a:normAutofit/>
          </a:bodyPr>
          <a:lstStyle/>
          <a:p>
            <a:r>
              <a:rPr lang="en-US" sz="3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Data Augmentation</a:t>
            </a:r>
            <a:r>
              <a:rPr lang="en-IN" sz="3200" dirty="0">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782FD-4DDF-4B5F-5D3E-16243E9E5CBF}"/>
              </a:ext>
            </a:extLst>
          </p:cNvPr>
          <p:cNvSpPr>
            <a:spLocks noGrp="1"/>
          </p:cNvSpPr>
          <p:nvPr>
            <p:ph idx="1"/>
          </p:nvPr>
        </p:nvSpPr>
        <p:spPr/>
        <p:txBody>
          <a:bodyPr>
            <a:normAutofit/>
          </a:bodyPr>
          <a:lstStyle/>
          <a:p>
            <a:pPr algn="just">
              <a:lnSpc>
                <a:spcPct val="150000"/>
              </a:lnSpc>
            </a:pP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Synthetic Minority Over-sampling Technique (SMOTE):  It is an advanced over-sampling method that creates synthetic samples for the minority class. </a:t>
            </a:r>
          </a:p>
          <a:p>
            <a:pPr algn="just">
              <a:lnSpc>
                <a:spcPct val="150000"/>
              </a:lnSpc>
            </a:pPr>
            <a:r>
              <a:rPr lang="en-IN" sz="1800" dirty="0">
                <a:effectLst/>
                <a:latin typeface="Times New Roman" panose="02020603050405020304" pitchFamily="18" charset="0"/>
                <a:cs typeface="Times New Roman" panose="02020603050405020304" pitchFamily="18" charset="0"/>
              </a:rPr>
              <a:t>SMOTE helps prevent biases in the model that may arise from imbalanced data distributions, ensuring a more equitable representation of both classes in the training dataset.</a:t>
            </a:r>
          </a:p>
          <a:p>
            <a:pPr algn="just">
              <a:lnSpc>
                <a:spcPct val="150000"/>
              </a:lnSpc>
            </a:pPr>
            <a:endPar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54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E6CC-D9FE-08F7-A6BD-A5FFE22C15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7C91AF1E-5081-B113-3746-FA46ECE2B535}"/>
              </a:ext>
            </a:extLst>
          </p:cNvPr>
          <p:cNvSpPr>
            <a:spLocks noGrp="1"/>
          </p:cNvSpPr>
          <p:nvPr>
            <p:ph idx="1"/>
          </p:nvPr>
        </p:nvSpPr>
        <p:spPr/>
        <p:txBody>
          <a:bodyPr/>
          <a:lstStyle/>
          <a:p>
            <a:pPr algn="just">
              <a:lnSpc>
                <a:spcPct val="150000"/>
              </a:lnSpc>
            </a:pPr>
            <a:r>
              <a:rPr lang="en-US" sz="1800" dirty="0">
                <a:effectLst/>
                <a:latin typeface="Times New Roman" panose="02020603050405020304" pitchFamily="18" charset="0"/>
                <a:ea typeface="SimSun" panose="02010600030101010101" pitchFamily="2" charset="-122"/>
              </a:rPr>
              <a:t>Logistic Regression.</a:t>
            </a:r>
          </a:p>
          <a:p>
            <a:pPr algn="just">
              <a:lnSpc>
                <a:spcPct val="150000"/>
              </a:lnSpc>
            </a:pPr>
            <a:r>
              <a:rPr lang="en-US" sz="1800" dirty="0">
                <a:effectLst/>
                <a:latin typeface="Times New Roman" panose="02020603050405020304" pitchFamily="18" charset="0"/>
                <a:ea typeface="SimSun" panose="02010600030101010101" pitchFamily="2" charset="-122"/>
              </a:rPr>
              <a:t>Random Forest.</a:t>
            </a:r>
          </a:p>
          <a:p>
            <a:pPr algn="just">
              <a:lnSpc>
                <a:spcPct val="150000"/>
              </a:lnSpc>
            </a:pPr>
            <a:r>
              <a:rPr lang="en-US" sz="1800" dirty="0">
                <a:effectLst/>
                <a:latin typeface="Times New Roman" panose="02020603050405020304" pitchFamily="18" charset="0"/>
                <a:ea typeface="SimSun" panose="02010600030101010101" pitchFamily="2" charset="-122"/>
              </a:rPr>
              <a:t> Decision Tree.</a:t>
            </a:r>
          </a:p>
          <a:p>
            <a:pPr algn="just">
              <a:lnSpc>
                <a:spcPct val="150000"/>
              </a:lnSpc>
            </a:pP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XGBoost</a:t>
            </a:r>
            <a:r>
              <a:rPr lang="en-US" sz="1800" dirty="0">
                <a:latin typeface="Times New Roman" panose="02020603050405020304" pitchFamily="18" charset="0"/>
                <a:ea typeface="SimSun" panose="02010600030101010101" pitchFamily="2" charset="-122"/>
              </a:rPr>
              <a:t>.</a:t>
            </a:r>
          </a:p>
          <a:p>
            <a:pPr algn="just">
              <a:lnSpc>
                <a:spcPct val="150000"/>
              </a:lnSpc>
            </a:pPr>
            <a:r>
              <a:rPr lang="en-US" sz="1800" dirty="0">
                <a:effectLst/>
                <a:latin typeface="Times New Roman" panose="02020603050405020304" pitchFamily="18" charset="0"/>
                <a:ea typeface="SimSun" panose="02010600030101010101" pitchFamily="2" charset="-122"/>
              </a:rPr>
              <a:t>Artificial Neural Networks (ANN),</a:t>
            </a:r>
            <a:r>
              <a:rPr lang="en-IN" dirty="0">
                <a:effectLst/>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820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783B8B-3E80-D176-C309-F5883FB4AA4E}"/>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dirty="0"/>
              <a:t>Logistic regression</a:t>
            </a:r>
            <a:endParaRPr lang="en-US"/>
          </a:p>
        </p:txBody>
      </p:sp>
      <p:sp>
        <p:nvSpPr>
          <p:cNvPr id="18" name="Rectangle: Rounded Corners 17">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AAF5F027-521F-2718-64C2-883945A747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 b="11269"/>
          <a:stretch/>
        </p:blipFill>
        <p:spPr>
          <a:xfrm>
            <a:off x="6480053" y="1929038"/>
            <a:ext cx="5577840" cy="4083269"/>
          </a:xfrm>
          <a:prstGeom prst="rect">
            <a:avLst/>
          </a:prstGeom>
        </p:spPr>
      </p:pic>
      <p:pic>
        <p:nvPicPr>
          <p:cNvPr id="4" name="Content Placeholder 3">
            <a:extLst>
              <a:ext uri="{FF2B5EF4-FFF2-40B4-BE49-F238E27FC236}">
                <a16:creationId xmlns:a16="http://schemas.microsoft.com/office/drawing/2014/main" id="{733455F9-92CB-77C5-7B11-4B422426FACF}"/>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313" r="3" b="3"/>
          <a:stretch/>
        </p:blipFill>
        <p:spPr>
          <a:xfrm>
            <a:off x="612887" y="2030093"/>
            <a:ext cx="5577840" cy="4086603"/>
          </a:xfrm>
          <a:prstGeom prst="rect">
            <a:avLst/>
          </a:prstGeom>
        </p:spPr>
      </p:pic>
    </p:spTree>
    <p:extLst>
      <p:ext uri="{BB962C8B-B14F-4D97-AF65-F5344CB8AC3E}">
        <p14:creationId xmlns:p14="http://schemas.microsoft.com/office/powerpoint/2010/main" val="423877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F28A0-D6E8-6A3A-AB9C-716F0F9BE8A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Random forest</a:t>
            </a:r>
            <a:endParaRPr lang="en-US"/>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graph with a red line&#10;&#10;Description automatically generated">
            <a:extLst>
              <a:ext uri="{FF2B5EF4-FFF2-40B4-BE49-F238E27FC236}">
                <a16:creationId xmlns:a16="http://schemas.microsoft.com/office/drawing/2014/main" id="{0B90929D-8AFD-E48A-8B3A-1CA9DA7BA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6074" y="2015229"/>
            <a:ext cx="5152847" cy="4096512"/>
          </a:xfrm>
          <a:prstGeom prst="rect">
            <a:avLst/>
          </a:prstGeom>
        </p:spPr>
      </p:pic>
      <p:pic>
        <p:nvPicPr>
          <p:cNvPr id="4" name="Content Placeholder 3" descr="A diagram of a confusion matrix&#10;&#10;Description automatically generated">
            <a:extLst>
              <a:ext uri="{FF2B5EF4-FFF2-40B4-BE49-F238E27FC236}">
                <a16:creationId xmlns:a16="http://schemas.microsoft.com/office/drawing/2014/main" id="{2E21E865-4A70-B5E7-FEFD-10A82BD2669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0979" y="2015229"/>
            <a:ext cx="5462016" cy="4096512"/>
          </a:xfrm>
          <a:prstGeom prst="rect">
            <a:avLst/>
          </a:prstGeom>
        </p:spPr>
      </p:pic>
    </p:spTree>
    <p:extLst>
      <p:ext uri="{BB962C8B-B14F-4D97-AF65-F5344CB8AC3E}">
        <p14:creationId xmlns:p14="http://schemas.microsoft.com/office/powerpoint/2010/main" val="183164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63620-EF01-F17E-45A2-139218F1456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Decision Tree</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Content Placeholder 3" descr="A diagram of a confusion matrix&#10;&#10;Description automatically generated">
            <a:extLst>
              <a:ext uri="{FF2B5EF4-FFF2-40B4-BE49-F238E27FC236}">
                <a16:creationId xmlns:a16="http://schemas.microsoft.com/office/drawing/2014/main" id="{32E0737D-F1B9-EC2E-F2F6-E093331C657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2628" y="2139484"/>
            <a:ext cx="5462016" cy="4096512"/>
          </a:xfrm>
          <a:prstGeom prst="rect">
            <a:avLst/>
          </a:prstGeom>
        </p:spPr>
      </p:pic>
      <p:pic>
        <p:nvPicPr>
          <p:cNvPr id="5" name="Picture 4" descr="A graph with a red line&#10;&#10;Description automatically generated">
            <a:extLst>
              <a:ext uri="{FF2B5EF4-FFF2-40B4-BE49-F238E27FC236}">
                <a16:creationId xmlns:a16="http://schemas.microsoft.com/office/drawing/2014/main" id="{B5D1B91F-FD45-7E98-ACEF-32E7E76A91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0302" y="2508902"/>
            <a:ext cx="5596128" cy="3357676"/>
          </a:xfrm>
          <a:prstGeom prst="rect">
            <a:avLst/>
          </a:prstGeom>
        </p:spPr>
      </p:pic>
    </p:spTree>
    <p:extLst>
      <p:ext uri="{BB962C8B-B14F-4D97-AF65-F5344CB8AC3E}">
        <p14:creationId xmlns:p14="http://schemas.microsoft.com/office/powerpoint/2010/main" val="59677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C09A19EA-92F7-7B5A-3609-EF973FEE8207}"/>
              </a:ext>
            </a:extLst>
          </p:cNvPr>
          <p:cNvPicPr>
            <a:picLocks noChangeAspect="1"/>
          </p:cNvPicPr>
          <p:nvPr/>
        </p:nvPicPr>
        <p:blipFill rotWithShape="1">
          <a:blip r:embed="rId2"/>
          <a:srcRect l="21952" r="6644" b="2"/>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2" name="Freeform: Shape 21">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B94BF9-AB72-C8F6-40C3-0A920EE37625}"/>
              </a:ext>
            </a:extLst>
          </p:cNvPr>
          <p:cNvSpPr>
            <a:spLocks noGrp="1"/>
          </p:cNvSpPr>
          <p:nvPr>
            <p:ph type="title"/>
          </p:nvPr>
        </p:nvSpPr>
        <p:spPr>
          <a:xfrm>
            <a:off x="374904" y="856488"/>
            <a:ext cx="4992624" cy="1243584"/>
          </a:xfrm>
        </p:spPr>
        <p:txBody>
          <a:bodyPr anchor="ctr">
            <a:normAutofit/>
          </a:bodyPr>
          <a:lstStyle/>
          <a:p>
            <a:r>
              <a:rPr lang="en-US" sz="3400" dirty="0">
                <a:latin typeface="Times New Roman" panose="02020603050405020304" pitchFamily="18" charset="0"/>
                <a:cs typeface="Times New Roman" panose="02020603050405020304" pitchFamily="18" charset="0"/>
              </a:rPr>
              <a:t>Introduction</a:t>
            </a:r>
          </a:p>
        </p:txBody>
      </p:sp>
      <p:sp>
        <p:nvSpPr>
          <p:cNvPr id="26" name="Rectangle 25">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EE1A1B-D1E8-0039-14C0-ED0EBDEC1853}"/>
              </a:ext>
            </a:extLst>
          </p:cNvPr>
          <p:cNvSpPr>
            <a:spLocks noGrp="1"/>
          </p:cNvSpPr>
          <p:nvPr>
            <p:ph idx="1"/>
          </p:nvPr>
        </p:nvSpPr>
        <p:spPr>
          <a:xfrm>
            <a:off x="374903" y="2522949"/>
            <a:ext cx="5497259" cy="3402363"/>
          </a:xfrm>
        </p:spPr>
        <p:txBody>
          <a:bodyPr anchor="t">
            <a:normAutofit/>
          </a:bodyPr>
          <a:lstStyle/>
          <a:p>
            <a:pPr algn="just">
              <a:lnSpc>
                <a:spcPct val="100000"/>
              </a:lnSpc>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Credit card fraud poses a significant threat to the financial security of individuals and institutions alike, necessary for robust detection systems. The implications of fraud extend beyond monetary loss, affecting consumer trust and financial stability. However, crafting an effective detection strategy is challenging due to the sophisticated and evolving tactics of fraudsters, as well as the need to minimize false positives that can disrupt legitimate transactions.</a:t>
            </a:r>
            <a:r>
              <a:rPr lang="en-IN"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79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66BEBA-83B1-EE14-2FE7-4D3B1CDB92B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XGBoost</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Content Placeholder 3">
            <a:extLst>
              <a:ext uri="{FF2B5EF4-FFF2-40B4-BE49-F238E27FC236}">
                <a16:creationId xmlns:a16="http://schemas.microsoft.com/office/drawing/2014/main" id="{65378AE7-9D41-4820-7E82-991F3C97B09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2628" y="2139484"/>
            <a:ext cx="5462016" cy="4096512"/>
          </a:xfrm>
          <a:prstGeom prst="rect">
            <a:avLst/>
          </a:prstGeom>
        </p:spPr>
      </p:pic>
      <p:pic>
        <p:nvPicPr>
          <p:cNvPr id="5" name="Picture 4">
            <a:extLst>
              <a:ext uri="{FF2B5EF4-FFF2-40B4-BE49-F238E27FC236}">
                <a16:creationId xmlns:a16="http://schemas.microsoft.com/office/drawing/2014/main" id="{EEDE240B-48AE-6304-34EC-F387BEE107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0302" y="2508902"/>
            <a:ext cx="5596128" cy="3357676"/>
          </a:xfrm>
          <a:prstGeom prst="rect">
            <a:avLst/>
          </a:prstGeom>
        </p:spPr>
      </p:pic>
    </p:spTree>
    <p:extLst>
      <p:ext uri="{BB962C8B-B14F-4D97-AF65-F5344CB8AC3E}">
        <p14:creationId xmlns:p14="http://schemas.microsoft.com/office/powerpoint/2010/main" val="321748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7890B5-0D46-3867-C792-3EA50B68E87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ANN</a:t>
            </a:r>
            <a:endParaRPr lang="en-US"/>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E8D59AC2-C97E-24B2-ECD9-F9F68CBDA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628" y="2139484"/>
            <a:ext cx="5462016" cy="4096512"/>
          </a:xfrm>
          <a:prstGeom prst="rect">
            <a:avLst/>
          </a:prstGeom>
        </p:spPr>
      </p:pic>
      <p:pic>
        <p:nvPicPr>
          <p:cNvPr id="4" name="Content Placeholder 3">
            <a:extLst>
              <a:ext uri="{FF2B5EF4-FFF2-40B4-BE49-F238E27FC236}">
                <a16:creationId xmlns:a16="http://schemas.microsoft.com/office/drawing/2014/main" id="{5ABCD2F2-8054-381F-FD25-E7E665282F1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10302" y="2508903"/>
            <a:ext cx="5596128" cy="3357674"/>
          </a:xfrm>
          <a:prstGeom prst="rect">
            <a:avLst/>
          </a:prstGeom>
        </p:spPr>
      </p:pic>
    </p:spTree>
    <p:extLst>
      <p:ext uri="{BB962C8B-B14F-4D97-AF65-F5344CB8AC3E}">
        <p14:creationId xmlns:p14="http://schemas.microsoft.com/office/powerpoint/2010/main" val="383916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8B8EC7-2F05-85CE-DC5F-351003A2C60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Comparision of models</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Content Placeholder 3">
            <a:extLst>
              <a:ext uri="{FF2B5EF4-FFF2-40B4-BE49-F238E27FC236}">
                <a16:creationId xmlns:a16="http://schemas.microsoft.com/office/drawing/2014/main" id="{C16EF29A-CF1F-9E60-A82C-E0C780FD933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7588" y="2139484"/>
            <a:ext cx="4991414" cy="4096512"/>
          </a:xfrm>
          <a:prstGeom prst="rect">
            <a:avLst/>
          </a:prstGeom>
        </p:spPr>
      </p:pic>
    </p:spTree>
    <p:extLst>
      <p:ext uri="{BB962C8B-B14F-4D97-AF65-F5344CB8AC3E}">
        <p14:creationId xmlns:p14="http://schemas.microsoft.com/office/powerpoint/2010/main" val="302869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7410-1099-8931-2851-F24A5BA50F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6E88898-3168-AB57-5853-270C065A91D8}"/>
              </a:ext>
            </a:extLst>
          </p:cNvPr>
          <p:cNvSpPr>
            <a:spLocks noGrp="1"/>
          </p:cNvSpPr>
          <p:nvPr>
            <p:ph idx="1"/>
          </p:nvPr>
        </p:nvSpPr>
        <p:spPr>
          <a:xfrm>
            <a:off x="1115568" y="2137144"/>
            <a:ext cx="10168128" cy="4035056"/>
          </a:xfrm>
        </p:spPr>
        <p:txBody>
          <a:bodyPr>
            <a:normAutofit fontScale="92500" lnSpcReduction="20000"/>
          </a:bodyPr>
          <a:lstStyle/>
          <a:p>
            <a:pPr algn="just"/>
            <a:r>
              <a:rPr lang="en-US" sz="1800" dirty="0">
                <a:latin typeface="Times New Roman" panose="02020603050405020304" pitchFamily="18" charset="0"/>
                <a:ea typeface="SimSun" panose="02010600030101010101" pitchFamily="2" charset="-122"/>
              </a:rPr>
              <a:t>My</a:t>
            </a:r>
            <a:r>
              <a:rPr lang="en-US" sz="1800" dirty="0">
                <a:effectLst/>
                <a:latin typeface="Times New Roman" panose="02020603050405020304" pitchFamily="18" charset="0"/>
                <a:ea typeface="SimSun" panose="02010600030101010101" pitchFamily="2" charset="-122"/>
              </a:rPr>
              <a:t> comprehensive approach to preprocessing, which included handling missing values, encoding categorical variables, and scaling numerical variables, laid the groundwork for effective model comparisons.  </a:t>
            </a:r>
          </a:p>
          <a:p>
            <a:pPr algn="just"/>
            <a:r>
              <a:rPr lang="en-US" sz="1800" dirty="0">
                <a:effectLst/>
                <a:latin typeface="Times New Roman" panose="02020603050405020304" pitchFamily="18" charset="0"/>
                <a:ea typeface="SimSun" panose="02010600030101010101" pitchFamily="2" charset="-122"/>
              </a:rPr>
              <a:t>The implementation of the SMOTE was crucial in addressing the imbalance in </a:t>
            </a:r>
            <a:r>
              <a:rPr lang="en-US" sz="1800" dirty="0">
                <a:latin typeface="Times New Roman" panose="02020603050405020304" pitchFamily="18" charset="0"/>
                <a:ea typeface="SimSun" panose="02010600030101010101" pitchFamily="2" charset="-122"/>
              </a:rPr>
              <a:t>my</a:t>
            </a:r>
            <a:r>
              <a:rPr lang="en-US" sz="1800" dirty="0">
                <a:effectLst/>
                <a:latin typeface="Times New Roman" panose="02020603050405020304" pitchFamily="18" charset="0"/>
                <a:ea typeface="SimSun" panose="02010600030101010101" pitchFamily="2" charset="-122"/>
              </a:rPr>
              <a:t> dataset, enhancing the ability of our models to detect fraud by providing a balanced view of both fraudulent and legitimate transactions.</a:t>
            </a:r>
          </a:p>
          <a:p>
            <a:pPr algn="just"/>
            <a:r>
              <a:rPr lang="en-US" sz="1800" dirty="0">
                <a:effectLst/>
                <a:latin typeface="Times New Roman" panose="02020603050405020304" pitchFamily="18" charset="0"/>
                <a:ea typeface="SimSun" panose="02010600030101010101" pitchFamily="2" charset="-122"/>
              </a:rPr>
              <a:t>Through rigorous training and validation, we evaluated the performance of five different machine learning models: Logistic Regression, Random Forest, Decision Tree, </a:t>
            </a:r>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and Artificial Neural Networks (ANN).</a:t>
            </a:r>
          </a:p>
          <a:p>
            <a:pPr algn="just"/>
            <a:r>
              <a:rPr lang="en-US" sz="1800" dirty="0">
                <a:effectLst/>
                <a:latin typeface="Times New Roman" panose="02020603050405020304" pitchFamily="18" charset="0"/>
                <a:ea typeface="SimSun" panose="02010600030101010101" pitchFamily="2" charset="-122"/>
              </a:rPr>
              <a:t>Each model had its strengths, with ensemble methods like Random Forest and advanced algorithms like </a:t>
            </a:r>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showing particularly high accuracy.  </a:t>
            </a:r>
            <a:endParaRPr lang="en-US" sz="1800" dirty="0">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The precision, recall, and F1-scores of the models also played an essential role in understanding their performance, especially in a domain where the cost of false positives and false negatives can be high.  </a:t>
            </a:r>
          </a:p>
          <a:p>
            <a:pPr algn="just"/>
            <a:r>
              <a:rPr lang="en-US" sz="1800" dirty="0">
                <a:effectLst/>
                <a:latin typeface="Times New Roman" panose="02020603050405020304" pitchFamily="18" charset="0"/>
                <a:ea typeface="SimSun" panose="02010600030101010101" pitchFamily="2" charset="-122"/>
              </a:rPr>
              <a:t>I found that while more complex models like Random Forest and </a:t>
            </a:r>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offered high accuracy, simpler models such as Logistic Regression provided a strong baseline and could be preferable due to their interpretability and speed. </a:t>
            </a:r>
            <a:endParaRPr lang="en-US" dirty="0"/>
          </a:p>
        </p:txBody>
      </p:sp>
    </p:spTree>
    <p:extLst>
      <p:ext uri="{BB962C8B-B14F-4D97-AF65-F5344CB8AC3E}">
        <p14:creationId xmlns:p14="http://schemas.microsoft.com/office/powerpoint/2010/main" val="1816062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1995-41FD-69B2-8B2A-3E4ED8E253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0DB107F-9936-DF11-04CE-E0A1BBA7EF95}"/>
              </a:ext>
            </a:extLst>
          </p:cNvPr>
          <p:cNvSpPr>
            <a:spLocks noGrp="1"/>
          </p:cNvSpPr>
          <p:nvPr>
            <p:ph idx="1"/>
          </p:nvPr>
        </p:nvSpPr>
        <p:spPr/>
        <p:txBody>
          <a:bodyPr>
            <a:normAutofit/>
          </a:bodyPr>
          <a:lstStyle/>
          <a:p>
            <a:pPr algn="just">
              <a:lnSpc>
                <a:spcPct val="150000"/>
              </a:lnSpc>
            </a:pPr>
            <a:r>
              <a:rPr lang="en-IN" sz="1800" dirty="0">
                <a:effectLst/>
                <a:latin typeface="Times New Roman" panose="02020603050405020304" pitchFamily="18" charset="0"/>
                <a:cs typeface="Times New Roman" panose="02020603050405020304" pitchFamily="18" charset="0"/>
              </a:rPr>
              <a:t>Enhanced Model Performance:</a:t>
            </a:r>
          </a:p>
          <a:p>
            <a:pPr algn="just">
              <a:lnSpc>
                <a:spcPct val="150000"/>
              </a:lnSpc>
            </a:pPr>
            <a:r>
              <a:rPr lang="en-IN" sz="1800" dirty="0">
                <a:effectLst/>
                <a:latin typeface="Times New Roman" panose="02020603050405020304" pitchFamily="18" charset="0"/>
                <a:cs typeface="Times New Roman" panose="02020603050405020304" pitchFamily="18" charset="0"/>
              </a:rPr>
              <a:t>Real-Time Fraud Detection.</a:t>
            </a:r>
          </a:p>
          <a:p>
            <a:pPr algn="just">
              <a:lnSpc>
                <a:spcPct val="150000"/>
              </a:lnSpc>
            </a:pPr>
            <a:r>
              <a:rPr lang="en-IN" sz="1800" dirty="0">
                <a:effectLst/>
                <a:latin typeface="Times New Roman" panose="02020603050405020304" pitchFamily="18" charset="0"/>
                <a:cs typeface="Times New Roman" panose="02020603050405020304" pitchFamily="18" charset="0"/>
              </a:rPr>
              <a:t>Model Interpretability</a:t>
            </a:r>
          </a:p>
          <a:p>
            <a:pPr algn="just">
              <a:lnSpc>
                <a:spcPct val="150000"/>
              </a:lnSpc>
            </a:pP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38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3D black question marks with one yellow question mark">
            <a:extLst>
              <a:ext uri="{FF2B5EF4-FFF2-40B4-BE49-F238E27FC236}">
                <a16:creationId xmlns:a16="http://schemas.microsoft.com/office/drawing/2014/main" id="{39AA75FF-0B51-A361-D57D-E772E63B31C5}"/>
              </a:ext>
            </a:extLst>
          </p:cNvPr>
          <p:cNvPicPr>
            <a:picLocks noChangeAspect="1"/>
          </p:cNvPicPr>
          <p:nvPr/>
        </p:nvPicPr>
        <p:blipFill rotWithShape="1">
          <a:blip r:embed="rId2"/>
          <a:srcRect l="28990" r="6122" b="1"/>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94D85C55-E977-D4DB-945D-EE540573F88A}"/>
              </a:ext>
            </a:extLst>
          </p:cNvPr>
          <p:cNvSpPr>
            <a:spLocks noGrp="1"/>
          </p:cNvSpPr>
          <p:nvPr>
            <p:ph type="title"/>
          </p:nvPr>
        </p:nvSpPr>
        <p:spPr>
          <a:xfrm>
            <a:off x="475488" y="1124712"/>
            <a:ext cx="5368100" cy="3200400"/>
          </a:xfrm>
        </p:spPr>
        <p:txBody>
          <a:bodyPr vert="horz" lIns="91440" tIns="45720" rIns="91440" bIns="45720" rtlCol="0" anchor="b">
            <a:normAutofit/>
          </a:bodyPr>
          <a:lstStyle/>
          <a:p>
            <a:r>
              <a:rPr lang="en-US" sz="4800" dirty="0"/>
              <a:t>Any Questions?</a:t>
            </a:r>
          </a:p>
        </p:txBody>
      </p:sp>
      <p:sp>
        <p:nvSpPr>
          <p:cNvPr id="18" name="Rectangle 17">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874849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green dotted wave&#10;&#10;Description automatically generated">
            <a:extLst>
              <a:ext uri="{FF2B5EF4-FFF2-40B4-BE49-F238E27FC236}">
                <a16:creationId xmlns:a16="http://schemas.microsoft.com/office/drawing/2014/main" id="{BB455066-0D37-0F8C-266F-3CD5DBB6F4CD}"/>
              </a:ext>
            </a:extLst>
          </p:cNvPr>
          <p:cNvPicPr>
            <a:picLocks noChangeAspect="1"/>
          </p:cNvPicPr>
          <p:nvPr/>
        </p:nvPicPr>
        <p:blipFill rotWithShape="1">
          <a:blip r:embed="rId2"/>
          <a:srcRect l="6629" r="14371"/>
          <a:stretch/>
        </p:blipFill>
        <p:spPr>
          <a:xfrm>
            <a:off x="3523488" y="10"/>
            <a:ext cx="8668512" cy="6857990"/>
          </a:xfrm>
          <a:prstGeom prst="rect">
            <a:avLst/>
          </a:prstGeom>
        </p:spPr>
      </p:pic>
      <p:sp>
        <p:nvSpPr>
          <p:cNvPr id="46" name="Rectangle 4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43FD58-F568-C5E9-4635-EB543EED56B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48" name="Rectangle 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4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0D9A-CB08-2F77-D87C-D24AEB4DD7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id="{D6F4575D-B802-B212-83AF-F0D5F1B60E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2959" y="2478088"/>
            <a:ext cx="7435164" cy="3694112"/>
          </a:xfrm>
          <a:prstGeom prst="rect">
            <a:avLst/>
          </a:prstGeom>
        </p:spPr>
      </p:pic>
    </p:spTree>
    <p:extLst>
      <p:ext uri="{BB962C8B-B14F-4D97-AF65-F5344CB8AC3E}">
        <p14:creationId xmlns:p14="http://schemas.microsoft.com/office/powerpoint/2010/main" val="55988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F0DC-F891-1CD6-F64C-A537900E34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sets</a:t>
            </a:r>
          </a:p>
        </p:txBody>
      </p:sp>
      <p:sp>
        <p:nvSpPr>
          <p:cNvPr id="3" name="Content Placeholder 2">
            <a:extLst>
              <a:ext uri="{FF2B5EF4-FFF2-40B4-BE49-F238E27FC236}">
                <a16:creationId xmlns:a16="http://schemas.microsoft.com/office/drawing/2014/main" id="{B0905C84-E6FA-530D-D188-96F31B11D8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sets are from Kaggle.</a:t>
            </a:r>
          </a:p>
          <a:p>
            <a:r>
              <a:rPr lang="en-US" dirty="0">
                <a:latin typeface="Times New Roman" panose="02020603050405020304" pitchFamily="18" charset="0"/>
                <a:cs typeface="Times New Roman" panose="02020603050405020304" pitchFamily="18" charset="0"/>
                <a:hlinkClick r:id="rId2"/>
              </a:rPr>
              <a:t>Kaggle.com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 Data set- </a:t>
            </a:r>
            <a:r>
              <a:rPr lang="en-IN" b="0" i="0" dirty="0">
                <a:solidFill>
                  <a:srgbClr val="212121"/>
                </a:solidFill>
                <a:effectLst/>
                <a:highlight>
                  <a:srgbClr val="FFFFFF"/>
                </a:highlight>
                <a:latin typeface="Times New Roman" panose="02020603050405020304" pitchFamily="18" charset="0"/>
                <a:cs typeface="Times New Roman" panose="02020603050405020304" pitchFamily="18" charset="0"/>
              </a:rPr>
              <a:t>1296675 * 23</a:t>
            </a:r>
          </a:p>
          <a:p>
            <a:r>
              <a:rPr lang="en-IN" dirty="0">
                <a:solidFill>
                  <a:srgbClr val="212121"/>
                </a:solidFill>
                <a:highlight>
                  <a:srgbClr val="FFFFFF"/>
                </a:highlight>
                <a:latin typeface="Times New Roman" panose="02020603050405020304" pitchFamily="18" charset="0"/>
                <a:cs typeface="Times New Roman" panose="02020603050405020304" pitchFamily="18" charset="0"/>
              </a:rPr>
              <a:t>Test Data set- </a:t>
            </a:r>
            <a:r>
              <a:rPr lang="en-IN" b="0" i="0" dirty="0">
                <a:solidFill>
                  <a:srgbClr val="212121"/>
                </a:solidFill>
                <a:effectLst/>
                <a:highlight>
                  <a:srgbClr val="FFFFFF"/>
                </a:highlight>
                <a:latin typeface="Times New Roman" panose="02020603050405020304" pitchFamily="18" charset="0"/>
                <a:cs typeface="Times New Roman" panose="02020603050405020304" pitchFamily="18" charset="0"/>
              </a:rPr>
              <a:t>555719</a:t>
            </a:r>
            <a:r>
              <a:rPr lang="en-IN" dirty="0">
                <a:solidFill>
                  <a:srgbClr val="212121"/>
                </a:solidFill>
                <a:highlight>
                  <a:srgbClr val="FFFFFF"/>
                </a:highlight>
                <a:latin typeface="Times New Roman" panose="02020603050405020304" pitchFamily="18" charset="0"/>
                <a:cs typeface="Times New Roman" panose="02020603050405020304" pitchFamily="18" charset="0"/>
              </a:rPr>
              <a:t> *23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9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95E55-DDD2-3CA5-6E0C-8B3A17E942B2}"/>
              </a:ext>
            </a:extLst>
          </p:cNvPr>
          <p:cNvSpPr>
            <a:spLocks noGrp="1"/>
          </p:cNvSpPr>
          <p:nvPr>
            <p:ph type="title"/>
          </p:nvPr>
        </p:nvSpPr>
        <p:spPr>
          <a:xfrm>
            <a:off x="612648" y="1078992"/>
            <a:ext cx="6268770" cy="1536192"/>
          </a:xfrm>
        </p:spPr>
        <p:txBody>
          <a:bodyPr anchor="b">
            <a:normAutofit/>
          </a:bodyPr>
          <a:lstStyle/>
          <a:p>
            <a:r>
              <a:rPr lang="en-US" sz="5200" dirty="0">
                <a:latin typeface="Times New Roman" panose="02020603050405020304" pitchFamily="18" charset="0"/>
                <a:cs typeface="Times New Roman" panose="02020603050405020304" pitchFamily="18" charset="0"/>
              </a:rPr>
              <a:t>Preprocessing</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875F94-2437-CE37-D917-E9A2CC535096}"/>
              </a:ext>
            </a:extLst>
          </p:cNvPr>
          <p:cNvSpPr>
            <a:spLocks noGrp="1"/>
          </p:cNvSpPr>
          <p:nvPr>
            <p:ph idx="1"/>
          </p:nvPr>
        </p:nvSpPr>
        <p:spPr>
          <a:xfrm>
            <a:off x="615458" y="3355848"/>
            <a:ext cx="6268770" cy="2825496"/>
          </a:xfrm>
        </p:spPr>
        <p:txBody>
          <a:bodyPr>
            <a:normAutofit/>
          </a:bodyPr>
          <a:lstStyle/>
          <a:p>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In the preprocessing phase of a machine learning project, one of the initial steps is to handle missing values in the data.</a:t>
            </a:r>
            <a:endParaRPr lang="en-IN" sz="1800" spc="-5" dirty="0">
              <a:effectLst/>
              <a:latin typeface="Times New Roman" panose="02020603050405020304" pitchFamily="18" charset="0"/>
              <a:ea typeface="SimSun" panose="02010600030101010101" pitchFamily="2" charset="-122"/>
            </a:endParaRPr>
          </a:p>
          <a:p>
            <a:endParaRPr lang="en-US" sz="1800" dirty="0"/>
          </a:p>
        </p:txBody>
      </p:sp>
      <p:pic>
        <p:nvPicPr>
          <p:cNvPr id="4" name="Picture 3">
            <a:extLst>
              <a:ext uri="{FF2B5EF4-FFF2-40B4-BE49-F238E27FC236}">
                <a16:creationId xmlns:a16="http://schemas.microsoft.com/office/drawing/2014/main" id="{2076371A-B9D9-1070-A0B6-CC91D59AC855}"/>
              </a:ext>
            </a:extLst>
          </p:cNvPr>
          <p:cNvPicPr>
            <a:picLocks noChangeAspect="1"/>
          </p:cNvPicPr>
          <p:nvPr/>
        </p:nvPicPr>
        <p:blipFill rotWithShape="1">
          <a:blip r:embed="rId2"/>
          <a:srcRect r="-1" b="9482"/>
          <a:stretch/>
        </p:blipFill>
        <p:spPr>
          <a:xfrm>
            <a:off x="7042224" y="98869"/>
            <a:ext cx="5033961" cy="6660262"/>
          </a:xfrm>
          <a:prstGeom prst="rect">
            <a:avLst/>
          </a:prstGeom>
        </p:spPr>
      </p:pic>
    </p:spTree>
    <p:extLst>
      <p:ext uri="{BB962C8B-B14F-4D97-AF65-F5344CB8AC3E}">
        <p14:creationId xmlns:p14="http://schemas.microsoft.com/office/powerpoint/2010/main" val="3811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3AC544-ADA9-B06F-63D4-3F9F97210C34}"/>
              </a:ext>
            </a:extLst>
          </p:cNvPr>
          <p:cNvSpPr>
            <a:spLocks noGrp="1"/>
          </p:cNvSpPr>
          <p:nvPr>
            <p:ph type="title"/>
          </p:nvPr>
        </p:nvSpPr>
        <p:spPr>
          <a:xfrm>
            <a:off x="841246" y="978619"/>
            <a:ext cx="5991244" cy="1106424"/>
          </a:xfrm>
        </p:spPr>
        <p:txBody>
          <a:bodyPr>
            <a:normAutofit/>
          </a:bodyPr>
          <a:lstStyle/>
          <a:p>
            <a:r>
              <a:rPr lang="en-US" sz="3200" dirty="0">
                <a:latin typeface="Times New Roman" panose="02020603050405020304" pitchFamily="18" charset="0"/>
                <a:cs typeface="Times New Roman" panose="02020603050405020304" pitchFamily="18" charset="0"/>
              </a:rPr>
              <a:t>Data Visualization</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769FED-4F55-DBBE-7DD9-757892A2E873}"/>
              </a:ext>
            </a:extLst>
          </p:cNvPr>
          <p:cNvSpPr>
            <a:spLocks noGrp="1"/>
          </p:cNvSpPr>
          <p:nvPr>
            <p:ph idx="1"/>
          </p:nvPr>
        </p:nvSpPr>
        <p:spPr>
          <a:xfrm>
            <a:off x="841248" y="2252870"/>
            <a:ext cx="5993892" cy="3560251"/>
          </a:xfrm>
        </p:spPr>
        <p:txBody>
          <a:bodyPr>
            <a:normAutofit lnSpcReduction="10000"/>
          </a:bodyPr>
          <a:lstStyle/>
          <a:p>
            <a:pPr algn="just">
              <a:lnSpc>
                <a:spcPct val="150000"/>
              </a:lnSpc>
            </a:pPr>
            <a:r>
              <a:rPr lang="en-US" sz="1800" dirty="0">
                <a:effectLst/>
                <a:latin typeface="Times New Roman" panose="02020603050405020304" pitchFamily="18" charset="0"/>
                <a:ea typeface="SimSun" panose="02010600030101010101" pitchFamily="2" charset="-122"/>
              </a:rPr>
              <a:t>Visualization tools are employed to gain insights into the data distribution and to guide the feature engineering process. </a:t>
            </a:r>
          </a:p>
          <a:p>
            <a:pPr marL="400050" indent="-400050" algn="just">
              <a:lnSpc>
                <a:spcPct val="150000"/>
              </a:lnSpc>
              <a:buAutoNum type="romanLcParenR"/>
            </a:pPr>
            <a:r>
              <a:rPr lang="en-US" sz="1800" i="1" dirty="0">
                <a:effectLst/>
                <a:latin typeface="Times New Roman" panose="02020603050405020304" pitchFamily="18" charset="0"/>
                <a:ea typeface="SimSun" panose="02010600030101010101" pitchFamily="2" charset="-122"/>
              </a:rPr>
              <a:t>Legitimate transactions (denoted by 0) vs Fraudulent transactions (denoted by 1):</a:t>
            </a:r>
            <a:r>
              <a:rPr lang="en-IN" sz="1800" dirty="0">
                <a:effectLst/>
              </a:rPr>
              <a:t> </a:t>
            </a:r>
          </a:p>
          <a:p>
            <a:pPr marL="0" indent="0" algn="just">
              <a:lnSpc>
                <a:spcPct val="150000"/>
              </a:lnSpc>
              <a:buNone/>
            </a:pPr>
            <a:r>
              <a:rPr lang="en-US" sz="1800" dirty="0">
                <a:effectLst/>
                <a:latin typeface="Times New Roman" panose="02020603050405020304" pitchFamily="18" charset="0"/>
                <a:ea typeface="SimSun" panose="02010600030101010101" pitchFamily="2" charset="-122"/>
              </a:rPr>
              <a:t>This visualization is a crucial step in the data analysis process as it highlights the class imbalance issue a common challenge in fraud detection tasks. </a:t>
            </a:r>
            <a:endParaRPr lang="en-US" sz="1800" dirty="0"/>
          </a:p>
        </p:txBody>
      </p:sp>
      <p:pic>
        <p:nvPicPr>
          <p:cNvPr id="4" name="Picture 3" descr="A blue rectangular bar with white text&#10;&#10;Description automatically generated">
            <a:extLst>
              <a:ext uri="{FF2B5EF4-FFF2-40B4-BE49-F238E27FC236}">
                <a16:creationId xmlns:a16="http://schemas.microsoft.com/office/drawing/2014/main" id="{CCF9317D-FA7B-BE2D-2395-04E43400E9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8144" y="1063256"/>
            <a:ext cx="4529327" cy="4533444"/>
          </a:xfrm>
          <a:prstGeom prst="rect">
            <a:avLst/>
          </a:prstGeom>
        </p:spPr>
      </p:pic>
    </p:spTree>
    <p:extLst>
      <p:ext uri="{BB962C8B-B14F-4D97-AF65-F5344CB8AC3E}">
        <p14:creationId xmlns:p14="http://schemas.microsoft.com/office/powerpoint/2010/main" val="166480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65CFF-D139-34F0-BDC3-CB2B40C29152}"/>
              </a:ext>
            </a:extLst>
          </p:cNvPr>
          <p:cNvSpPr>
            <a:spLocks noGrp="1"/>
          </p:cNvSpPr>
          <p:nvPr>
            <p:ph type="title"/>
          </p:nvPr>
        </p:nvSpPr>
        <p:spPr>
          <a:xfrm>
            <a:off x="841246" y="978619"/>
            <a:ext cx="5991244" cy="1106424"/>
          </a:xfrm>
        </p:spPr>
        <p:txBody>
          <a:bodyPr>
            <a:normAutofit/>
          </a:bodyPr>
          <a:lstStyle/>
          <a:p>
            <a:r>
              <a:rPr lang="en-US" sz="3200" b="0" dirty="0" err="1">
                <a:latin typeface="Times New Roman" panose="02020603050405020304" pitchFamily="18" charset="0"/>
                <a:cs typeface="Times New Roman" panose="02020603050405020304" pitchFamily="18" charset="0"/>
              </a:rPr>
              <a:t>contd</a:t>
            </a:r>
            <a:endParaRPr lang="en-US" sz="3200" b="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050A0E-130E-863B-29AD-2AA4F921CFBA}"/>
              </a:ext>
            </a:extLst>
          </p:cNvPr>
          <p:cNvSpPr>
            <a:spLocks noGrp="1"/>
          </p:cNvSpPr>
          <p:nvPr>
            <p:ph idx="1"/>
          </p:nvPr>
        </p:nvSpPr>
        <p:spPr>
          <a:xfrm>
            <a:off x="841248" y="2252870"/>
            <a:ext cx="5993892" cy="3560251"/>
          </a:xfrm>
        </p:spPr>
        <p:txBody>
          <a:bodyPr>
            <a:normAutofit/>
          </a:bodyPr>
          <a:lstStyle/>
          <a:p>
            <a:pPr marL="0" indent="0" algn="just">
              <a:lnSpc>
                <a:spcPct val="150000"/>
              </a:lnSpc>
              <a:buNone/>
            </a:pPr>
            <a:r>
              <a:rPr lang="en-US" sz="1800" i="1" dirty="0">
                <a:latin typeface="Times New Roman" panose="02020603050405020304" pitchFamily="18" charset="0"/>
                <a:cs typeface="Times New Roman" panose="02020603050405020304" pitchFamily="18" charset="0"/>
              </a:rPr>
              <a:t>ii)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Non-fraudulent transactions (labeled '0') vs fraudulent transactions (labeled '1’):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indent="0" algn="just">
              <a:lnSpc>
                <a:spcPct val="150000"/>
              </a:lnSpc>
              <a:buNone/>
            </a:pPr>
            <a:r>
              <a:rPr lang="en-IN" sz="1800" dirty="0">
                <a:effectLst/>
                <a:latin typeface="Times New Roman" panose="02020603050405020304" pitchFamily="18" charset="0"/>
                <a:cs typeface="Times New Roman" panose="02020603050405020304" pitchFamily="18" charset="0"/>
              </a:rPr>
              <a:t>It helps in understanding the distribution of these two classes and the challenges posed by class imbalance in fraud detection tasks.</a:t>
            </a:r>
          </a:p>
          <a:p>
            <a:pPr marL="0" indent="0" algn="just">
              <a:lnSpc>
                <a:spcPct val="150000"/>
              </a:lnSpc>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A graph of a diagram&#10;&#10;Description automatically generated with medium confidence">
            <a:extLst>
              <a:ext uri="{FF2B5EF4-FFF2-40B4-BE49-F238E27FC236}">
                <a16:creationId xmlns:a16="http://schemas.microsoft.com/office/drawing/2014/main" id="{C9ED49F3-F779-40FC-DE25-78222A62C9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0260" y="978619"/>
            <a:ext cx="4791740" cy="4834501"/>
          </a:xfrm>
          <a:prstGeom prst="rect">
            <a:avLst/>
          </a:prstGeom>
        </p:spPr>
      </p:pic>
    </p:spTree>
    <p:extLst>
      <p:ext uri="{BB962C8B-B14F-4D97-AF65-F5344CB8AC3E}">
        <p14:creationId xmlns:p14="http://schemas.microsoft.com/office/powerpoint/2010/main" val="26826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8B0939-C659-47ED-2BC4-EDBA4BA0EA07}"/>
              </a:ext>
            </a:extLst>
          </p:cNvPr>
          <p:cNvSpPr>
            <a:spLocks noGrp="1"/>
          </p:cNvSpPr>
          <p:nvPr>
            <p:ph type="title"/>
          </p:nvPr>
        </p:nvSpPr>
        <p:spPr>
          <a:xfrm>
            <a:off x="841246" y="978619"/>
            <a:ext cx="5991244" cy="1106424"/>
          </a:xfrm>
        </p:spPr>
        <p:txBody>
          <a:bodyPr>
            <a:normAutofit/>
          </a:bodyPr>
          <a:lstStyle/>
          <a:p>
            <a:endParaRPr lang="en-US" sz="32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103E72-5921-D3E4-A6F8-E573ED7835D9}"/>
              </a:ext>
            </a:extLst>
          </p:cNvPr>
          <p:cNvSpPr>
            <a:spLocks noGrp="1"/>
          </p:cNvSpPr>
          <p:nvPr>
            <p:ph idx="1"/>
          </p:nvPr>
        </p:nvSpPr>
        <p:spPr>
          <a:xfrm>
            <a:off x="841248" y="2252870"/>
            <a:ext cx="5993892" cy="3560251"/>
          </a:xfrm>
        </p:spPr>
        <p:txBody>
          <a:bodyPr>
            <a:normAutofit/>
          </a:bodyPr>
          <a:lstStyle/>
          <a:p>
            <a:pPr marL="0" indent="0" algn="just">
              <a:lnSpc>
                <a:spcPct val="150000"/>
              </a:lnSpc>
              <a:buNone/>
            </a:pPr>
            <a:r>
              <a:rPr lang="en-US" sz="1800" i="1" dirty="0">
                <a:latin typeface="Times New Roman" panose="02020603050405020304" pitchFamily="18" charset="0"/>
                <a:cs typeface="Times New Roman" panose="02020603050405020304" pitchFamily="18" charset="0"/>
              </a:rPr>
              <a:t>iii)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Distribution of Gender by Fraud:</a:t>
            </a:r>
          </a:p>
          <a:p>
            <a:pPr marL="0" indent="0" algn="just">
              <a:lnSpc>
                <a:spcPct val="150000"/>
              </a:lnSpc>
              <a:buNone/>
            </a:pPr>
            <a:r>
              <a:rPr lang="en-IN" sz="1800" dirty="0">
                <a:effectLst/>
                <a:latin typeface="Times New Roman" panose="02020603050405020304" pitchFamily="18" charset="0"/>
                <a:cs typeface="Times New Roman" panose="02020603050405020304" pitchFamily="18" charset="0"/>
              </a:rPr>
              <a:t>It helps in assessing whether gender is a significant feature in predicting fraudulent transactions and if there are gender-based differences in fraud occurrence.</a:t>
            </a:r>
          </a:p>
          <a:p>
            <a:pPr marL="0" indent="0" algn="just">
              <a:lnSpc>
                <a:spcPct val="150000"/>
              </a:lnSpc>
              <a:buNone/>
            </a:pPr>
            <a:r>
              <a:rPr lang="en-IN" sz="1800" i="1" dirty="0">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470AD7B-12E9-7F70-087F-1B30D2D94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2152" y="1171300"/>
            <a:ext cx="4879848" cy="4641821"/>
          </a:xfrm>
          <a:prstGeom prst="rect">
            <a:avLst/>
          </a:prstGeom>
        </p:spPr>
      </p:pic>
    </p:spTree>
    <p:extLst>
      <p:ext uri="{BB962C8B-B14F-4D97-AF65-F5344CB8AC3E}">
        <p14:creationId xmlns:p14="http://schemas.microsoft.com/office/powerpoint/2010/main" val="356476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DEABCC-9176-94B8-F3AB-657D45029199}"/>
              </a:ext>
            </a:extLst>
          </p:cNvPr>
          <p:cNvSpPr>
            <a:spLocks noGrp="1"/>
          </p:cNvSpPr>
          <p:nvPr>
            <p:ph type="title"/>
          </p:nvPr>
        </p:nvSpPr>
        <p:spPr>
          <a:xfrm>
            <a:off x="841246" y="978619"/>
            <a:ext cx="5991244" cy="1106424"/>
          </a:xfrm>
        </p:spPr>
        <p:txBody>
          <a:bodyPr>
            <a:normAutofit/>
          </a:bodyPr>
          <a:lstStyle/>
          <a:p>
            <a:endParaRPr lang="en-US" sz="3200" dirty="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23E5F86-DD24-FB15-D54A-C63E01C50475}"/>
              </a:ext>
            </a:extLst>
          </p:cNvPr>
          <p:cNvSpPr>
            <a:spLocks noGrp="1"/>
          </p:cNvSpPr>
          <p:nvPr>
            <p:ph idx="1"/>
          </p:nvPr>
        </p:nvSpPr>
        <p:spPr>
          <a:xfrm>
            <a:off x="841248" y="2252870"/>
            <a:ext cx="5993892" cy="3560251"/>
          </a:xfrm>
        </p:spPr>
        <p:txBody>
          <a:bodyPr>
            <a:normAutofit/>
          </a:bodyPr>
          <a:lstStyle/>
          <a:p>
            <a:pPr marL="0" indent="0" algn="just">
              <a:lnSpc>
                <a:spcPct val="150000"/>
              </a:lnSpc>
              <a:buNone/>
            </a:pPr>
            <a:r>
              <a:rPr lang="en-US" sz="1800" i="1" dirty="0">
                <a:latin typeface="Times New Roman" panose="02020603050405020304" pitchFamily="18" charset="0"/>
                <a:cs typeface="Times New Roman" panose="02020603050405020304" pitchFamily="18" charset="0"/>
              </a:rPr>
              <a:t>iv)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Transaction Frequency Over Time</a:t>
            </a:r>
            <a:r>
              <a:rPr lang="en-IN" sz="1800" i="1" dirty="0">
                <a:latin typeface="Times New Roman" panose="02020603050405020304" pitchFamily="18" charset="0"/>
                <a:ea typeface="SimSun" panose="02010600030101010101" pitchFamily="2" charset="-122"/>
                <a:cs typeface="Times New Roman" panose="02020603050405020304" pitchFamily="18" charset="0"/>
              </a:rPr>
              <a:t>: </a:t>
            </a:r>
          </a:p>
          <a:p>
            <a:pPr marL="0" indent="0" algn="just">
              <a:lnSpc>
                <a:spcPct val="150000"/>
              </a:lnSpc>
              <a:buNone/>
            </a:pPr>
            <a:r>
              <a:rPr lang="en-IN" sz="1800" dirty="0">
                <a:effectLst/>
                <a:latin typeface="Times New Roman" panose="02020603050405020304" pitchFamily="18" charset="0"/>
                <a:cs typeface="Times New Roman" panose="02020603050405020304" pitchFamily="18" charset="0"/>
              </a:rPr>
              <a:t>It helps in detecting patterns and anomalies in transaction </a:t>
            </a:r>
            <a:r>
              <a:rPr lang="en-IN" sz="1800" dirty="0" err="1">
                <a:effectLst/>
                <a:latin typeface="Times New Roman" panose="02020603050405020304" pitchFamily="18" charset="0"/>
                <a:cs typeface="Times New Roman" panose="02020603050405020304" pitchFamily="18" charset="0"/>
              </a:rPr>
              <a:t>behavior</a:t>
            </a:r>
            <a:r>
              <a:rPr lang="en-IN" sz="1800" dirty="0">
                <a:effectLst/>
                <a:latin typeface="Times New Roman" panose="02020603050405020304" pitchFamily="18" charset="0"/>
                <a:cs typeface="Times New Roman" panose="02020603050405020304" pitchFamily="18" charset="0"/>
              </a:rPr>
              <a:t>, such as spikes in fraudulent transactions that may require further investigation.</a:t>
            </a:r>
          </a:p>
          <a:p>
            <a:pPr marL="0" indent="0" algn="just">
              <a:lnSpc>
                <a:spcPct val="150000"/>
              </a:lnSpc>
              <a:buNone/>
            </a:pPr>
            <a:r>
              <a:rPr lang="en-IN" sz="1800" dirty="0">
                <a:effectLst/>
                <a:latin typeface="Times New Roman" panose="02020603050405020304" pitchFamily="18" charset="0"/>
                <a:cs typeface="Times New Roman" panose="02020603050405020304" pitchFamily="18" charset="0"/>
              </a:rPr>
              <a:t>Understanding transaction dynamics over time is crucial for forecasting regular transaction volumes and optimising fraud detection resources.</a:t>
            </a:r>
          </a:p>
          <a:p>
            <a:pPr marL="0" indent="0" algn="just">
              <a:lnSpc>
                <a:spcPct val="150000"/>
              </a:lnSpc>
              <a:buNone/>
            </a:pPr>
            <a:endParaRPr lang="en-US" sz="1800" b="1" i="1" dirty="0">
              <a:latin typeface="Times New Roman" panose="02020603050405020304" pitchFamily="18" charset="0"/>
              <a:cs typeface="Times New Roman" panose="02020603050405020304" pitchFamily="18" charset="0"/>
            </a:endParaRPr>
          </a:p>
        </p:txBody>
      </p:sp>
      <p:pic>
        <p:nvPicPr>
          <p:cNvPr id="4" name="Picture 3" descr="A graph of a diagram&#10;&#10;Description automatically generated with medium confidence">
            <a:extLst>
              <a:ext uri="{FF2B5EF4-FFF2-40B4-BE49-F238E27FC236}">
                <a16:creationId xmlns:a16="http://schemas.microsoft.com/office/drawing/2014/main" id="{DD3A84CD-D4BF-62F6-07D6-D9BB3F3A56F6}"/>
              </a:ext>
            </a:extLst>
          </p:cNvPr>
          <p:cNvPicPr>
            <a:picLocks noChangeAspect="1"/>
          </p:cNvPicPr>
          <p:nvPr/>
        </p:nvPicPr>
        <p:blipFill>
          <a:blip r:embed="rId2"/>
          <a:stretch>
            <a:fillRect/>
          </a:stretch>
        </p:blipFill>
        <p:spPr>
          <a:xfrm>
            <a:off x="7192024" y="1447038"/>
            <a:ext cx="4780901" cy="4182236"/>
          </a:xfrm>
          <a:prstGeom prst="rect">
            <a:avLst/>
          </a:prstGeom>
        </p:spPr>
      </p:pic>
    </p:spTree>
    <p:extLst>
      <p:ext uri="{BB962C8B-B14F-4D97-AF65-F5344CB8AC3E}">
        <p14:creationId xmlns:p14="http://schemas.microsoft.com/office/powerpoint/2010/main" val="410392084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2421</TotalTime>
  <Words>916</Words>
  <Application>Microsoft Macintosh PowerPoint</Application>
  <PresentationFormat>Widescreen</PresentationFormat>
  <Paragraphs>83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Next LT Pro</vt:lpstr>
      <vt:lpstr>Calibri</vt:lpstr>
      <vt:lpstr>Neue Haas Grotesk Text Pro</vt:lpstr>
      <vt:lpstr>Times New Roman</vt:lpstr>
      <vt:lpstr>AccentBoxVTI</vt:lpstr>
      <vt:lpstr>Decrypting Deceit- Unveiling Patterns of Credit Card Fraudulent Activities </vt:lpstr>
      <vt:lpstr>Introduction</vt:lpstr>
      <vt:lpstr>Architecture</vt:lpstr>
      <vt:lpstr>Data sets</vt:lpstr>
      <vt:lpstr>Preprocessing</vt:lpstr>
      <vt:lpstr>Data Visualization</vt:lpstr>
      <vt:lpstr>contd</vt:lpstr>
      <vt:lpstr>PowerPoint Presentation</vt:lpstr>
      <vt:lpstr>PowerPoint Presentation</vt:lpstr>
      <vt:lpstr>PowerPoint Presentation</vt:lpstr>
      <vt:lpstr>PowerPoint Presentation</vt:lpstr>
      <vt:lpstr>PowerPoint Presentation</vt:lpstr>
      <vt:lpstr>PowerPoint Presentation</vt:lpstr>
      <vt:lpstr>Feature Engineering </vt:lpstr>
      <vt:lpstr>Data Augmentation </vt:lpstr>
      <vt:lpstr>Models</vt:lpstr>
      <vt:lpstr>Logistic regression</vt:lpstr>
      <vt:lpstr>Random forest</vt:lpstr>
      <vt:lpstr>Decision Tree</vt:lpstr>
      <vt:lpstr>XGBoost</vt:lpstr>
      <vt:lpstr>ANN</vt:lpstr>
      <vt:lpstr>Comparision of models</vt:lpstr>
      <vt:lpstr>Conclusion</vt:lpstr>
      <vt:lpstr>Future Scope</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Decrypting Deceit Unveiling Patterns of Credit Card Fraudulent Activities </dc:title>
  <dc:creator>Jasmika Vemulapalli</dc:creator>
  <cp:lastModifiedBy>Jasmika Vemulapalli</cp:lastModifiedBy>
  <cp:revision>10</cp:revision>
  <dcterms:created xsi:type="dcterms:W3CDTF">2024-04-04T20:01:27Z</dcterms:created>
  <dcterms:modified xsi:type="dcterms:W3CDTF">2024-04-10T01:21:57Z</dcterms:modified>
</cp:coreProperties>
</file>