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60" r:id="rId6"/>
    <p:sldId id="273" r:id="rId7"/>
    <p:sldId id="270" r:id="rId8"/>
    <p:sldId id="271" r:id="rId9"/>
    <p:sldId id="261" r:id="rId10"/>
    <p:sldId id="268" r:id="rId11"/>
    <p:sldId id="269" r:id="rId12"/>
    <p:sldId id="27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264-5D61-443D-B884-13917837D45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FE51-488A-4A1E-B891-A7308305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5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9639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Livingstone SR, Russo FA (2018) The Ryerson Audio-Visual Database of Emotional Speech and Song (RAVDESS): A dynamic, multimodal set of facial and vocal expressions in North American English.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PLoS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ONE 13(5): e0196391. 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Roboto" panose="02000000000000000000" pitchFamily="2" charset="0"/>
                <a:hlinkClick r:id="rId3"/>
              </a:rPr>
              <a:t>https://doi.org/10.1371/journal.pone.0196391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FE51-488A-4A1E-B891-A73083052B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7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Kamble</a:t>
            </a:r>
            <a:r>
              <a:rPr lang="en-IN" dirty="0"/>
              <a:t>, Vaibhav &amp; Deshmukh, </a:t>
            </a:r>
            <a:r>
              <a:rPr lang="en-IN" dirty="0" err="1"/>
              <a:t>Ratnadeep</a:t>
            </a:r>
            <a:r>
              <a:rPr lang="en-IN" dirty="0"/>
              <a:t> &amp; </a:t>
            </a:r>
            <a:r>
              <a:rPr lang="en-IN" dirty="0" err="1"/>
              <a:t>Karwankar</a:t>
            </a:r>
            <a:r>
              <a:rPr lang="en-IN" dirty="0"/>
              <a:t>, Anil &amp; </a:t>
            </a:r>
            <a:r>
              <a:rPr lang="en-IN" dirty="0" err="1"/>
              <a:t>Ratnaparkhe</a:t>
            </a:r>
            <a:r>
              <a:rPr lang="en-IN" dirty="0"/>
              <a:t>, Varsha &amp; </a:t>
            </a:r>
            <a:r>
              <a:rPr lang="en-IN" dirty="0" err="1"/>
              <a:t>Annadate</a:t>
            </a:r>
            <a:r>
              <a:rPr lang="en-IN" dirty="0"/>
              <a:t>, Suresh. (2014). Emotion Recognition for Instantaneous Marathi Spoken Words. 10.1007/978-3-319-12012-6_37.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FE51-488A-4A1E-B891-A73083052B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9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0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3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4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5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5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7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3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E1EA97-495A-4064-A779-1B6C2C968F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C8C3FD-4BB8-4914-ABD1-39EEB20C0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F1FC-59AF-D79A-637C-5A542CA12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IN" dirty="0"/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8606-B044-FDBA-104C-70C85E2C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407" y="4229259"/>
            <a:ext cx="4609593" cy="1861977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Jasmin Joy - 16335976</a:t>
            </a:r>
          </a:p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Hemanth Reddy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Kolli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- 14411094</a:t>
            </a:r>
          </a:p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Keerthi Reddy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Chinthala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- 16338662</a:t>
            </a:r>
          </a:p>
          <a:p>
            <a:pPr algn="l"/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Sushmitha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Reddy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Pollapalli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- 16336844</a:t>
            </a:r>
          </a:p>
        </p:txBody>
      </p:sp>
    </p:spTree>
    <p:extLst>
      <p:ext uri="{BB962C8B-B14F-4D97-AF65-F5344CB8AC3E}">
        <p14:creationId xmlns:p14="http://schemas.microsoft.com/office/powerpoint/2010/main" val="424540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AEEA-269E-A103-E7BA-403720B4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7819"/>
          </a:xfrm>
        </p:spPr>
        <p:txBody>
          <a:bodyPr/>
          <a:lstStyle/>
          <a:p>
            <a:r>
              <a:rPr lang="en-US" dirty="0"/>
              <a:t>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FF3C-EF81-1347-269E-62A7B86D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73619"/>
            <a:ext cx="10348025" cy="4598581"/>
          </a:xfrm>
        </p:spPr>
        <p:txBody>
          <a:bodyPr>
            <a:normAutofit/>
          </a:bodyPr>
          <a:lstStyle/>
          <a:p>
            <a:r>
              <a:rPr lang="en-IN" dirty="0"/>
              <a:t>In this project we have compared the performance of multiple machine learning models on the extracted features.</a:t>
            </a:r>
          </a:p>
          <a:p>
            <a:r>
              <a:rPr lang="en-IN" dirty="0"/>
              <a:t>We have also compared the accuracies after applying various scaling methods like min-max scaler and standard scaler.</a:t>
            </a:r>
          </a:p>
          <a:p>
            <a:r>
              <a:rPr lang="en-IN" dirty="0"/>
              <a:t>We have taken a model that performed the best and have checked the confusion matrix of that model to see how well it has performed.</a:t>
            </a:r>
          </a:p>
        </p:txBody>
      </p:sp>
    </p:spTree>
    <p:extLst>
      <p:ext uri="{BB962C8B-B14F-4D97-AF65-F5344CB8AC3E}">
        <p14:creationId xmlns:p14="http://schemas.microsoft.com/office/powerpoint/2010/main" val="19193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B603-122D-B435-00B3-2CD43AB2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41" y="161829"/>
            <a:ext cx="10243193" cy="622813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22759-2F86-7292-69A7-FE033B36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82"/>
          <a:stretch/>
        </p:blipFill>
        <p:spPr>
          <a:xfrm>
            <a:off x="2415112" y="784642"/>
            <a:ext cx="9450822" cy="59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B603-122D-B435-00B3-2CD43AB2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41" y="161829"/>
            <a:ext cx="10243193" cy="813815"/>
          </a:xfrm>
        </p:spPr>
        <p:txBody>
          <a:bodyPr>
            <a:normAutofit/>
          </a:bodyPr>
          <a:lstStyle/>
          <a:p>
            <a:r>
              <a:rPr lang="en-IN" sz="3600" dirty="0"/>
              <a:t>Classification Matrix for MLP Classifier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1130A2-D543-3B8C-67E5-FDA7687D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33" y="975644"/>
            <a:ext cx="7729870" cy="58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5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F884-7AC3-646B-D487-32A6B61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566138" cy="610263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Applications where it can be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931B-5BED-D67F-C2B6-840EB311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68502"/>
            <a:ext cx="10018713" cy="3124201"/>
          </a:xfrm>
        </p:spPr>
        <p:txBody>
          <a:bodyPr/>
          <a:lstStyle/>
          <a:p>
            <a:r>
              <a:rPr lang="en-IN" dirty="0"/>
              <a:t>Voice assistance</a:t>
            </a:r>
          </a:p>
          <a:p>
            <a:r>
              <a:rPr lang="en-IN" dirty="0"/>
              <a:t>Business Marketing</a:t>
            </a:r>
          </a:p>
          <a:p>
            <a:r>
              <a:rPr lang="en-IN" dirty="0"/>
              <a:t>Call </a:t>
            </a:r>
            <a:r>
              <a:rPr lang="en-IN" dirty="0" err="1"/>
              <a:t>Centers</a:t>
            </a:r>
            <a:endParaRPr lang="en-IN" dirty="0"/>
          </a:p>
          <a:p>
            <a:r>
              <a:rPr lang="en-IN" dirty="0"/>
              <a:t>Tele Marketing etc.</a:t>
            </a:r>
          </a:p>
        </p:txBody>
      </p:sp>
    </p:spTree>
    <p:extLst>
      <p:ext uri="{BB962C8B-B14F-4D97-AF65-F5344CB8AC3E}">
        <p14:creationId xmlns:p14="http://schemas.microsoft.com/office/powerpoint/2010/main" val="12034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E2F4-519C-AB6B-64BE-4705BF9B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7743"/>
            <a:ext cx="10018713" cy="841248"/>
          </a:xfrm>
        </p:spPr>
        <p:txBody>
          <a:bodyPr/>
          <a:lstStyle/>
          <a:p>
            <a:r>
              <a:rPr lang="en-IN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2145-FD26-1BA9-5D57-377487C8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4157"/>
            <a:ext cx="10707690" cy="4824852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To Build a model to recognize emotions from speech.</a:t>
            </a:r>
          </a:p>
          <a:p>
            <a:r>
              <a:rPr lang="en-IN" sz="2000" dirty="0"/>
              <a:t>Data used as input for this model is RAVDESS (</a:t>
            </a:r>
            <a:r>
              <a:rPr lang="en-US" sz="2000" b="0" i="0" dirty="0">
                <a:effectLst/>
              </a:rPr>
              <a:t>Ryerson Audio-Visual Database of Emotional Speech and Song dataset), created by Steven Livingstone and Frank Russo of Ryerson University.</a:t>
            </a:r>
            <a:endParaRPr lang="en-IN" sz="2000" dirty="0"/>
          </a:p>
          <a:p>
            <a:r>
              <a:rPr lang="en-IN" sz="2000" dirty="0"/>
              <a:t>The model has been trained to classify seven different emotions( Anger, Calm, Disgust, Fearful, Happy, Sad, Surprised).</a:t>
            </a:r>
          </a:p>
          <a:p>
            <a:r>
              <a:rPr lang="en-US" sz="2000" dirty="0"/>
              <a:t>Model is implemented using various classification algorithms like KNN, SVM, Naïve Bayes, Logistic Regression, Decision Trees, Random Forest, MLCC etc.</a:t>
            </a:r>
            <a:endParaRPr lang="en-US" dirty="0">
              <a:solidFill>
                <a:srgbClr val="444444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40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188-74D8-37AE-A8E3-09CBA22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IN" dirty="0"/>
              <a:t>Introduction &amp;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BE80-8A67-BD1A-7D13-8E215892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1"/>
            <a:ext cx="10458549" cy="4267199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</a:rPr>
              <a:t>Human speech contains several features that the listener interprets to unpack the rich information transmitted by the speaker. 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</a:rPr>
              <a:t>The speaker also inadvertently shares tone, energy, speed, and other acoustic properties, which helps capture the subtext or intention and literal words.</a:t>
            </a:r>
            <a:endParaRPr lang="en-US" sz="2000" b="0" i="0" dirty="0">
              <a:effectLst/>
            </a:endParaRPr>
          </a:p>
          <a:p>
            <a:pPr algn="just"/>
            <a:r>
              <a:rPr lang="en-US" sz="2000" b="0" i="0" dirty="0">
                <a:effectLst/>
              </a:rPr>
              <a:t>We have used the RAVDESS dataset (Ryerson Audio-Visual Database of Emotional Speech and Song dataset), created by Steven Livingstone and Frank Russo of Ryerson University.</a:t>
            </a:r>
          </a:p>
          <a:p>
            <a:pPr algn="just"/>
            <a:r>
              <a:rPr lang="en-US" sz="2000" b="0" i="0" dirty="0">
                <a:effectLst/>
              </a:rPr>
              <a:t>We have use the audio-only speech portion of the RAVDESS dataset, ~200MB. </a:t>
            </a:r>
          </a:p>
          <a:p>
            <a:pPr algn="just"/>
            <a:r>
              <a:rPr lang="en-US" sz="2000" b="0" i="0" dirty="0">
                <a:effectLst/>
              </a:rPr>
              <a:t>Audio is sourced from 24 actors (12 male, 12 female) repeating two sentences with a variety of emotions and intensity. </a:t>
            </a:r>
          </a:p>
          <a:p>
            <a:pPr algn="just"/>
            <a:r>
              <a:rPr lang="en-US" sz="2000" b="0" i="0" dirty="0">
                <a:effectLst/>
              </a:rPr>
              <a:t>We get 1440 speech files (24 actors * 60 recordings per actor). </a:t>
            </a:r>
          </a:p>
        </p:txBody>
      </p:sp>
    </p:spTree>
    <p:extLst>
      <p:ext uri="{BB962C8B-B14F-4D97-AF65-F5344CB8AC3E}">
        <p14:creationId xmlns:p14="http://schemas.microsoft.com/office/powerpoint/2010/main" val="33113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F88-E8C2-02CA-99EF-199467A2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8520"/>
          </a:xfrm>
        </p:spPr>
        <p:txBody>
          <a:bodyPr/>
          <a:lstStyle/>
          <a:p>
            <a:r>
              <a:rPr lang="en-US" dirty="0"/>
              <a:t>Feature extraction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F39C-DE04-76C5-6D47-351C10CE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4321"/>
            <a:ext cx="10355182" cy="4246879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effectLst/>
              </a:rPr>
              <a:t>Feature extraction refers to </a:t>
            </a:r>
            <a:r>
              <a:rPr lang="en-US" sz="1800" dirty="0"/>
              <a:t>the process of transforming raw data into numerical features that can be processed while preserving the information in the original data set.</a:t>
            </a:r>
          </a:p>
          <a:p>
            <a:pPr algn="just"/>
            <a:r>
              <a:rPr lang="en-US" sz="1800" dirty="0"/>
              <a:t>In this project we have used </a:t>
            </a:r>
            <a:r>
              <a:rPr lang="en-US" sz="1800" dirty="0" err="1"/>
              <a:t>Librosa</a:t>
            </a:r>
            <a:r>
              <a:rPr lang="en-US" sz="1800" dirty="0"/>
              <a:t> library of python to extract the features </a:t>
            </a:r>
            <a:r>
              <a:rPr lang="en-US" sz="1800" b="0" i="0" dirty="0" err="1">
                <a:effectLst/>
              </a:rPr>
              <a:t>mel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spectrorgams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chromagrams</a:t>
            </a:r>
            <a:r>
              <a:rPr lang="en-US" sz="1800" b="0" i="0" dirty="0">
                <a:effectLst/>
              </a:rPr>
              <a:t>, and MFCC.</a:t>
            </a:r>
          </a:p>
          <a:p>
            <a:pPr algn="just"/>
            <a:r>
              <a:rPr lang="en-US" sz="1800" b="0" i="0" dirty="0" err="1">
                <a:effectLst/>
                <a:ea typeface="Roboto" panose="02000000000000000000" pitchFamily="2" charset="0"/>
              </a:rPr>
              <a:t>librosa</a:t>
            </a:r>
            <a:r>
              <a:rPr lang="en-US" sz="1800" b="0" i="0" dirty="0">
                <a:effectLst/>
                <a:ea typeface="Roboto" panose="02000000000000000000" pitchFamily="2" charset="0"/>
              </a:rPr>
              <a:t> is a python library for analyzing audio and music. It has a flatter package layout, standardizes interfaces and names, backwards compatibility, modular functions, and readable code. </a:t>
            </a:r>
          </a:p>
          <a:p>
            <a:pPr algn="just"/>
            <a:r>
              <a:rPr lang="en-US" sz="1800" b="1" i="0" dirty="0" err="1">
                <a:effectLst/>
              </a:rPr>
              <a:t>Chromagram</a:t>
            </a:r>
            <a:r>
              <a:rPr lang="en-US" sz="1800" b="0" i="0" dirty="0">
                <a:effectLst/>
              </a:rPr>
              <a:t>: Will produce 12 features; One for each of 12 pitch classes</a:t>
            </a:r>
          </a:p>
          <a:p>
            <a:pPr algn="just"/>
            <a:r>
              <a:rPr lang="en-US" sz="1800" b="1" i="0" dirty="0">
                <a:effectLst/>
              </a:rPr>
              <a:t>Mel Spectrogram</a:t>
            </a:r>
            <a:r>
              <a:rPr lang="en-US" sz="1800" b="0" i="0" dirty="0">
                <a:effectLst/>
              </a:rPr>
              <a:t>: Will produce 128 features</a:t>
            </a:r>
          </a:p>
          <a:p>
            <a:pPr algn="just"/>
            <a:r>
              <a:rPr lang="en-US" sz="1800" b="1" i="0" dirty="0">
                <a:effectLst/>
              </a:rPr>
              <a:t>MFCC</a:t>
            </a:r>
            <a:r>
              <a:rPr lang="en-US" sz="1800" b="0" i="0" dirty="0">
                <a:effectLst/>
              </a:rPr>
              <a:t>: Mel Frequency Cepstral Coefficient, represents the short-term power spectrum of a sound , Will produce 40 MFCCs; We have set the number of coefficients to return at </a:t>
            </a:r>
            <a:r>
              <a:rPr lang="en-US" sz="1800" b="0" i="0" dirty="0" err="1">
                <a:effectLst/>
              </a:rPr>
              <a:t>n_mfcc</a:t>
            </a:r>
            <a:r>
              <a:rPr lang="en-US" sz="1800" b="0" i="0" dirty="0">
                <a:effectLst/>
              </a:rPr>
              <a:t>=40.</a:t>
            </a:r>
          </a:p>
          <a:p>
            <a:r>
              <a:rPr lang="en-IN" sz="2000" dirty="0"/>
              <a:t>Acoustic features extracted from the audio for classification are MFCC, Croma and Mel</a:t>
            </a:r>
            <a:endParaRPr lang="en-US" sz="1800" b="0" i="0" dirty="0">
              <a:effectLst/>
            </a:endParaRP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30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333-7657-797F-FD28-601D57AB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62" y="81502"/>
            <a:ext cx="10018713" cy="793141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8AA3B-6EAD-EE72-EBD9-88CF7111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62" y="874642"/>
            <a:ext cx="10199327" cy="5306702"/>
          </a:xfrm>
        </p:spPr>
      </p:pic>
    </p:spTree>
    <p:extLst>
      <p:ext uri="{BB962C8B-B14F-4D97-AF65-F5344CB8AC3E}">
        <p14:creationId xmlns:p14="http://schemas.microsoft.com/office/powerpoint/2010/main" val="27322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347F-4A63-4A3C-2CBB-6824DAC5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IN" sz="3000" dirty="0"/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260BF-DBE4-0451-7A85-FD307C3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8" y="2667000"/>
            <a:ext cx="3119164" cy="1752600"/>
          </a:xfrm>
        </p:spPr>
        <p:txBody>
          <a:bodyPr>
            <a:normAutofit/>
          </a:bodyPr>
          <a:lstStyle/>
          <a:p>
            <a:r>
              <a:rPr lang="en-US" sz="1800" dirty="0"/>
              <a:t>Understanding the data</a:t>
            </a:r>
          </a:p>
          <a:p>
            <a:r>
              <a:rPr lang="en-US" sz="1800" dirty="0"/>
              <a:t>Count of records based on emotions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5A96A-63CA-9856-7581-7D925F3E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07" y="977105"/>
            <a:ext cx="6760971" cy="4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347F-4A63-4A3C-2CBB-6824DAC5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IN" sz="3000" dirty="0"/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260BF-DBE4-0451-7A85-FD307C3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8" y="2438399"/>
            <a:ext cx="3352640" cy="23143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Count of records based on emotional intensity</a:t>
            </a:r>
          </a:p>
          <a:p>
            <a:r>
              <a:rPr lang="en-US" sz="1800" dirty="0"/>
              <a:t>Normal </a:t>
            </a:r>
          </a:p>
          <a:p>
            <a:r>
              <a:rPr lang="en-US" sz="1800" dirty="0"/>
              <a:t>Strong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65D6D95-3D68-0DE3-254B-F4E814948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" r="6223"/>
          <a:stretch/>
        </p:blipFill>
        <p:spPr>
          <a:xfrm>
            <a:off x="4673271" y="977105"/>
            <a:ext cx="6777643" cy="47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260BF-DBE4-0451-7A85-FD307C3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8" y="2667000"/>
            <a:ext cx="311916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Count of records based on gender (male , female)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023F079-325D-4A5C-CFB7-1F4600A26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r="13109" b="7163"/>
          <a:stretch/>
        </p:blipFill>
        <p:spPr>
          <a:xfrm>
            <a:off x="4727526" y="1265801"/>
            <a:ext cx="6703360" cy="43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347F-4A63-4A3C-2CBB-6824DAC5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68" y="365759"/>
            <a:ext cx="9872536" cy="859536"/>
          </a:xfrm>
        </p:spPr>
        <p:txBody>
          <a:bodyPr>
            <a:normAutofit/>
          </a:bodyPr>
          <a:lstStyle/>
          <a:p>
            <a:r>
              <a:rPr lang="en-IN" sz="30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DC0F7-66C0-C22F-98C9-84CA12E4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68" y="1442897"/>
            <a:ext cx="10413686" cy="3060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C9CE0-052F-8442-28CD-2BA8A619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460" y="4503831"/>
            <a:ext cx="9613993" cy="19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615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Roboto</vt:lpstr>
      <vt:lpstr>Parallax</vt:lpstr>
      <vt:lpstr>Speech Emotion Recognition</vt:lpstr>
      <vt:lpstr>Objective</vt:lpstr>
      <vt:lpstr>Introduction &amp; Data Collection</vt:lpstr>
      <vt:lpstr>Feature extraction </vt:lpstr>
      <vt:lpstr>Architecture</vt:lpstr>
      <vt:lpstr>Implementation</vt:lpstr>
      <vt:lpstr>Implementation</vt:lpstr>
      <vt:lpstr>PowerPoint Presentation</vt:lpstr>
      <vt:lpstr>Implementation</vt:lpstr>
      <vt:lpstr>Classification </vt:lpstr>
      <vt:lpstr>Results</vt:lpstr>
      <vt:lpstr>Classification Matrix for MLP Classifier</vt:lpstr>
      <vt:lpstr>Applications where it can be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STEPHEN JOHN</dc:creator>
  <cp:lastModifiedBy>STEPHEN JOHN</cp:lastModifiedBy>
  <cp:revision>19</cp:revision>
  <dcterms:created xsi:type="dcterms:W3CDTF">2022-11-06T18:36:34Z</dcterms:created>
  <dcterms:modified xsi:type="dcterms:W3CDTF">2022-11-13T02:08:31Z</dcterms:modified>
</cp:coreProperties>
</file>