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9"/>
    <p:restoredTop sz="94748"/>
  </p:normalViewPr>
  <p:slideViewPr>
    <p:cSldViewPr snapToGrid="0">
      <p:cViewPr varScale="1">
        <p:scale>
          <a:sx n="86" d="100"/>
          <a:sy n="8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DIABETES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07-8241-88F0-6D67E15A9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NON-DIABETEs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99-8C47-970C-931D6C6078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99-8C47-970C-931D6C6078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99-8C47-970C-931D6C6078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99-8C47-970C-931D6C6078F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99-8C47-970C-931D6C607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Physical</a:t>
            </a:r>
            <a:r>
              <a:rPr lang="en-GB" baseline="0" dirty="0"/>
              <a:t> Activity Level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6-854D-A815-0C915F800E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6-854D-A815-0C915F800E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26-854D-A815-0C915F800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5696736"/>
        <c:axId val="365698464"/>
      </c:barChart>
      <c:catAx>
        <c:axId val="36569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8464"/>
        <c:crosses val="autoZero"/>
        <c:auto val="1"/>
        <c:lblAlgn val="ctr"/>
        <c:lblOffset val="100"/>
        <c:noMultiLvlLbl val="0"/>
      </c:catAx>
      <c:valAx>
        <c:axId val="36569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Stress Level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8-594F-B6B6-663E0FB49C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8-594F-B6B6-663E0FB49C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8-594F-B6B6-663E0FB49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5696736"/>
        <c:axId val="365698464"/>
      </c:barChart>
      <c:catAx>
        <c:axId val="36569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8464"/>
        <c:crosses val="autoZero"/>
        <c:auto val="1"/>
        <c:lblAlgn val="ctr"/>
        <c:lblOffset val="100"/>
        <c:noMultiLvlLbl val="0"/>
      </c:catAx>
      <c:valAx>
        <c:axId val="36569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Alcohol Consumption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B-E649-94AF-3C809A3A39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8B-E649-94AF-3C809A3A39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8B-E649-94AF-3C809A3A3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5696736"/>
        <c:axId val="365698464"/>
      </c:barChart>
      <c:catAx>
        <c:axId val="36569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8464"/>
        <c:crosses val="autoZero"/>
        <c:auto val="1"/>
        <c:lblAlgn val="ctr"/>
        <c:lblOffset val="100"/>
        <c:noMultiLvlLbl val="0"/>
      </c:catAx>
      <c:valAx>
        <c:axId val="36569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Male (</a:t>
            </a:r>
            <a:r>
              <a:rPr lang="en-US" sz="1050" dirty="0" err="1"/>
              <a:t>colour</a:t>
            </a:r>
            <a:r>
              <a:rPr lang="en-US" sz="1050" dirty="0"/>
              <a:t> dots</a:t>
            </a:r>
            <a:r>
              <a:rPr lang="en-US" sz="1050" baseline="0" dirty="0"/>
              <a:t> – red for diabetes, green for not)</a:t>
            </a:r>
            <a:r>
              <a:rPr lang="en-US" sz="105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2.4</c:v>
                </c:pt>
                <c:pt idx="5">
                  <c:v>6</c:v>
                </c:pt>
                <c:pt idx="6">
                  <c:v>4</c:v>
                </c:pt>
                <c:pt idx="7">
                  <c:v>3.4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</c:v>
                </c:pt>
                <c:pt idx="4">
                  <c:v>3.3</c:v>
                </c:pt>
                <c:pt idx="5">
                  <c:v>3.5</c:v>
                </c:pt>
                <c:pt idx="6">
                  <c:v>4.5</c:v>
                </c:pt>
                <c:pt idx="7">
                  <c:v>5</c:v>
                </c:pt>
                <c:pt idx="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E6-4A4D-B306-70B097988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8855104"/>
        <c:axId val="316480783"/>
      </c:scatterChart>
      <c:valAx>
        <c:axId val="87885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80783"/>
        <c:crosses val="autoZero"/>
        <c:crossBetween val="midCat"/>
      </c:valAx>
      <c:valAx>
        <c:axId val="31648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855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Female (</a:t>
            </a:r>
            <a:r>
              <a:rPr lang="en-US" sz="1050" dirty="0" err="1"/>
              <a:t>colour</a:t>
            </a:r>
            <a:r>
              <a:rPr lang="en-US" sz="1050" dirty="0"/>
              <a:t> dots</a:t>
            </a:r>
            <a:r>
              <a:rPr lang="en-US" sz="1050" baseline="0" dirty="0"/>
              <a:t> – red for diabetes, green for not)</a:t>
            </a:r>
            <a:r>
              <a:rPr lang="en-US" sz="105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2.4</c:v>
                </c:pt>
                <c:pt idx="5">
                  <c:v>6</c:v>
                </c:pt>
                <c:pt idx="6">
                  <c:v>4</c:v>
                </c:pt>
                <c:pt idx="7">
                  <c:v>3.4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</c:v>
                </c:pt>
                <c:pt idx="4">
                  <c:v>3.3</c:v>
                </c:pt>
                <c:pt idx="5">
                  <c:v>3.5</c:v>
                </c:pt>
                <c:pt idx="6">
                  <c:v>4.5</c:v>
                </c:pt>
                <c:pt idx="7">
                  <c:v>5</c:v>
                </c:pt>
                <c:pt idx="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12-9648-9780-90E29E2E1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8855104"/>
        <c:axId val="316480783"/>
      </c:scatterChart>
      <c:valAx>
        <c:axId val="87885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80783"/>
        <c:crosses val="autoZero"/>
        <c:crossBetween val="midCat"/>
      </c:valAx>
      <c:valAx>
        <c:axId val="31648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855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Sleep Duration (overlay diabetic over non-diabetic) -histogram	</a:t>
            </a:r>
          </a:p>
        </cx:rich>
      </cx:tx>
    </cx:title>
    <cx:plotArea>
      <cx:plotAreaRegion>
        <cx:series layoutId="clusteredColumn" uniqueId="{97086FA7-4E24-AB47-AC87-6F84977AD3A4}">
          <cx:tx>
            <cx:txData>
              <cx:f>Sheet1!$A$1</cx:f>
              <cx:v>Diabetic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Cholesterol (overlay diabetic over non-diabetic) -histogram	</a:t>
            </a:r>
          </a:p>
        </cx:rich>
      </cx:tx>
    </cx:title>
    <cx:plotArea>
      <cx:plotAreaRegion>
        <cx:series layoutId="clusteredColumn" uniqueId="{97086FA7-4E24-AB47-AC87-6F84977AD3A4}">
          <cx:tx>
            <cx:txData>
              <cx:f>Sheet1!$A$1</cx:f>
              <cx:v>Diabetic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2AB4-6C9E-7B54-AC72-43EF453E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DB7A-11D7-205E-C748-E397DC2C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C354-E55D-0210-7B59-0346F5E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A77A-8886-FDCE-0E0A-6430D503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9FA2-C527-413F-9878-A6FBBDE5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BE52-96E0-41F1-0CF9-3A9A17AB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81DEE-EB04-A5F2-338B-EA1250345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A010-117F-E45A-24F2-3CDD13D2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8914-5C60-A13C-515F-80907D9C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F7E5-B7E2-9A54-E3CC-2E443C1B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7F4C7-1191-1689-A4EA-01495CE0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34137-0C73-85E2-C8FC-6608DCFB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39E2-41D5-AB15-C7F1-76C1648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EFB1-936F-1E5E-296A-CD453367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519-8EA3-0A7C-6D57-B02C07BE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39B-BFCF-686F-32E1-4104F1C1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93DE-C647-C4F1-1376-FF0F55D3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C059-A21E-8505-70D0-4E97EBE2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9B1A-6667-BE9A-B622-7C48CE1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4EA6-505E-F2AA-31D9-AA7FD324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EA05-BEE4-97EF-3BFC-BB4A5C69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6EE8-2A28-4063-59D4-F52B9C5C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7E02-A2DB-E2DB-DCD5-21BC75B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FDEC-BD67-3A1B-32C7-840B3D8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6173-60B1-B333-2FA0-FA66B8FF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11AC-D72F-A9D4-ABAD-0119FB8A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32FD-72FD-9676-751D-55B4F1AD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EC62-58B4-1DE5-08BD-5FDC2785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F940-D34E-14F5-3661-F388CE31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163ED-7719-C205-F35F-AFE12E5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D149-3051-9448-9924-3EF2C7DC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9017-1731-C69A-F1AA-F6B70958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23A9-26DF-3612-CFF5-52A4D92D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D01AA-0161-8FBC-79A2-6405581E9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60AD8-80C4-EEC1-01E6-46F7891F7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DBE4A-7FD3-F4F0-B2B0-194ADFFE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5E80B-26E2-06F8-A21A-6D9FC10B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E745-D3D0-BD20-4937-509B7B81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E324D-B2CE-1635-18A2-9692CE47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B30F-491A-F54D-F95F-54DCC70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1E58B-5AC6-DD20-9482-556A0F0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1262F-B585-4030-77F9-84DA87BC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465F2-71D2-6AC8-6181-0E9F4AC9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1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EEB2F-3F58-70C1-6898-4C77CD7D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20999-3A10-B40D-1C16-D6748C26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0B25-AE80-74A0-25CC-E30D21A9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1C7E-66AC-A37F-5376-1754A6DB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1413-A430-587C-0452-E3F23BBB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1B67-CC15-0220-BF89-52582AB84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7926-04B7-43EB-F6DB-A2EC73DA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E84F5-F3D1-1453-724E-B8D36B1F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5DDC-D6D1-CC99-A479-34D5116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F25E-0DA9-C863-D18E-2740194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AD5D8-2592-1828-6E00-B4193908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33C9-8959-74DF-7DA5-0DEDAA5E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99450-CED9-E427-1479-3114C8B9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B8C2-EE13-7A6D-D7A5-69F4523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883-999B-B00D-68D4-579F1654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8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ED62-6EF5-FC4B-47CF-FF79ED8D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8779-AA35-3134-65F6-E776C249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9B0F-F110-EAC8-88E6-A726E29E2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6077A-1B64-AA43-86E2-A15F5125D081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C561-78D3-824B-2918-091946EB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B87A-F877-9A1E-526D-2F7939556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80AE7-16A1-D942-8A33-407DCC10D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2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7" Type="http://schemas.microsoft.com/office/2014/relationships/chartEx" Target="../charts/chartEx1.xml"/><Relationship Id="rId12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microsoft.com/office/2014/relationships/chartEx" Target="../charts/chartEx2.xml"/><Relationship Id="rId5" Type="http://schemas.openxmlformats.org/officeDocument/2006/relationships/chart" Target="../charts/chart4.xml"/><Relationship Id="rId10" Type="http://schemas.openxmlformats.org/officeDocument/2006/relationships/chart" Target="../charts/chart7.xml"/><Relationship Id="rId4" Type="http://schemas.openxmlformats.org/officeDocument/2006/relationships/chart" Target="../charts/chart3.xml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03E9C-9549-0157-D7C0-F0E04F7B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563" y="0"/>
            <a:ext cx="2116873" cy="839207"/>
          </a:xfrm>
        </p:spPr>
        <p:txBody>
          <a:bodyPr>
            <a:normAutofit fontScale="90000"/>
          </a:bodyPr>
          <a:lstStyle/>
          <a:p>
            <a:r>
              <a:rPr lang="en-GB" dirty="0"/>
              <a:t>Diabetes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7CE527-82B0-EF4B-C585-6C74879AB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580019"/>
              </p:ext>
            </p:extLst>
          </p:nvPr>
        </p:nvGraphicFramePr>
        <p:xfrm>
          <a:off x="4668081" y="1149764"/>
          <a:ext cx="2289313" cy="169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5281AB6-6389-9C51-58ED-2A272E568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376188"/>
              </p:ext>
            </p:extLst>
          </p:nvPr>
        </p:nvGraphicFramePr>
        <p:xfrm>
          <a:off x="6198707" y="1149764"/>
          <a:ext cx="2289313" cy="169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E572021-3443-BE52-38DC-A16AFC723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527659"/>
              </p:ext>
            </p:extLst>
          </p:nvPr>
        </p:nvGraphicFramePr>
        <p:xfrm>
          <a:off x="8736497" y="3087071"/>
          <a:ext cx="3240156" cy="180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528ABC-70E0-F28C-BF34-8F5F6EA3636A}"/>
              </a:ext>
            </a:extLst>
          </p:cNvPr>
          <p:cNvSpPr txBox="1"/>
          <p:nvPr/>
        </p:nvSpPr>
        <p:spPr>
          <a:xfrm>
            <a:off x="6056246" y="808382"/>
            <a:ext cx="128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Diet Type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3E324D8-0120-A577-077D-5F06E2401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900749"/>
              </p:ext>
            </p:extLst>
          </p:nvPr>
        </p:nvGraphicFramePr>
        <p:xfrm>
          <a:off x="8623852" y="1058445"/>
          <a:ext cx="3240156" cy="180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81039F0-999D-158E-1805-D66141716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790039"/>
              </p:ext>
            </p:extLst>
          </p:nvPr>
        </p:nvGraphicFramePr>
        <p:xfrm>
          <a:off x="8623852" y="4895393"/>
          <a:ext cx="3240156" cy="180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F9AB73F5-BA08-7AB8-9BCC-D77EE19820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6931284"/>
                  </p:ext>
                </p:extLst>
              </p:nvPr>
            </p:nvGraphicFramePr>
            <p:xfrm>
              <a:off x="4906343" y="3118310"/>
              <a:ext cx="3586922" cy="31698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F9AB73F5-BA08-7AB8-9BCC-D77EE19820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6343" y="3118310"/>
                <a:ext cx="3586922" cy="31698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ECC70AC-8541-D720-4205-9AE6894D7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328421"/>
              </p:ext>
            </p:extLst>
          </p:nvPr>
        </p:nvGraphicFramePr>
        <p:xfrm>
          <a:off x="90972" y="839207"/>
          <a:ext cx="2527993" cy="227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9E786F3-2E78-865D-92C1-7F3C896AB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512944"/>
              </p:ext>
            </p:extLst>
          </p:nvPr>
        </p:nvGraphicFramePr>
        <p:xfrm>
          <a:off x="2498658" y="902891"/>
          <a:ext cx="2527993" cy="227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407D2C6-9EFD-A418-1175-93F3C880CCD7}"/>
              </a:ext>
            </a:extLst>
          </p:cNvPr>
          <p:cNvSpPr txBox="1"/>
          <p:nvPr/>
        </p:nvSpPr>
        <p:spPr>
          <a:xfrm>
            <a:off x="2179985" y="590857"/>
            <a:ext cx="195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and BMI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63360661-1B7A-62E7-322E-3EEC19C1F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0854845"/>
                  </p:ext>
                </p:extLst>
              </p:nvPr>
            </p:nvGraphicFramePr>
            <p:xfrm>
              <a:off x="921457" y="3255720"/>
              <a:ext cx="3586922" cy="31698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>
          <p:pic>
            <p:nvPicPr>
              <p:cNvPr id="21" name="Chart 20">
                <a:extLst>
                  <a:ext uri="{FF2B5EF4-FFF2-40B4-BE49-F238E27FC236}">
                    <a16:creationId xmlns:a16="http://schemas.microsoft.com/office/drawing/2014/main" id="{63360661-1B7A-62E7-322E-3EEC19C1FA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1457" y="3255720"/>
                <a:ext cx="3586922" cy="31698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65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97735-FBD7-7BEB-8330-BA0AC11BFF5C}"/>
              </a:ext>
            </a:extLst>
          </p:cNvPr>
          <p:cNvSpPr txBox="1"/>
          <p:nvPr/>
        </p:nvSpPr>
        <p:spPr>
          <a:xfrm>
            <a:off x="1311215" y="1768415"/>
            <a:ext cx="15009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patient_id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bmi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diabetes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6E031-8DCE-2D90-99EB-BD9780E1C31E}"/>
              </a:ext>
            </a:extLst>
          </p:cNvPr>
          <p:cNvSpPr txBox="1"/>
          <p:nvPr/>
        </p:nvSpPr>
        <p:spPr>
          <a:xfrm>
            <a:off x="3800523" y="1057682"/>
            <a:ext cx="34706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HEALTH_METRICS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patient_id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cholesterol_level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diabetes_pedigree_function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7AF6C-E2FD-3BAE-F122-BA54631FE429}"/>
              </a:ext>
            </a:extLst>
          </p:cNvPr>
          <p:cNvSpPr txBox="1"/>
          <p:nvPr/>
        </p:nvSpPr>
        <p:spPr>
          <a:xfrm>
            <a:off x="3800523" y="2645578"/>
            <a:ext cx="327775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patient_id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diet_type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physical_activity_level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bmi</a:t>
            </a:r>
            <a:endParaRPr lang="en-GB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E2B6D3-8FE7-3C76-A7B5-430ACD97A836}"/>
              </a:ext>
            </a:extLst>
          </p:cNvPr>
          <p:cNvCxnSpPr>
            <a:cxnSpLocks/>
          </p:cNvCxnSpPr>
          <p:nvPr/>
        </p:nvCxnSpPr>
        <p:spPr>
          <a:xfrm flipV="1">
            <a:off x="2812211" y="1469036"/>
            <a:ext cx="995291" cy="77948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A1D8CDF-6A79-2493-59BA-3213578DB063}"/>
              </a:ext>
            </a:extLst>
          </p:cNvPr>
          <p:cNvCxnSpPr/>
          <p:nvPr/>
        </p:nvCxnSpPr>
        <p:spPr>
          <a:xfrm>
            <a:off x="2812211" y="2248525"/>
            <a:ext cx="995291" cy="8544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103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Diabetes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Shah, Veer</dc:creator>
  <cp:lastModifiedBy>Shah, Veer</cp:lastModifiedBy>
  <cp:revision>1</cp:revision>
  <dcterms:created xsi:type="dcterms:W3CDTF">2024-11-22T12:45:36Z</dcterms:created>
  <dcterms:modified xsi:type="dcterms:W3CDTF">2024-11-22T14:11:53Z</dcterms:modified>
</cp:coreProperties>
</file>