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08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400" y="3610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3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508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184000" cy="5248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24827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329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29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08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080000" cy="102393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842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96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2200" y="1825625"/>
            <a:ext cx="4896000" cy="378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6645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08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96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896000" cy="310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3789" y="1681163"/>
            <a:ext cx="4896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3789" y="2505075"/>
            <a:ext cx="4896000" cy="310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96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76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85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57120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6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5712000" cy="451024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668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08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80000" cy="37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0819-7462-46E2-B50C-4C25B936D1F2}" type="datetimeFigureOut">
              <a:rPr lang="fi-FI" smtClean="0"/>
              <a:t>27.3.2018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CE9F-D538-4B73-99D5-E971AC789EB8}" type="slidenum">
              <a:rPr lang="fi-FI" smtClean="0"/>
              <a:t>‹#›</a:t>
            </a:fld>
            <a:endParaRPr lang="fi-FI"/>
          </a:p>
        </p:txBody>
      </p:sp>
      <p:sp>
        <p:nvSpPr>
          <p:cNvPr id="7" name="Suorakulmio 6"/>
          <p:cNvSpPr/>
          <p:nvPr/>
        </p:nvSpPr>
        <p:spPr>
          <a:xfrm>
            <a:off x="11082360" y="1"/>
            <a:ext cx="774281" cy="5301207"/>
          </a:xfrm>
          <a:prstGeom prst="rect">
            <a:avLst/>
          </a:prstGeom>
          <a:solidFill>
            <a:srgbClr val="145E87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415" y="4110676"/>
            <a:ext cx="1512168" cy="436848"/>
          </a:xfrm>
          <a:prstGeom prst="rect">
            <a:avLst/>
          </a:prstGeom>
        </p:spPr>
      </p:pic>
      <p:pic>
        <p:nvPicPr>
          <p:cNvPr id="11" name="Kuva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615" y="6016610"/>
            <a:ext cx="2269355" cy="6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3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215" y="2598371"/>
            <a:ext cx="10515600" cy="1325563"/>
          </a:xfrm>
        </p:spPr>
        <p:txBody>
          <a:bodyPr/>
          <a:lstStyle/>
          <a:p>
            <a:pPr algn="ctr"/>
            <a:r>
              <a:rPr lang="fi-FI" dirty="0"/>
              <a:t>Perus </a:t>
            </a:r>
            <a:r>
              <a:rPr lang="fi-FI" dirty="0" err="1"/>
              <a:t>iconit</a:t>
            </a:r>
            <a:r>
              <a:rPr lang="fi-FI" dirty="0"/>
              <a:t> ja niiden selitykset</a:t>
            </a:r>
          </a:p>
        </p:txBody>
      </p:sp>
    </p:spTree>
    <p:extLst>
      <p:ext uri="{BB962C8B-B14F-4D97-AF65-F5344CB8AC3E}">
        <p14:creationId xmlns:p14="http://schemas.microsoft.com/office/powerpoint/2010/main" val="420373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662" b="10025"/>
          <a:stretch/>
        </p:blipFill>
        <p:spPr>
          <a:xfrm>
            <a:off x="155939" y="413657"/>
            <a:ext cx="12036061" cy="64443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11" y="2601216"/>
            <a:ext cx="249792" cy="370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58" y="3387019"/>
            <a:ext cx="335497" cy="4976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78" y="3715625"/>
            <a:ext cx="335497" cy="49761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52916" y="2350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9665" y="3451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7778" y="42132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94" y="4149100"/>
            <a:ext cx="335497" cy="4976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9576" y="4281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78" y="3651482"/>
            <a:ext cx="335497" cy="4976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943585" y="3715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938" y="2239690"/>
            <a:ext cx="335497" cy="4976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593686" y="23508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3979363" y="2648959"/>
            <a:ext cx="666475" cy="19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54" y="2502208"/>
            <a:ext cx="410946" cy="31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993" y="2488499"/>
            <a:ext cx="427878" cy="359925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7" idx="3"/>
          </p:cNvCxnSpPr>
          <p:nvPr/>
        </p:nvCxnSpPr>
        <p:spPr>
          <a:xfrm flipV="1">
            <a:off x="2422403" y="2610434"/>
            <a:ext cx="1568017" cy="176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1"/>
          </p:cNvCxnSpPr>
          <p:nvPr/>
        </p:nvCxnSpPr>
        <p:spPr>
          <a:xfrm flipH="1">
            <a:off x="3733906" y="2658710"/>
            <a:ext cx="167748" cy="1056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65526" y="2629163"/>
            <a:ext cx="0" cy="1455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07127" y="2603638"/>
            <a:ext cx="1158399" cy="19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45838" y="2535472"/>
            <a:ext cx="29031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549032" y="2535472"/>
            <a:ext cx="0" cy="651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86" y="3026440"/>
            <a:ext cx="456785" cy="347918"/>
          </a:xfrm>
          <a:prstGeom prst="rect">
            <a:avLst/>
          </a:prstGeom>
        </p:spPr>
      </p:pic>
      <p:cxnSp>
        <p:nvCxnSpPr>
          <p:cNvPr id="38" name="Straight Connector 37"/>
          <p:cNvCxnSpPr>
            <a:stCxn id="36" idx="3"/>
          </p:cNvCxnSpPr>
          <p:nvPr/>
        </p:nvCxnSpPr>
        <p:spPr>
          <a:xfrm>
            <a:off x="7863471" y="3200399"/>
            <a:ext cx="30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03305" y="3187167"/>
            <a:ext cx="305170" cy="948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635078" y="2629163"/>
            <a:ext cx="2015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668290" y="2589758"/>
            <a:ext cx="12441" cy="603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0"/>
            <a:endCxn id="49" idx="2"/>
          </p:cNvCxnSpPr>
          <p:nvPr/>
        </p:nvCxnSpPr>
        <p:spPr>
          <a:xfrm flipV="1">
            <a:off x="4694932" y="2239690"/>
            <a:ext cx="52048" cy="2488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730349" y="1742901"/>
            <a:ext cx="33262" cy="374949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7245" y="1567620"/>
            <a:ext cx="427975" cy="4014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587" y="1964207"/>
            <a:ext cx="456785" cy="27548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830" y="1930375"/>
            <a:ext cx="244370" cy="33225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24" y="2848424"/>
            <a:ext cx="244370" cy="33225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30" y="3734165"/>
            <a:ext cx="244370" cy="332252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H="1" flipV="1">
            <a:off x="2314873" y="2475499"/>
            <a:ext cx="1675547" cy="59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469618" y="2573998"/>
            <a:ext cx="1673203" cy="113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270158" y="2038627"/>
            <a:ext cx="61915" cy="434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57" idx="3"/>
          </p:cNvCxnSpPr>
          <p:nvPr/>
        </p:nvCxnSpPr>
        <p:spPr>
          <a:xfrm flipH="1">
            <a:off x="838200" y="1996004"/>
            <a:ext cx="1424147" cy="100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4" y="482435"/>
            <a:ext cx="1035237" cy="1407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24" y="4677442"/>
            <a:ext cx="1164077" cy="1902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30" y="2638574"/>
            <a:ext cx="1375393" cy="1290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861" y="1889970"/>
            <a:ext cx="1484583" cy="12488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97685" y="986862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PC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7696" y="3153374"/>
            <a:ext cx="90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Palvelin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78752" y="5625375"/>
            <a:ext cx="114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Palomuuri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817" y="804350"/>
            <a:ext cx="1002673" cy="7637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42234" y="1033028"/>
            <a:ext cx="75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Kytkin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42234" y="2417845"/>
            <a:ext cx="908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Reititin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208" y="3743175"/>
            <a:ext cx="629888" cy="93426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1689" y="5578404"/>
            <a:ext cx="1477755" cy="7531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442234" y="4016156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AP tukiasema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28145" y="5770305"/>
            <a:ext cx="3046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Modeemi / reitti ulkoverkkoon</a:t>
            </a:r>
          </a:p>
        </p:txBody>
      </p:sp>
    </p:spTree>
    <p:extLst>
      <p:ext uri="{BB962C8B-B14F-4D97-AF65-F5344CB8AC3E}">
        <p14:creationId xmlns:p14="http://schemas.microsoft.com/office/powerpoint/2010/main" val="67342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71" y="617236"/>
            <a:ext cx="935288" cy="695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71" y="4134162"/>
            <a:ext cx="935288" cy="486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71" y="2131490"/>
            <a:ext cx="1185644" cy="11843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03899" y="2492832"/>
            <a:ext cx="1162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Tulostin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03900" y="886769"/>
            <a:ext cx="1502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Kopiokone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6382" y="4134162"/>
            <a:ext cx="113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Kamera</a:t>
            </a:r>
          </a:p>
        </p:txBody>
      </p:sp>
    </p:spTree>
    <p:extLst>
      <p:ext uri="{BB962C8B-B14F-4D97-AF65-F5344CB8AC3E}">
        <p14:creationId xmlns:p14="http://schemas.microsoft.com/office/powerpoint/2010/main" val="40685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308A06-BBA1-4964-8DEA-4AA856AB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0" y="1390389"/>
            <a:ext cx="10080000" cy="4371812"/>
          </a:xfrm>
        </p:spPr>
        <p:txBody>
          <a:bodyPr/>
          <a:lstStyle/>
          <a:p>
            <a:r>
              <a:rPr lang="fi-FI" dirty="0"/>
              <a:t>Verkkoon kytketty laite, joka liikennöi lähiverkkoon tai verkosta ulospäin.</a:t>
            </a:r>
          </a:p>
          <a:p>
            <a:r>
              <a:rPr lang="fi-FI" dirty="0"/>
              <a:t>Tyypillisesti kytkettynä vain yhteen verkkoon (VLAN)</a:t>
            </a:r>
          </a:p>
          <a:p>
            <a:endParaRPr lang="fi-FI" dirty="0"/>
          </a:p>
          <a:p>
            <a:endParaRPr lang="en-FI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4594126-5CE2-4433-9AEB-1D45DE9A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48" y="3139262"/>
            <a:ext cx="1929162" cy="262293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33383BA8-3676-41F4-BE23-20321199FEA7}"/>
              </a:ext>
            </a:extLst>
          </p:cNvPr>
          <p:cNvSpPr txBox="1"/>
          <p:nvPr/>
        </p:nvSpPr>
        <p:spPr>
          <a:xfrm>
            <a:off x="5250525" y="304016"/>
            <a:ext cx="8306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8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62947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308A06-BBA1-4964-8DEA-4AA856AB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0" y="1390389"/>
            <a:ext cx="10080000" cy="4371812"/>
          </a:xfrm>
        </p:spPr>
        <p:txBody>
          <a:bodyPr/>
          <a:lstStyle/>
          <a:p>
            <a:r>
              <a:rPr lang="fi-FI" dirty="0"/>
              <a:t>Laite, joka tuottaa lähiverkkoon tai internettiin palveluita. </a:t>
            </a:r>
          </a:p>
          <a:p>
            <a:r>
              <a:rPr lang="fi-FI" dirty="0"/>
              <a:t>Tyypillisesti tähän käyttötarkoitukseen hankittua laitteistoa, eikä käytetä muuhun kuin siihen käyttötarkoitukseen kuin on suunniteltu (ei työasemakäyttöä).</a:t>
            </a:r>
          </a:p>
          <a:p>
            <a:r>
              <a:rPr lang="fi-FI" dirty="0"/>
              <a:t>Voi olla kytketty yhteen tai useampaan verkkoon (</a:t>
            </a:r>
            <a:r>
              <a:rPr lang="fi-FI" dirty="0" err="1"/>
              <a:t>Vlan</a:t>
            </a:r>
            <a:r>
              <a:rPr lang="fi-FI" dirty="0"/>
              <a:t> </a:t>
            </a:r>
            <a:r>
              <a:rPr lang="fi-FI" dirty="0" err="1"/>
              <a:t>tagget</a:t>
            </a:r>
            <a:r>
              <a:rPr lang="fi-FI" dirty="0"/>
              <a:t>)</a:t>
            </a:r>
          </a:p>
          <a:p>
            <a:endParaRPr lang="fi-FI" dirty="0"/>
          </a:p>
          <a:p>
            <a:endParaRPr lang="en-FI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3383BA8-3676-41F4-BE23-20321199FEA7}"/>
              </a:ext>
            </a:extLst>
          </p:cNvPr>
          <p:cNvSpPr txBox="1"/>
          <p:nvPr/>
        </p:nvSpPr>
        <p:spPr>
          <a:xfrm>
            <a:off x="5250525" y="304016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800" dirty="0"/>
              <a:t>Palvelin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7ED34-BD9A-4F01-8AAF-E390ED54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330" y="3714039"/>
            <a:ext cx="2455521" cy="23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308A06-BBA1-4964-8DEA-4AA856AB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0" y="1390389"/>
            <a:ext cx="10080000" cy="4371812"/>
          </a:xfrm>
        </p:spPr>
        <p:txBody>
          <a:bodyPr/>
          <a:lstStyle/>
          <a:p>
            <a:r>
              <a:rPr lang="fi-FI" dirty="0"/>
              <a:t>Tuottaa verkkokytkentäpisteitä eli mahdollisuuden kytkeä PC, palvelimia ja </a:t>
            </a:r>
            <a:r>
              <a:rPr lang="fi-FI" dirty="0" err="1"/>
              <a:t>Wlantukiasemia</a:t>
            </a:r>
            <a:r>
              <a:rPr lang="fi-FI" dirty="0"/>
              <a:t> lähiverkkoon. </a:t>
            </a:r>
          </a:p>
          <a:p>
            <a:r>
              <a:rPr lang="fi-FI" dirty="0"/>
              <a:t>Tyypillisesti kaikki uudet kytkimet ovat hallittavia ja ohjelmoitavia.</a:t>
            </a:r>
          </a:p>
          <a:p>
            <a:r>
              <a:rPr lang="fi-FI" dirty="0"/>
              <a:t>Pystyy tarjoamaan yhtä tai useampaa verkkoa (VLAN)</a:t>
            </a:r>
          </a:p>
          <a:p>
            <a:r>
              <a:rPr lang="fi-FI" dirty="0"/>
              <a:t>Periaatteellisesti kytkin toimii vain MAC tasolla eli OSI Level 2 tasolla (L2)</a:t>
            </a:r>
          </a:p>
          <a:p>
            <a:endParaRPr lang="fi-FI" dirty="0"/>
          </a:p>
          <a:p>
            <a:endParaRPr lang="en-FI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3383BA8-3676-41F4-BE23-20321199FEA7}"/>
              </a:ext>
            </a:extLst>
          </p:cNvPr>
          <p:cNvSpPr txBox="1"/>
          <p:nvPr/>
        </p:nvSpPr>
        <p:spPr>
          <a:xfrm>
            <a:off x="4611697" y="308617"/>
            <a:ext cx="271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800" dirty="0"/>
              <a:t>Kytkin 1/2</a:t>
            </a: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5FE7CD65-EB28-46F6-A38F-48F3B5BF2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477" y="3654021"/>
            <a:ext cx="2940227" cy="223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4308A06-BBA1-4964-8DEA-4AA856AB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10" y="1390389"/>
            <a:ext cx="10080000" cy="4371812"/>
          </a:xfrm>
        </p:spPr>
        <p:txBody>
          <a:bodyPr/>
          <a:lstStyle/>
          <a:p>
            <a:r>
              <a:rPr lang="fi-FI" dirty="0"/>
              <a:t>Käytännössä suurin nyt myynnissä olevista kytkimistä on monitasokytkimiä (</a:t>
            </a:r>
            <a:r>
              <a:rPr lang="en" dirty="0"/>
              <a:t>Multilayer switch), </a:t>
            </a:r>
            <a:r>
              <a:rPr lang="fi-FI" dirty="0"/>
              <a:t>jotka pystyvät toimimaan muillakin tasoilla. </a:t>
            </a:r>
          </a:p>
          <a:p>
            <a:r>
              <a:rPr lang="fi-FI" dirty="0"/>
              <a:t> Kytkin ei voi tarjota palveluita verkkoon kuten NAT tai DHCP</a:t>
            </a:r>
          </a:p>
          <a:p>
            <a:r>
              <a:rPr lang="fi-FI" dirty="0"/>
              <a:t> Voi tarjota </a:t>
            </a:r>
            <a:r>
              <a:rPr lang="fi-FI" dirty="0" err="1"/>
              <a:t>Quality</a:t>
            </a:r>
            <a:r>
              <a:rPr lang="fi-FI" dirty="0"/>
              <a:t> of Service </a:t>
            </a:r>
          </a:p>
          <a:p>
            <a:pPr marL="0" indent="0">
              <a:buNone/>
            </a:pPr>
            <a:r>
              <a:rPr lang="fi-FI" dirty="0"/>
              <a:t>       (</a:t>
            </a:r>
            <a:r>
              <a:rPr lang="fi-FI" dirty="0" err="1"/>
              <a:t>QoS</a:t>
            </a:r>
            <a:r>
              <a:rPr lang="fi-FI" dirty="0"/>
              <a:t>)</a:t>
            </a:r>
          </a:p>
          <a:p>
            <a:endParaRPr lang="fi-FI" dirty="0"/>
          </a:p>
          <a:p>
            <a:endParaRPr lang="fi-FI" dirty="0"/>
          </a:p>
          <a:p>
            <a:endParaRPr lang="en-FI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3383BA8-3676-41F4-BE23-20321199FEA7}"/>
              </a:ext>
            </a:extLst>
          </p:cNvPr>
          <p:cNvSpPr txBox="1"/>
          <p:nvPr/>
        </p:nvSpPr>
        <p:spPr>
          <a:xfrm>
            <a:off x="4611697" y="308617"/>
            <a:ext cx="271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800" dirty="0"/>
              <a:t>Kytkin 2/2</a:t>
            </a: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2A5C44F4-1446-4DF6-BCCC-C688D3DBB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46" y="3062293"/>
            <a:ext cx="7513498" cy="39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7240AA8-6D25-44CF-A5AE-164E27C2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338"/>
            <a:ext cx="10080000" cy="1325563"/>
          </a:xfrm>
        </p:spPr>
        <p:txBody>
          <a:bodyPr/>
          <a:lstStyle/>
          <a:p>
            <a:pPr algn="ctr"/>
            <a:r>
              <a:rPr lang="fi-FI" dirty="0"/>
              <a:t>Reititin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7FA1538-492D-4C19-8613-2E1014C2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901"/>
            <a:ext cx="10080000" cy="4190184"/>
          </a:xfrm>
        </p:spPr>
        <p:txBody>
          <a:bodyPr/>
          <a:lstStyle/>
          <a:p>
            <a:r>
              <a:rPr lang="fi-FI" dirty="0"/>
              <a:t>Kytketty  WAN (Internetin) ja lähiverkon välille (LAN)</a:t>
            </a:r>
          </a:p>
          <a:p>
            <a:r>
              <a:rPr lang="fi-FI" dirty="0"/>
              <a:t>Ei tyypillisesti sisällä ”useita portteja” vaan tarjoaa palveluita lähiverkkoon. </a:t>
            </a:r>
          </a:p>
          <a:p>
            <a:r>
              <a:rPr lang="fi-FI" dirty="0"/>
              <a:t>Tyypilliset palvelut ovat NAT, DHCP ja DNS</a:t>
            </a:r>
          </a:p>
          <a:p>
            <a:endParaRPr lang="en-FI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6973612-79FA-40AB-87E5-9DBAFB63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36" y="4686031"/>
            <a:ext cx="2644875" cy="2224831"/>
          </a:xfrm>
          <a:prstGeom prst="rect">
            <a:avLst/>
          </a:prstGeom>
        </p:spPr>
      </p:pic>
      <p:pic>
        <p:nvPicPr>
          <p:cNvPr id="1026" name="Picture 2" descr="https://cdn-c.verkkokauppa.com/576/images/51/2_276905-2283x1093.jpg">
            <a:extLst>
              <a:ext uri="{FF2B5EF4-FFF2-40B4-BE49-F238E27FC236}">
                <a16:creationId xmlns:a16="http://schemas.microsoft.com/office/drawing/2014/main" id="{54F60C34-91D9-4B2B-84CE-2EB338EC5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5"/>
          <a:stretch/>
        </p:blipFill>
        <p:spPr bwMode="auto">
          <a:xfrm>
            <a:off x="697282" y="4686031"/>
            <a:ext cx="5486400" cy="195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9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D9EF51-1B85-4616-A565-7441152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Palomuuri</a:t>
            </a:r>
            <a:endParaRPr lang="en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7C2D244-D118-41F9-BABB-8D15D397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Voi olla sisällytetty toiseen laitteeseen kuten Reitittimeen tai erilliseen fyysiseen laitteeseen. Voi myös olla </a:t>
            </a:r>
            <a:r>
              <a:rPr lang="fi-FI" dirty="0" err="1"/>
              <a:t>PC:lla</a:t>
            </a:r>
            <a:r>
              <a:rPr lang="fi-FI" dirty="0"/>
              <a:t> tai palvelimella ohjelmallisena. </a:t>
            </a:r>
          </a:p>
          <a:p>
            <a:r>
              <a:rPr lang="fi-FI" dirty="0"/>
              <a:t>Voi suodattaa haitallisia paketteja, sulkea/avata portteja ja tuottaa palveluita</a:t>
            </a:r>
            <a:endParaRPr lang="en-FI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1BA99A-CA46-49A5-B70D-80BD3A1A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895" y="4218333"/>
            <a:ext cx="1697431" cy="27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37710"/>
      </p:ext>
    </p:extLst>
  </p:cSld>
  <p:clrMapOvr>
    <a:masterClrMapping/>
  </p:clrMapOvr>
</p:sld>
</file>

<file path=ppt/theme/theme1.xml><?xml version="1.0" encoding="utf-8"?>
<a:theme xmlns:a="http://schemas.openxmlformats.org/drawingml/2006/main" name="HAMK_ppt_pohja_2015">
  <a:themeElements>
    <a:clrScheme name="Office-te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MK_ppt_pohja_2015" id="{3C5B0864-0983-4943-868F-58DE9CD4931E}" vid="{337F5593-5918-4282-B6C5-738F18443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HAMK_ppt_pohja_4-3_2015</Template>
  <TotalTime>53</TotalTime>
  <Words>235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HAMK_ppt_pohja_2015</vt:lpstr>
      <vt:lpstr>Perus iconit ja niiden selitykset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Reititin</vt:lpstr>
      <vt:lpstr>Palomuuri</vt:lpstr>
      <vt:lpstr>PowerPoint Presentation</vt:lpstr>
    </vt:vector>
  </TitlesOfParts>
  <Company>Hamk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Tero Keso</dc:creator>
  <cp:lastModifiedBy>Tero Keso</cp:lastModifiedBy>
  <cp:revision>5</cp:revision>
  <dcterms:created xsi:type="dcterms:W3CDTF">2018-02-01T08:28:19Z</dcterms:created>
  <dcterms:modified xsi:type="dcterms:W3CDTF">2018-03-27T09:47:18Z</dcterms:modified>
</cp:coreProperties>
</file>