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588" autoAdjust="0"/>
  </p:normalViewPr>
  <p:slideViewPr>
    <p:cSldViewPr>
      <p:cViewPr varScale="1">
        <p:scale>
          <a:sx n="69" d="100"/>
          <a:sy n="69" d="100"/>
        </p:scale>
        <p:origin x="28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E31F99-414B-4976-B438-F01EFDA07067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97094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 smtClean="0"/>
              <a:t>Click to edit Master text styles</a:t>
            </a:r>
          </a:p>
          <a:p>
            <a:pPr lvl="1"/>
            <a:r>
              <a:rPr lang="fi-FI" altLang="fi-FI" noProof="0" smtClean="0"/>
              <a:t>Second level</a:t>
            </a:r>
          </a:p>
          <a:p>
            <a:pPr lvl="2"/>
            <a:r>
              <a:rPr lang="fi-FI" altLang="fi-FI" noProof="0" smtClean="0"/>
              <a:t>Third level</a:t>
            </a:r>
          </a:p>
          <a:p>
            <a:pPr lvl="3"/>
            <a:r>
              <a:rPr lang="fi-FI" altLang="fi-FI" noProof="0" smtClean="0"/>
              <a:t>Fourth level</a:t>
            </a:r>
          </a:p>
          <a:p>
            <a:pPr lvl="4"/>
            <a:r>
              <a:rPr lang="fi-FI" altLang="fi-FI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1C2ABC-4027-45E3-9C2D-B0ED15CB61CB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33661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1017089-022C-4766-B85C-306D4A8EFAAD}" type="slidenum">
              <a:rPr lang="fi-FI" altLang="fi-FI" sz="1200"/>
              <a:pPr/>
              <a:t>1</a:t>
            </a:fld>
            <a:endParaRPr lang="fi-FI" altLang="fi-FI" sz="120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381000"/>
            <a:ext cx="4572000" cy="3429000"/>
          </a:xfrm>
          <a:solidFill>
            <a:srgbClr val="FFFFFF"/>
          </a:solidFill>
          <a:ln/>
        </p:spPr>
      </p:sp>
      <p:sp>
        <p:nvSpPr>
          <p:cNvPr id="1024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038600"/>
            <a:ext cx="5029200" cy="41148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i-FI" altLang="fi-FI" b="1" smtClean="0">
                <a:latin typeface="Garamond" panose="02020404030301010803" pitchFamily="18" charset="0"/>
              </a:rPr>
              <a:t>Parametrit</a:t>
            </a:r>
            <a:endParaRPr lang="fi-FI" altLang="fi-FI" smtClean="0">
              <a:latin typeface="Garamond" panose="02020404030301010803" pitchFamily="18" charset="0"/>
            </a:endParaRPr>
          </a:p>
          <a:p>
            <a:r>
              <a:rPr lang="fi-FI" altLang="fi-FI" smtClean="0">
                <a:latin typeface="Garamond" panose="02020404030301010803" pitchFamily="18" charset="0"/>
              </a:rPr>
              <a:t>all	Näyttää kaikki tiedot. Ilman tätä parametriä näkyvät vain kunkin 	kortin IP-osoite, aliverkon peite ja oletusyhdyskäytävä.</a:t>
            </a:r>
          </a:p>
          <a:p>
            <a:endParaRPr lang="fi-FI" altLang="fi-FI" smtClean="0">
              <a:latin typeface="Garamond" panose="02020404030301010803" pitchFamily="18" charset="0"/>
            </a:endParaRPr>
          </a:p>
          <a:p>
            <a:r>
              <a:rPr lang="fi-FI" altLang="fi-FI" smtClean="0">
                <a:latin typeface="Garamond" panose="02020404030301010803" pitchFamily="18" charset="0"/>
              </a:rPr>
              <a:t>renew [sovitin]</a:t>
            </a:r>
          </a:p>
          <a:p>
            <a:pPr lvl="2"/>
            <a:r>
              <a:rPr lang="fi-FI" altLang="fi-FI" smtClean="0">
                <a:latin typeface="Garamond" panose="02020404030301010803" pitchFamily="18" charset="0"/>
              </a:rPr>
              <a:t>Uudistaa DHCP -määritysparametrit. Tämä valitsin on käytettävissä vain järjestelmissä, joissa on DHCP-asiakaspalvelu. Määritä verkkokortin nimi kirjoittamalla sen  verkkokortin nimi, joka näkyy, kun annat ipconfig-komennon ilman parametrejä.</a:t>
            </a:r>
          </a:p>
          <a:p>
            <a:r>
              <a:rPr lang="fi-FI" altLang="fi-FI" smtClean="0">
                <a:latin typeface="Garamond" panose="02020404030301010803" pitchFamily="18" charset="0"/>
              </a:rPr>
              <a:t>release [verkkokortti]</a:t>
            </a:r>
          </a:p>
          <a:p>
            <a:pPr lvl="2"/>
            <a:r>
              <a:rPr lang="fi-FI" altLang="fi-FI" smtClean="0">
                <a:latin typeface="Garamond" panose="02020404030301010803" pitchFamily="18" charset="0"/>
              </a:rPr>
              <a:t>Vapauttaa nykyisen DHCP- määrityksen. Tämä valitsin poistaa TCP/IP -protokollan paikallisen järjestelmän käytöstä ja on vain DHCP -asiakkaiden käytettävissä. Määritä verkkokortin nimi kirjoittamalla sen  verkkokortin nimi, joka näkyy, kun annat ipconfig-komennon ilman parametrejä.</a:t>
            </a:r>
          </a:p>
          <a:p>
            <a:r>
              <a:rPr lang="fi-FI" altLang="fi-FI" smtClean="0">
                <a:latin typeface="Garamond" panose="02020404030301010803" pitchFamily="18" charset="0"/>
              </a:rPr>
              <a:t>Ilman parametrejä ipconfig -komento esittää käyttäjälle kaikki nykyiset TCP/IP -määritysarvot, myös IP-osoitteen ja aliverkon peitteen. Tästä komennosta on hyötyä erityisesti järjestelmissä, jotka käyttävät DHCP:tä. Tällöin käyttäjä voi määrittää mitkä TCP/IP -määritysarvot DHCP on määrittänyt.</a:t>
            </a:r>
          </a:p>
        </p:txBody>
      </p:sp>
    </p:spTree>
    <p:extLst>
      <p:ext uri="{BB962C8B-B14F-4D97-AF65-F5344CB8AC3E}">
        <p14:creationId xmlns:p14="http://schemas.microsoft.com/office/powerpoint/2010/main" val="1777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4C922C7-6445-40CB-BECD-18FDC1189EC8}" type="slidenum">
              <a:rPr lang="fi-FI" altLang="fi-FI" sz="1200"/>
              <a:pPr/>
              <a:t>2</a:t>
            </a:fld>
            <a:endParaRPr lang="fi-FI" altLang="fi-FI" sz="1200"/>
          </a:p>
        </p:txBody>
      </p:sp>
      <p:sp>
        <p:nvSpPr>
          <p:cNvPr id="11267" name="Rectangle 2"/>
          <p:cNvSpPr>
            <a:spLocks noChangeArrowheads="1"/>
          </p:cNvSpPr>
          <p:nvPr>
            <p:ph type="body" idx="1"/>
          </p:nvPr>
        </p:nvSpPr>
        <p:spPr>
          <a:xfrm>
            <a:off x="838200" y="1295400"/>
            <a:ext cx="5029200" cy="6477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3000"/>
              </a:lnSpc>
            </a:pPr>
            <a:r>
              <a:rPr lang="fi-FI" altLang="fi-FI" sz="1600" b="1" smtClean="0">
                <a:latin typeface="Garamond" panose="02020404030301010803" pitchFamily="18" charset="0"/>
              </a:rPr>
              <a:t>Kiinteät IP-osoitteet</a:t>
            </a:r>
            <a:endParaRPr lang="fi-FI" altLang="fi-FI" smtClean="0">
              <a:latin typeface="Garamond" panose="02020404030301010803" pitchFamily="18" charset="0"/>
            </a:endParaRPr>
          </a:p>
          <a:p>
            <a:pPr>
              <a:lnSpc>
                <a:spcPct val="103000"/>
              </a:lnSpc>
            </a:pPr>
            <a:r>
              <a:rPr lang="fi-FI" altLang="fi-FI" smtClean="0">
                <a:latin typeface="Garamond" panose="02020404030301010803" pitchFamily="18" charset="0"/>
              </a:rPr>
              <a:t>Kiinteiden IP-osoitteiden käytössä on useita huonoja puolia, joiden kanssa on tosin ainakin osittain opittu elämään.</a:t>
            </a:r>
          </a:p>
          <a:p>
            <a:pPr>
              <a:lnSpc>
                <a:spcPct val="115000"/>
              </a:lnSpc>
              <a:spcBef>
                <a:spcPts val="550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TCP/IP:n konfigurointi on kohtuullisen hankala operaatio sellaiselle henkilölle, joka ei tiedä asiasta tarpeeksi. Asennuksen tulee tietää oikea IP-osoite, aliverkkomaski, oletusreitittimen IP-osoite, DNS-palvelimien osoitteet jne. Pelkät termit aiheuttavat ongelmia saati sitten oikeat arvot.</a:t>
            </a:r>
          </a:p>
          <a:p>
            <a:pPr>
              <a:lnSpc>
                <a:spcPct val="115000"/>
              </a:lnSpc>
              <a:spcBef>
                <a:spcPts val="450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Jos työasema sattuu olemaan vielä kannettava ja sitä siirretään aliverkosta toiseen, käyttäjän (tai ylläpitäjänä pitää vaihtaa koneen IP-määrittelyt. Hänen tulee tietää kyseisessä aliverkossa oikea IP-osoite jne. Ongelmia voidaan lievittää epämääräisinä multiboottiratkaisuilla tai jollain muilla virittelyillä , mutta käytännössä toimivan ratkaisun luominen on hyvin hankalaa.</a:t>
            </a:r>
          </a:p>
          <a:p>
            <a:pPr>
              <a:lnSpc>
                <a:spcPct val="113000"/>
              </a:lnSpc>
              <a:spcBef>
                <a:spcPts val="500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IP-osoitteiden on oltava yksikäsitteisiä. Verkkovastaavien on jotenkin varmistuttava siitä, ettei kahdella koneella ole samaa IP-osoitetta. Yleensä käytössä on jonkinlainen dokumentti, josta katsotaan vapaa IP-osoite. Kuitenkin koneen konfiguroinnin yhteydessä voi tapahtua virheitä, jolloin kahdelle koneelle tulee sama IP-osoite. Näiden metsästäminen on yleensä erittäin ärsyttävää puuhaa.</a:t>
            </a:r>
          </a:p>
          <a:p>
            <a:pPr>
              <a:lnSpc>
                <a:spcPct val="113000"/>
              </a:lnSpc>
              <a:spcBef>
                <a:spcPts val="450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Verkossa tapahtuu usein muutoksia: IP-osoitesarja voi muuttua, DNS-palvelimet muuttuvat, WINS-palvelimet vaihtuvat jne. Näiden muutosten tekeminen manuaalisesti vaatii luonnollisesti paljon työtä.</a:t>
            </a:r>
          </a:p>
          <a:p>
            <a:pPr>
              <a:lnSpc>
                <a:spcPct val="126000"/>
              </a:lnSpc>
              <a:spcBef>
                <a:spcPts val="163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Joissakin ympäristöissä myös IP-osoitteiden riittävyys voi tulla ongelmaksi. Kiinteiden osoitteiden kanssa jokainen kone tarvitsee oman IP-osoitteen oli se sitten päällä tai ei.</a:t>
            </a:r>
          </a:p>
          <a:p>
            <a:r>
              <a:rPr lang="fi-FI" altLang="fi-FI" smtClean="0">
                <a:latin typeface="Garamond" panose="02020404030301010803" pitchFamily="18" charset="0"/>
              </a:rPr>
              <a:t>Näin IP-osoitteita tarvitaan huomattavasti enemmän kuin mitä verkossa on aktiivisia laitteita. Samaten etäkäyttöä varten usein olisi järkevää jaella osoitteita fiksusti.</a:t>
            </a:r>
          </a:p>
        </p:txBody>
      </p:sp>
    </p:spTree>
    <p:extLst>
      <p:ext uri="{BB962C8B-B14F-4D97-AF65-F5344CB8AC3E}">
        <p14:creationId xmlns:p14="http://schemas.microsoft.com/office/powerpoint/2010/main" val="343160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DF06321-261E-47EF-A172-F08BA6B6F875}" type="slidenum">
              <a:rPr lang="fi-FI" altLang="fi-FI" sz="1200"/>
              <a:pPr/>
              <a:t>3</a:t>
            </a:fld>
            <a:endParaRPr lang="fi-FI" altLang="fi-FI" sz="120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457200"/>
            <a:ext cx="4572000" cy="3429000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191000"/>
            <a:ext cx="5257800" cy="4572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3000"/>
              </a:lnSpc>
            </a:pPr>
            <a:r>
              <a:rPr lang="fi-FI" altLang="fi-FI" smtClean="0">
                <a:latin typeface="Garamond" panose="02020404030301010803" pitchFamily="18" charset="0"/>
              </a:rPr>
              <a:t>DHCP (Dynamic Host Configuration Protocol) on tarkoitettu TCP/IP-työasemien automaattiseen määrittelyyn. TCP/IP määrittelyt tehdään keskitetysti DHCP-palvelimeen, josta osoitteet ja muut asiaan kuuluvat parametrit jaetaan työasemille. Näin työasemissa ei tarvitse määrittää muuta kuin, että käytetään DHCP:tä. Tarkoituksena on tehdä asetukset yhteen paikkaan oikein, jolloin virheiden määrä pienenee.</a:t>
            </a:r>
          </a:p>
          <a:p>
            <a:pPr>
              <a:lnSpc>
                <a:spcPct val="124000"/>
              </a:lnSpc>
              <a:spcBef>
                <a:spcPts val="350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IP-osoitteet annetaan työasemille "lainaan" eli yksi IP-osoite on yhden työaseman käytössä ainoastaan ennalta määritellyn ajan. Sen jälkeen lainaus tavallisesti jatkuu eli saman IP-osoitteen käyttö jatkuu, mutta periaatteessa saman IP-osoitteen voisi ottaa joku toinen kone. Laina-ajan avulla säädellään, kuinka nopeasti muutokset levittyvät verkossa ja kuinka paljon liikennettä DHCP aiheuttaa. Laina-aika on tyypillisesti muutamia päivä. Ylläpitäjä määrittää, mitä IP-osoitteita jaetaan. Koneet saavat IP-osoitteet numerojärjestyksessä. Haluttaessa tietylle koneelle voidaan antaa myös vakio-osoite. DHCP toimii myös reitittimien yli, jos reitittimissä on DHCP-välitystuki. Näin koko organisaatio voisi käyttää yhtä DHCP-palvelinta. Valitettavasti DHCP-välitysominaisuutta ei löydy kaikista reitittimistä.</a:t>
            </a:r>
          </a:p>
          <a:p>
            <a:pPr>
              <a:lnSpc>
                <a:spcPct val="105000"/>
              </a:lnSpc>
              <a:spcBef>
                <a:spcPts val="713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DHCP pohjautuu standardeihin: RFC 1542, 1541, 1534 ja 1533:een. </a:t>
            </a:r>
          </a:p>
        </p:txBody>
      </p:sp>
    </p:spTree>
    <p:extLst>
      <p:ext uri="{BB962C8B-B14F-4D97-AF65-F5344CB8AC3E}">
        <p14:creationId xmlns:p14="http://schemas.microsoft.com/office/powerpoint/2010/main" val="58992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B9F012-89BA-496F-AF08-AD9EDBFCD023}" type="slidenum">
              <a:rPr lang="fi-FI" altLang="fi-FI" sz="1200"/>
              <a:pPr/>
              <a:t>4</a:t>
            </a:fld>
            <a:endParaRPr lang="fi-FI" altLang="fi-FI" sz="1200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304800"/>
            <a:ext cx="4572000" cy="3429000"/>
          </a:xfrm>
          <a:solidFill>
            <a:srgbClr val="FFFFFF"/>
          </a:solidFill>
          <a:ln/>
        </p:spPr>
      </p:sp>
      <p:sp>
        <p:nvSpPr>
          <p:cNvPr id="13316" name="Rectangle 3"/>
          <p:cNvSpPr>
            <a:spLocks noChangeArrowheads="1"/>
          </p:cNvSpPr>
          <p:nvPr>
            <p:ph type="body" idx="1"/>
          </p:nvPr>
        </p:nvSpPr>
        <p:spPr>
          <a:xfrm>
            <a:off x="838200" y="3886200"/>
            <a:ext cx="5715000" cy="41148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4000"/>
              </a:lnSpc>
            </a:pPr>
            <a:r>
              <a:rPr lang="fi-FI" altLang="fi-FI" smtClean="0">
                <a:latin typeface="Garamond" panose="02020404030301010803" pitchFamily="18" charset="0"/>
              </a:rPr>
              <a:t>Kun DHCP-työasema boottaa, se lähettää DHCPDISCOVER-levitysviestin, jonka avulla se etsii verkon DHCP-palvelimet. Viestissä työasema voi ehdottaa itselleen sopivia parametrejä, esim. työaseman nimeä tai aiemmin saamaansa IP-osoitetta. DHCPDISCOVER-viestiin DHCP-palvelimet vastaavat DHCPOFFER-viestillä, joka kohdistetaan vastaanottajan MAC-osoitteelle ja tarjotulle IP-osoitteelle. Tämä viesti ei siis ole levitysviesti. Tarjoukseen sisältyy perusjoukko TCP/IP-parametrejä ja vuokrausajat. Tässä vaiheessa palvelin varaa antamansa osoitteen, ettei samaa osoitetta käytetä uudelleen.</a:t>
            </a:r>
          </a:p>
          <a:p>
            <a:pPr>
              <a:lnSpc>
                <a:spcPct val="113000"/>
              </a:lnSpc>
              <a:spcBef>
                <a:spcPts val="425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Työasema voi saada useita tarjouksia ja valitsee niistä parhaimman vuokrausajan perusteella. Työasema vastaa levitysviestillä valitsemalleen palvelimelleen DHCPREQUEST-viestillä. Siinä se pyytää muut mahdolliset IP-parametrit, joita se ei ole vielä saanut. Jos työasema ei saa yhtään tarjousta, se yrittää neljä kertaa uudestaan aina viiden minuutin välein.</a:t>
            </a:r>
          </a:p>
          <a:p>
            <a:pPr>
              <a:lnSpc>
                <a:spcPct val="113000"/>
              </a:lnSpc>
              <a:spcBef>
                <a:spcPts val="525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DHCP-palvelin huomaa DHCPREQUEST-viestin palvelin-kentästä, että juuri sen antama tarjous miellytti työasemaa eniten. Palvelimen tehtävänä on vielä kuitata työaseman pyyntö DHCPACK-viestillä ja antaa työasemien parametrit, jos ne ovat hyväksyttäviä. DHCPACK-viesti kohdistetaan suoraan työasemalle.</a:t>
            </a:r>
          </a:p>
          <a:p>
            <a:pPr>
              <a:lnSpc>
                <a:spcPct val="113000"/>
              </a:lnSpc>
              <a:spcBef>
                <a:spcPts val="450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Näin DHCP-työaseman käynnistys vaatii vähintään neljä viestiä, joista kaksi on levitysviestejä. Jos verkossa on useita palvelimia tai ainoa DHCP-palvelin on hetkellisesti pois käytöstä, paketteja on enemmän.</a:t>
            </a:r>
          </a:p>
          <a:p>
            <a:pPr>
              <a:lnSpc>
                <a:spcPct val="113000"/>
              </a:lnSpc>
              <a:spcBef>
                <a:spcPts val="475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DHCP käyttää UDP-viestejä, jotka käyttävät portteja 67 (työasema) ja 68 (palvelin).</a:t>
            </a:r>
          </a:p>
          <a:p>
            <a:pPr>
              <a:lnSpc>
                <a:spcPct val="113000"/>
              </a:lnSpc>
              <a:spcBef>
                <a:spcPts val="475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Jos työasema ei saa miltään palvelimelta tarjouksia, työasemassa ei voi käyttää TCP/IP- protokollaa. DHCP-palvelimen tulee olla luotettavasti pystyssä silloin, kun uusia DHCP- työasemia otetaan käyttöön.</a:t>
            </a:r>
          </a:p>
          <a:p>
            <a:endParaRPr lang="fi-FI" altLang="fi-FI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6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2FB6840-8CD2-4D9F-8852-452F3FFBE295}" type="slidenum">
              <a:rPr lang="fi-FI" altLang="fi-FI" sz="1200"/>
              <a:pPr/>
              <a:t>5</a:t>
            </a:fld>
            <a:endParaRPr lang="fi-FI" altLang="fi-FI" sz="120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410200" cy="41148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r>
              <a:rPr lang="fi-FI" altLang="fi-FI" smtClean="0">
                <a:latin typeface="Garamond" panose="02020404030301010803" pitchFamily="18" charset="0"/>
              </a:rPr>
              <a:t>Jos DHCP-palvelin on toisessa aliverkossa tilanne on hieman mutkikkaampi, koska DHCP:N käyttämät levitysviestit eivät pääse reitittimen yli. DHCP-viestien välitystä varten tarvitaan jokaiseen aliverkkoon BOOTP Relay-palvelu (joskus myös nimellä DHCP Relay).</a:t>
            </a: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Työasema lähettää DHCPDISCOVER-viestin normaaliin tapaan. Samassa aliverkossa</a:t>
            </a:r>
          </a:p>
          <a:p>
            <a:pPr>
              <a:lnSpc>
                <a:spcPct val="118000"/>
              </a:lnSpc>
            </a:pPr>
            <a:r>
              <a:rPr lang="fi-FI" altLang="fi-FI" smtClean="0">
                <a:latin typeface="Garamond" panose="02020404030301010803" pitchFamily="18" charset="0"/>
              </a:rPr>
              <a:t>oleva BOOTP Relay-palvelu kaappaa viestin ja laittaa DHCP-paketissa olevaan giaddr- kenttään oman IP-osoitteensa. Sen jälkeen palvelu välittää viestin eteenpäin ennalta määriteltyyn IP-osoitteeseen (tai aliverkkoon).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Kun viesti saapuu DHCP-palvelimelle, se valitsee giaddr-kentän perusteella IP-osoitteen oikeasta aliverkosta. Jos giaddr-kenttä on tyhjä, palvelin olettaa, että pyyntö tulee samasta aliverkosta, missä palvelin on. DHCP-palvelin vastaa DHCPOFFER-viestillä BOOT Relay-palvelulle, joka edelleen lähettää viestin levitysviestillä omaan aliverkkoonsa. Työasema näkee luonnollisesti levitysviestin ja huomaa saaneensa tarjouksen. Tämän jälkeen seuraa luonnollisesti DHCPR.EQUEST ja DHCPACK saman kaavan mukaan.</a:t>
            </a:r>
          </a:p>
          <a:p>
            <a:pPr>
              <a:lnSpc>
                <a:spcPct val="116000"/>
              </a:lnSpc>
              <a:spcBef>
                <a:spcPts val="275"/>
              </a:spcBef>
            </a:pPr>
            <a:r>
              <a:rPr lang="fi-FI" altLang="fi-FI" smtClean="0">
                <a:latin typeface="Garamond" panose="02020404030301010803" pitchFamily="18" charset="0"/>
              </a:rPr>
              <a:t>Yksi DHCP-palvelin voi palvella siis lukuisan aliverkon työasemia eikä jokaisessa aliverkossa pidä olla omaa DHCP-palvelinta. Ainoa edellytys on, että reitittimistä löytyy BOOTP Relay-tuki ja se on oikein määritelty. </a:t>
            </a:r>
          </a:p>
          <a:p>
            <a:endParaRPr lang="fi-FI" altLang="fi-FI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8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2291F79-122D-4E71-8566-8BBF5BC6B710}" type="slidenum">
              <a:rPr lang="fi-FI" altLang="fi-FI" sz="1200"/>
              <a:pPr/>
              <a:t>6</a:t>
            </a:fld>
            <a:endParaRPr lang="fi-FI" altLang="fi-FI" sz="120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95400" y="381000"/>
            <a:ext cx="4470400" cy="3352800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ChangeArrowheads="1"/>
          </p:cNvSpPr>
          <p:nvPr>
            <p:ph type="body" idx="1"/>
          </p:nvPr>
        </p:nvSpPr>
        <p:spPr>
          <a:xfrm>
            <a:off x="838200" y="3810000"/>
            <a:ext cx="5486400" cy="4191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i-FI" altLang="fi-FI" b="1" smtClean="0">
                <a:latin typeface="Garamond" panose="02020404030301010803" pitchFamily="18" charset="0"/>
              </a:rPr>
              <a:t>DHCP:n määritykset</a:t>
            </a:r>
            <a:endParaRPr lang="fi-FI" altLang="fi-FI" smtClean="0">
              <a:latin typeface="Garamond" panose="02020404030301010803" pitchFamily="18" charset="0"/>
            </a:endParaRPr>
          </a:p>
          <a:p>
            <a:r>
              <a:rPr lang="fi-FI" altLang="fi-FI" smtClean="0">
                <a:latin typeface="Garamond" panose="02020404030301010803" pitchFamily="18" charset="0"/>
              </a:rPr>
              <a:t>DHCP-palvelimelle tehdään seuraavat määritykset:</a:t>
            </a:r>
          </a:p>
          <a:p>
            <a:r>
              <a:rPr lang="fi-FI" altLang="fi-FI" b="1" smtClean="0">
                <a:latin typeface="Garamond" panose="02020404030301010803" pitchFamily="18" charset="0"/>
              </a:rPr>
              <a:t>Scope:</a:t>
            </a:r>
            <a:r>
              <a:rPr lang="fi-FI" altLang="fi-FI" smtClean="0">
                <a:latin typeface="Garamond" panose="02020404030301010803" pitchFamily="18" charset="0"/>
              </a:rPr>
              <a:t>	IP-avaruus, mistä DHCP-palvelin saa antaa osoitteita.</a:t>
            </a:r>
          </a:p>
          <a:p>
            <a:r>
              <a:rPr lang="fi-FI" altLang="fi-FI" b="1" smtClean="0">
                <a:latin typeface="Garamond" panose="02020404030301010803" pitchFamily="18" charset="0"/>
              </a:rPr>
              <a:t>Exclusion Range</a:t>
            </a:r>
            <a:r>
              <a:rPr lang="fi-FI" altLang="fi-FI" smtClean="0">
                <a:latin typeface="Garamond" panose="02020404030301010803" pitchFamily="18" charset="0"/>
              </a:rPr>
              <a:t>:</a:t>
            </a:r>
            <a:br>
              <a:rPr lang="fi-FI" altLang="fi-FI" smtClean="0">
                <a:latin typeface="Garamond" panose="02020404030301010803" pitchFamily="18" charset="0"/>
              </a:rPr>
            </a:br>
            <a:r>
              <a:rPr lang="fi-FI" altLang="fi-FI" smtClean="0">
                <a:latin typeface="Garamond" panose="02020404030301010803" pitchFamily="18" charset="0"/>
              </a:rPr>
              <a:t>	Se osa IP-osoiteavaruutta, mitä DHCP-palvelin ei saa jakaa.</a:t>
            </a:r>
          </a:p>
          <a:p>
            <a:r>
              <a:rPr lang="fi-FI" altLang="fi-FI" b="1" smtClean="0">
                <a:latin typeface="Garamond" panose="02020404030301010803" pitchFamily="18" charset="0"/>
              </a:rPr>
              <a:t>Subnet Mask</a:t>
            </a:r>
            <a:r>
              <a:rPr lang="fi-FI" altLang="fi-FI" smtClean="0">
                <a:latin typeface="Garamond" panose="02020404030301010803" pitchFamily="18" charset="0"/>
              </a:rPr>
              <a:t>:	Aliverkon maski</a:t>
            </a:r>
          </a:p>
          <a:p>
            <a:r>
              <a:rPr lang="fi-FI" altLang="fi-FI" b="1" smtClean="0">
                <a:latin typeface="Garamond" panose="02020404030301010803" pitchFamily="18" charset="0"/>
              </a:rPr>
              <a:t>Lease Duration:</a:t>
            </a:r>
            <a:br>
              <a:rPr lang="fi-FI" altLang="fi-FI" b="1" smtClean="0">
                <a:latin typeface="Garamond" panose="02020404030301010803" pitchFamily="18" charset="0"/>
              </a:rPr>
            </a:br>
            <a:r>
              <a:rPr lang="fi-FI" altLang="fi-FI" smtClean="0">
                <a:latin typeface="Garamond" panose="02020404030301010803" pitchFamily="18" charset="0"/>
              </a:rPr>
              <a:t>	Osoitteen vuokra-aika. Tämä voi olla joko rajoittamaton 		(Unlimited) tai se voidaan määrittää tietyksi ajaksi.</a:t>
            </a:r>
          </a:p>
          <a:p>
            <a:r>
              <a:rPr lang="fi-FI" altLang="fi-FI" b="1" smtClean="0">
                <a:latin typeface="Garamond" panose="02020404030301010803" pitchFamily="18" charset="0"/>
              </a:rPr>
              <a:t>Muina parametreinä voidaan määrittää DHCP-optioita.</a:t>
            </a:r>
          </a:p>
          <a:p>
            <a:pPr lvl="2">
              <a:buFontTx/>
              <a:buChar char="•"/>
            </a:pPr>
            <a:r>
              <a:rPr lang="fi-FI" altLang="fi-FI" smtClean="0">
                <a:latin typeface="Garamond" panose="02020404030301010803" pitchFamily="18" charset="0"/>
              </a:rPr>
              <a:t> 003 Reititin (osoite)</a:t>
            </a:r>
          </a:p>
          <a:p>
            <a:pPr lvl="2">
              <a:buFontTx/>
              <a:buChar char="•"/>
            </a:pPr>
            <a:r>
              <a:rPr lang="fi-FI" altLang="fi-FI" smtClean="0">
                <a:latin typeface="Garamond" panose="02020404030301010803" pitchFamily="18" charset="0"/>
              </a:rPr>
              <a:t>006 DNS-palvelimet (osoite)</a:t>
            </a:r>
          </a:p>
          <a:p>
            <a:pPr lvl="2">
              <a:buFontTx/>
              <a:buChar char="•"/>
            </a:pPr>
            <a:r>
              <a:rPr lang="fi-FI" altLang="fi-FI" smtClean="0">
                <a:latin typeface="Garamond" panose="02020404030301010803" pitchFamily="18" charset="0"/>
              </a:rPr>
              <a:t>044 WINS-palvelimet (osoite)</a:t>
            </a:r>
          </a:p>
          <a:p>
            <a:pPr lvl="2">
              <a:buFontTx/>
              <a:buChar char="•"/>
            </a:pPr>
            <a:r>
              <a:rPr lang="fi-FI" altLang="fi-FI" smtClean="0">
                <a:latin typeface="Garamond" panose="02020404030301010803" pitchFamily="18" charset="0"/>
              </a:rPr>
              <a:t>046 WINS/NBT node type (Mitä NetBios over TCP/IP nimenselvitystapaa käytetään; B-, P-,H-, M- node)</a:t>
            </a:r>
          </a:p>
          <a:p>
            <a:pPr lvl="2">
              <a:buFontTx/>
              <a:buChar char="•"/>
            </a:pPr>
            <a:r>
              <a:rPr lang="fi-FI" altLang="fi-FI" smtClean="0">
                <a:latin typeface="Garamond" panose="02020404030301010803" pitchFamily="18" charset="0"/>
              </a:rPr>
              <a:t>047 NetBIOS Scope ID</a:t>
            </a:r>
          </a:p>
          <a:p>
            <a:r>
              <a:rPr lang="fi-FI" altLang="fi-FI" smtClean="0">
                <a:latin typeface="Garamond" panose="02020404030301010803" pitchFamily="18" charset="0"/>
              </a:rPr>
              <a:t>Näiden lisäksi työasemat tukevat seuraavia parametrejä, mutta ne asetetaan alueen määrittelyn yhteydessä:</a:t>
            </a:r>
          </a:p>
          <a:p>
            <a:pPr lvl="2">
              <a:buFontTx/>
              <a:buChar char="•"/>
            </a:pPr>
            <a:r>
              <a:rPr lang="fi-FI" altLang="fi-FI" smtClean="0">
                <a:latin typeface="Garamond" panose="02020404030301010803" pitchFamily="18" charset="0"/>
              </a:rPr>
              <a:t> 001 Subnet mask (aliverkon maski)</a:t>
            </a:r>
          </a:p>
          <a:p>
            <a:pPr lvl="2">
              <a:buFontTx/>
              <a:buChar char="•"/>
            </a:pPr>
            <a:r>
              <a:rPr lang="fi-FI" altLang="fi-FI" smtClean="0">
                <a:latin typeface="Garamond" panose="02020404030301010803" pitchFamily="18" charset="0"/>
              </a:rPr>
              <a:t>051 Lease time (vuokra-aika)</a:t>
            </a:r>
          </a:p>
          <a:p>
            <a:pPr lvl="2">
              <a:buFontTx/>
              <a:buChar char="•"/>
            </a:pPr>
            <a:r>
              <a:rPr lang="fi-FI" altLang="fi-FI" smtClean="0">
                <a:latin typeface="Garamond" panose="02020404030301010803" pitchFamily="18" charset="0"/>
              </a:rPr>
              <a:t>058 Renewel time (osoitteen uusimisaika, joka lasketaan vuokra-ajan perustella)</a:t>
            </a:r>
          </a:p>
          <a:p>
            <a:pPr lvl="2">
              <a:buFontTx/>
              <a:buChar char="•"/>
            </a:pPr>
            <a:r>
              <a:rPr lang="fi-FI" altLang="fi-FI" smtClean="0">
                <a:latin typeface="Garamond" panose="02020404030301010803" pitchFamily="18" charset="0"/>
              </a:rPr>
              <a:t>059 Rebinding (uuteeen valintaan siirtymisaika, joka lasketaan vokra-ajan perusteella.) </a:t>
            </a:r>
          </a:p>
        </p:txBody>
      </p:sp>
    </p:spTree>
    <p:extLst>
      <p:ext uri="{BB962C8B-B14F-4D97-AF65-F5344CB8AC3E}">
        <p14:creationId xmlns:p14="http://schemas.microsoft.com/office/powerpoint/2010/main" val="187785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altLang="fi-FI"/>
              <a:t>Muokkaa otsikon perustyyliä napsauttamalla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i-FI" altLang="fi-FI"/>
              <a:t>Muokkaa alaotsikon perustyyliä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FE0D6-5713-4F30-A731-CB02EA54FAE8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09600" y="6324600"/>
            <a:ext cx="457200" cy="304800"/>
          </a:xfrm>
        </p:spPr>
        <p:txBody>
          <a:bodyPr/>
          <a:lstStyle>
            <a:lvl1pPr>
              <a:defRPr/>
            </a:lvl1pPr>
          </a:lstStyle>
          <a:p>
            <a:fld id="{C61D487F-EA6B-4E63-9E13-A3F6835C84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53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01D5-2068-41A2-B4B0-9DD98DEBB321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B55BB-312B-46CE-A3CB-009A4B7DC6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45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7086600" y="457200"/>
            <a:ext cx="1981200" cy="5638800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791200" cy="5638800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434D5-0573-4B19-B028-D4FD07B0E702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4C1F4-7D8F-4EC4-B6EA-794E75CAB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7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53619-D417-4851-A3C1-964BBC1D573D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10406-FDE6-4797-AC44-B2EC00E86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09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0BB74-FD4B-4A9F-A84D-41D598963529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28837-0FF8-4110-9E78-67FA705DCC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7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9DE36-69E7-4C02-8897-C4EBE15E5BD8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7CA2B-AF6D-48DA-A425-2F0A1A40D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11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802A5-A5EA-46F2-B40B-DDBA826DE53A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E54E9-2755-408B-9987-B410BB1986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66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C49D2-B6FC-43F1-8C82-EEEDBAAE6898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8532B-455F-4AE1-8E75-AD7F6D9811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50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0434-C0F8-45B8-B430-C6999C55503C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F6D71-55F6-4995-9FA9-6D7FB00548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4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36A55-5137-46CB-A7DD-0A13748C7828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34EC0-6A0D-4889-9E6D-F1D1C10B89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52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 smtClean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4E0F-145B-4E9D-B07A-1DD9C668E7F3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851B-5C14-4AA0-929A-E8BFEACEC8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43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Muokkaa otsikon perustyyliä napsauttamalla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Muokkaa tekstin perustyylejä napsauttamalla</a:t>
            </a:r>
          </a:p>
          <a:p>
            <a:pPr lvl="1"/>
            <a:r>
              <a:rPr lang="en-US" altLang="en-US" smtClean="0"/>
              <a:t>toinen taso</a:t>
            </a:r>
          </a:p>
          <a:p>
            <a:pPr lvl="2"/>
            <a:r>
              <a:rPr lang="en-US" altLang="en-US" smtClean="0"/>
              <a:t>kolmas taso</a:t>
            </a:r>
          </a:p>
          <a:p>
            <a:pPr lvl="3"/>
            <a:r>
              <a:rPr lang="en-US" altLang="en-US" smtClean="0"/>
              <a:t>neljäs taso</a:t>
            </a:r>
          </a:p>
          <a:p>
            <a:pPr lvl="4"/>
            <a:r>
              <a:rPr lang="en-US" altLang="en-US" smtClean="0"/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6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EC9BF926-B06E-4587-9350-4DA8D96ABA17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24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F928BFBC-CD2C-41FE-B20B-1F324623E4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2.w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altLang="fi-FI" smtClean="0"/>
              <a:t>IPCONFIG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i-FI" altLang="fi-FI" sz="2800" smtClean="0"/>
              <a:t>Tämä diagnostiikkakomento näyttää kaikki nykyiset TCP/IP-verkon määritysarvot.</a:t>
            </a:r>
          </a:p>
          <a:p>
            <a:pPr>
              <a:lnSpc>
                <a:spcPct val="90000"/>
              </a:lnSpc>
            </a:pPr>
            <a:r>
              <a:rPr lang="fi-FI" altLang="fi-FI" sz="2800" smtClean="0"/>
              <a:t>Komennosta on hyötyä erityisesti järjestelmissä, jotka käyttävät DHCP:tä</a:t>
            </a:r>
          </a:p>
          <a:p>
            <a:pPr lvl="1">
              <a:lnSpc>
                <a:spcPct val="90000"/>
              </a:lnSpc>
            </a:pPr>
            <a:r>
              <a:rPr lang="fi-FI" altLang="fi-FI" sz="2400" smtClean="0"/>
              <a:t>käyttäjä voi nähdä, mitkä TCP/IP määritysarvot DHCP on määrittänyt.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fi-FI" altLang="fi-FI" sz="2400" smtClean="0"/>
          </a:p>
          <a:p>
            <a:pPr>
              <a:lnSpc>
                <a:spcPct val="90000"/>
              </a:lnSpc>
              <a:buFontTx/>
              <a:buChar char=" "/>
            </a:pPr>
            <a:r>
              <a:rPr lang="fi-FI" altLang="fi-FI" sz="2400" smtClean="0"/>
              <a:t>ipconfig [/all|/renew [sovitin]|/release[sovitin]]</a:t>
            </a:r>
            <a:endParaRPr lang="fi-FI" altLang="fi-FI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1F3C74-8E5D-4772-8A02-2252FFE8A0E2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EFBFD08-EBCF-4D76-86AD-3FD6CDF1A285}" type="slidenum">
              <a:rPr lang="en-US" altLang="en-US" sz="1200">
                <a:latin typeface="Verdana" panose="020B0604030504040204" pitchFamily="34" charset="0"/>
              </a:rPr>
              <a:pPr/>
              <a:t>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smtClean="0"/>
              <a:t>Lue muistiinpanosivut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 altLang="fi-FI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äivämäärän paikkamerkki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F142B5-5AE2-4942-B287-3EB973904868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26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EAB9004-3F5E-4AAA-9964-7B49466E2795}" type="slidenum">
              <a:rPr lang="en-US" altLang="en-US" sz="1200">
                <a:latin typeface="Verdana" panose="020B0604030504040204" pitchFamily="34" charset="0"/>
              </a:rPr>
              <a:pPr/>
              <a:t>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2438400" cy="18700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4000"/>
              </a:lnSpc>
            </a:pPr>
            <a:r>
              <a:rPr lang="fi-FI" altLang="fi-FI" sz="1400">
                <a:latin typeface="Times New Roman" panose="02020603050405020304" pitchFamily="18" charset="0"/>
              </a:rPr>
              <a:t>Saatu osoite: 193.65.76.31 </a:t>
            </a:r>
            <a:br>
              <a:rPr lang="fi-FI" altLang="fi-FI" sz="1400">
                <a:latin typeface="Times New Roman" panose="02020603050405020304" pitchFamily="18" charset="0"/>
              </a:rPr>
            </a:br>
            <a:r>
              <a:rPr lang="fi-FI" altLang="fi-FI" sz="1400">
                <a:latin typeface="Times New Roman" panose="02020603050405020304" pitchFamily="18" charset="0"/>
              </a:rPr>
              <a:t>laina-aika: 3 päivää </a:t>
            </a:r>
            <a:br>
              <a:rPr lang="fi-FI" altLang="fi-FI" sz="1400">
                <a:latin typeface="Times New Roman" panose="02020603050405020304" pitchFamily="18" charset="0"/>
              </a:rPr>
            </a:br>
            <a:r>
              <a:rPr lang="fi-FI" altLang="fi-FI" sz="1400">
                <a:latin typeface="Times New Roman" panose="02020603050405020304" pitchFamily="18" charset="0"/>
              </a:rPr>
              <a:t>aliverkkomaski: 255.255.255.0</a:t>
            </a:r>
          </a:p>
          <a:p>
            <a:pPr>
              <a:lnSpc>
                <a:spcPct val="103000"/>
              </a:lnSpc>
            </a:pPr>
            <a:endParaRPr lang="fi-FI" altLang="fi-FI" sz="1400">
              <a:latin typeface="Times New Roman" panose="02020603050405020304" pitchFamily="18" charset="0"/>
            </a:endParaRPr>
          </a:p>
          <a:p>
            <a:pPr>
              <a:lnSpc>
                <a:spcPct val="82000"/>
              </a:lnSpc>
            </a:pPr>
            <a:r>
              <a:rPr lang="fi-FI" altLang="fi-FI" sz="1400">
                <a:latin typeface="Times New Roman" panose="02020603050405020304" pitchFamily="18" charset="0"/>
              </a:rPr>
              <a:t>Oletusreititin: 193.65.76.1 </a:t>
            </a:r>
            <a:br>
              <a:rPr lang="fi-FI" altLang="fi-FI" sz="1400">
                <a:latin typeface="Times New Roman" panose="02020603050405020304" pitchFamily="18" charset="0"/>
              </a:rPr>
            </a:br>
            <a:r>
              <a:rPr lang="fi-FI" altLang="fi-FI" sz="1400">
                <a:latin typeface="Times New Roman" panose="02020603050405020304" pitchFamily="18" charset="0"/>
              </a:rPr>
              <a:t>DNS-palvelin: 193.65.76.2 </a:t>
            </a:r>
            <a:br>
              <a:rPr lang="fi-FI" altLang="fi-FI" sz="1400">
                <a:latin typeface="Times New Roman" panose="02020603050405020304" pitchFamily="18" charset="0"/>
              </a:rPr>
            </a:br>
            <a:r>
              <a:rPr lang="fi-FI" altLang="fi-FI" sz="1400">
                <a:latin typeface="Times New Roman" panose="02020603050405020304" pitchFamily="18" charset="0"/>
              </a:rPr>
              <a:t>WINS-palvelin: 193.65.76.30 Solmutyyppi: H</a:t>
            </a:r>
            <a:endParaRPr lang="fi-FI" altLang="fi-FI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fi-FI" altLang="fi-FI" sz="1400">
              <a:latin typeface="Times New Roman" panose="02020603050405020304" pitchFamily="18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altLang="fi-FI" sz="3600" smtClean="0"/>
              <a:t>Dynaamiset IP-osoitteet, DHCP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057400"/>
            <a:ext cx="6400800" cy="3843338"/>
            <a:chOff x="816" y="1296"/>
            <a:chExt cx="4032" cy="2420"/>
          </a:xfrm>
        </p:grpSpPr>
        <p:sp>
          <p:nvSpPr>
            <p:cNvPr id="5133" name="Line 5"/>
            <p:cNvSpPr>
              <a:spLocks noChangeShapeType="1"/>
            </p:cNvSpPr>
            <p:nvPr/>
          </p:nvSpPr>
          <p:spPr bwMode="auto">
            <a:xfrm>
              <a:off x="2688" y="3552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5134" name="Line 6"/>
            <p:cNvSpPr>
              <a:spLocks noChangeShapeType="1"/>
            </p:cNvSpPr>
            <p:nvPr/>
          </p:nvSpPr>
          <p:spPr bwMode="auto">
            <a:xfrm>
              <a:off x="4224" y="3168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grpSp>
          <p:nvGrpSpPr>
            <p:cNvPr id="5135" name="Group 7"/>
            <p:cNvGrpSpPr>
              <a:grpSpLocks/>
            </p:cNvGrpSpPr>
            <p:nvPr/>
          </p:nvGrpSpPr>
          <p:grpSpPr bwMode="auto">
            <a:xfrm>
              <a:off x="816" y="1296"/>
              <a:ext cx="4032" cy="2420"/>
              <a:chOff x="816" y="1296"/>
              <a:chExt cx="4032" cy="2420"/>
            </a:xfrm>
          </p:grpSpPr>
          <p:sp>
            <p:nvSpPr>
              <p:cNvPr id="5136" name="Oval 8"/>
              <p:cNvSpPr>
                <a:spLocks noChangeArrowheads="1"/>
              </p:cNvSpPr>
              <p:nvPr/>
            </p:nvSpPr>
            <p:spPr bwMode="auto">
              <a:xfrm>
                <a:off x="864" y="2016"/>
                <a:ext cx="3984" cy="16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fi-FI" altLang="fi-FI"/>
              </a:p>
            </p:txBody>
          </p:sp>
          <p:graphicFrame>
            <p:nvGraphicFramePr>
              <p:cNvPr id="5137" name="Object 9"/>
              <p:cNvGraphicFramePr>
                <a:graphicFrameLocks noChangeAspect="1"/>
              </p:cNvGraphicFramePr>
              <p:nvPr/>
            </p:nvGraphicFramePr>
            <p:xfrm>
              <a:off x="816" y="2592"/>
              <a:ext cx="432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7" name="Leike" r:id="rId4" imgW="1260043" imgH="1137514" progId="MS_ClipArt_Gallery.2">
                      <p:embed/>
                    </p:oleObj>
                  </mc:Choice>
                  <mc:Fallback>
                    <p:oleObj name="Leike" r:id="rId4" imgW="1260043" imgH="1137514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2592"/>
                            <a:ext cx="432" cy="3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8" name="Object 10"/>
              <p:cNvGraphicFramePr>
                <a:graphicFrameLocks noChangeAspect="1"/>
              </p:cNvGraphicFramePr>
              <p:nvPr/>
            </p:nvGraphicFramePr>
            <p:xfrm>
              <a:off x="2256" y="3168"/>
              <a:ext cx="432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8" name="Leike" r:id="rId6" imgW="1260043" imgH="1137514" progId="MS_ClipArt_Gallery.2">
                      <p:embed/>
                    </p:oleObj>
                  </mc:Choice>
                  <mc:Fallback>
                    <p:oleObj name="Leike" r:id="rId6" imgW="1260043" imgH="1137514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3168"/>
                            <a:ext cx="432" cy="3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9" name="Object 11"/>
              <p:cNvGraphicFramePr>
                <a:graphicFrameLocks noChangeAspect="1"/>
              </p:cNvGraphicFramePr>
              <p:nvPr/>
            </p:nvGraphicFramePr>
            <p:xfrm>
              <a:off x="3744" y="2832"/>
              <a:ext cx="480" cy="4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9" name="Leike" r:id="rId7" imgW="1260043" imgH="1137514" progId="MS_ClipArt_Gallery.2">
                      <p:embed/>
                    </p:oleObj>
                  </mc:Choice>
                  <mc:Fallback>
                    <p:oleObj name="Leike" r:id="rId7" imgW="1260043" imgH="1137514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832"/>
                            <a:ext cx="480" cy="4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0" name="Object 12"/>
              <p:cNvGraphicFramePr>
                <a:graphicFrameLocks noChangeAspect="1"/>
              </p:cNvGraphicFramePr>
              <p:nvPr/>
            </p:nvGraphicFramePr>
            <p:xfrm>
              <a:off x="3312" y="1488"/>
              <a:ext cx="403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0" name="Bitmap Image" r:id="rId8" imgW="1895256" imgH="3381377" progId="Paint.Picture">
                      <p:embed/>
                    </p:oleObj>
                  </mc:Choice>
                  <mc:Fallback>
                    <p:oleObj name="Bitmap Image" r:id="rId8" imgW="1895256" imgH="3381377" progId="Paint.Picture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488"/>
                            <a:ext cx="403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1" name="Text Box 13"/>
              <p:cNvSpPr txBox="1">
                <a:spLocks noChangeArrowheads="1"/>
              </p:cNvSpPr>
              <p:nvPr/>
            </p:nvSpPr>
            <p:spPr bwMode="auto">
              <a:xfrm>
                <a:off x="912" y="3024"/>
                <a:ext cx="11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fi-FI" altLang="fi-FI" sz="1600" b="1">
                    <a:latin typeface="Times New Roman" panose="02020603050405020304" pitchFamily="18" charset="0"/>
                  </a:rPr>
                  <a:t>DHCP-työasema</a:t>
                </a:r>
                <a:endParaRPr lang="fi-FI" altLang="fi-FI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2" name="Text Box 14"/>
              <p:cNvSpPr txBox="1">
                <a:spLocks noChangeArrowheads="1"/>
              </p:cNvSpPr>
              <p:nvPr/>
            </p:nvSpPr>
            <p:spPr bwMode="auto">
              <a:xfrm>
                <a:off x="1920" y="3504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fi-FI" altLang="fi-FI" sz="1600" b="1">
                    <a:latin typeface="Times New Roman" panose="02020603050405020304" pitchFamily="18" charset="0"/>
                  </a:rPr>
                  <a:t>DHCP-työasema</a:t>
                </a:r>
                <a:endParaRPr lang="fi-FI" altLang="fi-FI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3" name="Text Box 15"/>
              <p:cNvSpPr txBox="1">
                <a:spLocks noChangeArrowheads="1"/>
              </p:cNvSpPr>
              <p:nvPr/>
            </p:nvSpPr>
            <p:spPr bwMode="auto">
              <a:xfrm>
                <a:off x="3360" y="3216"/>
                <a:ext cx="11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fi-FI" altLang="fi-FI" sz="1600" b="1">
                    <a:latin typeface="Times New Roman" panose="02020603050405020304" pitchFamily="18" charset="0"/>
                  </a:rPr>
                  <a:t>DHCP-työasema</a:t>
                </a:r>
                <a:endParaRPr lang="fi-FI" altLang="fi-FI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5144" name="Picture 16" descr="D:\TEKU\JARI\KURSMATE\TKVERKOT\router1.gi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" y="1824"/>
                <a:ext cx="72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45" name="Text Box 17"/>
              <p:cNvSpPr txBox="1">
                <a:spLocks noChangeArrowheads="1"/>
              </p:cNvSpPr>
              <p:nvPr/>
            </p:nvSpPr>
            <p:spPr bwMode="auto">
              <a:xfrm>
                <a:off x="2208" y="1632"/>
                <a:ext cx="768" cy="1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fi-FI" altLang="fi-FI" sz="1400">
                    <a:latin typeface="Times New Roman" panose="02020603050405020304" pitchFamily="18" charset="0"/>
                  </a:rPr>
                  <a:t>193.65.76.1</a:t>
                </a:r>
              </a:p>
            </p:txBody>
          </p:sp>
          <p:sp>
            <p:nvSpPr>
              <p:cNvPr id="5146" name="Text Box 18"/>
              <p:cNvSpPr txBox="1">
                <a:spLocks noChangeArrowheads="1"/>
              </p:cNvSpPr>
              <p:nvPr/>
            </p:nvSpPr>
            <p:spPr bwMode="auto">
              <a:xfrm>
                <a:off x="2928" y="1296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fi-FI" altLang="fi-FI" sz="1400" b="1">
                    <a:latin typeface="Times New Roman" panose="02020603050405020304" pitchFamily="18" charset="0"/>
                  </a:rPr>
                  <a:t>DHCP -PALVELIN</a:t>
                </a:r>
                <a:endParaRPr lang="fi-FI" altLang="fi-FI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057400" y="3581400"/>
            <a:ext cx="3276600" cy="914400"/>
            <a:chOff x="1296" y="2256"/>
            <a:chExt cx="2064" cy="576"/>
          </a:xfrm>
        </p:grpSpPr>
        <p:sp>
          <p:nvSpPr>
            <p:cNvPr id="5131" name="Line 20"/>
            <p:cNvSpPr>
              <a:spLocks noChangeShapeType="1"/>
            </p:cNvSpPr>
            <p:nvPr/>
          </p:nvSpPr>
          <p:spPr bwMode="auto">
            <a:xfrm flipV="1">
              <a:off x="1296" y="2256"/>
              <a:ext cx="206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5132" name="Text Box 21"/>
            <p:cNvSpPr txBox="1">
              <a:spLocks noChangeArrowheads="1"/>
            </p:cNvSpPr>
            <p:nvPr/>
          </p:nvSpPr>
          <p:spPr bwMode="auto">
            <a:xfrm rot="-1049951">
              <a:off x="1733" y="2591"/>
              <a:ext cx="13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 b="1">
                  <a:latin typeface="Times New Roman" panose="02020603050405020304" pitchFamily="18" charset="0"/>
                </a:rPr>
                <a:t>Anna TCP/IP parametrit</a:t>
              </a:r>
              <a:endParaRPr lang="fi-FI" altLang="fi-FI">
                <a:latin typeface="Times New Roman" panose="02020603050405020304" pitchFamily="18" charset="0"/>
              </a:endParaRPr>
            </a:p>
          </p:txBody>
        </p:sp>
      </p:grpSp>
      <p:sp>
        <p:nvSpPr>
          <p:cNvPr id="20502" name="Line 22"/>
          <p:cNvSpPr>
            <a:spLocks noChangeShapeType="1"/>
          </p:cNvSpPr>
          <p:nvPr/>
        </p:nvSpPr>
        <p:spPr bwMode="auto">
          <a:xfrm flipH="1">
            <a:off x="1981200" y="3352800"/>
            <a:ext cx="3200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i-FI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6477000" y="1447800"/>
            <a:ext cx="2514600" cy="20097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4000"/>
              </a:lnSpc>
            </a:pPr>
            <a:r>
              <a:rPr lang="fi-FI" altLang="fi-FI" sz="1400" b="1">
                <a:latin typeface="Times New Roman" panose="02020603050405020304" pitchFamily="18" charset="0"/>
              </a:rPr>
              <a:t>Jaettavat osoitteet,. 193.65.76.30 - 200 ei 141 </a:t>
            </a:r>
            <a:br>
              <a:rPr lang="fi-FI" altLang="fi-FI" sz="1400" b="1">
                <a:latin typeface="Times New Roman" panose="02020603050405020304" pitchFamily="18" charset="0"/>
              </a:rPr>
            </a:br>
            <a:r>
              <a:rPr lang="fi-FI" altLang="fi-FI" sz="1400" b="1">
                <a:latin typeface="Times New Roman" panose="02020603050405020304" pitchFamily="18" charset="0"/>
              </a:rPr>
              <a:t>laina-aika: 3 päivää aliverkkomaski: 255.255.255.0</a:t>
            </a:r>
            <a:br>
              <a:rPr lang="fi-FI" altLang="fi-FI" sz="1400" b="1">
                <a:latin typeface="Times New Roman" panose="02020603050405020304" pitchFamily="18" charset="0"/>
              </a:rPr>
            </a:br>
            <a:endParaRPr lang="fi-FI" altLang="fi-FI" sz="1400" b="1">
              <a:latin typeface="Times New Roman" panose="02020603050405020304" pitchFamily="18" charset="0"/>
            </a:endParaRPr>
          </a:p>
          <a:p>
            <a:pPr>
              <a:lnSpc>
                <a:spcPct val="82000"/>
              </a:lnSpc>
            </a:pPr>
            <a:r>
              <a:rPr lang="fi-FI" altLang="fi-FI" sz="1400" b="1">
                <a:latin typeface="Times New Roman" panose="02020603050405020304" pitchFamily="18" charset="0"/>
              </a:rPr>
              <a:t>oletusreititin: 193.65.76.1 DNS-palvelin. 193.65.76.2 WINS-palvelin: 193.65.76.30 Solmutyyppi: H</a:t>
            </a:r>
          </a:p>
          <a:p>
            <a:pPr>
              <a:spcBef>
                <a:spcPct val="50000"/>
              </a:spcBef>
            </a:pPr>
            <a:endParaRPr lang="fi-FI" altLang="fi-FI" sz="1400" b="1">
              <a:latin typeface="Times New Roman" panose="02020603050405020304" pitchFamily="18" charset="0"/>
            </a:endParaRP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4114800" y="4419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i-FI" altLang="fi-FI">
                <a:latin typeface="Times New Roman" panose="02020603050405020304" pitchFamily="18" charset="0"/>
              </a:rPr>
              <a:t>193.65.76.0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 autoUpdateAnimBg="0"/>
      <p:bldP spid="20502" grpId="0" animBg="1"/>
      <p:bldP spid="20503" grpId="0" animBg="1" autoUpdateAnimBg="0"/>
      <p:bldP spid="205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äivämäärän paikkamerkki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6FFCCD-138D-48CB-95E0-372170E60182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24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253BFEF-5929-4E45-8C87-D8D55511DB35}" type="slidenum">
              <a:rPr lang="en-US" altLang="en-US" sz="1200">
                <a:latin typeface="Verdana" panose="020B0604030504040204" pitchFamily="34" charset="0"/>
              </a:rPr>
              <a:pPr/>
              <a:t>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1143000"/>
          </a:xfrm>
        </p:spPr>
        <p:txBody>
          <a:bodyPr/>
          <a:lstStyle/>
          <a:p>
            <a:r>
              <a:rPr lang="fi-FI" altLang="fi-FI" sz="2800" smtClean="0"/>
              <a:t>Osoitteen saaminen DHCP:llä</a:t>
            </a:r>
            <a:br>
              <a:rPr lang="fi-FI" altLang="fi-FI" sz="2800" smtClean="0"/>
            </a:br>
            <a:r>
              <a:rPr lang="fi-FI" altLang="fi-FI" sz="2800" smtClean="0"/>
              <a:t>(palvelin samassa aliverkossa)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696200" cy="4495800"/>
            <a:chOff x="720" y="1536"/>
            <a:chExt cx="4212" cy="2112"/>
          </a:xfrm>
        </p:grpSpPr>
        <p:sp>
          <p:nvSpPr>
            <p:cNvPr id="6166" name="Oval 4"/>
            <p:cNvSpPr>
              <a:spLocks noChangeArrowheads="1"/>
            </p:cNvSpPr>
            <p:nvPr/>
          </p:nvSpPr>
          <p:spPr bwMode="auto">
            <a:xfrm>
              <a:off x="1104" y="1536"/>
              <a:ext cx="3600" cy="21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i-FI" altLang="fi-FI"/>
            </a:p>
          </p:txBody>
        </p:sp>
        <p:graphicFrame>
          <p:nvGraphicFramePr>
            <p:cNvPr id="6167" name="Object 5"/>
            <p:cNvGraphicFramePr>
              <a:graphicFrameLocks noChangeAspect="1"/>
            </p:cNvGraphicFramePr>
            <p:nvPr/>
          </p:nvGraphicFramePr>
          <p:xfrm>
            <a:off x="4416" y="1920"/>
            <a:ext cx="516" cy="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Bitmap Image" r:id="rId4" imgW="1895256" imgH="3381377" progId="Paint.Picture">
                    <p:embed/>
                  </p:oleObj>
                </mc:Choice>
                <mc:Fallback>
                  <p:oleObj name="Bitmap Image" r:id="rId4" imgW="1895256" imgH="3381377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20"/>
                          <a:ext cx="516" cy="9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6"/>
            <p:cNvGraphicFramePr>
              <a:graphicFrameLocks noChangeAspect="1"/>
            </p:cNvGraphicFramePr>
            <p:nvPr/>
          </p:nvGraphicFramePr>
          <p:xfrm>
            <a:off x="720" y="2064"/>
            <a:ext cx="79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Leike" r:id="rId6" imgW="1260043" imgH="1137514" progId="MS_ClipArt_Gallery.2">
                    <p:embed/>
                  </p:oleObj>
                </mc:Choice>
                <mc:Fallback>
                  <p:oleObj name="Leike" r:id="rId6" imgW="1260043" imgH="1137514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064"/>
                          <a:ext cx="79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57400" y="2590800"/>
            <a:ext cx="2667000" cy="381000"/>
            <a:chOff x="1776" y="1824"/>
            <a:chExt cx="2256" cy="192"/>
          </a:xfrm>
        </p:grpSpPr>
        <p:sp>
          <p:nvSpPr>
            <p:cNvPr id="6164" name="Line 8"/>
            <p:cNvSpPr>
              <a:spLocks noChangeShapeType="1"/>
            </p:cNvSpPr>
            <p:nvPr/>
          </p:nvSpPr>
          <p:spPr bwMode="auto">
            <a:xfrm>
              <a:off x="1776" y="2016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6165" name="Text Box 9"/>
            <p:cNvSpPr txBox="1">
              <a:spLocks noChangeArrowheads="1"/>
            </p:cNvSpPr>
            <p:nvPr/>
          </p:nvSpPr>
          <p:spPr bwMode="auto">
            <a:xfrm>
              <a:off x="1824" y="1824"/>
              <a:ext cx="22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>
                  <a:latin typeface="Times New Roman" panose="02020603050405020304" pitchFamily="18" charset="0"/>
                </a:rPr>
                <a:t>1 ) DHCPDISCOVER</a:t>
              </a:r>
            </a:p>
          </p:txBody>
        </p:sp>
      </p:grp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876800" y="2438400"/>
            <a:ext cx="2057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i-FI" altLang="fi-FI" sz="1400">
                <a:latin typeface="Times New Roman" panose="02020603050405020304" pitchFamily="18" charset="0"/>
              </a:rPr>
              <a:t>Työasema etsii DHCP-palvelimet.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981200" y="3124200"/>
            <a:ext cx="5105400" cy="517525"/>
            <a:chOff x="1296" y="1968"/>
            <a:chExt cx="3216" cy="326"/>
          </a:xfrm>
        </p:grpSpPr>
        <p:sp>
          <p:nvSpPr>
            <p:cNvPr id="6161" name="Text Box 12"/>
            <p:cNvSpPr txBox="1">
              <a:spLocks noChangeArrowheads="1"/>
            </p:cNvSpPr>
            <p:nvPr/>
          </p:nvSpPr>
          <p:spPr bwMode="auto">
            <a:xfrm>
              <a:off x="3120" y="1968"/>
              <a:ext cx="13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>
                  <a:latin typeface="Times New Roman" panose="02020603050405020304" pitchFamily="18" charset="0"/>
                </a:rPr>
                <a:t>Palvelin vastaa ja ehdottaa TCP/IP -parametrejä</a:t>
              </a:r>
            </a:p>
          </p:txBody>
        </p:sp>
        <p:sp>
          <p:nvSpPr>
            <p:cNvPr id="6162" name="Line 13"/>
            <p:cNvSpPr>
              <a:spLocks noChangeShapeType="1"/>
            </p:cNvSpPr>
            <p:nvPr/>
          </p:nvSpPr>
          <p:spPr bwMode="auto">
            <a:xfrm flipH="1">
              <a:off x="1296" y="2256"/>
              <a:ext cx="168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6163" name="Text Box 14"/>
            <p:cNvSpPr txBox="1">
              <a:spLocks noChangeArrowheads="1"/>
            </p:cNvSpPr>
            <p:nvPr/>
          </p:nvSpPr>
          <p:spPr bwMode="auto">
            <a:xfrm>
              <a:off x="1440" y="2064"/>
              <a:ext cx="1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>
                  <a:latin typeface="Times New Roman" panose="02020603050405020304" pitchFamily="18" charset="0"/>
                </a:rPr>
                <a:t>2 ) DHCPOFFER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133600" y="3886200"/>
            <a:ext cx="5638800" cy="806450"/>
            <a:chOff x="1344" y="2448"/>
            <a:chExt cx="3552" cy="508"/>
          </a:xfrm>
        </p:grpSpPr>
        <p:sp>
          <p:nvSpPr>
            <p:cNvPr id="6158" name="Line 16"/>
            <p:cNvSpPr>
              <a:spLocks noChangeShapeType="1"/>
            </p:cNvSpPr>
            <p:nvPr/>
          </p:nvSpPr>
          <p:spPr bwMode="auto">
            <a:xfrm>
              <a:off x="1344" y="2640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6159" name="Text Box 17"/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>
                  <a:latin typeface="Times New Roman" panose="02020603050405020304" pitchFamily="18" charset="0"/>
                </a:rPr>
                <a:t>3)  DHCPREQUEST</a:t>
              </a:r>
            </a:p>
          </p:txBody>
        </p:sp>
        <p:sp>
          <p:nvSpPr>
            <p:cNvPr id="6160" name="Text Box 18"/>
            <p:cNvSpPr txBox="1">
              <a:spLocks noChangeArrowheads="1"/>
            </p:cNvSpPr>
            <p:nvPr/>
          </p:nvSpPr>
          <p:spPr bwMode="auto">
            <a:xfrm>
              <a:off x="3024" y="2496"/>
              <a:ext cx="1872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>
                  <a:latin typeface="Times New Roman" panose="02020603050405020304" pitchFamily="18" charset="0"/>
                </a:rPr>
                <a:t>Työasema vastaa DHCPOFFER:n lähettäneelle palvelimelle ja pyytää haluamansa parametrit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133600" y="4724400"/>
            <a:ext cx="5029200" cy="669925"/>
            <a:chOff x="1344" y="2976"/>
            <a:chExt cx="3168" cy="422"/>
          </a:xfrm>
        </p:grpSpPr>
        <p:sp>
          <p:nvSpPr>
            <p:cNvPr id="6155" name="Line 20"/>
            <p:cNvSpPr>
              <a:spLocks noChangeShapeType="1"/>
            </p:cNvSpPr>
            <p:nvPr/>
          </p:nvSpPr>
          <p:spPr bwMode="auto">
            <a:xfrm flipH="1">
              <a:off x="1344" y="3168"/>
              <a:ext cx="158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6156" name="Text Box 21"/>
            <p:cNvSpPr txBox="1">
              <a:spLocks noChangeArrowheads="1"/>
            </p:cNvSpPr>
            <p:nvPr/>
          </p:nvSpPr>
          <p:spPr bwMode="auto">
            <a:xfrm>
              <a:off x="1536" y="2976"/>
              <a:ext cx="11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>
                  <a:latin typeface="Times New Roman" panose="02020603050405020304" pitchFamily="18" charset="0"/>
                </a:rPr>
                <a:t>4 )  DHCPACK</a:t>
              </a:r>
            </a:p>
          </p:txBody>
        </p:sp>
        <p:sp>
          <p:nvSpPr>
            <p:cNvPr id="6157" name="Text Box 22"/>
            <p:cNvSpPr txBox="1">
              <a:spLocks noChangeArrowheads="1"/>
            </p:cNvSpPr>
            <p:nvPr/>
          </p:nvSpPr>
          <p:spPr bwMode="auto">
            <a:xfrm>
              <a:off x="3072" y="3072"/>
              <a:ext cx="144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>
                  <a:latin typeface="Times New Roman" panose="02020603050405020304" pitchFamily="18" charset="0"/>
                </a:rPr>
                <a:t>Palvelin kuittaa ja merkitsee osoitteen käytetyksi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äivämäärän paikkamerkki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19A1A6-3A23-4913-A911-68F7CA7255A2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36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F2F556D-489F-44E8-9DB5-424969174AEC}" type="slidenum">
              <a:rPr lang="en-US" altLang="en-US" sz="1200">
                <a:latin typeface="Verdana" panose="020B0604030504040204" pitchFamily="34" charset="0"/>
              </a:rPr>
              <a:pPr/>
              <a:t>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altLang="fi-FI" sz="2800" smtClean="0"/>
              <a:t>Osoitteen saaminen DHCP:llä</a:t>
            </a:r>
            <a:br>
              <a:rPr lang="fi-FI" altLang="fi-FI" sz="2800" smtClean="0"/>
            </a:br>
            <a:r>
              <a:rPr lang="fi-FI" altLang="fi-FI" sz="2800" smtClean="0"/>
              <a:t>(palvelin eri verkossa)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905000"/>
            <a:ext cx="7391400" cy="4422775"/>
            <a:chOff x="672" y="1200"/>
            <a:chExt cx="4656" cy="2786"/>
          </a:xfrm>
        </p:grpSpPr>
        <p:sp>
          <p:nvSpPr>
            <p:cNvPr id="7190" name="Oval 4"/>
            <p:cNvSpPr>
              <a:spLocks noChangeArrowheads="1"/>
            </p:cNvSpPr>
            <p:nvPr/>
          </p:nvSpPr>
          <p:spPr bwMode="auto">
            <a:xfrm>
              <a:off x="3936" y="2544"/>
              <a:ext cx="1104" cy="14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i-FI" altLang="fi-FI"/>
            </a:p>
          </p:txBody>
        </p:sp>
        <p:sp>
          <p:nvSpPr>
            <p:cNvPr id="7191" name="Oval 5"/>
            <p:cNvSpPr>
              <a:spLocks noChangeArrowheads="1"/>
            </p:cNvSpPr>
            <p:nvPr/>
          </p:nvSpPr>
          <p:spPr bwMode="auto">
            <a:xfrm>
              <a:off x="720" y="1968"/>
              <a:ext cx="1440" cy="12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i-FI" altLang="fi-FI"/>
            </a:p>
          </p:txBody>
        </p:sp>
        <p:graphicFrame>
          <p:nvGraphicFramePr>
            <p:cNvPr id="7192" name="Object 1024"/>
            <p:cNvGraphicFramePr>
              <a:graphicFrameLocks noChangeAspect="1"/>
            </p:cNvGraphicFramePr>
            <p:nvPr/>
          </p:nvGraphicFramePr>
          <p:xfrm>
            <a:off x="672" y="2208"/>
            <a:ext cx="480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Leike" r:id="rId4" imgW="1260043" imgH="1137514" progId="MS_ClipArt_Gallery.2">
                    <p:embed/>
                  </p:oleObj>
                </mc:Choice>
                <mc:Fallback>
                  <p:oleObj name="Leike" r:id="rId4" imgW="1260043" imgH="1137514" progId="MS_ClipArt_Gallery.2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208"/>
                          <a:ext cx="480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193" name="Picture 7" descr="D:\TEKU\JARI\KURSMATE\TKVERKOT\router1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872"/>
              <a:ext cx="67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4" name="Picture 8" descr="D:\TEKU\JARI\KURSMATE\TKVERKOT\router1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440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5" name="Picture 9" descr="D:\TEKU\JARI\KURSMATE\TKVERKOT\router1.gi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1440"/>
              <a:ext cx="5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6" name="Picture 10" descr="D:\TEKU\JARI\KURSMATE\TKVERKOT\router1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496"/>
              <a:ext cx="62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7" name="AutoShape 11"/>
            <p:cNvSpPr>
              <a:spLocks noChangeArrowheads="1"/>
            </p:cNvSpPr>
            <p:nvPr/>
          </p:nvSpPr>
          <p:spPr bwMode="auto">
            <a:xfrm>
              <a:off x="2256" y="1200"/>
              <a:ext cx="1776" cy="384"/>
            </a:xfrm>
            <a:prstGeom prst="pentag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i-FI" altLang="fi-FI"/>
            </a:p>
          </p:txBody>
        </p:sp>
        <p:sp>
          <p:nvSpPr>
            <p:cNvPr id="7198" name="Text Box 12"/>
            <p:cNvSpPr txBox="1">
              <a:spLocks noChangeArrowheads="1"/>
            </p:cNvSpPr>
            <p:nvPr/>
          </p:nvSpPr>
          <p:spPr bwMode="auto">
            <a:xfrm>
              <a:off x="1344" y="2208"/>
              <a:ext cx="672" cy="198"/>
            </a:xfrm>
            <a:prstGeom prst="rect">
              <a:avLst/>
            </a:prstGeom>
            <a:solidFill>
              <a:schemeClr val="hlink"/>
            </a:solidFill>
            <a:ln w="3175">
              <a:solidFill>
                <a:srgbClr val="CCCC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lnSpc>
                  <a:spcPct val="103000"/>
                </a:lnSpc>
              </a:pPr>
              <a:r>
                <a:rPr lang="fi-FI" altLang="fi-FI" sz="1400" b="1">
                  <a:latin typeface="Times New Roman" panose="02020603050405020304" pitchFamily="18" charset="0"/>
                </a:rPr>
                <a:t>193.65.76.1</a:t>
              </a:r>
              <a:endParaRPr lang="fi-FI" altLang="fi-FI" sz="1400">
                <a:latin typeface="Times New Roman" panose="02020603050405020304" pitchFamily="18" charset="0"/>
              </a:endParaRPr>
            </a:p>
          </p:txBody>
        </p:sp>
        <p:sp>
          <p:nvSpPr>
            <p:cNvPr id="7199" name="Text Box 13"/>
            <p:cNvSpPr txBox="1">
              <a:spLocks noChangeArrowheads="1"/>
            </p:cNvSpPr>
            <p:nvPr/>
          </p:nvSpPr>
          <p:spPr bwMode="auto">
            <a:xfrm>
              <a:off x="1056" y="2784"/>
              <a:ext cx="720" cy="194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 b="1">
                  <a:latin typeface="Times New Roman" panose="02020603050405020304" pitchFamily="18" charset="0"/>
                </a:rPr>
                <a:t>193.65.76.0</a:t>
              </a:r>
            </a:p>
          </p:txBody>
        </p:sp>
        <p:graphicFrame>
          <p:nvGraphicFramePr>
            <p:cNvPr id="7200" name="Object 1025"/>
            <p:cNvGraphicFramePr>
              <a:graphicFrameLocks noChangeAspect="1"/>
            </p:cNvGraphicFramePr>
            <p:nvPr/>
          </p:nvGraphicFramePr>
          <p:xfrm>
            <a:off x="4368" y="2784"/>
            <a:ext cx="516" cy="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Bitmap Image" r:id="rId9" imgW="1895256" imgH="3381377" progId="Paint.Picture">
                    <p:embed/>
                  </p:oleObj>
                </mc:Choice>
                <mc:Fallback>
                  <p:oleObj name="Bitmap Image" r:id="rId9" imgW="1895256" imgH="3381377" progId="Paint.Picture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784"/>
                          <a:ext cx="516" cy="9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1026"/>
            <p:cNvGraphicFramePr>
              <a:graphicFrameLocks noChangeAspect="1"/>
            </p:cNvGraphicFramePr>
            <p:nvPr/>
          </p:nvGraphicFramePr>
          <p:xfrm>
            <a:off x="4848" y="3312"/>
            <a:ext cx="480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Leike" r:id="rId11" imgW="1260043" imgH="1137514" progId="MS_ClipArt_Gallery.2">
                    <p:embed/>
                  </p:oleObj>
                </mc:Choice>
                <mc:Fallback>
                  <p:oleObj name="Leike" r:id="rId11" imgW="1260043" imgH="1137514" progId="MS_ClipArt_Gallery.2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312"/>
                          <a:ext cx="480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2" name="Text Box 16"/>
            <p:cNvSpPr txBox="1">
              <a:spLocks noChangeArrowheads="1"/>
            </p:cNvSpPr>
            <p:nvPr/>
          </p:nvSpPr>
          <p:spPr bwMode="auto">
            <a:xfrm>
              <a:off x="4032" y="3792"/>
              <a:ext cx="672" cy="194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 b="1">
                  <a:latin typeface="Times New Roman" panose="02020603050405020304" pitchFamily="18" charset="0"/>
                </a:rPr>
                <a:t>193.65.77.0</a:t>
              </a:r>
            </a:p>
          </p:txBody>
        </p:sp>
        <p:sp>
          <p:nvSpPr>
            <p:cNvPr id="7203" name="Line 17"/>
            <p:cNvSpPr>
              <a:spLocks noChangeShapeType="1"/>
            </p:cNvSpPr>
            <p:nvPr/>
          </p:nvSpPr>
          <p:spPr bwMode="auto">
            <a:xfrm flipV="1">
              <a:off x="1872" y="1632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7204" name="Line 18"/>
            <p:cNvSpPr>
              <a:spLocks noChangeShapeType="1"/>
            </p:cNvSpPr>
            <p:nvPr/>
          </p:nvSpPr>
          <p:spPr bwMode="auto">
            <a:xfrm>
              <a:off x="3648" y="1632"/>
              <a:ext cx="48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295400" y="3886200"/>
            <a:ext cx="2286000" cy="685800"/>
            <a:chOff x="816" y="2448"/>
            <a:chExt cx="1440" cy="432"/>
          </a:xfrm>
        </p:grpSpPr>
        <p:sp>
          <p:nvSpPr>
            <p:cNvPr id="7186" name="Line 20"/>
            <p:cNvSpPr>
              <a:spLocks noChangeShapeType="1"/>
            </p:cNvSpPr>
            <p:nvPr/>
          </p:nvSpPr>
          <p:spPr bwMode="auto">
            <a:xfrm>
              <a:off x="816" y="2688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7187" name="Line 21"/>
            <p:cNvSpPr>
              <a:spLocks noChangeShapeType="1"/>
            </p:cNvSpPr>
            <p:nvPr/>
          </p:nvSpPr>
          <p:spPr bwMode="auto">
            <a:xfrm flipV="1">
              <a:off x="1344" y="244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7188" name="Line 22"/>
            <p:cNvSpPr>
              <a:spLocks noChangeShapeType="1"/>
            </p:cNvSpPr>
            <p:nvPr/>
          </p:nvSpPr>
          <p:spPr bwMode="auto">
            <a:xfrm flipH="1">
              <a:off x="816" y="2688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7189" name="Text Box 23"/>
            <p:cNvSpPr txBox="1">
              <a:spLocks noChangeArrowheads="1"/>
            </p:cNvSpPr>
            <p:nvPr/>
          </p:nvSpPr>
          <p:spPr bwMode="auto">
            <a:xfrm>
              <a:off x="1104" y="2496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 b="1">
                  <a:solidFill>
                    <a:srgbClr val="FF5050"/>
                  </a:solidFill>
                  <a:latin typeface="Times New Roman" panose="02020603050405020304" pitchFamily="18" charset="0"/>
                </a:rPr>
                <a:t>1) DHCPDISCOVER</a:t>
              </a:r>
              <a:endParaRPr lang="fi-FI" altLang="fi-FI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276600" y="3048000"/>
            <a:ext cx="1295400" cy="520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i-FI" altLang="fi-FI" sz="1400">
                <a:latin typeface="Times New Roman" panose="02020603050405020304" pitchFamily="18" charset="0"/>
              </a:rPr>
              <a:t>BOOTP (DHCP) Reley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1143000" y="2362200"/>
            <a:ext cx="2133600" cy="520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i-FI" altLang="fi-FI" sz="1400" b="1">
                <a:solidFill>
                  <a:srgbClr val="FF5050"/>
                </a:solidFill>
                <a:latin typeface="Times New Roman" panose="02020603050405020304" pitchFamily="18" charset="0"/>
              </a:rPr>
              <a:t>2)</a:t>
            </a:r>
            <a:r>
              <a:rPr lang="fi-FI" altLang="fi-FI" sz="1400">
                <a:latin typeface="Times New Roman" panose="02020603050405020304" pitchFamily="18" charset="0"/>
              </a:rPr>
              <a:t> giaddr-kenttään reitittimen oma IP-osoite</a:t>
            </a:r>
          </a:p>
        </p:txBody>
      </p:sp>
      <p:sp>
        <p:nvSpPr>
          <p:cNvPr id="24602" name="Freeform 26"/>
          <p:cNvSpPr>
            <a:spLocks/>
          </p:cNvSpPr>
          <p:nvPr/>
        </p:nvSpPr>
        <p:spPr bwMode="auto">
          <a:xfrm>
            <a:off x="3200400" y="1905000"/>
            <a:ext cx="3352800" cy="2133600"/>
          </a:xfrm>
          <a:custGeom>
            <a:avLst/>
            <a:gdLst>
              <a:gd name="T0" fmla="*/ 0 w 2304"/>
              <a:gd name="T1" fmla="*/ 2147483647 h 1424"/>
              <a:gd name="T2" fmla="*/ 2147483647 w 2304"/>
              <a:gd name="T3" fmla="*/ 2147483647 h 1424"/>
              <a:gd name="T4" fmla="*/ 2147483647 w 2304"/>
              <a:gd name="T5" fmla="*/ 2147483647 h 1424"/>
              <a:gd name="T6" fmla="*/ 2147483647 w 2304"/>
              <a:gd name="T7" fmla="*/ 2147483647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1424"/>
              <a:gd name="T14" fmla="*/ 2304 w 2304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1424">
                <a:moveTo>
                  <a:pt x="0" y="800"/>
                </a:moveTo>
                <a:cubicBezTo>
                  <a:pt x="52" y="636"/>
                  <a:pt x="104" y="472"/>
                  <a:pt x="288" y="368"/>
                </a:cubicBezTo>
                <a:cubicBezTo>
                  <a:pt x="472" y="264"/>
                  <a:pt x="768" y="0"/>
                  <a:pt x="1104" y="176"/>
                </a:cubicBezTo>
                <a:cubicBezTo>
                  <a:pt x="1440" y="352"/>
                  <a:pt x="2096" y="1216"/>
                  <a:pt x="2304" y="142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i-FI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29400" y="1905000"/>
            <a:ext cx="2286000" cy="2205038"/>
            <a:chOff x="4176" y="1200"/>
            <a:chExt cx="1440" cy="1388"/>
          </a:xfrm>
        </p:grpSpPr>
        <p:sp>
          <p:nvSpPr>
            <p:cNvPr id="7184" name="Text Box 28"/>
            <p:cNvSpPr txBox="1">
              <a:spLocks noChangeArrowheads="1"/>
            </p:cNvSpPr>
            <p:nvPr/>
          </p:nvSpPr>
          <p:spPr bwMode="auto">
            <a:xfrm>
              <a:off x="4368" y="2064"/>
              <a:ext cx="1200" cy="5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>
                  <a:latin typeface="Times New Roman" panose="02020603050405020304" pitchFamily="18" charset="0"/>
                </a:rPr>
                <a:t>DHCP-palvelin</a:t>
              </a:r>
            </a:p>
            <a:p>
              <a:pPr algn="just">
                <a:lnSpc>
                  <a:spcPct val="82000"/>
                </a:lnSpc>
              </a:pPr>
              <a:r>
                <a:rPr lang="fi-FI" altLang="fi-FI" sz="1400">
                  <a:latin typeface="Times New Roman" panose="02020603050405020304" pitchFamily="18" charset="0"/>
                </a:rPr>
                <a:t>193.65.76.30 - 200 193.76.25.50 - 220 193.65.77.100 -170</a:t>
              </a:r>
              <a:endParaRPr lang="fi-FI" altLang="fi-FI">
                <a:latin typeface="Times New Roman" panose="02020603050405020304" pitchFamily="18" charset="0"/>
              </a:endParaRPr>
            </a:p>
          </p:txBody>
        </p:sp>
        <p:sp>
          <p:nvSpPr>
            <p:cNvPr id="7185" name="Text Box 29"/>
            <p:cNvSpPr txBox="1">
              <a:spLocks noChangeArrowheads="1"/>
            </p:cNvSpPr>
            <p:nvPr/>
          </p:nvSpPr>
          <p:spPr bwMode="auto">
            <a:xfrm>
              <a:off x="4176" y="1200"/>
              <a:ext cx="144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 b="1">
                  <a:solidFill>
                    <a:srgbClr val="FF5050"/>
                  </a:solidFill>
                  <a:latin typeface="Times New Roman" panose="02020603050405020304" pitchFamily="18" charset="0"/>
                </a:rPr>
                <a:t>3)</a:t>
              </a:r>
              <a:r>
                <a:rPr lang="fi-FI" altLang="fi-FI" sz="1400">
                  <a:latin typeface="Times New Roman" panose="02020603050405020304" pitchFamily="18" charset="0"/>
                </a:rPr>
                <a:t> Valitaan oikea aliverkon osoite giaddr:n perusteella ja palautetaan DHCPOFFER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752600" y="3200400"/>
            <a:ext cx="4267200" cy="1054100"/>
            <a:chOff x="1104" y="2016"/>
            <a:chExt cx="2688" cy="664"/>
          </a:xfrm>
        </p:grpSpPr>
        <p:sp>
          <p:nvSpPr>
            <p:cNvPr id="7180" name="Line 31"/>
            <p:cNvSpPr>
              <a:spLocks noChangeShapeType="1"/>
            </p:cNvSpPr>
            <p:nvPr/>
          </p:nvSpPr>
          <p:spPr bwMode="auto">
            <a:xfrm flipH="1">
              <a:off x="1104" y="2016"/>
              <a:ext cx="480" cy="4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7181" name="Line 32"/>
            <p:cNvSpPr>
              <a:spLocks noChangeShapeType="1"/>
            </p:cNvSpPr>
            <p:nvPr/>
          </p:nvSpPr>
          <p:spPr bwMode="auto">
            <a:xfrm>
              <a:off x="1872" y="2064"/>
              <a:ext cx="144" cy="38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7182" name="Line 33"/>
            <p:cNvSpPr>
              <a:spLocks noChangeShapeType="1"/>
            </p:cNvSpPr>
            <p:nvPr/>
          </p:nvSpPr>
          <p:spPr bwMode="auto">
            <a:xfrm flipH="1">
              <a:off x="1104" y="2160"/>
              <a:ext cx="288" cy="14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7183" name="Text Box 34"/>
            <p:cNvSpPr txBox="1">
              <a:spLocks noChangeArrowheads="1"/>
            </p:cNvSpPr>
            <p:nvPr/>
          </p:nvSpPr>
          <p:spPr bwMode="auto">
            <a:xfrm>
              <a:off x="2208" y="2352"/>
              <a:ext cx="1584" cy="328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i-FI" altLang="fi-FI" sz="1400" b="1">
                  <a:solidFill>
                    <a:srgbClr val="FF5050"/>
                  </a:solidFill>
                  <a:latin typeface="Times New Roman" panose="02020603050405020304" pitchFamily="18" charset="0"/>
                </a:rPr>
                <a:t>4)</a:t>
              </a:r>
              <a:r>
                <a:rPr lang="fi-FI" altLang="fi-FI" sz="1400">
                  <a:latin typeface="Times New Roman" panose="02020603050405020304" pitchFamily="18" charset="0"/>
                </a:rPr>
                <a:t> Lähetetään DHCPOFFER levitysviestinä aliverkkoon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 animBg="1" autoUpdateAnimBg="0"/>
      <p:bldP spid="24601" grpId="0" animBg="1" autoUpdateAnimBg="0"/>
      <p:bldP spid="246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44D7DA-2CFD-482D-8682-347756726453}" type="datetime1">
              <a:rPr lang="en-US" altLang="en-US"/>
              <a:pPr>
                <a:defRPr/>
              </a:pPr>
              <a:t>5/12/2015</a:t>
            </a:fld>
            <a:endParaRPr lang="en-US" alt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4F2BF67-5A53-40EE-B86D-101060BC21EF}" type="slidenum">
              <a:rPr lang="en-US" altLang="en-US" sz="1200">
                <a:latin typeface="Verdana" panose="020B0604030504040204" pitchFamily="34" charset="0"/>
              </a:rPr>
              <a:pPr/>
              <a:t>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altLang="fi-FI" smtClean="0"/>
              <a:t>DHCP:n määritykset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i-FI" altLang="fi-FI" smtClean="0"/>
              <a:t>Palvelimelle määritellään</a:t>
            </a:r>
          </a:p>
          <a:p>
            <a:pPr lvl="1">
              <a:lnSpc>
                <a:spcPct val="90000"/>
              </a:lnSpc>
            </a:pPr>
            <a:r>
              <a:rPr lang="fi-FI" altLang="fi-FI" sz="2400" smtClean="0"/>
              <a:t>Jaettavissa olevan osoitealueen (scope) alku ja loppu</a:t>
            </a:r>
          </a:p>
          <a:p>
            <a:pPr lvl="1">
              <a:lnSpc>
                <a:spcPct val="90000"/>
              </a:lnSpc>
            </a:pPr>
            <a:r>
              <a:rPr lang="fi-FI" altLang="fi-FI" sz="2400" smtClean="0"/>
              <a:t>varatut osoitteet em. alueelta</a:t>
            </a:r>
          </a:p>
          <a:p>
            <a:pPr lvl="1">
              <a:lnSpc>
                <a:spcPct val="90000"/>
              </a:lnSpc>
            </a:pPr>
            <a:r>
              <a:rPr lang="fi-FI" altLang="fi-FI" sz="2400" smtClean="0"/>
              <a:t>aliverkon maski</a:t>
            </a:r>
          </a:p>
          <a:p>
            <a:pPr lvl="1">
              <a:lnSpc>
                <a:spcPct val="90000"/>
              </a:lnSpc>
            </a:pPr>
            <a:r>
              <a:rPr lang="fi-FI" altLang="fi-FI" sz="2400" smtClean="0"/>
              <a:t>IP-osoitteen "vuokra-aika"</a:t>
            </a:r>
          </a:p>
          <a:p>
            <a:pPr lvl="2">
              <a:lnSpc>
                <a:spcPct val="90000"/>
              </a:lnSpc>
            </a:pPr>
            <a:r>
              <a:rPr lang="fi-FI" altLang="fi-FI" smtClean="0"/>
              <a:t>rajoittamaton</a:t>
            </a:r>
          </a:p>
          <a:p>
            <a:pPr lvl="2">
              <a:lnSpc>
                <a:spcPct val="90000"/>
              </a:lnSpc>
            </a:pPr>
            <a:r>
              <a:rPr lang="fi-FI" altLang="fi-FI" smtClean="0"/>
              <a:t>rajoitettu</a:t>
            </a:r>
          </a:p>
          <a:p>
            <a:pPr lvl="1">
              <a:lnSpc>
                <a:spcPct val="90000"/>
              </a:lnSpc>
            </a:pPr>
            <a:r>
              <a:rPr lang="fi-FI" altLang="fi-FI" sz="2400" smtClean="0"/>
              <a:t>Muut parametrit DHCP-optioina</a:t>
            </a:r>
          </a:p>
          <a:p>
            <a:pPr lvl="2">
              <a:lnSpc>
                <a:spcPct val="90000"/>
              </a:lnSpc>
            </a:pPr>
            <a:r>
              <a:rPr lang="fi-FI" altLang="fi-FI" smtClean="0"/>
              <a:t>Router, DNS Servers, WINS/NBNS servers ja WINS/NBT Node 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psa">
  <a:themeElements>
    <a:clrScheme name="tap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ps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ap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p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p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p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p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p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p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Y:\potit\tapsa.pot</Template>
  <TotalTime>219</TotalTime>
  <Words>1026</Words>
  <Application>Microsoft Office PowerPoint</Application>
  <PresentationFormat>Näytössä katseltava diaesitys (4:3)</PresentationFormat>
  <Paragraphs>113</Paragraphs>
  <Slides>6</Slides>
  <Notes>6</Notes>
  <HiddenSlides>0</HiddenSlides>
  <MMClips>0</MMClips>
  <ScaleCrop>false</ScaleCrop>
  <HeadingPairs>
    <vt:vector size="8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Upotetut OLE-palvelimet</vt:lpstr>
      </vt:variant>
      <vt:variant>
        <vt:i4>2</vt:i4>
      </vt:variant>
      <vt:variant>
        <vt:lpstr>Dian otsikot</vt:lpstr>
      </vt:variant>
      <vt:variant>
        <vt:i4>6</vt:i4>
      </vt:variant>
    </vt:vector>
  </HeadingPairs>
  <TitlesOfParts>
    <vt:vector size="14" baseType="lpstr">
      <vt:lpstr>Times</vt:lpstr>
      <vt:lpstr>Arial</vt:lpstr>
      <vt:lpstr>Verdana</vt:lpstr>
      <vt:lpstr>Times New Roman</vt:lpstr>
      <vt:lpstr>Garamond</vt:lpstr>
      <vt:lpstr>tapsa</vt:lpstr>
      <vt:lpstr>Microsoft Clip Gallery</vt:lpstr>
      <vt:lpstr>Bitmap Image</vt:lpstr>
      <vt:lpstr>IPCONFIG</vt:lpstr>
      <vt:lpstr>Lue muistiinpanosivut</vt:lpstr>
      <vt:lpstr>Dynaamiset IP-osoitteet, DHCP</vt:lpstr>
      <vt:lpstr>Osoitteen saaminen DHCP:llä (palvelin samassa aliverkossa)</vt:lpstr>
      <vt:lpstr>Osoitteen saaminen DHCP:llä (palvelin eri verkossa)</vt:lpstr>
      <vt:lpstr>DHCP:n määritykset</vt:lpstr>
    </vt:vector>
  </TitlesOfParts>
  <Company>HAMK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kilpelai</dc:creator>
  <cp:lastModifiedBy>Tapio Kilpeläinen</cp:lastModifiedBy>
  <cp:revision>19</cp:revision>
  <cp:lastPrinted>2001-02-21T14:14:14Z</cp:lastPrinted>
  <dcterms:created xsi:type="dcterms:W3CDTF">2000-09-20T12:06:05Z</dcterms:created>
  <dcterms:modified xsi:type="dcterms:W3CDTF">2015-05-12T10:12:07Z</dcterms:modified>
</cp:coreProperties>
</file>