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Barlow Bold Bold" panose="020B0604020202020204" charset="0"/>
      <p:regular r:id="rId12"/>
    </p:embeddedFont>
    <p:embeddedFont>
      <p:font typeface="Barlow Light" panose="00000400000000000000" pitchFamily="2" charset="0"/>
      <p:regular r:id="rId13"/>
    </p:embeddedFont>
    <p:embeddedFont>
      <p:font typeface="Barlow Medium" panose="00000600000000000000" pitchFamily="2" charset="0"/>
      <p:regular r:id="rId14"/>
      <p: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126" y="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hyperlink" Target="http://localhost/files/ems5/index.ph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hyperlink" Target="http://localhost/files/ems5/registration.ph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hyperlink" Target="http://localhost/files/ems5/login.ph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F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9453" y="5409222"/>
            <a:ext cx="14293894" cy="2086484"/>
            <a:chOff x="0" y="0"/>
            <a:chExt cx="19058525" cy="2781978"/>
          </a:xfrm>
        </p:grpSpPr>
        <p:sp>
          <p:nvSpPr>
            <p:cNvPr id="3" name="TextBox 3"/>
            <p:cNvSpPr txBox="1"/>
            <p:nvPr/>
          </p:nvSpPr>
          <p:spPr>
            <a:xfrm>
              <a:off x="0" y="66675"/>
              <a:ext cx="19058525" cy="15073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524"/>
                </a:lnSpc>
              </a:pPr>
              <a:endParaRPr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197493"/>
              <a:ext cx="19058525" cy="5844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98"/>
                </a:lnSpc>
              </a:pPr>
              <a:r>
                <a:rPr lang="en-US" sz="2642" spc="264" dirty="0">
                  <a:solidFill>
                    <a:srgbClr val="252827"/>
                  </a:solidFill>
                  <a:latin typeface="Barlow Medium"/>
                </a:rPr>
                <a:t>CST310: SOFTWARE DEVELOPMENT (CSC2245A)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4588616" y="5698384"/>
            <a:ext cx="9177232" cy="917723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699384" y="-4588616"/>
            <a:ext cx="9177232" cy="9177232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9453" y="3711604"/>
            <a:ext cx="14293894" cy="3168592"/>
            <a:chOff x="0" y="0"/>
            <a:chExt cx="19058525" cy="4224789"/>
          </a:xfrm>
        </p:grpSpPr>
        <p:sp>
          <p:nvSpPr>
            <p:cNvPr id="8" name="TextBox 8"/>
            <p:cNvSpPr txBox="1"/>
            <p:nvPr/>
          </p:nvSpPr>
          <p:spPr>
            <a:xfrm>
              <a:off x="0" y="66675"/>
              <a:ext cx="19058525" cy="29501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524"/>
                </a:lnSpc>
              </a:pPr>
              <a:r>
                <a:rPr lang="en-US" sz="7749" spc="-154" dirty="0">
                  <a:solidFill>
                    <a:srgbClr val="252827"/>
                  </a:solidFill>
                  <a:latin typeface="Barlow Light"/>
                </a:rPr>
                <a:t>Employee Portal Website Presentation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3640304"/>
              <a:ext cx="19058525" cy="5844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98"/>
                </a:lnSpc>
              </a:pPr>
              <a:r>
                <a:rPr lang="en-US" sz="2642" spc="264" dirty="0">
                  <a:solidFill>
                    <a:srgbClr val="252827"/>
                  </a:solidFill>
                  <a:latin typeface="Barlow Medium"/>
                </a:rPr>
                <a:t>BY JASMIN WIND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F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0" y="419100"/>
            <a:ext cx="14766947" cy="1219200"/>
            <a:chOff x="-630737" y="-4908209"/>
            <a:chExt cx="19689262" cy="7690187"/>
          </a:xfrm>
        </p:grpSpPr>
        <p:sp>
          <p:nvSpPr>
            <p:cNvPr id="3" name="TextBox 3"/>
            <p:cNvSpPr txBox="1"/>
            <p:nvPr/>
          </p:nvSpPr>
          <p:spPr>
            <a:xfrm>
              <a:off x="-630737" y="-4908209"/>
              <a:ext cx="19058525" cy="68755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524"/>
                </a:lnSpc>
              </a:pPr>
              <a:r>
                <a:rPr lang="en-US" sz="7749" spc="-154" dirty="0">
                  <a:solidFill>
                    <a:srgbClr val="252827"/>
                  </a:solidFill>
                  <a:latin typeface="Barlow Light"/>
                </a:rPr>
                <a:t>References Continued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197493"/>
              <a:ext cx="19058525" cy="5844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98"/>
                </a:lnSpc>
              </a:pPr>
              <a:endParaRPr lang="en-US" sz="2642" spc="264" dirty="0">
                <a:solidFill>
                  <a:srgbClr val="252827"/>
                </a:solidFill>
                <a:latin typeface="Barlow Medium"/>
              </a:endParaRP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4588616" y="5698384"/>
            <a:ext cx="9177232" cy="917723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699384" y="-4588616"/>
            <a:ext cx="9177232" cy="9177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621A4E-46D1-4BD7-054E-95ADD7695C16}"/>
              </a:ext>
            </a:extLst>
          </p:cNvPr>
          <p:cNvSpPr txBox="1"/>
          <p:nvPr/>
        </p:nvSpPr>
        <p:spPr>
          <a:xfrm>
            <a:off x="1983198" y="1391117"/>
            <a:ext cx="13729854" cy="4767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www.geeksforgeeks.org/. (2022, May 19). 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How to Insert Form Data into Database using PHP ?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Retrieved from www.geeksforgeeks.org/: https://www.geeksforgeeks.org/how-to-insert-form-data-into-database-using-php/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www.tutorialsteacher.com. (n.d.). 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Insert Data into Tables in SQL Server using INSERT Statement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Retrieved from TutorialsTeacher.com: https://www.tutorialsteacher.com/sqlserver/insert-data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Ycomp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(2016, Feb 29). 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Column count doesn't match value count at row 1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Retrieved from stackoverflow.com: https://stackoverflow.com/questions/18369252/column-count-doesnt-match-value-count-at-row-1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57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69203" y="2898974"/>
            <a:ext cx="8115300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300" dirty="0">
                <a:solidFill>
                  <a:srgbClr val="F8CF2C"/>
                </a:solidFill>
                <a:latin typeface="Barlow Medium"/>
              </a:rPr>
              <a:t>EMPLOYEE PORTAL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969203" y="4461059"/>
            <a:ext cx="8115300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300" dirty="0">
                <a:solidFill>
                  <a:srgbClr val="F8CF2C"/>
                </a:solidFill>
                <a:latin typeface="Barlow Medium"/>
              </a:rPr>
              <a:t>REGISTRATION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969203" y="5822472"/>
            <a:ext cx="8115300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300" dirty="0">
                <a:solidFill>
                  <a:srgbClr val="F8CF2C"/>
                </a:solidFill>
                <a:latin typeface="Barlow Medium"/>
              </a:rPr>
              <a:t>UPDATE PROFILE</a:t>
            </a:r>
          </a:p>
        </p:txBody>
      </p:sp>
      <p:sp>
        <p:nvSpPr>
          <p:cNvPr id="5" name="AutoShape 5"/>
          <p:cNvSpPr/>
          <p:nvPr/>
        </p:nvSpPr>
        <p:spPr>
          <a:xfrm>
            <a:off x="9972675" y="1924050"/>
            <a:ext cx="38100" cy="6438900"/>
          </a:xfrm>
          <a:prstGeom prst="rect">
            <a:avLst/>
          </a:prstGeom>
          <a:solidFill>
            <a:srgbClr val="F8CF2C"/>
          </a:solidFill>
        </p:spPr>
      </p:sp>
      <p:sp>
        <p:nvSpPr>
          <p:cNvPr id="6" name="TextBox 6"/>
          <p:cNvSpPr txBox="1"/>
          <p:nvPr/>
        </p:nvSpPr>
        <p:spPr>
          <a:xfrm>
            <a:off x="10877550" y="4558983"/>
            <a:ext cx="5619750" cy="1254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80"/>
              </a:lnSpc>
            </a:pPr>
            <a:r>
              <a:rPr lang="en-US" sz="8800" spc="-87" dirty="0">
                <a:solidFill>
                  <a:srgbClr val="FFFEE6"/>
                </a:solidFill>
                <a:latin typeface="Barlow Light"/>
              </a:rPr>
              <a:t>Agenda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2524066" y="-2524066"/>
            <a:ext cx="5048132" cy="504813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379491" y="6378491"/>
            <a:ext cx="7817018" cy="7817018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969203" y="6555897"/>
            <a:ext cx="8115300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200"/>
              </a:lnSpc>
              <a:spcBef>
                <a:spcPct val="0"/>
              </a:spcBef>
            </a:pPr>
            <a:r>
              <a:rPr lang="en-US" sz="3000" spc="300" dirty="0">
                <a:solidFill>
                  <a:srgbClr val="F8CF2C"/>
                </a:solidFill>
                <a:latin typeface="Barlow Medium"/>
              </a:rPr>
              <a:t>SIGN OUT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969203" y="3720475"/>
            <a:ext cx="8115300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200"/>
              </a:lnSpc>
              <a:spcBef>
                <a:spcPct val="0"/>
              </a:spcBef>
            </a:pPr>
            <a:r>
              <a:rPr lang="en-US" sz="3000" u="none" spc="300" dirty="0">
                <a:solidFill>
                  <a:srgbClr val="F8CF2C"/>
                </a:solidFill>
                <a:latin typeface="Barlow Medium"/>
              </a:rPr>
              <a:t>HOME PAGE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969203" y="5192110"/>
            <a:ext cx="8115300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200"/>
              </a:lnSpc>
              <a:spcBef>
                <a:spcPct val="0"/>
              </a:spcBef>
            </a:pPr>
            <a:r>
              <a:rPr lang="en-US" sz="3000" spc="300" dirty="0">
                <a:solidFill>
                  <a:srgbClr val="F8CF2C"/>
                </a:solidFill>
                <a:latin typeface="Barlow Medium"/>
              </a:rPr>
              <a:t>VIEW PROFILE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483450" y="828675"/>
            <a:ext cx="8115300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4200"/>
              </a:lnSpc>
              <a:spcBef>
                <a:spcPct val="0"/>
              </a:spcBef>
            </a:pPr>
            <a:r>
              <a:rPr lang="en-US" sz="3000" u="none" dirty="0">
                <a:solidFill>
                  <a:srgbClr val="FFFEE6"/>
                </a:solidFill>
                <a:latin typeface="Barlow Light"/>
              </a:rPr>
              <a:t>Purpose of the Project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969203" y="7184547"/>
            <a:ext cx="8115300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200"/>
              </a:lnSpc>
              <a:spcBef>
                <a:spcPct val="0"/>
              </a:spcBef>
            </a:pPr>
            <a:r>
              <a:rPr lang="en-US" sz="3000" spc="300" dirty="0">
                <a:solidFill>
                  <a:srgbClr val="F8CF2C"/>
                </a:solidFill>
                <a:latin typeface="Barlow Medium"/>
              </a:rPr>
              <a:t>ADMIN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F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144000" y="0"/>
            <a:ext cx="9144000" cy="10287000"/>
          </a:xfrm>
          <a:prstGeom prst="rect">
            <a:avLst/>
          </a:prstGeom>
          <a:solidFill>
            <a:srgbClr val="252827"/>
          </a:solidFill>
        </p:spPr>
      </p:sp>
      <p:grpSp>
        <p:nvGrpSpPr>
          <p:cNvPr id="3" name="Group 3"/>
          <p:cNvGrpSpPr/>
          <p:nvPr/>
        </p:nvGrpSpPr>
        <p:grpSpPr>
          <a:xfrm>
            <a:off x="1200150" y="4281488"/>
            <a:ext cx="6743700" cy="1724025"/>
            <a:chOff x="0" y="0"/>
            <a:chExt cx="8991600" cy="2298700"/>
          </a:xfrm>
        </p:grpSpPr>
        <p:sp>
          <p:nvSpPr>
            <p:cNvPr id="4" name="TextBox 4"/>
            <p:cNvSpPr txBox="1"/>
            <p:nvPr/>
          </p:nvSpPr>
          <p:spPr>
            <a:xfrm>
              <a:off x="0" y="901700"/>
              <a:ext cx="8991600" cy="1397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dirty="0">
                  <a:solidFill>
                    <a:srgbClr val="252827"/>
                  </a:solidFill>
                  <a:latin typeface="Barlow Light"/>
                </a:rPr>
                <a:t>Utilizes PHP, HTML, PHPMYADMIN and Bootstrap for styles.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0"/>
              <a:ext cx="8991600" cy="723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-36" dirty="0">
                  <a:solidFill>
                    <a:srgbClr val="252827"/>
                  </a:solidFill>
                  <a:latin typeface="Barlow Bold Bold"/>
                </a:rPr>
                <a:t>The Employee Portal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344150" y="2681288"/>
            <a:ext cx="6743700" cy="4924425"/>
            <a:chOff x="0" y="0"/>
            <a:chExt cx="8991600" cy="6565900"/>
          </a:xfrm>
        </p:grpSpPr>
        <p:sp>
          <p:nvSpPr>
            <p:cNvPr id="7" name="TextBox 7"/>
            <p:cNvSpPr txBox="1"/>
            <p:nvPr/>
          </p:nvSpPr>
          <p:spPr>
            <a:xfrm>
              <a:off x="0" y="901700"/>
              <a:ext cx="8991600" cy="5664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200"/>
                </a:lnSpc>
              </a:pPr>
              <a:r>
                <a:rPr lang="en-US" sz="3000" dirty="0">
                  <a:solidFill>
                    <a:srgbClr val="FFFEE6"/>
                  </a:solidFill>
                  <a:latin typeface="Barlow Light"/>
                </a:rPr>
                <a:t>Companies can use the portal to store employee data for: </a:t>
              </a:r>
            </a:p>
            <a:p>
              <a:pPr marL="647700" lvl="1" indent="-323850">
                <a:lnSpc>
                  <a:spcPts val="42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EE6"/>
                  </a:solidFill>
                  <a:latin typeface="Barlow Light"/>
                </a:rPr>
                <a:t>Payroll</a:t>
              </a:r>
            </a:p>
            <a:p>
              <a:pPr marL="647700" lvl="1" indent="-323850">
                <a:lnSpc>
                  <a:spcPts val="42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EE6"/>
                  </a:solidFill>
                  <a:latin typeface="Barlow Light"/>
                </a:rPr>
                <a:t>Employee information purposes</a:t>
              </a:r>
            </a:p>
            <a:p>
              <a:pPr marL="647700" lvl="1" indent="-323850">
                <a:lnSpc>
                  <a:spcPts val="42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EE6"/>
                  </a:solidFill>
                  <a:latin typeface="Barlow Light"/>
                </a:rPr>
                <a:t>Assign Leaves</a:t>
              </a:r>
            </a:p>
            <a:p>
              <a:pPr marL="647700" lvl="1" indent="-323850">
                <a:lnSpc>
                  <a:spcPts val="42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EE6"/>
                  </a:solidFill>
                  <a:latin typeface="Barlow Light"/>
                </a:rPr>
                <a:t>Assign project</a:t>
              </a:r>
            </a:p>
            <a:p>
              <a:pPr marL="647700" lvl="1" indent="-323850">
                <a:lnSpc>
                  <a:spcPts val="42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EE6"/>
                  </a:solidFill>
                  <a:latin typeface="Barlow Light"/>
                </a:rPr>
                <a:t>etc..</a:t>
              </a:r>
            </a:p>
            <a:p>
              <a:pPr algn="l">
                <a:lnSpc>
                  <a:spcPts val="4200"/>
                </a:lnSpc>
              </a:pPr>
              <a:r>
                <a:rPr lang="en-US" sz="3000" dirty="0">
                  <a:solidFill>
                    <a:srgbClr val="FFFEE6"/>
                  </a:solidFill>
                  <a:latin typeface="Barlow Light"/>
                </a:rPr>
                <a:t>Learning Experience to set up a system.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8991600" cy="723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-36" dirty="0">
                  <a:solidFill>
                    <a:srgbClr val="F8CF2C"/>
                  </a:solidFill>
                  <a:latin typeface="Barlow Bold Bold"/>
                </a:rPr>
                <a:t>Purpose: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2218559" y="-2218559"/>
            <a:ext cx="4437119" cy="4437119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928967" y="7927967"/>
            <a:ext cx="4718066" cy="47180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69445" y="1792862"/>
            <a:ext cx="14287500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60"/>
              </a:lnSpc>
            </a:pPr>
            <a:r>
              <a:rPr lang="en-US" sz="9600" spc="-96" dirty="0">
                <a:solidFill>
                  <a:srgbClr val="F8CF2C"/>
                </a:solidFill>
                <a:latin typeface="Barlow Light"/>
              </a:rPr>
              <a:t>Homepage</a:t>
            </a:r>
          </a:p>
        </p:txBody>
      </p:sp>
      <p:sp>
        <p:nvSpPr>
          <p:cNvPr id="3" name="AutoShape 3"/>
          <p:cNvSpPr/>
          <p:nvPr/>
        </p:nvSpPr>
        <p:spPr>
          <a:xfrm>
            <a:off x="7048500" y="3353983"/>
            <a:ext cx="4191000" cy="57150"/>
          </a:xfrm>
          <a:prstGeom prst="rect">
            <a:avLst/>
          </a:prstGeom>
          <a:solidFill>
            <a:srgbClr val="F8CF2C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003583" y="6002583"/>
            <a:ext cx="8568834" cy="856883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4284417" y="-4284417"/>
            <a:ext cx="8568834" cy="8568834"/>
          </a:xfrm>
          <a:prstGeom prst="rect">
            <a:avLst/>
          </a:prstGeom>
        </p:spPr>
      </p:pic>
      <p:pic>
        <p:nvPicPr>
          <p:cNvPr id="6" name="Picture 6">
            <a:hlinkClick r:id="rId4"/>
          </p:cNvPr>
          <p:cNvPicPr>
            <a:picLocks noChangeAspect="1"/>
          </p:cNvPicPr>
          <p:nvPr/>
        </p:nvPicPr>
        <p:blipFill>
          <a:blip r:embed="rId5"/>
          <a:srcRect t="19282" b="7541"/>
          <a:stretch>
            <a:fillRect/>
          </a:stretch>
        </p:blipFill>
        <p:spPr>
          <a:xfrm>
            <a:off x="3016697" y="3723038"/>
            <a:ext cx="13362190" cy="45590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F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763250" y="0"/>
            <a:ext cx="7524750" cy="10287000"/>
          </a:xfrm>
          <a:prstGeom prst="rect">
            <a:avLst/>
          </a:prstGeom>
          <a:solidFill>
            <a:srgbClr val="252827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845817" y="8844817"/>
            <a:ext cx="2884366" cy="288436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845817" y="-1442183"/>
            <a:ext cx="2884366" cy="2884366"/>
          </a:xfrm>
          <a:prstGeom prst="rect">
            <a:avLst/>
          </a:prstGeom>
        </p:spPr>
      </p:pic>
      <p:pic>
        <p:nvPicPr>
          <p:cNvPr id="5" name="Picture 5">
            <a:hlinkClick r:id="rId4"/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017131" y="3160708"/>
            <a:ext cx="7016988" cy="3418344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028700" y="2457450"/>
            <a:ext cx="8801100" cy="5372100"/>
            <a:chOff x="0" y="0"/>
            <a:chExt cx="11734800" cy="7162800"/>
          </a:xfrm>
        </p:grpSpPr>
        <p:sp>
          <p:nvSpPr>
            <p:cNvPr id="7" name="TextBox 7"/>
            <p:cNvSpPr txBox="1"/>
            <p:nvPr/>
          </p:nvSpPr>
          <p:spPr>
            <a:xfrm>
              <a:off x="0" y="-76200"/>
              <a:ext cx="11734800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0" dirty="0">
                  <a:solidFill>
                    <a:srgbClr val="252827"/>
                  </a:solidFill>
                  <a:latin typeface="Barlow Medium"/>
                </a:rPr>
                <a:t>REGISTRATION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413000"/>
              <a:ext cx="11734800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0" dirty="0">
                  <a:solidFill>
                    <a:srgbClr val="252827"/>
                  </a:solidFill>
                  <a:latin typeface="Barlow Medium"/>
                </a:rPr>
                <a:t>VIEW PROFILE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4902200"/>
              <a:ext cx="11734800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0" dirty="0">
                  <a:solidFill>
                    <a:srgbClr val="252827"/>
                  </a:solidFill>
                  <a:latin typeface="Barlow Medium"/>
                </a:rPr>
                <a:t>UPDATE PROFILE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787400"/>
              <a:ext cx="11734800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dirty="0">
                  <a:solidFill>
                    <a:srgbClr val="252827"/>
                  </a:solidFill>
                  <a:latin typeface="Barlow Light"/>
                </a:rPr>
                <a:t>Employees can register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3276600"/>
              <a:ext cx="11734800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dirty="0">
                  <a:solidFill>
                    <a:srgbClr val="252827"/>
                  </a:solidFill>
                  <a:latin typeface="Barlow Light"/>
                </a:rPr>
                <a:t>Employees can view the profile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5765800"/>
              <a:ext cx="11734800" cy="1397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dirty="0">
                  <a:solidFill>
                    <a:srgbClr val="252827"/>
                  </a:solidFill>
                  <a:latin typeface="Barlow Light"/>
                </a:rPr>
                <a:t>Employees can update the information or the password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913104" y="1924050"/>
            <a:ext cx="57150" cy="6438900"/>
          </a:xfrm>
          <a:prstGeom prst="rect">
            <a:avLst/>
          </a:prstGeom>
          <a:solidFill>
            <a:srgbClr val="F8CF2C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3711386" y="6575614"/>
            <a:ext cx="7422772" cy="742277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576614" y="-3711386"/>
            <a:ext cx="7422772" cy="7422772"/>
          </a:xfrm>
          <a:prstGeom prst="rect">
            <a:avLst/>
          </a:prstGeom>
        </p:spPr>
      </p:pic>
      <p:pic>
        <p:nvPicPr>
          <p:cNvPr id="5" name="Picture 5">
            <a:hlinkClick r:id="rId4"/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325552" y="3668323"/>
            <a:ext cx="7295219" cy="2907291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028700" y="4548188"/>
            <a:ext cx="7241381" cy="1190625"/>
            <a:chOff x="0" y="0"/>
            <a:chExt cx="9655175" cy="1587500"/>
          </a:xfrm>
        </p:grpSpPr>
        <p:sp>
          <p:nvSpPr>
            <p:cNvPr id="7" name="TextBox 7"/>
            <p:cNvSpPr txBox="1"/>
            <p:nvPr/>
          </p:nvSpPr>
          <p:spPr>
            <a:xfrm>
              <a:off x="0" y="901700"/>
              <a:ext cx="9655175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3000" dirty="0">
                  <a:solidFill>
                    <a:srgbClr val="FFFEE6"/>
                  </a:solidFill>
                  <a:latin typeface="Barlow Light"/>
                </a:rPr>
                <a:t>The employee can sign out.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9655175" cy="723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320"/>
                </a:lnSpc>
              </a:pPr>
              <a:r>
                <a:rPr lang="en-US" sz="3600" spc="-36" dirty="0">
                  <a:solidFill>
                    <a:srgbClr val="F8CF2C"/>
                  </a:solidFill>
                  <a:latin typeface="Barlow Bold Bold"/>
                </a:rPr>
                <a:t>Sign out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435076" y="2349799"/>
            <a:ext cx="8572500" cy="1190625"/>
            <a:chOff x="0" y="0"/>
            <a:chExt cx="11430000" cy="1587500"/>
          </a:xfrm>
        </p:grpSpPr>
        <p:sp>
          <p:nvSpPr>
            <p:cNvPr id="3" name="TextBox 3"/>
            <p:cNvSpPr txBox="1"/>
            <p:nvPr/>
          </p:nvSpPr>
          <p:spPr>
            <a:xfrm>
              <a:off x="0" y="901700"/>
              <a:ext cx="11430000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dirty="0">
                  <a:solidFill>
                    <a:srgbClr val="FFFEE6"/>
                  </a:solidFill>
                  <a:latin typeface="Barlow Light"/>
                </a:rPr>
                <a:t>The admin can sign in and see the employees.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1430000" cy="723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</a:pPr>
              <a:r>
                <a:rPr lang="en-US" sz="3600" spc="-36" dirty="0">
                  <a:solidFill>
                    <a:srgbClr val="F8CF2C"/>
                  </a:solidFill>
                  <a:latin typeface="Barlow Bold Bold"/>
                </a:rPr>
                <a:t>Admin Access</a:t>
              </a:r>
            </a:p>
          </p:txBody>
        </p:sp>
      </p:grpSp>
      <p:sp>
        <p:nvSpPr>
          <p:cNvPr id="5" name="AutoShape 5"/>
          <p:cNvSpPr/>
          <p:nvPr/>
        </p:nvSpPr>
        <p:spPr>
          <a:xfrm>
            <a:off x="7981950" y="3857625"/>
            <a:ext cx="38100" cy="2571750"/>
          </a:xfrm>
          <a:prstGeom prst="rect">
            <a:avLst/>
          </a:prstGeom>
          <a:solidFill>
            <a:srgbClr val="F8CF2C"/>
          </a:solidFill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870640" y="-5251694"/>
            <a:ext cx="7725333" cy="772533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3274450" y="8097638"/>
            <a:ext cx="7725333" cy="772533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572885" y="4002352"/>
            <a:ext cx="8943081" cy="3748374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28700" y="4592638"/>
            <a:ext cx="6286500" cy="1158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800"/>
              </a:lnSpc>
            </a:pPr>
            <a:r>
              <a:rPr lang="en-US" sz="8000" spc="-80" dirty="0">
                <a:solidFill>
                  <a:srgbClr val="FFFEE6"/>
                </a:solidFill>
                <a:latin typeface="Barlow Light"/>
              </a:rPr>
              <a:t>Admin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F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97053" y="4100258"/>
            <a:ext cx="14293894" cy="2086484"/>
            <a:chOff x="0" y="0"/>
            <a:chExt cx="19058525" cy="2781978"/>
          </a:xfrm>
        </p:grpSpPr>
        <p:sp>
          <p:nvSpPr>
            <p:cNvPr id="3" name="TextBox 3"/>
            <p:cNvSpPr txBox="1"/>
            <p:nvPr/>
          </p:nvSpPr>
          <p:spPr>
            <a:xfrm>
              <a:off x="0" y="66675"/>
              <a:ext cx="19058525" cy="15073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524"/>
                </a:lnSpc>
              </a:pPr>
              <a:r>
                <a:rPr lang="en-US" sz="7749" spc="-154" dirty="0">
                  <a:solidFill>
                    <a:srgbClr val="252827"/>
                  </a:solidFill>
                  <a:latin typeface="Barlow Light"/>
                </a:rPr>
                <a:t>The End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197493"/>
              <a:ext cx="19058525" cy="5844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98"/>
                </a:lnSpc>
              </a:pPr>
              <a:r>
                <a:rPr lang="en-US" sz="2642" spc="264" dirty="0">
                  <a:solidFill>
                    <a:srgbClr val="252827"/>
                  </a:solidFill>
                  <a:latin typeface="Barlow Medium"/>
                </a:rPr>
                <a:t>THANKS FOR VIEWING THIS PRESENTION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4588616" y="5698384"/>
            <a:ext cx="9177232" cy="917723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699384" y="-4588616"/>
            <a:ext cx="9177232" cy="91772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F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0" y="419100"/>
            <a:ext cx="14766947" cy="1219200"/>
            <a:chOff x="-630737" y="-4908209"/>
            <a:chExt cx="19689262" cy="7690187"/>
          </a:xfrm>
        </p:grpSpPr>
        <p:sp>
          <p:nvSpPr>
            <p:cNvPr id="3" name="TextBox 3"/>
            <p:cNvSpPr txBox="1"/>
            <p:nvPr/>
          </p:nvSpPr>
          <p:spPr>
            <a:xfrm>
              <a:off x="-630737" y="-4908209"/>
              <a:ext cx="19058525" cy="15073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524"/>
                </a:lnSpc>
              </a:pPr>
              <a:r>
                <a:rPr lang="en-US" sz="7749" spc="-154" dirty="0">
                  <a:solidFill>
                    <a:srgbClr val="252827"/>
                  </a:solidFill>
                  <a:latin typeface="Barlow Light"/>
                </a:rPr>
                <a:t>References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197493"/>
              <a:ext cx="19058525" cy="5844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98"/>
                </a:lnSpc>
              </a:pPr>
              <a:endParaRPr lang="en-US" sz="2642" spc="264" dirty="0">
                <a:solidFill>
                  <a:srgbClr val="252827"/>
                </a:solidFill>
                <a:latin typeface="Barlow Medium"/>
              </a:endParaRP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4588616" y="5698384"/>
            <a:ext cx="9177232" cy="917723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699384" y="-4588616"/>
            <a:ext cx="9177232" cy="9177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621A4E-46D1-4BD7-054E-95ADD7695C16}"/>
              </a:ext>
            </a:extLst>
          </p:cNvPr>
          <p:cNvSpPr txBox="1"/>
          <p:nvPr/>
        </p:nvSpPr>
        <p:spPr>
          <a:xfrm>
            <a:off x="1983198" y="1391117"/>
            <a:ext cx="13729854" cy="7121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Management System in PHP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(2020, September 11). Retrieved from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1sourcecodr.blogspot.com: https://1sourcecodr.blogspot.com/2020/09/employee-managementsystem-in-php-mysql.html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geeksforgeeks.org. (2022, July 22). 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HTML form Tag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Retrieved from geeksforgeeks.org: https://www.geeksforgeeks.org/html-form-tag/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getbootstrap.com/. (n.d.). 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Buttons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Retrieved from getbootstrap.com/: https://getbootstrap.com/docs/5.2/components/buttons/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getbootstrap.com/. (n.d.). 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Tables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Retrieved from getbootstrap.com: https://getbootstrap.com/docs/4.0/content/tables/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stackoverflow.com. (2013,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Augst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13). 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PHP parse/syntax errors; and how to solve them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Retrieved from stackoverflow.com: https://stackoverflow.com/questions/18050071/php-parse-syntax-errors-and-how-to-solve-them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Step, S. b. (2021, May 28). 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PHP CRUD || Create, Read, Update, Delete.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Retrieved from youtube.com: youtube.com/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watch?v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=72U5Af8KUpA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W3Schools. (n.d.). 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PHP OOP - Classes and Objects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Retrieved from www.w3schools.com: https://www.w3schools.com/php/php_oop_classes_objects.asp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487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488</Words>
  <Application>Microsoft Office PowerPoint</Application>
  <PresentationFormat>Custom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Barlow Medium</vt:lpstr>
      <vt:lpstr>Barlow Bold Bold</vt:lpstr>
      <vt:lpstr>Calibri</vt:lpstr>
      <vt:lpstr>Barlow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Yellow Basic Presentation Template</dc:title>
  <dc:creator>Jasmin Wind</dc:creator>
  <cp:lastModifiedBy>Jasmin Wind</cp:lastModifiedBy>
  <cp:revision>3</cp:revision>
  <dcterms:created xsi:type="dcterms:W3CDTF">2006-08-16T00:00:00Z</dcterms:created>
  <dcterms:modified xsi:type="dcterms:W3CDTF">2022-12-04T19:54:57Z</dcterms:modified>
  <dc:identifier>DAFT0v8moA0</dc:identifier>
</cp:coreProperties>
</file>