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827c563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827c563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827c56353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827c56353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827c56353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827c56353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827c56353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827c56353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827c563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827c563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827c563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827c563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827c563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827c563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827c563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827c563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1016/j.jag.2023.1032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1216050" y="735900"/>
            <a:ext cx="6537000" cy="2635800"/>
          </a:xfrm>
          <a:prstGeom prst="rect">
            <a:avLst/>
          </a:prstGeom>
          <a:solidFill>
            <a:srgbClr val="616670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4294967295" type="ctrTitle"/>
          </p:nvPr>
        </p:nvSpPr>
        <p:spPr>
          <a:xfrm>
            <a:off x="1285900" y="665175"/>
            <a:ext cx="7220400" cy="24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200">
                <a:solidFill>
                  <a:srgbClr val="FFFFFF"/>
                </a:solidFill>
              </a:rPr>
              <a:t>A novel approach towards continuous monitoring of</a:t>
            </a:r>
            <a:r>
              <a:rPr lang="zh-CN" sz="3200"/>
              <a:t> </a:t>
            </a:r>
            <a:r>
              <a:rPr lang="zh-CN" sz="3200">
                <a:solidFill>
                  <a:srgbClr val="A61C00"/>
                </a:solidFill>
              </a:rPr>
              <a:t>forest change dynamics in fragmented landscapes </a:t>
            </a:r>
            <a:r>
              <a:rPr lang="zh-CN" sz="3200">
                <a:solidFill>
                  <a:srgbClr val="FFFFFF"/>
                </a:solidFill>
              </a:rPr>
              <a:t>using time series Landsat imagery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79" name="Google Shape;279;p13"/>
          <p:cNvSpPr txBox="1"/>
          <p:nvPr>
            <p:ph idx="4294967295" type="subTitle"/>
          </p:nvPr>
        </p:nvSpPr>
        <p:spPr>
          <a:xfrm>
            <a:off x="311700" y="3800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FFFFFF"/>
                </a:solidFill>
              </a:rPr>
              <a:t>J</a:t>
            </a:r>
            <a:r>
              <a:rPr lang="zh-CN" sz="1600">
                <a:solidFill>
                  <a:srgbClr val="FFFFFF"/>
                </a:solidFill>
              </a:rPr>
              <a:t>ingmiao Fei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600">
                <a:solidFill>
                  <a:srgbClr val="FFFFFF"/>
                </a:solidFill>
              </a:rPr>
              <a:t>MUSA 6500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80" name="Google Shape;280;p13"/>
          <p:cNvSpPr txBox="1"/>
          <p:nvPr>
            <p:ph idx="4294967295" type="subTitle"/>
          </p:nvPr>
        </p:nvSpPr>
        <p:spPr>
          <a:xfrm>
            <a:off x="4913475" y="4755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zh-CN" sz="1050">
                <a:solidFill>
                  <a:srgbClr val="FFFFFF"/>
                </a:solidFill>
              </a:rPr>
              <a:t>Cover Image Source: https://foundtheworld.com/amazon-rainforest/ </a:t>
            </a:r>
            <a:endParaRPr sz="10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7844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Forests are the largest terrestrial ecosystems on Earth and play an important role in global carbon cycling, climate regulation, and biodiversity conservation.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 However, in recent years, </a:t>
            </a: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forest fragmentation has intensified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 due to human activities (such as small-scale logging, selective logging) and natural factors, leading to enhanced edge effects and increased carbon emissions. 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Since these changes are usually </a:t>
            </a: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low-intensity and small-scale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, they are difficult to detect effectively using remote sensing data with medium spatial resolution (such as Landsat). Therefore,</a:t>
            </a: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 a more precise method is urgently needed to monitor the dynamic changes of fragmented forests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Purpose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6436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990000"/>
                </a:solidFill>
                <a:highlight>
                  <a:srgbClr val="FFFFFF"/>
                </a:highlight>
              </a:rPr>
              <a:t>This study aims to develop a generalized approach based on the PFI that can better track changes in fragmented forest landscapes.</a:t>
            </a:r>
            <a:endParaRPr b="1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specific objectives: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present a new index, </a:t>
            </a:r>
            <a:r>
              <a:rPr b="1" lang="zh-CN"/>
              <a:t>Pure Forest Index (PFI)</a:t>
            </a:r>
            <a:r>
              <a:rPr lang="zh-CN"/>
              <a:t> to enhance the observed signal response of the pixel caused by sub-pixel forest changes;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CN"/>
              <a:t>apply the new method to the Amazon and interpret the </a:t>
            </a:r>
            <a:r>
              <a:rPr b="1" lang="zh-CN"/>
              <a:t>spatial and temporal patterns</a:t>
            </a:r>
            <a:r>
              <a:rPr lang="zh-CN"/>
              <a:t>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zh-CN"/>
              <a:t>compare</a:t>
            </a:r>
            <a:r>
              <a:rPr lang="zh-CN"/>
              <a:t> the proposed method against commonly used VIs and similar State-of-the-Art (SOTA) approaches.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</a:t>
            </a:r>
            <a:r>
              <a:rPr lang="zh-CN"/>
              <a:t>ethods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096325" y="1527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zh-CN" sz="1310"/>
              <a:t>This study developed a new index, the Pure Forest Index (PFI), and combined it with the Continuous Change Detection and Classification algorithm (CCDC) to form the CCDC-PFI algorithm for forest change monitoring in the Amazon rainforest .</a:t>
            </a:r>
            <a:endParaRPr b="1"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zh-CN" sz="1310"/>
              <a:t>The main research steps are as follows: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zh-CN" sz="1310"/>
              <a:t>Data acquisition and preprocessing:</a:t>
            </a:r>
            <a:r>
              <a:rPr lang="zh-CN" sz="1310"/>
              <a:t> Landsat TM, ETM+, and OLI data were used, and atmospheric correction, cloud occlusion removal, and time series normalization were performed.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zh-CN" sz="1310"/>
              <a:t>PFI index development:</a:t>
            </a:r>
            <a:r>
              <a:rPr lang="zh-CN" sz="1310"/>
              <a:t> Spectral mixture analysis (SMA) and vegetation index (VI) were combined to remove non-forest background information in pixels to enhance the signal of forest change.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zh-CN" sz="1310"/>
              <a:t>CCDC-PFI algorithm application: </a:t>
            </a:r>
            <a:r>
              <a:rPr lang="zh-CN" sz="1310"/>
              <a:t>The CCDC algorithm was used to fit the PFI time series, detect the mutation points of forest change, and classify them as forest loss, forest recovery, or stable state.</a:t>
            </a:r>
            <a:endParaRPr sz="13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Methods - PFI index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056750" y="1383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990000"/>
                </a:solidFill>
              </a:rPr>
              <a:t>The main innovation of the method is the development of the PFI index. </a:t>
            </a:r>
            <a:endParaRPr b="1" sz="1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</a:rPr>
              <a:t>In remote sensing, each pixel’s surface reflectance is </a:t>
            </a:r>
            <a:r>
              <a:rPr b="1" lang="zh-CN" sz="1200">
                <a:solidFill>
                  <a:srgbClr val="000000"/>
                </a:solidFill>
              </a:rPr>
              <a:t>a mix of various components</a:t>
            </a:r>
            <a:r>
              <a:rPr lang="zh-CN" sz="1200">
                <a:solidFill>
                  <a:srgbClr val="000000"/>
                </a:solidFill>
              </a:rPr>
              <a:t> (e.g., forest, soil, non-vegetated areas) with different proportions. In heterogeneous areas, </a:t>
            </a:r>
            <a:r>
              <a:rPr b="1" lang="zh-CN" sz="1200">
                <a:solidFill>
                  <a:srgbClr val="000000"/>
                </a:solidFill>
              </a:rPr>
              <a:t>small proportions of certain components</a:t>
            </a:r>
            <a:r>
              <a:rPr lang="zh-CN" sz="1200">
                <a:solidFill>
                  <a:srgbClr val="000000"/>
                </a:solidFill>
              </a:rPr>
              <a:t> may not significantly affect the overall reflectance or vegetation index (VI), making </a:t>
            </a:r>
            <a:r>
              <a:rPr b="1" lang="zh-CN" sz="1200">
                <a:solidFill>
                  <a:srgbClr val="000000"/>
                </a:solidFill>
              </a:rPr>
              <a:t>subtle forest changes hard to detect</a:t>
            </a:r>
            <a:r>
              <a:rPr lang="zh-CN" sz="1200">
                <a:solidFill>
                  <a:srgbClr val="000000"/>
                </a:solidFill>
              </a:rPr>
              <a:t> with traditional remote sensing methods.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</a:rPr>
              <a:t>PFI addresses this by enhancing forest reflectance variations and </a:t>
            </a:r>
            <a:r>
              <a:rPr b="1" lang="zh-CN" sz="1200">
                <a:solidFill>
                  <a:srgbClr val="000000"/>
                </a:solidFill>
              </a:rPr>
              <a:t>reducing background(including NPV, soil, cloud and shade in this research) interference</a:t>
            </a:r>
            <a:r>
              <a:rPr lang="zh-CN" sz="1200">
                <a:solidFill>
                  <a:srgbClr val="000000"/>
                </a:solidFill>
              </a:rPr>
              <a:t>. T</a:t>
            </a:r>
            <a:r>
              <a:rPr lang="zh-CN" sz="1200">
                <a:solidFill>
                  <a:srgbClr val="000000"/>
                </a:solidFill>
              </a:rPr>
              <a:t>he contribution of the background to a pixel is represented by the product of the background endmember standard VI value and its corresponding abundance. </a:t>
            </a:r>
            <a:r>
              <a:rPr lang="zh-CN" sz="1200">
                <a:solidFill>
                  <a:srgbClr val="000000"/>
                </a:solidFill>
              </a:rPr>
              <a:t>It calculates the VI of the "pure forest" part of the pixel by removing background influences, offering a more accurate reflection of forest changes.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000000"/>
                </a:solidFill>
              </a:rPr>
              <a:t>Main steps:</a:t>
            </a:r>
            <a:endParaRPr b="1"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lang="zh-CN" sz="1200">
                <a:solidFill>
                  <a:srgbClr val="000000"/>
                </a:solidFill>
              </a:rPr>
              <a:t>Using the VI of all components as a basis.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lang="zh-CN" sz="1200">
                <a:solidFill>
                  <a:srgbClr val="000000"/>
                </a:solidFill>
              </a:rPr>
              <a:t>Interpolating to remove the background effects.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AutoNum type="arabicPeriod"/>
            </a:pPr>
            <a:r>
              <a:rPr lang="zh-CN" sz="1200">
                <a:solidFill>
                  <a:srgbClr val="000000"/>
                </a:solidFill>
              </a:rPr>
              <a:t>Extracting the VI representing only the forest area.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2"/>
                </a:solidFill>
              </a:rPr>
              <a:t>Methods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075" y="1687125"/>
            <a:ext cx="5072599" cy="345637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253800"/>
            <a:ext cx="7424100" cy="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zh-CN" sz="1310"/>
              <a:t>As introduced on the previous page, the figure below shows the framework of the entire method.</a:t>
            </a:r>
            <a:endParaRPr sz="13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Key takeaways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ts val="1300"/>
              <a:buAutoNum type="arabicPeriod"/>
            </a:pPr>
            <a:r>
              <a:rPr b="1" lang="zh-CN">
                <a:solidFill>
                  <a:srgbClr val="990000"/>
                </a:solidFill>
              </a:rPr>
              <a:t>Forest change trends：</a:t>
            </a:r>
            <a:endParaRPr b="1">
              <a:solidFill>
                <a:srgbClr val="99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Forest loss far exceeds forest recovery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Between 1986 and 2020, the Amazon rainforest experienced a net loss of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383,452 km²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433,877 km²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forest lost and only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50,425 km²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recovered.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Deforestation accelerated significantly after 2000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primarily in the southern Brazilian Amazon, gradually expanding northward.</a:t>
            </a:r>
            <a:endParaRPr b="1" sz="1300">
              <a:solidFill>
                <a:srgbClr val="1F232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AutoNum type="arabicPeriod"/>
            </a:pPr>
            <a:r>
              <a:rPr b="1" lang="zh-CN">
                <a:solidFill>
                  <a:srgbClr val="990000"/>
                </a:solidFill>
              </a:rPr>
              <a:t>High accuracy of the new method:</a:t>
            </a:r>
            <a:endParaRPr b="1">
              <a:solidFill>
                <a:srgbClr val="99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CCDC-PFI method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outperforms traditional vegetation index (VI) methods and existing approaches such as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CODED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CCDC-SMA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improving detection accuracy by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0.02–0.35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Achieves an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accuracy (OA) of 0.94 ± 0.03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a </a:t>
            </a: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error of only 0.83 years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300">
              <a:solidFill>
                <a:srgbClr val="1F232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300"/>
              <a:buAutoNum type="arabicPeriod"/>
            </a:pPr>
            <a:r>
              <a:rPr b="1" lang="zh-CN">
                <a:solidFill>
                  <a:srgbClr val="990000"/>
                </a:solidFill>
              </a:rPr>
              <a:t>Policy Implications</a:t>
            </a:r>
            <a:r>
              <a:rPr lang="zh-CN">
                <a:solidFill>
                  <a:srgbClr val="990000"/>
                </a:solidFill>
              </a:rPr>
              <a:t>: </a:t>
            </a:r>
            <a:endParaRPr>
              <a:solidFill>
                <a:srgbClr val="99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300"/>
              <a:buAutoNum type="alphaLcPeriod"/>
            </a:pPr>
            <a:r>
              <a:rPr lang="zh-CN" sz="1300">
                <a:solidFill>
                  <a:srgbClr val="1F2328"/>
                </a:solidFill>
              </a:rPr>
              <a:t>Enables more precise carbon emission assessments.</a:t>
            </a:r>
            <a:endParaRPr sz="13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</a:t>
            </a:r>
            <a:r>
              <a:rPr lang="zh-CN"/>
              <a:t>uther thoughts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300"/>
              <a:buChar char="●"/>
            </a:pP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How can the Pure Forest Index (PFI) be integrated with real-time satellite monitoring and deep learning to </a:t>
            </a:r>
            <a:r>
              <a:rPr b="1" lang="zh-CN">
                <a:solidFill>
                  <a:srgbClr val="1F2328"/>
                </a:solidFill>
                <a:highlight>
                  <a:srgbClr val="FFFFFF"/>
                </a:highlight>
              </a:rPr>
              <a:t>predict and enhance early detection and prevention</a:t>
            </a:r>
            <a:r>
              <a:rPr lang="zh-CN">
                <a:solidFill>
                  <a:srgbClr val="1F2328"/>
                </a:solidFill>
                <a:highlight>
                  <a:srgbClr val="FFFFFF"/>
                </a:highlight>
              </a:rPr>
              <a:t> of deforestation in other fragmented forest regions?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</a:t>
            </a:r>
            <a:r>
              <a:rPr lang="zh-CN"/>
              <a:t>eference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zh-CN"/>
              <a:t>Cai, Y., Shi, Q., Xu, X., &amp; Liu, X. (2023). </a:t>
            </a:r>
            <a:r>
              <a:rPr i="1" lang="zh-CN"/>
              <a:t>A novel approach towards continuous monitoring of forest change dynamics in fragmented landscapes using time series Landsat imagery</a:t>
            </a:r>
            <a:r>
              <a:rPr lang="zh-CN"/>
              <a:t>. </a:t>
            </a:r>
            <a:r>
              <a:rPr i="1" lang="zh-CN"/>
              <a:t>International Journal of Applied Earth Observation and Geoinformation</a:t>
            </a:r>
            <a:r>
              <a:rPr lang="zh-CN"/>
              <a:t>, 118, 103226.</a:t>
            </a:r>
            <a:r>
              <a:rPr lang="zh-CN" u="sng">
                <a:solidFill>
                  <a:schemeClr val="hlink"/>
                </a:solidFill>
                <a:hlinkClick r:id="rId3"/>
              </a:rPr>
              <a:t> https://doi.org/10.1016/j.jag.2023.103226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