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71" r:id="rId3"/>
    <p:sldId id="273" r:id="rId4"/>
    <p:sldId id="259" r:id="rId5"/>
    <p:sldId id="274" r:id="rId6"/>
    <p:sldId id="262" r:id="rId7"/>
    <p:sldId id="266" r:id="rId8"/>
    <p:sldId id="272" r:id="rId9"/>
    <p:sldId id="264" r:id="rId10"/>
    <p:sldId id="267" r:id="rId11"/>
    <p:sldId id="275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52" autoAdjust="0"/>
  </p:normalViewPr>
  <p:slideViewPr>
    <p:cSldViewPr>
      <p:cViewPr>
        <p:scale>
          <a:sx n="100" d="100"/>
          <a:sy n="100" d="100"/>
        </p:scale>
        <p:origin x="2598" y="1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917CFF-CFF1-4266-AECF-B28EA3DE68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3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7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62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69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27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30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9BDF-B66D-4D25-BDCB-78CA08E222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6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B16D-8E0E-4447-922B-7C76899524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D3D-72B3-429F-8543-D358967119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3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EAC0B-E07E-4B1D-B76D-7C842107E6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8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7976C-A7C3-43D4-ADFD-0A25DEF8A1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B6774A-2B00-4D25-8575-6FE7727D4F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E918-8F6D-402C-9413-3EAC722626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491-19A6-4B0C-BF96-D48A506F1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4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18DD-B1EC-4077-B507-BDB48986B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8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69C7B-9EA3-4757-B1BB-353DF21442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5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EF026A-CE7A-41EE-8E21-3BB98D4077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1997076"/>
            <a:ext cx="7753350" cy="1431925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/>
              <a:t>基于哈夫曼算法的文件压缩与解压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5E10940-F3B7-4EB2-B6F8-4153C80FE9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90801" y="4581526"/>
            <a:ext cx="7681913" cy="1057275"/>
          </a:xfrm>
        </p:spPr>
        <p:txBody>
          <a:bodyPr/>
          <a:lstStyle/>
          <a:p>
            <a:pPr algn="ctr"/>
            <a:r>
              <a:rPr lang="zh-CN" altLang="en-US" dirty="0"/>
              <a:t>数据结构课程设计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77E0E09-FBBD-486C-8674-7862E581E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63426F4-F234-4623-86CD-D82320324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1595438"/>
          </a:xfrm>
        </p:spPr>
        <p:txBody>
          <a:bodyPr/>
          <a:lstStyle/>
          <a:p>
            <a:r>
              <a:rPr lang="zh-CN" altLang="en-US" dirty="0"/>
              <a:t>字节流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位流的实现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可以用一个</a:t>
            </a:r>
            <a:r>
              <a:rPr lang="en-US" altLang="zh-CN" dirty="0"/>
              <a:t>int</a:t>
            </a:r>
            <a:r>
              <a:rPr lang="zh-CN" altLang="en-US" dirty="0"/>
              <a:t>或</a:t>
            </a:r>
            <a:r>
              <a:rPr lang="en-US" altLang="zh-CN" dirty="0"/>
              <a:t>int</a:t>
            </a:r>
            <a:r>
              <a:rPr lang="zh-CN" altLang="en-US" dirty="0"/>
              <a:t>数组作为位流缓冲区，将字节的位编码逐位追加到位流缓冲区中。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0AE386-D121-41C9-8A0B-90FA542823CE}"/>
              </a:ext>
            </a:extLst>
          </p:cNvPr>
          <p:cNvSpPr/>
          <p:nvPr/>
        </p:nvSpPr>
        <p:spPr>
          <a:xfrm>
            <a:off x="119336" y="620688"/>
            <a:ext cx="11953328" cy="561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演示如何向输出流中写入二进制位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指向目标输出流实例，为了避免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语法的过多使用，这里用了指针。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更合理的做法应该是用引用，在构造函数进行初始化。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字节缓冲，准备写入流的位要先写到字节缓冲中，当字节缓冲填满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后，才将一个字节写入目标流中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</a:t>
            </a:r>
          </a:p>
          <a:p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位写入屏蔽字，准备写入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的对应位为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，其他位为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bitmask;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初始化指定的位输出流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Init(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从高位向低位写入，屏蔽字初始时字节最高位置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向位输出流中写入一个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bit)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(bit)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|=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&gt;&gt;=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屏蔽位右移到下一位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已填满一个字节，将字节写入目标流中，重置字节缓冲和屏蔽字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结束向位输出流中写入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Over(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将未填满的最后一个字节写入目标流中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Init(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当向文件流输入时，将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替换为文件流实例即可。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演示向位输出流写出一组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的过程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aBitString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"010000000100000101000010010000110100"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ch:aBitString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Over(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0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A8F458-E88C-43E0-8910-5D93988FC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DCBDB6-29FD-44E5-921E-926F94886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3197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文件压缩过程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从原文件中逐个字节读入，统计字节出现频率；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构造哈夫曼树、字节哈夫曼编码；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生成编码头，写入压缩文件中；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从原文件中逐个字节读入，将该字节的哈夫曼编码逐位输入到位流缓冲区中，当位流缓冲区中有可输出的字节时（一个字节被填满时），即将该字节写入压缩文件中，并复位位流缓冲区；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原文件扫描结束后，检查位流缓冲区是否为空，若有剩余位流，则在编码头中标注出剩余位数，并将剩余位流字节整理（左对齐）后写入压缩文件中；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FF709D-F28A-411E-889E-E27BC91AA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47A651-A78C-44F4-B499-1D2D80F44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1905000"/>
            <a:ext cx="7570787" cy="4332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文件解压过程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从压缩文件中读取编码头，还原哈夫曼树；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从压缩文件中逐字节读入压缩编码，并逐位扫描，进行解码，每解出一个字节，将其写入解压缩文件中。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64B9B4D-7CCF-4DD3-8A38-6F732F33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设计具体要求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3BB52E-D790-4F49-BFEC-CE28ABADE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实现目标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编写程序，可以将指定的文件用哈夫曼算法压缩为一个新的文件，也可以将一个压缩后的文件还原。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具体要求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用同一个程序完成压缩和解压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采用命令行工作方式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以命令行参数指定工作方式、被操作文件名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命令行使用方法举例：</a:t>
            </a:r>
          </a:p>
          <a:p>
            <a:pPr lvl="2">
              <a:lnSpc>
                <a:spcPct val="210000"/>
              </a:lnSpc>
            </a:pPr>
            <a:r>
              <a:rPr lang="zh-CN" altLang="en-US" sz="2000" dirty="0"/>
              <a:t>压缩文件：</a:t>
            </a:r>
            <a:r>
              <a:rPr lang="en-US" altLang="zh-CN" sz="2000" dirty="0" err="1"/>
              <a:t>HuffZip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z</a:t>
            </a:r>
            <a:r>
              <a:rPr lang="en-US" altLang="zh-CN" sz="2000" dirty="0"/>
              <a:t> 1.txt 1.huf</a:t>
            </a:r>
          </a:p>
          <a:p>
            <a:pPr lvl="2">
              <a:lnSpc>
                <a:spcPct val="210000"/>
              </a:lnSpc>
            </a:pPr>
            <a:r>
              <a:rPr lang="zh-CN" altLang="en-US" sz="2000" dirty="0"/>
              <a:t>解压文件：</a:t>
            </a:r>
            <a:r>
              <a:rPr lang="en-US" altLang="zh-CN" sz="2000" dirty="0" err="1"/>
              <a:t>HuffZip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x</a:t>
            </a:r>
            <a:r>
              <a:rPr lang="en-US" altLang="zh-CN" sz="2000" dirty="0"/>
              <a:t> 1.huf 1.txt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C457DF-EC7A-4459-A25B-39DCD517E992}"/>
              </a:ext>
            </a:extLst>
          </p:cNvPr>
          <p:cNvSpPr/>
          <p:nvPr/>
        </p:nvSpPr>
        <p:spPr>
          <a:xfrm>
            <a:off x="2135560" y="476672"/>
            <a:ext cx="8640960" cy="5747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演示如何使用命令行参数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显示使用说明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"Usage: demo01 [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z|x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   z means zip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to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, x means extract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to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带命令行参数的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函数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命令行参数：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"]: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[i]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检查命令行参数，如果没有读到所需要的命令行参数，提示使用说明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stricmp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"-z"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"Zip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to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..."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stricmp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"-x"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"Extract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to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..."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BAC1E-10E0-4DFA-B7CC-E7E8AF112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设计思路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AD50697-B681-4FC1-8E28-E1ABCD53E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47534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压缩文件：对指定文件进行统计分析，确定各字节的出现频率，以各字节频率为权值，构造哈夫曼编码，并对原文件逐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编码，连同哈夫曼树一起写入指定的压缩文件中。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文件解压：从指定压缩文件中读出哈夫曼树，并对压缩文件进行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解码，还原成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序列，并写入指定的结果文件中。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C2CA5-EE1D-4C31-990F-6D3A6632C833}"/>
              </a:ext>
            </a:extLst>
          </p:cNvPr>
          <p:cNvSpPr/>
          <p:nvPr/>
        </p:nvSpPr>
        <p:spPr>
          <a:xfrm>
            <a:off x="2423592" y="335845"/>
            <a:ext cx="6408712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演示如何使用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的标准库读写基于字节的文件流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"Usage: demo02 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sourcefilename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destfilename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打开输入文件流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::in |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"Open 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 failure."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打开输出文件流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::out |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"Create 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 failure."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从输入文件流逐字节读入，并写到输出文件流中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instr.get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outstr.put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关闭文件流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014074-F1B9-440B-A890-D5EF13484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310995-31CD-4793-945A-7FBA4EF02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字节频率的统计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建议以字节为单位进行统计。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字节的个数为</a:t>
            </a:r>
            <a:r>
              <a:rPr lang="en-US" altLang="zh-CN" dirty="0"/>
              <a:t>256</a:t>
            </a:r>
            <a:r>
              <a:rPr lang="zh-CN" altLang="en-US" dirty="0"/>
              <a:t>个，可定义长度为</a:t>
            </a:r>
            <a:r>
              <a:rPr lang="en-US" altLang="zh-CN" dirty="0"/>
              <a:t>256</a:t>
            </a:r>
            <a:r>
              <a:rPr lang="zh-CN" altLang="en-US" dirty="0"/>
              <a:t>的频率数组来记录每个字节的出现频率。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应当注意统计值的范围，选择适当的存储类型。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971481-47F0-404A-80C0-FFE936B83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8ADBFA-CB41-4068-9533-C919A5056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2747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压缩文件的结构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压缩文件中应当包括哈夫曼编码信息（编码头）和原文件换码后的结果（位编码）。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编码头中以紧凑方式保存哈夫曼树，以供解压过程能够还原哈夫曼树，用于解码。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解压时，从压缩文件编码头中读出哈夫曼编码信息，并用来解码位编码得到原文件内容。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2974BFC-6F2B-4FB3-B000-36932BAC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5373688"/>
            <a:ext cx="15113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编码头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117C51D-702E-47AA-9862-9F92BC7F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373688"/>
            <a:ext cx="55451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原文件的压缩位编码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>
            <a:extLst>
              <a:ext uri="{FF2B5EF4-FFF2-40B4-BE49-F238E27FC236}">
                <a16:creationId xmlns:a16="http://schemas.microsoft.com/office/drawing/2014/main" id="{B232FA83-5596-41E1-8726-534FC8F4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07" y="2814315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方案一：字节共有</a:t>
            </a:r>
            <a:r>
              <a:rPr lang="en-US" altLang="zh-CN" sz="1400" dirty="0">
                <a:solidFill>
                  <a:schemeClr val="tx1"/>
                </a:solidFill>
              </a:rPr>
              <a:t>256</a:t>
            </a:r>
            <a:r>
              <a:rPr lang="zh-CN" altLang="en-US" sz="1400" dirty="0">
                <a:solidFill>
                  <a:schemeClr val="tx1"/>
                </a:solidFill>
              </a:rPr>
              <a:t>个，对应哈夫曼树为三叉链结构，共</a:t>
            </a:r>
            <a:r>
              <a:rPr lang="en-US" altLang="zh-CN" sz="1400" dirty="0">
                <a:solidFill>
                  <a:schemeClr val="tx1"/>
                </a:solidFill>
              </a:rPr>
              <a:t>511</a:t>
            </a:r>
            <a:r>
              <a:rPr lang="zh-CN" altLang="en-US" sz="1400" dirty="0">
                <a:solidFill>
                  <a:schemeClr val="tx1"/>
                </a:solidFill>
              </a:rPr>
              <a:t>个结点，每个结点中含有三个指针域（</a:t>
            </a:r>
            <a:r>
              <a:rPr lang="en-US" altLang="zh-CN" sz="1400" dirty="0">
                <a:solidFill>
                  <a:schemeClr val="tx1"/>
                </a:solidFill>
              </a:rPr>
              <a:t>parent, </a:t>
            </a:r>
            <a:r>
              <a:rPr lang="en-US" altLang="zh-CN" sz="1400" dirty="0" err="1">
                <a:solidFill>
                  <a:schemeClr val="tx1"/>
                </a:solidFill>
              </a:rPr>
              <a:t>lchild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rchild</a:t>
            </a:r>
            <a:r>
              <a:rPr lang="zh-CN" altLang="en-US" sz="1400" dirty="0">
                <a:solidFill>
                  <a:schemeClr val="tx1"/>
                </a:solidFill>
              </a:rPr>
              <a:t>），指针域用一个字（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个字节）来表示，则整棵树保存共需</a:t>
            </a:r>
            <a:r>
              <a:rPr lang="en-US" altLang="zh-CN" sz="1400" dirty="0">
                <a:solidFill>
                  <a:schemeClr val="tx1"/>
                </a:solidFill>
              </a:rPr>
              <a:t>511*3*2=3066</a:t>
            </a:r>
            <a:r>
              <a:rPr lang="zh-CN" altLang="en-US" sz="1400" dirty="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0357B322-03AF-4129-8289-42276074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07" y="3989135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方案二：在方案一的基础上，每个结点中只保留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，不保留子链域（约定下标较小的子结点为左子，下标较大的子结点为右子），指针域用一个字（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个字节）来表示，则整棵树保存共需</a:t>
            </a:r>
            <a:r>
              <a:rPr lang="en-US" altLang="zh-CN" sz="1400">
                <a:solidFill>
                  <a:schemeClr val="tx1"/>
                </a:solidFill>
              </a:rPr>
              <a:t>511*1*2=1022</a:t>
            </a:r>
            <a:r>
              <a:rPr lang="zh-CN" altLang="en-US" sz="140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01850D8F-7CDD-4AC3-9054-434B0F9A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5157192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方案三：在方案二的基础上，除根结点外，各结点的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的取值范围为</a:t>
            </a:r>
            <a:r>
              <a:rPr lang="en-US" altLang="zh-CN" sz="1400">
                <a:solidFill>
                  <a:schemeClr val="tx1"/>
                </a:solidFill>
              </a:rPr>
              <a:t>[256,510]</a:t>
            </a:r>
            <a:r>
              <a:rPr lang="zh-CN" altLang="en-US" sz="1400">
                <a:solidFill>
                  <a:schemeClr val="tx1"/>
                </a:solidFill>
              </a:rPr>
              <a:t>，则</a:t>
            </a:r>
            <a:r>
              <a:rPr lang="en-US" altLang="zh-CN" sz="1400">
                <a:solidFill>
                  <a:schemeClr val="tx1"/>
                </a:solidFill>
              </a:rPr>
              <a:t>parent-256</a:t>
            </a:r>
            <a:r>
              <a:rPr lang="zh-CN" altLang="en-US" sz="1400">
                <a:solidFill>
                  <a:schemeClr val="tx1"/>
                </a:solidFill>
              </a:rPr>
              <a:t>的取值范围为</a:t>
            </a:r>
            <a:r>
              <a:rPr lang="en-US" altLang="zh-CN" sz="1400">
                <a:solidFill>
                  <a:schemeClr val="tx1"/>
                </a:solidFill>
              </a:rPr>
              <a:t>[0,254]</a:t>
            </a:r>
            <a:r>
              <a:rPr lang="zh-CN" altLang="en-US" sz="1400">
                <a:solidFill>
                  <a:schemeClr val="tx1"/>
                </a:solidFill>
              </a:rPr>
              <a:t>，再用</a:t>
            </a:r>
            <a:r>
              <a:rPr lang="en-US" altLang="zh-CN" sz="1400">
                <a:solidFill>
                  <a:schemeClr val="tx1"/>
                </a:solidFill>
              </a:rPr>
              <a:t>255</a:t>
            </a:r>
            <a:r>
              <a:rPr lang="zh-CN" altLang="en-US" sz="1400">
                <a:solidFill>
                  <a:schemeClr val="tx1"/>
                </a:solidFill>
              </a:rPr>
              <a:t>表示根结点的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，用一个字即可表示，则整棵树保存共需</a:t>
            </a:r>
            <a:r>
              <a:rPr lang="en-US" altLang="zh-CN" sz="1400">
                <a:solidFill>
                  <a:schemeClr val="tx1"/>
                </a:solidFill>
              </a:rPr>
              <a:t>511*1*1=511</a:t>
            </a:r>
            <a:r>
              <a:rPr lang="zh-CN" altLang="en-US" sz="140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94B526D-19FD-4FC8-893B-E51C94B9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E0D4E3-3179-4178-9791-E45F0DF5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75320"/>
          </a:xfrm>
        </p:spPr>
        <p:txBody>
          <a:bodyPr/>
          <a:lstStyle/>
          <a:p>
            <a:r>
              <a:rPr lang="zh-CN" altLang="en-US" dirty="0"/>
              <a:t>编码头的设计方案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B99227-CC5B-427C-ACEA-129854F8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B4DF82C-C757-49ED-8F1A-5F7619BAF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2819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压缩过程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用哈夫曼编码对原文件进行换码，由于哈夫曼编码是一个变长编码，因此压缩文件应当是位流文件，而不是字节流文件。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但是文件操作是以字节为最小单位的，因此必须在内存中完成位流到字节流的转换工作。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B657875A-6AC9-4AF5-8E12-E41AB645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5373688"/>
            <a:ext cx="790575" cy="79216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034047CF-EC98-43E9-A9E8-CFF256B8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1" y="5661026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0F94CB4A-3C23-4375-9912-2A65D9F6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5589588"/>
            <a:ext cx="17986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位流缓冲区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824EFDA5-4946-4807-8BEE-7AF6FD07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661026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F32E64D3-C1B1-4395-9F00-675655C4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373688"/>
            <a:ext cx="790575" cy="79216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压缩</a:t>
            </a:r>
          </a:p>
          <a:p>
            <a:pPr algn="ctr"/>
            <a:r>
              <a:rPr lang="zh-CN" altLang="en-US"/>
              <a:t>文件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184C3E4-6B32-442C-817E-7B51F61A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373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换码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8F0E75C5-B077-45EA-A5F8-C2749FB8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516" y="594995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字节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</TotalTime>
  <Words>2119</Words>
  <Application>Microsoft Office PowerPoint</Application>
  <PresentationFormat>宽屏</PresentationFormat>
  <Paragraphs>192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Tahoma</vt:lpstr>
      <vt:lpstr>华文新魏</vt:lpstr>
      <vt:lpstr>Times New Roman</vt:lpstr>
      <vt:lpstr>Wingdings</vt:lpstr>
      <vt:lpstr>Courier New</vt:lpstr>
      <vt:lpstr>丝状</vt:lpstr>
      <vt:lpstr>基于哈夫曼算法的文件压缩与解压</vt:lpstr>
      <vt:lpstr>设计具体要求</vt:lpstr>
      <vt:lpstr>PowerPoint 演示文稿</vt:lpstr>
      <vt:lpstr>设计思路</vt:lpstr>
      <vt:lpstr>PowerPoint 演示文稿</vt:lpstr>
      <vt:lpstr>设计思路</vt:lpstr>
      <vt:lpstr>设计思路</vt:lpstr>
      <vt:lpstr>设计思路</vt:lpstr>
      <vt:lpstr>设计思路</vt:lpstr>
      <vt:lpstr>设计思路</vt:lpstr>
      <vt:lpstr>PowerPoint 演示文稿</vt:lpstr>
      <vt:lpstr>设计思路</vt:lpstr>
      <vt:lpstr>设计思路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《算法与数据结构》 课程设计</dc:title>
  <dc:creator>Peng SiWei</dc:creator>
  <cp:lastModifiedBy>PENG Siwei</cp:lastModifiedBy>
  <cp:revision>23</cp:revision>
  <dcterms:created xsi:type="dcterms:W3CDTF">2002-07-07T03:06:11Z</dcterms:created>
  <dcterms:modified xsi:type="dcterms:W3CDTF">2019-12-27T12:50:33Z</dcterms:modified>
</cp:coreProperties>
</file>