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8" r:id="rId6"/>
    <p:sldId id="259" r:id="rId7"/>
    <p:sldId id="270" r:id="rId8"/>
    <p:sldId id="269" r:id="rId9"/>
    <p:sldId id="262" r:id="rId10"/>
    <p:sldId id="273" r:id="rId11"/>
    <p:sldId id="261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E259D-DD25-4066-8353-AFAC23C7EE03}" v="2" dt="2018-10-09T01:17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3" autoAdjust="0"/>
    <p:restoredTop sz="86371" autoAdjust="0"/>
  </p:normalViewPr>
  <p:slideViewPr>
    <p:cSldViewPr>
      <p:cViewPr varScale="1">
        <p:scale>
          <a:sx n="67" d="100"/>
          <a:sy n="67" d="100"/>
        </p:scale>
        <p:origin x="95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FFB6E04F-921F-4B7D-8DAC-2319400C2E98}"/>
  </pc:docChgLst>
  <pc:docChgLst>
    <pc:chgData name="PENG Siwei" userId="8c9d49ea30389574" providerId="LiveId" clId="{206A8344-012F-4B5E-AB57-9297F0AC395C}"/>
    <pc:docChg chg="custSel modSld modMainMaster">
      <pc:chgData name="PENG Siwei" userId="8c9d49ea30389574" providerId="LiveId" clId="{206A8344-012F-4B5E-AB57-9297F0AC395C}" dt="2018-09-10T10:03:11.287" v="233"/>
      <pc:docMkLst>
        <pc:docMk/>
      </pc:docMkLst>
      <pc:sldChg chg="addSp delSp modSp">
        <pc:chgData name="PENG Siwei" userId="8c9d49ea30389574" providerId="LiveId" clId="{206A8344-012F-4B5E-AB57-9297F0AC395C}" dt="2018-09-10T10:02:19.195" v="161" actId="1076"/>
        <pc:sldMkLst>
          <pc:docMk/>
          <pc:sldMk cId="794912274" sldId="264"/>
        </pc:sldMkLst>
        <pc:picChg chg="add mod modCrop">
          <ac:chgData name="PENG Siwei" userId="8c9d49ea30389574" providerId="LiveId" clId="{206A8344-012F-4B5E-AB57-9297F0AC395C}" dt="2018-09-10T10:02:19.195" v="161" actId="1076"/>
          <ac:picMkLst>
            <pc:docMk/>
            <pc:sldMk cId="794912274" sldId="264"/>
            <ac:picMk id="4" creationId="{6A361747-BEA8-4E79-8B7E-4C5BC9CC270E}"/>
          </ac:picMkLst>
        </pc:picChg>
        <pc:picChg chg="del">
          <ac:chgData name="PENG Siwei" userId="8c9d49ea30389574" providerId="LiveId" clId="{206A8344-012F-4B5E-AB57-9297F0AC395C}" dt="2018-09-04T06:44:28.430" v="0" actId="478"/>
          <ac:picMkLst>
            <pc:docMk/>
            <pc:sldMk cId="794912274" sldId="264"/>
            <ac:picMk id="5" creationId="{79F0582F-F0A3-4E9C-A5EC-0A264B6A91EF}"/>
          </ac:picMkLst>
        </pc:picChg>
      </pc:sldChg>
      <pc:sldChg chg="modSp">
        <pc:chgData name="PENG Siwei" userId="8c9d49ea30389574" providerId="LiveId" clId="{206A8344-012F-4B5E-AB57-9297F0AC395C}" dt="2018-09-10T10:03:11.287" v="233"/>
        <pc:sldMkLst>
          <pc:docMk/>
          <pc:sldMk cId="215531368" sldId="278"/>
        </pc:sldMkLst>
        <pc:spChg chg="mod">
          <ac:chgData name="PENG Siwei" userId="8c9d49ea30389574" providerId="LiveId" clId="{206A8344-012F-4B5E-AB57-9297F0AC395C}" dt="2018-09-10T10:03:11.287" v="233"/>
          <ac:spMkLst>
            <pc:docMk/>
            <pc:sldMk cId="215531368" sldId="278"/>
            <ac:spMk id="3" creationId="{EBF011CE-4073-4B2A-B1EF-FE8569AC9092}"/>
          </ac:spMkLst>
        </pc:spChg>
      </pc:sldChg>
      <pc:sldChg chg="modSp">
        <pc:chgData name="PENG Siwei" userId="8c9d49ea30389574" providerId="LiveId" clId="{206A8344-012F-4B5E-AB57-9297F0AC395C}" dt="2018-09-04T06:54:35.950" v="157"/>
        <pc:sldMkLst>
          <pc:docMk/>
          <pc:sldMk cId="3226814340" sldId="282"/>
        </pc:sldMkLst>
        <pc:spChg chg="mod">
          <ac:chgData name="PENG Siwei" userId="8c9d49ea30389574" providerId="LiveId" clId="{206A8344-012F-4B5E-AB57-9297F0AC395C}" dt="2018-09-04T06:54:35.950" v="157"/>
          <ac:spMkLst>
            <pc:docMk/>
            <pc:sldMk cId="3226814340" sldId="282"/>
            <ac:spMk id="2" creationId="{9B5F414A-997D-4A2C-9B5D-D450A7381C57}"/>
          </ac:spMkLst>
        </pc:spChg>
        <pc:spChg chg="mod">
          <ac:chgData name="PENG Siwei" userId="8c9d49ea30389574" providerId="LiveId" clId="{206A8344-012F-4B5E-AB57-9297F0AC395C}" dt="2018-09-04T06:54:14.383" v="140" actId="20577"/>
          <ac:spMkLst>
            <pc:docMk/>
            <pc:sldMk cId="3226814340" sldId="282"/>
            <ac:spMk id="3" creationId="{BC1C39E6-0097-4716-A3B9-DAD105FC3D80}"/>
          </ac:spMkLst>
        </pc:spChg>
      </pc:sldChg>
      <pc:sldMasterChg chg="delSp">
        <pc:chgData name="PENG Siwei" userId="8c9d49ea30389574" providerId="LiveId" clId="{206A8344-012F-4B5E-AB57-9297F0AC395C}" dt="2018-09-04T06:45:10.778" v="1" actId="478"/>
        <pc:sldMasterMkLst>
          <pc:docMk/>
          <pc:sldMasterMk cId="409460197" sldId="2147483680"/>
        </pc:sldMasterMkLst>
        <pc:picChg chg="del">
          <ac:chgData name="PENG Siwei" userId="8c9d49ea30389574" providerId="LiveId" clId="{206A8344-012F-4B5E-AB57-9297F0AC395C}" dt="2018-09-04T06:45:10.778" v="1" actId="478"/>
          <ac:picMkLst>
            <pc:docMk/>
            <pc:sldMasterMk cId="409460197" sldId="2147483680"/>
            <ac:picMk id="37" creationId="{95C043AE-68BC-46B0-9D20-F34A5D99A8ED}"/>
          </ac:picMkLst>
        </pc:picChg>
      </pc:sldMasterChg>
    </pc:docChg>
  </pc:docChgLst>
  <pc:docChgLst>
    <pc:chgData name="PENG Siwei" userId="8c9d49ea30389574" providerId="LiveId" clId="{D08EBF65-5D84-4BB0-A99B-69B8A0182B1F}"/>
    <pc:docChg chg="modSld">
      <pc:chgData name="PENG Siwei" userId="8c9d49ea30389574" providerId="LiveId" clId="{D08EBF65-5D84-4BB0-A99B-69B8A0182B1F}" dt="2018-09-18T01:50:15.486" v="5" actId="20577"/>
      <pc:docMkLst>
        <pc:docMk/>
      </pc:docMkLst>
      <pc:sldChg chg="modSp">
        <pc:chgData name="PENG Siwei" userId="8c9d49ea30389574" providerId="LiveId" clId="{D08EBF65-5D84-4BB0-A99B-69B8A0182B1F}" dt="2018-09-18T01:50:15.486" v="5" actId="20577"/>
        <pc:sldMkLst>
          <pc:docMk/>
          <pc:sldMk cId="0" sldId="262"/>
        </pc:sldMkLst>
        <pc:spChg chg="mod">
          <ac:chgData name="PENG Siwei" userId="8c9d49ea30389574" providerId="LiveId" clId="{D08EBF65-5D84-4BB0-A99B-69B8A0182B1F}" dt="2018-09-18T01:50:15.486" v="5" actId="20577"/>
          <ac:spMkLst>
            <pc:docMk/>
            <pc:sldMk cId="0" sldId="262"/>
            <ac:spMk id="69636" creationId="{9C5B1F8B-5785-43C8-9FBB-5FB51CBD4AC5}"/>
          </ac:spMkLst>
        </pc:spChg>
      </pc:sldChg>
    </pc:docChg>
  </pc:docChgLst>
  <pc:docChgLst>
    <pc:chgData name="Siwei PENG" userId="8c9d49ea30389574" providerId="LiveId" clId="{848E7EF0-135E-4BA0-B5E1-03AB0B1631C5}"/>
  </pc:docChgLst>
  <pc:docChgLst>
    <pc:chgData name="PENG Siwei" userId="8c9d49ea30389574" providerId="LiveId" clId="{8A3E259D-DD25-4066-8353-AFAC23C7EE03}"/>
    <pc:docChg chg="modSld">
      <pc:chgData name="PENG Siwei" userId="8c9d49ea30389574" providerId="LiveId" clId="{8A3E259D-DD25-4066-8353-AFAC23C7EE03}" dt="2018-10-09T01:17:36.031" v="1"/>
      <pc:docMkLst>
        <pc:docMk/>
      </pc:docMkLst>
      <pc:sldChg chg="modSp modAnim">
        <pc:chgData name="PENG Siwei" userId="8c9d49ea30389574" providerId="LiveId" clId="{8A3E259D-DD25-4066-8353-AFAC23C7EE03}" dt="2018-10-09T01:17:36.031" v="1"/>
        <pc:sldMkLst>
          <pc:docMk/>
          <pc:sldMk cId="1590352952" sldId="281"/>
        </pc:sldMkLst>
        <pc:spChg chg="mod">
          <ac:chgData name="PENG Siwei" userId="8c9d49ea30389574" providerId="LiveId" clId="{8A3E259D-DD25-4066-8353-AFAC23C7EE03}" dt="2018-10-09T01:17:01.241" v="0"/>
          <ac:spMkLst>
            <pc:docMk/>
            <pc:sldMk cId="1590352952" sldId="281"/>
            <ac:spMk id="5" creationId="{DE23A696-ED20-48CD-BAA0-B8A4E3B5F8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5EC8A-DED5-4534-8812-4BFE99EACB50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373D5-A435-4CBA-8BDB-CB2F6543F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1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2FFC8D-DFF6-41FC-AEC2-9EC18FB3BC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7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5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53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0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4981-15D2-44E0-A6C9-9F0743A2C3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2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13B-ECC7-4050-A294-262255912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87FB-FA33-44B0-8C84-C017DB387F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29CCF8-A21C-4C99-9DF4-88E2E1A57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C08BE1-9F40-429C-AC2C-A016AEF86B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6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6F889-B0CE-46B5-969D-3DA364913A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0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2361-B17D-4294-ABB1-3CD005CE7B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B563-00B6-49D1-9C72-52263D09FB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9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63B-2B14-49A5-AD4F-2559B7702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3D401-B45E-4CBB-A83D-4B28CF2BC0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0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ctco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35E1-08F6-4628-9B44-38580DE3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0EFCF-6663-484F-A386-0AD868569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课程中需要用到的语法知识</a:t>
            </a:r>
            <a:endParaRPr lang="en-US" altLang="zh-CN" dirty="0"/>
          </a:p>
          <a:p>
            <a:pPr algn="r"/>
            <a:r>
              <a:rPr lang="zh-CN" altLang="en-US" dirty="0"/>
              <a:t>彭四伟 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361747-BEA8-4E79-8B7E-4C5BC9CC2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" t="24801" r="10101" b="21650"/>
          <a:stretch/>
        </p:blipFill>
        <p:spPr>
          <a:xfrm>
            <a:off x="9336360" y="116632"/>
            <a:ext cx="266429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07E268-3BF7-463F-B534-4E4369B1B288}"/>
              </a:ext>
            </a:extLst>
          </p:cNvPr>
          <p:cNvSpPr/>
          <p:nvPr/>
        </p:nvSpPr>
        <p:spPr>
          <a:xfrm>
            <a:off x="2351584" y="1916833"/>
            <a:ext cx="27180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b;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&amp;a;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&amp;b;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DF3862-686E-4103-BA24-F67AF4C31C6A}"/>
              </a:ext>
            </a:extLst>
          </p:cNvPr>
          <p:cNvGrpSpPr/>
          <p:nvPr/>
        </p:nvGrpSpPr>
        <p:grpSpPr>
          <a:xfrm>
            <a:off x="6688498" y="2435262"/>
            <a:ext cx="3433228" cy="375099"/>
            <a:chOff x="5164498" y="2435261"/>
            <a:chExt cx="3433228" cy="37509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3E270C6-EFD3-4C72-A77B-290D74B20C2E}"/>
                </a:ext>
              </a:extLst>
            </p:cNvPr>
            <p:cNvGrpSpPr/>
            <p:nvPr/>
          </p:nvGrpSpPr>
          <p:grpSpPr>
            <a:xfrm>
              <a:off x="5436096" y="2516561"/>
              <a:ext cx="1296144" cy="293799"/>
              <a:chOff x="5436096" y="2559137"/>
              <a:chExt cx="1296144" cy="293799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8340F5-4C53-4E7E-9270-AD118BA15C88}"/>
                  </a:ext>
                </a:extLst>
              </p:cNvPr>
              <p:cNvSpPr/>
              <p:nvPr/>
            </p:nvSpPr>
            <p:spPr>
              <a:xfrm>
                <a:off x="5436096" y="256490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10C19A-4208-44F5-99BC-0C2D3D3447EC}"/>
                  </a:ext>
                </a:extLst>
              </p:cNvPr>
              <p:cNvSpPr/>
              <p:nvPr/>
            </p:nvSpPr>
            <p:spPr>
              <a:xfrm>
                <a:off x="5730850" y="2559137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63DF16-3B68-40D5-B53B-8ACE581DEAC4}"/>
                  </a:ext>
                </a:extLst>
              </p:cNvPr>
              <p:cNvSpPr/>
              <p:nvPr/>
            </p:nvSpPr>
            <p:spPr>
              <a:xfrm>
                <a:off x="6018882" y="2559137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AEE298-C089-4A6F-B770-5B1FFCBB9514}"/>
                </a:ext>
              </a:extLst>
            </p:cNvPr>
            <p:cNvSpPr txBox="1"/>
            <p:nvPr/>
          </p:nvSpPr>
          <p:spPr>
            <a:xfrm>
              <a:off x="5164498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E68067-2BB0-431A-A360-17BF7019F018}"/>
                </a:ext>
              </a:extLst>
            </p:cNvPr>
            <p:cNvGrpSpPr/>
            <p:nvPr/>
          </p:nvGrpSpPr>
          <p:grpSpPr>
            <a:xfrm>
              <a:off x="7301582" y="2516561"/>
              <a:ext cx="1296144" cy="288032"/>
              <a:chOff x="7302032" y="2121322"/>
              <a:chExt cx="1296144" cy="2880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30C402-973D-469D-ABB8-28E09068E45F}"/>
                  </a:ext>
                </a:extLst>
              </p:cNvPr>
              <p:cNvSpPr/>
              <p:nvPr/>
            </p:nvSpPr>
            <p:spPr>
              <a:xfrm>
                <a:off x="7302032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D325CF-3135-4CA2-9369-A076A1FC1A1C}"/>
                  </a:ext>
                </a:extLst>
              </p:cNvPr>
              <p:cNvSpPr/>
              <p:nvPr/>
            </p:nvSpPr>
            <p:spPr>
              <a:xfrm>
                <a:off x="7596786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20D694-DF86-44A6-BDD8-87E1AF8A08DE}"/>
                  </a:ext>
                </a:extLst>
              </p:cNvPr>
              <p:cNvSpPr/>
              <p:nvPr/>
            </p:nvSpPr>
            <p:spPr>
              <a:xfrm>
                <a:off x="7884818" y="2121322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39DCA8-9110-4E2D-8419-C8DA8F6A1ED9}"/>
                </a:ext>
              </a:extLst>
            </p:cNvPr>
            <p:cNvSpPr txBox="1"/>
            <p:nvPr/>
          </p:nvSpPr>
          <p:spPr>
            <a:xfrm>
              <a:off x="7029984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076C5C-9D47-408A-84C2-DFE3547F1141}"/>
              </a:ext>
            </a:extLst>
          </p:cNvPr>
          <p:cNvCxnSpPr>
            <a:cxnSpLocks/>
          </p:cNvCxnSpPr>
          <p:nvPr/>
        </p:nvCxnSpPr>
        <p:spPr>
          <a:xfrm flipV="1">
            <a:off x="4151784" y="2660578"/>
            <a:ext cx="2579590" cy="19205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C06C8B2-E187-4059-8D9D-FCF5F7DB16B2}"/>
              </a:ext>
            </a:extLst>
          </p:cNvPr>
          <p:cNvGrpSpPr/>
          <p:nvPr/>
        </p:nvGrpSpPr>
        <p:grpSpPr>
          <a:xfrm>
            <a:off x="6672065" y="2882408"/>
            <a:ext cx="574819" cy="919624"/>
            <a:chOff x="5148064" y="2882408"/>
            <a:chExt cx="574819" cy="91962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33CE295-2325-4DBB-8F56-2032E269B00F}"/>
                </a:ext>
              </a:extLst>
            </p:cNvPr>
            <p:cNvGrpSpPr/>
            <p:nvPr/>
          </p:nvGrpSpPr>
          <p:grpSpPr>
            <a:xfrm>
              <a:off x="5148064" y="3432700"/>
              <a:ext cx="574819" cy="369332"/>
              <a:chOff x="5148064" y="3432700"/>
              <a:chExt cx="574819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41B990-3435-4D89-B570-38491CBC2314}"/>
                  </a:ext>
                </a:extLst>
              </p:cNvPr>
              <p:cNvSpPr txBox="1"/>
              <p:nvPr/>
            </p:nvSpPr>
            <p:spPr>
              <a:xfrm>
                <a:off x="5148064" y="343270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AC6BB1-9F5C-4008-9264-87265F7F4978}"/>
                  </a:ext>
                </a:extLst>
              </p:cNvPr>
              <p:cNvSpPr/>
              <p:nvPr/>
            </p:nvSpPr>
            <p:spPr>
              <a:xfrm>
                <a:off x="5434851" y="3514000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97A8502-1181-4535-A53E-0CD912F4E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4851" y="2882408"/>
              <a:ext cx="144016" cy="7756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8BC850-1343-432C-9F76-0D35AAE65A58}"/>
              </a:ext>
            </a:extLst>
          </p:cNvPr>
          <p:cNvCxnSpPr>
            <a:cxnSpLocks/>
          </p:cNvCxnSpPr>
          <p:nvPr/>
        </p:nvCxnSpPr>
        <p:spPr>
          <a:xfrm flipV="1">
            <a:off x="4439816" y="3624520"/>
            <a:ext cx="2248682" cy="12698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FB36B30C-C88C-4EAD-AE4D-8490F7C21D22}"/>
              </a:ext>
            </a:extLst>
          </p:cNvPr>
          <p:cNvSpPr/>
          <p:nvPr/>
        </p:nvSpPr>
        <p:spPr>
          <a:xfrm rot="11104193">
            <a:off x="7864481" y="2526195"/>
            <a:ext cx="1001390" cy="415063"/>
          </a:xfrm>
          <a:prstGeom prst="arc">
            <a:avLst>
              <a:gd name="adj1" fmla="val 11365432"/>
              <a:gd name="adj2" fmla="val 2128037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EB86D01-3B36-4D0A-A37E-D17A3BA80824}"/>
              </a:ext>
            </a:extLst>
          </p:cNvPr>
          <p:cNvSpPr/>
          <p:nvPr/>
        </p:nvSpPr>
        <p:spPr>
          <a:xfrm>
            <a:off x="4296077" y="3041583"/>
            <a:ext cx="4081111" cy="2128544"/>
          </a:xfrm>
          <a:custGeom>
            <a:avLst/>
            <a:gdLst>
              <a:gd name="connsiteX0" fmla="*/ 0 w 4081111"/>
              <a:gd name="connsiteY0" fmla="*/ 2117558 h 2128544"/>
              <a:gd name="connsiteX1" fmla="*/ 3003082 w 4081111"/>
              <a:gd name="connsiteY1" fmla="*/ 1809550 h 2128544"/>
              <a:gd name="connsiteX2" fmla="*/ 4081111 w 4081111"/>
              <a:gd name="connsiteY2" fmla="*/ 0 h 212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1" h="2128544">
                <a:moveTo>
                  <a:pt x="0" y="2117558"/>
                </a:moveTo>
                <a:cubicBezTo>
                  <a:pt x="1161448" y="2140017"/>
                  <a:pt x="2322897" y="2162476"/>
                  <a:pt x="3003082" y="1809550"/>
                </a:cubicBezTo>
                <a:cubicBezTo>
                  <a:pt x="3683267" y="1456624"/>
                  <a:pt x="3887002" y="295175"/>
                  <a:pt x="4081111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7D87C8E-0076-4CCE-814F-47C0491E5EC8}"/>
              </a:ext>
            </a:extLst>
          </p:cNvPr>
          <p:cNvSpPr/>
          <p:nvPr/>
        </p:nvSpPr>
        <p:spPr>
          <a:xfrm>
            <a:off x="7087403" y="2666198"/>
            <a:ext cx="2656573" cy="974556"/>
          </a:xfrm>
          <a:custGeom>
            <a:avLst/>
            <a:gdLst>
              <a:gd name="connsiteX0" fmla="*/ 2656573 w 2656573"/>
              <a:gd name="connsiteY0" fmla="*/ 0 h 974556"/>
              <a:gd name="connsiteX1" fmla="*/ 1703672 w 2656573"/>
              <a:gd name="connsiteY1" fmla="*/ 972151 h 974556"/>
              <a:gd name="connsiteX2" fmla="*/ 0 w 2656573"/>
              <a:gd name="connsiteY2" fmla="*/ 221381 h 97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573" h="974556">
                <a:moveTo>
                  <a:pt x="2656573" y="0"/>
                </a:moveTo>
                <a:cubicBezTo>
                  <a:pt x="2401503" y="467627"/>
                  <a:pt x="2146434" y="935254"/>
                  <a:pt x="1703672" y="972151"/>
                </a:cubicBezTo>
                <a:cubicBezTo>
                  <a:pt x="1260910" y="1009048"/>
                  <a:pt x="630455" y="615214"/>
                  <a:pt x="0" y="221381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88A5AFD-7BD8-45CC-B638-D0E313817ACB}"/>
              </a:ext>
            </a:extLst>
          </p:cNvPr>
          <p:cNvSpPr/>
          <p:nvPr/>
        </p:nvSpPr>
        <p:spPr>
          <a:xfrm>
            <a:off x="4190199" y="3734602"/>
            <a:ext cx="4668253" cy="1835466"/>
          </a:xfrm>
          <a:custGeom>
            <a:avLst/>
            <a:gdLst>
              <a:gd name="connsiteX0" fmla="*/ 0 w 4668253"/>
              <a:gd name="connsiteY0" fmla="*/ 1732547 h 1835466"/>
              <a:gd name="connsiteX1" fmla="*/ 3811604 w 4668253"/>
              <a:gd name="connsiteY1" fmla="*/ 1645920 h 1835466"/>
              <a:gd name="connsiteX2" fmla="*/ 4668253 w 4668253"/>
              <a:gd name="connsiteY2" fmla="*/ 0 h 183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8253" h="1835466">
                <a:moveTo>
                  <a:pt x="0" y="1732547"/>
                </a:moveTo>
                <a:cubicBezTo>
                  <a:pt x="1516781" y="1833612"/>
                  <a:pt x="3033562" y="1934678"/>
                  <a:pt x="3811604" y="1645920"/>
                </a:cubicBezTo>
                <a:cubicBezTo>
                  <a:pt x="4589646" y="1357162"/>
                  <a:pt x="4628949" y="678581"/>
                  <a:pt x="4668253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88A3C5F-7420-40EE-B246-A21B249B9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动态内存分配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9A39278-D15E-4ECE-B7CD-B40BF8F8A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动态内存分配的概念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中动态内存分配的操作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申请内存：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		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[</a:t>
            </a:r>
            <a:r>
              <a:rPr lang="zh-CN" altLang="en-US" dirty="0"/>
              <a:t>元素个数</a:t>
            </a:r>
            <a:r>
              <a:rPr lang="en-US" altLang="zh-CN" dirty="0"/>
              <a:t>]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r>
              <a:rPr lang="en-US" altLang="zh-CN" dirty="0"/>
              <a:t>[n]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使用内存：同指针操作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释放内存：</a:t>
            </a:r>
            <a:r>
              <a:rPr lang="en-US" altLang="zh-CN" dirty="0"/>
              <a:t>delete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 p;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[]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delete[]p;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E716E-0A90-4FF4-BA3E-9A9390C1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93D9A-66A2-44B1-B6D8-722D83AC0283}"/>
              </a:ext>
            </a:extLst>
          </p:cNvPr>
          <p:cNvSpPr/>
          <p:nvPr/>
        </p:nvSpPr>
        <p:spPr>
          <a:xfrm>
            <a:off x="4151784" y="1772816"/>
            <a:ext cx="4572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请输入人数：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*scores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请依次输入分数：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sort(scores, scores + n);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scores;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2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m*n</a:t>
            </a:r>
            <a:r>
              <a:rPr lang="zh-CN" altLang="en-US" dirty="0"/>
              <a:t>阶矩阵的内存分配为例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</p:spTree>
    <p:extLst>
      <p:ext uri="{BB962C8B-B14F-4D97-AF65-F5344CB8AC3E}">
        <p14:creationId xmlns:p14="http://schemas.microsoft.com/office/powerpoint/2010/main" val="175218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6C7-4781-4521-A13C-4683A43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46B33-FC6B-4421-A380-5B8EAD76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E955C-ED07-4FBF-B1D6-50124095C779}"/>
              </a:ext>
            </a:extLst>
          </p:cNvPr>
          <p:cNvSpPr/>
          <p:nvPr/>
        </p:nvSpPr>
        <p:spPr>
          <a:xfrm>
            <a:off x="1919536" y="3284985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3, n = 5;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S[m][n];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97D123-84D2-48C1-A76A-BF6E369B5DC7}"/>
              </a:ext>
            </a:extLst>
          </p:cNvPr>
          <p:cNvGrpSpPr/>
          <p:nvPr/>
        </p:nvGrpSpPr>
        <p:grpSpPr>
          <a:xfrm>
            <a:off x="7283938" y="3397144"/>
            <a:ext cx="2774463" cy="2514078"/>
            <a:chOff x="5759937" y="3397144"/>
            <a:chExt cx="2774463" cy="25140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0E2859-7E9E-4FC4-93C9-2CD3DD7BFB1F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A7368B6-D352-44C5-8D57-25A32473E512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2ADAE5-50BB-4985-8D8E-F98AB05BD5B6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E50752-84DE-4AB1-A3E6-5E4D1ED828C4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209BB50-4AD9-43D6-B6F0-2209301EF781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BB8FF90-717E-427E-A931-4F00A858F8A5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770DA3-ADEB-419C-86E2-72BFFED415AD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07B98FE-A3D6-4DA3-A97D-D2C76DED299F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FE5B18E-8F00-4151-A56C-6233EB004F9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17331E-81D4-4EB8-8D31-F922B08D37BA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C8E518-CE2F-4839-AD8B-DDB43EEFC878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1ED055-8CF8-478C-96EE-3D822A5FE7FA}"/>
                </a:ext>
              </a:extLst>
            </p:cNvPr>
            <p:cNvSpPr txBox="1"/>
            <p:nvPr/>
          </p:nvSpPr>
          <p:spPr>
            <a:xfrm>
              <a:off x="5759937" y="33971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3CDBF-FA5D-44CE-861E-78C5A86E804F}"/>
              </a:ext>
            </a:extLst>
          </p:cNvPr>
          <p:cNvSpPr/>
          <p:nvPr/>
        </p:nvSpPr>
        <p:spPr>
          <a:xfrm>
            <a:off x="1991544" y="2780928"/>
            <a:ext cx="41044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*S[m];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pt-B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782588-66C0-4EE0-841A-C2143D22985F}"/>
              </a:ext>
            </a:extLst>
          </p:cNvPr>
          <p:cNvGrpSpPr/>
          <p:nvPr/>
        </p:nvGrpSpPr>
        <p:grpSpPr>
          <a:xfrm>
            <a:off x="7823094" y="3008582"/>
            <a:ext cx="2522240" cy="2502448"/>
            <a:chOff x="6012160" y="3408774"/>
            <a:chExt cx="2522240" cy="250244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D5AC4C-B9D8-4933-8A49-F539E9413849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3F8841C-6BC6-41FD-A877-E303BEB65C5C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51DC2F-5FFC-482C-BB2C-76E699324980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901A5D4-33CA-4B90-B7A2-C82C97EAF046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15CBDA-8D1F-4310-842E-440CA86E10BD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03ACB3-D74E-4D63-B7A3-8199C54C89A6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629CA4-FB1D-4D89-8084-6B102DDEE99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70703D-EEAE-4E28-B61C-26B9C64545DB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6F4694-F1B4-4056-9ADF-E2038D21526C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870811-A703-4FF5-B902-6B53F766508C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7CA120-BC08-4151-9798-C3A017E1E143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61A114-F342-4420-A82A-44794F5489B9}"/>
              </a:ext>
            </a:extLst>
          </p:cNvPr>
          <p:cNvGrpSpPr/>
          <p:nvPr/>
        </p:nvGrpSpPr>
        <p:grpSpPr>
          <a:xfrm>
            <a:off x="6960097" y="3068960"/>
            <a:ext cx="696215" cy="2594880"/>
            <a:chOff x="5436096" y="3068960"/>
            <a:chExt cx="696215" cy="25948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1D03C4-22F6-4DD6-9B3F-CB0C4B0ECDB1}"/>
                </a:ext>
              </a:extLst>
            </p:cNvPr>
            <p:cNvSpPr txBox="1"/>
            <p:nvPr/>
          </p:nvSpPr>
          <p:spPr>
            <a:xfrm>
              <a:off x="5436096" y="30689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8F614F-8EF2-4ADF-8FF0-219D87872356}"/>
                </a:ext>
              </a:extLst>
            </p:cNvPr>
            <p:cNvSpPr/>
            <p:nvPr/>
          </p:nvSpPr>
          <p:spPr>
            <a:xfrm>
              <a:off x="5677496" y="310961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C3308B-B746-4EDF-9E67-F9E3C75E7EEB}"/>
                </a:ext>
              </a:extLst>
            </p:cNvPr>
            <p:cNvSpPr/>
            <p:nvPr/>
          </p:nvSpPr>
          <p:spPr>
            <a:xfrm>
              <a:off x="5677496" y="339764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CF481C-1E24-4E95-87CC-85DAFE4934FF}"/>
                </a:ext>
              </a:extLst>
            </p:cNvPr>
            <p:cNvSpPr/>
            <p:nvPr/>
          </p:nvSpPr>
          <p:spPr>
            <a:xfrm>
              <a:off x="5677496" y="368697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7BD524-AE43-4C94-9AB6-63B9AEF37E09}"/>
                </a:ext>
              </a:extLst>
            </p:cNvPr>
            <p:cNvSpPr/>
            <p:nvPr/>
          </p:nvSpPr>
          <p:spPr>
            <a:xfrm>
              <a:off x="5677496" y="397500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72CA15-03A1-4703-B785-54D249E63EA5}"/>
                </a:ext>
              </a:extLst>
            </p:cNvPr>
            <p:cNvSpPr/>
            <p:nvPr/>
          </p:nvSpPr>
          <p:spPr>
            <a:xfrm>
              <a:off x="5677496" y="426303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EBCF1AB-02AB-4CAA-8F24-76A9E1D338D2}"/>
                </a:ext>
              </a:extLst>
            </p:cNvPr>
            <p:cNvSpPr/>
            <p:nvPr/>
          </p:nvSpPr>
          <p:spPr>
            <a:xfrm>
              <a:off x="5677496" y="455106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56457D-23F4-4658-9DED-C61EDC42C433}"/>
                </a:ext>
              </a:extLst>
            </p:cNvPr>
            <p:cNvSpPr/>
            <p:nvPr/>
          </p:nvSpPr>
          <p:spPr>
            <a:xfrm>
              <a:off x="5677496" y="484039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E9F9FA-2D93-4897-AF79-4720166F5FD5}"/>
                </a:ext>
              </a:extLst>
            </p:cNvPr>
            <p:cNvSpPr/>
            <p:nvPr/>
          </p:nvSpPr>
          <p:spPr>
            <a:xfrm>
              <a:off x="5677496" y="512842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5A2CF-8117-4DFC-9D0F-21552CCC20E3}"/>
                </a:ext>
              </a:extLst>
            </p:cNvPr>
            <p:cNvSpPr txBox="1"/>
            <p:nvPr/>
          </p:nvSpPr>
          <p:spPr>
            <a:xfrm>
              <a:off x="5485980" y="5294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8F90C2-CE0E-4383-AE26-496889E4C7AE}"/>
              </a:ext>
            </a:extLst>
          </p:cNvPr>
          <p:cNvCxnSpPr/>
          <p:nvPr/>
        </p:nvCxnSpPr>
        <p:spPr>
          <a:xfrm>
            <a:off x="7345512" y="3253626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F759756-D3B6-4E0B-8F53-C7AD2A0FF3AD}"/>
              </a:ext>
            </a:extLst>
          </p:cNvPr>
          <p:cNvCxnSpPr/>
          <p:nvPr/>
        </p:nvCxnSpPr>
        <p:spPr>
          <a:xfrm>
            <a:off x="7345512" y="354194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6277372-7260-49C7-AFE6-5AE89A536BFD}"/>
              </a:ext>
            </a:extLst>
          </p:cNvPr>
          <p:cNvCxnSpPr/>
          <p:nvPr/>
        </p:nvCxnSpPr>
        <p:spPr>
          <a:xfrm>
            <a:off x="7333145" y="3830834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FE0530-6884-488F-93CE-97D6E146E7C9}"/>
              </a:ext>
            </a:extLst>
          </p:cNvPr>
          <p:cNvCxnSpPr/>
          <p:nvPr/>
        </p:nvCxnSpPr>
        <p:spPr>
          <a:xfrm>
            <a:off x="7333145" y="411901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2A4F0D-3304-4457-A05F-74957431DCAA}"/>
              </a:ext>
            </a:extLst>
          </p:cNvPr>
          <p:cNvCxnSpPr/>
          <p:nvPr/>
        </p:nvCxnSpPr>
        <p:spPr>
          <a:xfrm>
            <a:off x="7345512" y="4416081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10D4A-95A3-4E32-9445-2B9007121B89}"/>
              </a:ext>
            </a:extLst>
          </p:cNvPr>
          <p:cNvSpPr/>
          <p:nvPr/>
        </p:nvSpPr>
        <p:spPr>
          <a:xfrm>
            <a:off x="1991544" y="2780928"/>
            <a:ext cx="381642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(*S)[n];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[m][n];</a:t>
            </a:r>
          </a:p>
          <a:p>
            <a:pPr lvl="1"/>
            <a:endParaRPr lang="nn-NO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7AB31D-DA42-458A-A968-2D065BE5375A}"/>
              </a:ext>
            </a:extLst>
          </p:cNvPr>
          <p:cNvGrpSpPr/>
          <p:nvPr/>
        </p:nvGrpSpPr>
        <p:grpSpPr>
          <a:xfrm>
            <a:off x="8867656" y="2996952"/>
            <a:ext cx="2522240" cy="2502448"/>
            <a:chOff x="6012160" y="3408774"/>
            <a:chExt cx="2522240" cy="25024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180AF6-1BCC-4CDA-8E25-AFCBA15CE8A7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BA17702-EBF7-41CF-A6F2-8A4BFD475A5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13CFFEF-022C-42E1-99CE-6B9BE6DB31B6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6DC6FA-0437-4299-B0BD-7F77D65EC5E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8A5838-AB11-4ADE-A327-88150841BBBA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B01FBE-6979-42D9-A62B-7D611BE2610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CF783B-5213-4070-A3F2-06AA35D9280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C6080FB-5B8C-45D1-9A44-03F5E47AD0F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063CAC4-199B-4471-A9DA-124FBEF90526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4D3ADA5-D357-48BA-BE8A-86C9275BF98B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726DB7E-318B-4F13-9962-C0BA83888131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63416A-939B-4D64-B005-F27D7053C7AA}"/>
              </a:ext>
            </a:extLst>
          </p:cNvPr>
          <p:cNvGrpSpPr/>
          <p:nvPr/>
        </p:nvGrpSpPr>
        <p:grpSpPr>
          <a:xfrm>
            <a:off x="7309020" y="3089186"/>
            <a:ext cx="582089" cy="369332"/>
            <a:chOff x="7309020" y="3089186"/>
            <a:chExt cx="582089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B3667E-0823-4F18-A142-AB51411482D8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95C05-9207-4373-9391-6ACF6602AE71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B41A15-2592-4C33-9FAF-7C84340AA229}"/>
              </a:ext>
            </a:extLst>
          </p:cNvPr>
          <p:cNvCxnSpPr/>
          <p:nvPr/>
        </p:nvCxnSpPr>
        <p:spPr>
          <a:xfrm>
            <a:off x="7747093" y="3273852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0E8B5-4EA1-42C2-8E6E-0D6E389F050E}"/>
              </a:ext>
            </a:extLst>
          </p:cNvPr>
          <p:cNvSpPr/>
          <p:nvPr/>
        </p:nvSpPr>
        <p:spPr>
          <a:xfrm>
            <a:off x="1919536" y="2708920"/>
            <a:ext cx="3600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**S;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*[m];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759A97-E0C4-463B-96A5-BFDD279DB75B}"/>
              </a:ext>
            </a:extLst>
          </p:cNvPr>
          <p:cNvGrpSpPr/>
          <p:nvPr/>
        </p:nvGrpSpPr>
        <p:grpSpPr>
          <a:xfrm>
            <a:off x="9120336" y="3481526"/>
            <a:ext cx="2522240" cy="2502448"/>
            <a:chOff x="6012160" y="3408774"/>
            <a:chExt cx="2522240" cy="25024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BDFD92-C459-4BA0-9271-A218FFA290FE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A0C8C65-CD5E-408E-8112-598F74EC1AB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49425C7-DECB-463D-8F7F-F9875522DB2D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4C9B37F-E7D1-4CAE-89B0-24EB024DB34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D7B234-A125-4F51-8AA7-19161509D61E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521057-B8E5-4F47-83F6-48DDE7D263F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586B1C-6D8C-4A94-922A-6EF028BD5ACC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8C9C3D5-6F72-4AD7-AC10-3B3DA7DAAFD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42B1A23-EE1F-4444-9642-8BE647417A2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982CE5-5489-4B28-B7CB-D36C96950D04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C9A02-295C-46C3-834C-3F7FB695A57B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9A9502-E315-47B0-83B2-82E1453AC330}"/>
              </a:ext>
            </a:extLst>
          </p:cNvPr>
          <p:cNvGrpSpPr/>
          <p:nvPr/>
        </p:nvGrpSpPr>
        <p:grpSpPr>
          <a:xfrm>
            <a:off x="8307223" y="3582554"/>
            <a:ext cx="646331" cy="2554230"/>
            <a:chOff x="8307223" y="3582554"/>
            <a:chExt cx="646331" cy="25542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EA40A2-F512-40CF-ADB0-B65633710351}"/>
                </a:ext>
              </a:extLst>
            </p:cNvPr>
            <p:cNvSpPr/>
            <p:nvPr/>
          </p:nvSpPr>
          <p:spPr>
            <a:xfrm>
              <a:off x="8498739" y="358255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C6A9F6-2206-4647-8C8C-A8BE7E95ABC0}"/>
                </a:ext>
              </a:extLst>
            </p:cNvPr>
            <p:cNvSpPr/>
            <p:nvPr/>
          </p:nvSpPr>
          <p:spPr>
            <a:xfrm>
              <a:off x="8498739" y="387058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DD8A2F2-F177-4615-B3FA-C181EE058201}"/>
                </a:ext>
              </a:extLst>
            </p:cNvPr>
            <p:cNvSpPr/>
            <p:nvPr/>
          </p:nvSpPr>
          <p:spPr>
            <a:xfrm>
              <a:off x="8498739" y="415991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23DC25-5E6A-458B-AEE8-3B20EE494612}"/>
                </a:ext>
              </a:extLst>
            </p:cNvPr>
            <p:cNvSpPr/>
            <p:nvPr/>
          </p:nvSpPr>
          <p:spPr>
            <a:xfrm>
              <a:off x="8498739" y="444794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5714ED-DA43-4D09-B6AB-B65B094FD55F}"/>
                </a:ext>
              </a:extLst>
            </p:cNvPr>
            <p:cNvSpPr/>
            <p:nvPr/>
          </p:nvSpPr>
          <p:spPr>
            <a:xfrm>
              <a:off x="8498739" y="473597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8B8CA-85FF-4092-8ED4-4A1709F1E5AF}"/>
                </a:ext>
              </a:extLst>
            </p:cNvPr>
            <p:cNvSpPr/>
            <p:nvPr/>
          </p:nvSpPr>
          <p:spPr>
            <a:xfrm>
              <a:off x="8498739" y="502401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93666F-4847-4CDF-B928-5F5332CFDADE}"/>
                </a:ext>
              </a:extLst>
            </p:cNvPr>
            <p:cNvSpPr/>
            <p:nvPr/>
          </p:nvSpPr>
          <p:spPr>
            <a:xfrm>
              <a:off x="8498739" y="531333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722C79-1542-4237-99E9-32E9BFC744DB}"/>
                </a:ext>
              </a:extLst>
            </p:cNvPr>
            <p:cNvSpPr/>
            <p:nvPr/>
          </p:nvSpPr>
          <p:spPr>
            <a:xfrm>
              <a:off x="8498739" y="560137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0800A1C-EB2D-4CC0-9B24-D1366D5B0F9A}"/>
                </a:ext>
              </a:extLst>
            </p:cNvPr>
            <p:cNvSpPr txBox="1"/>
            <p:nvPr/>
          </p:nvSpPr>
          <p:spPr>
            <a:xfrm>
              <a:off x="8307223" y="57674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……</a:t>
              </a:r>
              <a:endParaRPr lang="zh-CN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4B7FAF-5FE4-408A-9762-29EC43C503C3}"/>
              </a:ext>
            </a:extLst>
          </p:cNvPr>
          <p:cNvCxnSpPr/>
          <p:nvPr/>
        </p:nvCxnSpPr>
        <p:spPr>
          <a:xfrm>
            <a:off x="8642754" y="3726570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3A26F8-115B-40A1-97EE-72555963F394}"/>
              </a:ext>
            </a:extLst>
          </p:cNvPr>
          <p:cNvCxnSpPr/>
          <p:nvPr/>
        </p:nvCxnSpPr>
        <p:spPr>
          <a:xfrm>
            <a:off x="8642754" y="4014889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13D5DB-5FE7-453A-B5C4-31757CA51163}"/>
              </a:ext>
            </a:extLst>
          </p:cNvPr>
          <p:cNvCxnSpPr/>
          <p:nvPr/>
        </p:nvCxnSpPr>
        <p:spPr>
          <a:xfrm>
            <a:off x="8630387" y="430377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D0DCE2-54E4-4840-907D-3A70BA337469}"/>
              </a:ext>
            </a:extLst>
          </p:cNvPr>
          <p:cNvCxnSpPr/>
          <p:nvPr/>
        </p:nvCxnSpPr>
        <p:spPr>
          <a:xfrm>
            <a:off x="8630387" y="4591962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904D7A-853E-4E8C-B632-4FB7F7108D5B}"/>
              </a:ext>
            </a:extLst>
          </p:cNvPr>
          <p:cNvCxnSpPr/>
          <p:nvPr/>
        </p:nvCxnSpPr>
        <p:spPr>
          <a:xfrm>
            <a:off x="8642754" y="488902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57AC95-4A0B-4AB0-A1DE-A22A441711FB}"/>
              </a:ext>
            </a:extLst>
          </p:cNvPr>
          <p:cNvGrpSpPr/>
          <p:nvPr/>
        </p:nvGrpSpPr>
        <p:grpSpPr>
          <a:xfrm>
            <a:off x="7023066" y="3541904"/>
            <a:ext cx="582089" cy="369332"/>
            <a:chOff x="7309020" y="3089186"/>
            <a:chExt cx="582089" cy="3693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3A3117B-D7B4-4AFD-A24A-BB64DC1C6C39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1DA384-638B-4AC0-BCE2-7C9D78A9E06D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E1DDA3-1297-4336-A5C6-49291091DE62}"/>
              </a:ext>
            </a:extLst>
          </p:cNvPr>
          <p:cNvCxnSpPr/>
          <p:nvPr/>
        </p:nvCxnSpPr>
        <p:spPr>
          <a:xfrm>
            <a:off x="7461139" y="3726570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0867-58A5-4DA6-8323-4D35E31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11CE-4073-4B2A-B1EF-FE8569AC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函数设计的基本步骤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、确定函数功能</a:t>
            </a:r>
            <a:r>
              <a:rPr lang="en-US" altLang="zh-CN" dirty="0"/>
              <a:t>——</a:t>
            </a:r>
            <a:r>
              <a:rPr lang="zh-CN" altLang="en-US" dirty="0"/>
              <a:t>计算型函数还是动作型函数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、设计函数形式</a:t>
            </a:r>
            <a:endParaRPr lang="en-US" altLang="zh-CN" dirty="0"/>
          </a:p>
          <a:p>
            <a:pPr lvl="2"/>
            <a:r>
              <a:rPr lang="zh-CN" altLang="en-US" dirty="0"/>
              <a:t>函数名</a:t>
            </a:r>
            <a:endParaRPr lang="en-US" altLang="zh-CN" dirty="0"/>
          </a:p>
          <a:p>
            <a:pPr lvl="2"/>
            <a:r>
              <a:rPr lang="zh-CN" altLang="en-US" dirty="0"/>
              <a:t>返回类型</a:t>
            </a:r>
            <a:endParaRPr lang="en-US" altLang="zh-CN" dirty="0"/>
          </a:p>
          <a:p>
            <a:pPr lvl="2"/>
            <a:r>
              <a:rPr lang="zh-CN" altLang="en-US" dirty="0"/>
              <a:t>函数参数：输入参数（使用常规传值参数）、输出参数（使用引用类型参数）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、设计函数实现（函数体）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、异常检测与处理</a:t>
            </a:r>
            <a:endParaRPr lang="en-US" altLang="zh-CN" dirty="0"/>
          </a:p>
          <a:p>
            <a:pPr lvl="2"/>
            <a:r>
              <a:rPr lang="zh-CN" altLang="en-US" dirty="0"/>
              <a:t>参数异常：重点关注整型参数、指针参数</a:t>
            </a:r>
            <a:endParaRPr lang="en-US" altLang="zh-CN" dirty="0"/>
          </a:p>
          <a:p>
            <a:pPr lvl="2"/>
            <a:r>
              <a:rPr lang="zh-CN" altLang="en-US" dirty="0"/>
              <a:t>其他前提条件</a:t>
            </a:r>
            <a:endParaRPr lang="en-US" altLang="zh-CN" dirty="0"/>
          </a:p>
          <a:p>
            <a:pPr lvl="2"/>
            <a:r>
              <a:rPr lang="zh-CN" altLang="en-US" dirty="0"/>
              <a:t>执行异常</a:t>
            </a:r>
          </a:p>
        </p:txBody>
      </p:sp>
    </p:spTree>
    <p:extLst>
      <p:ext uri="{BB962C8B-B14F-4D97-AF65-F5344CB8AC3E}">
        <p14:creationId xmlns:p14="http://schemas.microsoft.com/office/powerpoint/2010/main" val="2155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3218756" cy="3777622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示例：统计考试成绩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如果不仅要统计分数，还希望知道分数对应的姓名，应该怎么办？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88B319-FD4C-4AD5-A6CE-8E65E054BC53}"/>
              </a:ext>
            </a:extLst>
          </p:cNvPr>
          <p:cNvSpPr/>
          <p:nvPr/>
        </p:nvSpPr>
        <p:spPr>
          <a:xfrm>
            <a:off x="5951538" y="1628775"/>
            <a:ext cx="6096000" cy="507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scores[N];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请输入所有的成绩：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scores[0];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(scores[i] &gt; max) max =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最高分：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24A5-BE73-4C96-B9D3-E6B1A3E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347BB-8121-4361-B7AB-F521D746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93536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scanf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printf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C1F3F4-B817-4137-B02B-9BFEDE1C04C9}"/>
              </a:ext>
            </a:extLst>
          </p:cNvPr>
          <p:cNvSpPr/>
          <p:nvPr/>
        </p:nvSpPr>
        <p:spPr>
          <a:xfrm>
            <a:off x="3071664" y="1700809"/>
            <a:ext cx="489654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d%lf%s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&amp;a, &amp;x, s);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printf(</a:t>
            </a:r>
            <a:r>
              <a:rPr lang="pt-BR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"a=%d, x=%lf, s=%s\n"</a:t>
            </a: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a, x, s);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3D9E6-8B66-41A3-8968-AFC6C5E7CBBF}"/>
              </a:ext>
            </a:extLst>
          </p:cNvPr>
          <p:cNvSpPr/>
          <p:nvPr/>
        </p:nvSpPr>
        <p:spPr>
          <a:xfrm>
            <a:off x="3071664" y="4077073"/>
            <a:ext cx="675049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x="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s="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91C91-9011-4A41-895C-F2A9EBFA1961}"/>
              </a:ext>
            </a:extLst>
          </p:cNvPr>
          <p:cNvSpPr/>
          <p:nvPr/>
        </p:nvSpPr>
        <p:spPr>
          <a:xfrm>
            <a:off x="1992313" y="549275"/>
            <a:ext cx="9648825" cy="575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students[i].Score;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(students[i].Score &gt; students[maxi].Score) maxi = i;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students[maxi].Score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1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E20FA-2C5D-4E70-A017-1B2B3CCDBE01}"/>
              </a:ext>
            </a:extLst>
          </p:cNvPr>
          <p:cNvSpPr/>
          <p:nvPr/>
        </p:nvSpPr>
        <p:spPr>
          <a:xfrm>
            <a:off x="6312024" y="692696"/>
            <a:ext cx="482453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students[maxi].Score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3A696-ED20-48CD-BAA0-B8A4E3B5F834}"/>
              </a:ext>
            </a:extLst>
          </p:cNvPr>
          <p:cNvSpPr/>
          <p:nvPr/>
        </p:nvSpPr>
        <p:spPr>
          <a:xfrm>
            <a:off x="983432" y="692696"/>
            <a:ext cx="525658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 altLang="zh-CN" sz="14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 </a:t>
            </a:r>
            <a:r>
              <a:rPr lang="en-US" altLang="zh-CN" sz="140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||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 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[maxi].Score) maxi = i;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3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414A-997D-4A2C-9B5D-D450A738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关于上机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39E6-0097-4716-A3B9-DAD105FC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作业平台：</a:t>
            </a:r>
            <a:r>
              <a:rPr lang="en-US" altLang="zh-CN" dirty="0">
                <a:hlinkClick r:id="rId2"/>
              </a:rPr>
              <a:t>www.buctcoder.com</a:t>
            </a:r>
            <a:endParaRPr lang="en-US" altLang="zh-CN" dirty="0"/>
          </a:p>
          <a:p>
            <a:r>
              <a:rPr lang="zh-CN" altLang="en-US" dirty="0"/>
              <a:t>推荐开发环境：</a:t>
            </a:r>
            <a:endParaRPr lang="en-US" altLang="zh-CN" dirty="0"/>
          </a:p>
          <a:p>
            <a:pPr lvl="1"/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Code-Block</a:t>
            </a:r>
          </a:p>
          <a:p>
            <a:pPr lvl="1"/>
            <a:r>
              <a:rPr lang="en-US" altLang="zh-CN" dirty="0"/>
              <a:t>Visual Studio 2017 Community</a:t>
            </a:r>
          </a:p>
          <a:p>
            <a:pPr lvl="1"/>
            <a:r>
              <a:rPr lang="en-US" altLang="zh-CN" dirty="0"/>
              <a:t>VS Code + Compiler</a:t>
            </a:r>
          </a:p>
        </p:txBody>
      </p:sp>
    </p:spTree>
    <p:extLst>
      <p:ext uri="{BB962C8B-B14F-4D97-AF65-F5344CB8AC3E}">
        <p14:creationId xmlns:p14="http://schemas.microsoft.com/office/powerpoint/2010/main" val="32268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7399C-E228-46E7-93E8-6DBCF4C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F1EF53-6A59-4DE0-A682-59BA34CC544B}"/>
              </a:ext>
            </a:extLst>
          </p:cNvPr>
          <p:cNvSpPr/>
          <p:nvPr/>
        </p:nvSpPr>
        <p:spPr>
          <a:xfrm>
            <a:off x="3863752" y="2492897"/>
            <a:ext cx="518457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PI = 3.14159;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fr-FR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= PI * x *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"y="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8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2EC3-36DE-4A92-B317-34725C1D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F6E80-CFC4-48F8-8660-B26069C6C05E}"/>
              </a:ext>
            </a:extLst>
          </p:cNvPr>
          <p:cNvSpPr/>
          <p:nvPr/>
        </p:nvSpPr>
        <p:spPr>
          <a:xfrm>
            <a:off x="3469200" y="2060848"/>
            <a:ext cx="6248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FA33-7B0A-400B-87C1-03E600D7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行注释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39BD41-B2BF-4A0E-BDEC-C3344C95CD0C}"/>
              </a:ext>
            </a:extLst>
          </p:cNvPr>
          <p:cNvSpPr/>
          <p:nvPr/>
        </p:nvSpPr>
        <p:spPr>
          <a:xfrm>
            <a:off x="3287688" y="1901867"/>
            <a:ext cx="62484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0~9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的平方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输出一个三角形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164A36-F7A8-468E-BF8A-BA672D3B2CCA}"/>
              </a:ext>
            </a:extLst>
          </p:cNvPr>
          <p:cNvSpPr/>
          <p:nvPr/>
        </p:nvSpPr>
        <p:spPr>
          <a:xfrm>
            <a:off x="4079776" y="2780929"/>
            <a:ext cx="4968552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6416" y="2133600"/>
            <a:ext cx="6591985" cy="647328"/>
          </a:xfrm>
        </p:spPr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F9C29E-6185-4261-9BD0-EBEE73142377}"/>
              </a:ext>
            </a:extLst>
          </p:cNvPr>
          <p:cNvSpPr/>
          <p:nvPr/>
        </p:nvSpPr>
        <p:spPr>
          <a:xfrm>
            <a:off x="2351584" y="3158966"/>
            <a:ext cx="36724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swap(&amp;x, &amp;y);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67F88D-1136-4791-8897-C0813B59DC24}"/>
              </a:ext>
            </a:extLst>
          </p:cNvPr>
          <p:cNvSpPr/>
          <p:nvPr/>
        </p:nvSpPr>
        <p:spPr>
          <a:xfrm>
            <a:off x="6312024" y="3158966"/>
            <a:ext cx="38884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D91-B762-4208-BA39-8D048A45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变量与变量表达式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A1E8-67E7-4C1A-89C5-8C9C7CC8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r>
              <a:rPr lang="zh-CN" altLang="en-US" dirty="0"/>
              <a:t>什么是指针？</a:t>
            </a:r>
            <a:endParaRPr lang="en-US" altLang="zh-CN" dirty="0"/>
          </a:p>
          <a:p>
            <a:r>
              <a:rPr lang="zh-CN" altLang="en-US" dirty="0"/>
              <a:t>什么是变量表达式？</a:t>
            </a:r>
            <a:endParaRPr lang="en-US" altLang="zh-CN" dirty="0"/>
          </a:p>
          <a:p>
            <a:pPr lvl="1"/>
            <a:r>
              <a:rPr lang="zh-CN" altLang="en-US" dirty="0"/>
              <a:t>简单变量表达式</a:t>
            </a:r>
            <a:r>
              <a:rPr lang="en-US" altLang="zh-CN" dirty="0"/>
              <a:t>——</a:t>
            </a:r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zh-CN" altLang="en-US" dirty="0"/>
              <a:t>复合变量表达式</a:t>
            </a:r>
            <a:endParaRPr lang="en-US" altLang="zh-CN" dirty="0"/>
          </a:p>
          <a:p>
            <a:pPr lvl="2"/>
            <a:r>
              <a:rPr lang="zh-CN" altLang="en-US" dirty="0"/>
              <a:t>取值运算符 *</a:t>
            </a:r>
            <a:endParaRPr lang="en-US" altLang="zh-CN" dirty="0"/>
          </a:p>
          <a:p>
            <a:pPr lvl="2"/>
            <a:r>
              <a:rPr lang="zh-CN" altLang="en-US" dirty="0"/>
              <a:t>下标运算符 </a:t>
            </a:r>
            <a:r>
              <a:rPr lang="en-US" altLang="zh-CN" dirty="0"/>
              <a:t>[ ]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>
            <a:extLst>
              <a:ext uri="{FF2B5EF4-FFF2-40B4-BE49-F238E27FC236}">
                <a16:creationId xmlns:a16="http://schemas.microsoft.com/office/drawing/2014/main" id="{9C5B1F8B-5785-43C8-9FBB-5FB51CBD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00" y="375444"/>
            <a:ext cx="3973512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ID;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name[10];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birthday;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s1, s2, s3[5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=s3;</a:t>
            </a:r>
            <a:endParaRPr lang="en-US" altLang="zh-CN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9683" name="Group 51">
            <a:extLst>
              <a:ext uri="{FF2B5EF4-FFF2-40B4-BE49-F238E27FC236}">
                <a16:creationId xmlns:a16="http://schemas.microsoft.com/office/drawing/2014/main" id="{4F8E93FF-9738-4A25-B7DE-81E16E17B22B}"/>
              </a:ext>
            </a:extLst>
          </p:cNvPr>
          <p:cNvGrpSpPr>
            <a:grpSpLocks/>
          </p:cNvGrpSpPr>
          <p:nvPr/>
        </p:nvGrpSpPr>
        <p:grpSpPr bwMode="auto">
          <a:xfrm>
            <a:off x="3503713" y="2924945"/>
            <a:ext cx="6969125" cy="3760787"/>
            <a:chOff x="642" y="1843"/>
            <a:chExt cx="4390" cy="2369"/>
          </a:xfrm>
        </p:grpSpPr>
        <p:grpSp>
          <p:nvGrpSpPr>
            <p:cNvPr id="69643" name="Group 11">
              <a:extLst>
                <a:ext uri="{FF2B5EF4-FFF2-40B4-BE49-F238E27FC236}">
                  <a16:creationId xmlns:a16="http://schemas.microsoft.com/office/drawing/2014/main" id="{B22BB325-323B-4048-B67A-DE39EA206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843"/>
              <a:ext cx="4057" cy="237"/>
              <a:chOff x="703" y="2341"/>
              <a:chExt cx="4057" cy="237"/>
            </a:xfrm>
          </p:grpSpPr>
          <p:sp>
            <p:nvSpPr>
              <p:cNvPr id="69638" name="Rectangle 6">
                <a:extLst>
                  <a:ext uri="{FF2B5EF4-FFF2-40B4-BE49-F238E27FC236}">
                    <a16:creationId xmlns:a16="http://schemas.microsoft.com/office/drawing/2014/main" id="{C40A9925-8D71-4D29-B24D-F5618F9F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39" name="Rectangle 7">
                <a:extLst>
                  <a:ext uri="{FF2B5EF4-FFF2-40B4-BE49-F238E27FC236}">
                    <a16:creationId xmlns:a16="http://schemas.microsoft.com/office/drawing/2014/main" id="{CA8A7935-40F8-4D6F-A57F-99162D02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0" name="Rectangle 8">
                <a:extLst>
                  <a:ext uri="{FF2B5EF4-FFF2-40B4-BE49-F238E27FC236}">
                    <a16:creationId xmlns:a16="http://schemas.microsoft.com/office/drawing/2014/main" id="{20A73C78-C4F2-4E7E-9AF4-E869A2CB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1" name="Rectangle 9">
                <a:extLst>
                  <a:ext uri="{FF2B5EF4-FFF2-40B4-BE49-F238E27FC236}">
                    <a16:creationId xmlns:a16="http://schemas.microsoft.com/office/drawing/2014/main" id="{028CCBB1-B9DC-4587-B9E2-F7CFFED89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44" name="Group 12">
              <a:extLst>
                <a:ext uri="{FF2B5EF4-FFF2-40B4-BE49-F238E27FC236}">
                  <a16:creationId xmlns:a16="http://schemas.microsoft.com/office/drawing/2014/main" id="{691902A8-9364-4AF8-B00C-9A0D2E1A0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206"/>
              <a:ext cx="4057" cy="237"/>
              <a:chOff x="703" y="2341"/>
              <a:chExt cx="4057" cy="237"/>
            </a:xfrm>
          </p:grpSpPr>
          <p:sp>
            <p:nvSpPr>
              <p:cNvPr id="69645" name="Rectangle 13">
                <a:extLst>
                  <a:ext uri="{FF2B5EF4-FFF2-40B4-BE49-F238E27FC236}">
                    <a16:creationId xmlns:a16="http://schemas.microsoft.com/office/drawing/2014/main" id="{01958072-C87D-4999-B13D-27C6A85E3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46" name="Rectangle 14">
                <a:extLst>
                  <a:ext uri="{FF2B5EF4-FFF2-40B4-BE49-F238E27FC236}">
                    <a16:creationId xmlns:a16="http://schemas.microsoft.com/office/drawing/2014/main" id="{F2B23BD6-BBCD-424F-A0D2-AA946C18F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7" name="Rectangle 15">
                <a:extLst>
                  <a:ext uri="{FF2B5EF4-FFF2-40B4-BE49-F238E27FC236}">
                    <a16:creationId xmlns:a16="http://schemas.microsoft.com/office/drawing/2014/main" id="{FDBB6F27-8239-4DD1-8968-8F9ED0A6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8" name="Rectangle 16">
                <a:extLst>
                  <a:ext uri="{FF2B5EF4-FFF2-40B4-BE49-F238E27FC236}">
                    <a16:creationId xmlns:a16="http://schemas.microsoft.com/office/drawing/2014/main" id="{002E2884-0B4C-49D5-A3FF-55C407F4A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FC4A6910-4D89-448A-9648-00FB9B922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659"/>
              <a:ext cx="4057" cy="1181"/>
              <a:chOff x="1292" y="2976"/>
              <a:chExt cx="4057" cy="1181"/>
            </a:xfrm>
          </p:grpSpPr>
          <p:grpSp>
            <p:nvGrpSpPr>
              <p:cNvPr id="69649" name="Group 17">
                <a:extLst>
                  <a:ext uri="{FF2B5EF4-FFF2-40B4-BE49-F238E27FC236}">
                    <a16:creationId xmlns:a16="http://schemas.microsoft.com/office/drawing/2014/main" id="{36F88690-C04A-45AF-B607-900232254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2976"/>
                <a:ext cx="4057" cy="237"/>
                <a:chOff x="703" y="2341"/>
                <a:chExt cx="4057" cy="237"/>
              </a:xfrm>
            </p:grpSpPr>
            <p:sp>
              <p:nvSpPr>
                <p:cNvPr id="69650" name="Rectangle 18">
                  <a:extLst>
                    <a:ext uri="{FF2B5EF4-FFF2-40B4-BE49-F238E27FC236}">
                      <a16:creationId xmlns:a16="http://schemas.microsoft.com/office/drawing/2014/main" id="{EFC4E1DF-1F18-4491-A2DF-5FD6C74A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1" name="Rectangle 19">
                  <a:extLst>
                    <a:ext uri="{FF2B5EF4-FFF2-40B4-BE49-F238E27FC236}">
                      <a16:creationId xmlns:a16="http://schemas.microsoft.com/office/drawing/2014/main" id="{7649D88A-9F4F-4DB1-A207-CDCFD2463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2" name="Rectangle 20">
                  <a:extLst>
                    <a:ext uri="{FF2B5EF4-FFF2-40B4-BE49-F238E27FC236}">
                      <a16:creationId xmlns:a16="http://schemas.microsoft.com/office/drawing/2014/main" id="{6E392B84-0511-40C3-9DDC-29C22E09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3" name="Rectangle 21">
                  <a:extLst>
                    <a:ext uri="{FF2B5EF4-FFF2-40B4-BE49-F238E27FC236}">
                      <a16:creationId xmlns:a16="http://schemas.microsoft.com/office/drawing/2014/main" id="{97B606BC-4E3F-4030-B1C3-C8C6E6CD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4" name="Group 22">
                <a:extLst>
                  <a:ext uri="{FF2B5EF4-FFF2-40B4-BE49-F238E27FC236}">
                    <a16:creationId xmlns:a16="http://schemas.microsoft.com/office/drawing/2014/main" id="{6194028C-4B15-4134-B6AF-2DCA544EA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212"/>
                <a:ext cx="4057" cy="237"/>
                <a:chOff x="703" y="2341"/>
                <a:chExt cx="4057" cy="237"/>
              </a:xfrm>
            </p:grpSpPr>
            <p:sp>
              <p:nvSpPr>
                <p:cNvPr id="69655" name="Rectangle 23">
                  <a:extLst>
                    <a:ext uri="{FF2B5EF4-FFF2-40B4-BE49-F238E27FC236}">
                      <a16:creationId xmlns:a16="http://schemas.microsoft.com/office/drawing/2014/main" id="{4C387FCC-C83D-47B2-8CDB-B3FC6E8F0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6" name="Rectangle 24">
                  <a:extLst>
                    <a:ext uri="{FF2B5EF4-FFF2-40B4-BE49-F238E27FC236}">
                      <a16:creationId xmlns:a16="http://schemas.microsoft.com/office/drawing/2014/main" id="{DC16ADAE-180C-477C-A6C7-D054A7C35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7" name="Rectangle 25">
                  <a:extLst>
                    <a:ext uri="{FF2B5EF4-FFF2-40B4-BE49-F238E27FC236}">
                      <a16:creationId xmlns:a16="http://schemas.microsoft.com/office/drawing/2014/main" id="{FB205E0B-2FE3-4D13-8203-0BDF3937B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8" name="Rectangle 26">
                  <a:extLst>
                    <a:ext uri="{FF2B5EF4-FFF2-40B4-BE49-F238E27FC236}">
                      <a16:creationId xmlns:a16="http://schemas.microsoft.com/office/drawing/2014/main" id="{9DBC75E6-4FDA-45A3-A068-1F36A2D43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9" name="Group 27">
                <a:extLst>
                  <a:ext uri="{FF2B5EF4-FFF2-40B4-BE49-F238E27FC236}">
                    <a16:creationId xmlns:a16="http://schemas.microsoft.com/office/drawing/2014/main" id="{18531763-FE39-41B5-8A40-4BBD0FA2B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448"/>
                <a:ext cx="4057" cy="237"/>
                <a:chOff x="703" y="2341"/>
                <a:chExt cx="4057" cy="237"/>
              </a:xfrm>
            </p:grpSpPr>
            <p:sp>
              <p:nvSpPr>
                <p:cNvPr id="69660" name="Rectangle 28">
                  <a:extLst>
                    <a:ext uri="{FF2B5EF4-FFF2-40B4-BE49-F238E27FC236}">
                      <a16:creationId xmlns:a16="http://schemas.microsoft.com/office/drawing/2014/main" id="{55083D7B-D144-4B62-ABAE-9E3EE076B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1" name="Rectangle 29">
                  <a:extLst>
                    <a:ext uri="{FF2B5EF4-FFF2-40B4-BE49-F238E27FC236}">
                      <a16:creationId xmlns:a16="http://schemas.microsoft.com/office/drawing/2014/main" id="{00AEFB03-3407-41F4-9E4B-3D275DAE6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2" name="Rectangle 30">
                  <a:extLst>
                    <a:ext uri="{FF2B5EF4-FFF2-40B4-BE49-F238E27FC236}">
                      <a16:creationId xmlns:a16="http://schemas.microsoft.com/office/drawing/2014/main" id="{F8F4AB48-2C74-4C5C-9993-4F86334A0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3" name="Rectangle 31">
                  <a:extLst>
                    <a:ext uri="{FF2B5EF4-FFF2-40B4-BE49-F238E27FC236}">
                      <a16:creationId xmlns:a16="http://schemas.microsoft.com/office/drawing/2014/main" id="{D9CC8C08-5D64-4A2F-8095-3912F28DD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4" name="Group 32">
                <a:extLst>
                  <a:ext uri="{FF2B5EF4-FFF2-40B4-BE49-F238E27FC236}">
                    <a16:creationId xmlns:a16="http://schemas.microsoft.com/office/drawing/2014/main" id="{F67A755D-25FA-4A8F-BC13-DDD8A75A0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684"/>
                <a:ext cx="4057" cy="237"/>
                <a:chOff x="703" y="2341"/>
                <a:chExt cx="4057" cy="237"/>
              </a:xfrm>
            </p:grpSpPr>
            <p:sp>
              <p:nvSpPr>
                <p:cNvPr id="69665" name="Rectangle 33">
                  <a:extLst>
                    <a:ext uri="{FF2B5EF4-FFF2-40B4-BE49-F238E27FC236}">
                      <a16:creationId xmlns:a16="http://schemas.microsoft.com/office/drawing/2014/main" id="{A129D3E9-4EE3-4B56-90A2-EF50FE500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6" name="Rectangle 34">
                  <a:extLst>
                    <a:ext uri="{FF2B5EF4-FFF2-40B4-BE49-F238E27FC236}">
                      <a16:creationId xmlns:a16="http://schemas.microsoft.com/office/drawing/2014/main" id="{EAD565A0-99B4-43D0-A9BC-6F0CA3C68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7" name="Rectangle 35">
                  <a:extLst>
                    <a:ext uri="{FF2B5EF4-FFF2-40B4-BE49-F238E27FC236}">
                      <a16:creationId xmlns:a16="http://schemas.microsoft.com/office/drawing/2014/main" id="{F3141BE5-3332-498B-9019-048B8C74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8" name="Rectangle 36">
                  <a:extLst>
                    <a:ext uri="{FF2B5EF4-FFF2-40B4-BE49-F238E27FC236}">
                      <a16:creationId xmlns:a16="http://schemas.microsoft.com/office/drawing/2014/main" id="{C5A16FC3-2BC9-4FF2-AA82-CBEB72307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9" name="Group 37">
                <a:extLst>
                  <a:ext uri="{FF2B5EF4-FFF2-40B4-BE49-F238E27FC236}">
                    <a16:creationId xmlns:a16="http://schemas.microsoft.com/office/drawing/2014/main" id="{CC10EE2D-AAB3-4230-83D9-84E87905D0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920"/>
                <a:ext cx="4057" cy="237"/>
                <a:chOff x="703" y="2341"/>
                <a:chExt cx="4057" cy="237"/>
              </a:xfrm>
            </p:grpSpPr>
            <p:sp>
              <p:nvSpPr>
                <p:cNvPr id="69670" name="Rectangle 38">
                  <a:extLst>
                    <a:ext uri="{FF2B5EF4-FFF2-40B4-BE49-F238E27FC236}">
                      <a16:creationId xmlns:a16="http://schemas.microsoft.com/office/drawing/2014/main" id="{B4A6BD03-D0E2-4661-A5E3-69441760C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71" name="Rectangle 39">
                  <a:extLst>
                    <a:ext uri="{FF2B5EF4-FFF2-40B4-BE49-F238E27FC236}">
                      <a16:creationId xmlns:a16="http://schemas.microsoft.com/office/drawing/2014/main" id="{E1186147-AA55-4D66-A6E8-3BE110D24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72" name="Rectangle 40">
                  <a:extLst>
                    <a:ext uri="{FF2B5EF4-FFF2-40B4-BE49-F238E27FC236}">
                      <a16:creationId xmlns:a16="http://schemas.microsoft.com/office/drawing/2014/main" id="{C74CBBA4-5F8C-4903-B4D0-8E4F936E7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73" name="Rectangle 41">
                  <a:extLst>
                    <a:ext uri="{FF2B5EF4-FFF2-40B4-BE49-F238E27FC236}">
                      <a16:creationId xmlns:a16="http://schemas.microsoft.com/office/drawing/2014/main" id="{741AAA3C-65AC-49E4-BD7A-8D22A626B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</p:grpSp>
        <p:sp>
          <p:nvSpPr>
            <p:cNvPr id="69675" name="Text Box 43">
              <a:extLst>
                <a:ext uri="{FF2B5EF4-FFF2-40B4-BE49-F238E27FC236}">
                  <a16:creationId xmlns:a16="http://schemas.microsoft.com/office/drawing/2014/main" id="{C62F9025-6EB4-4F24-AE2B-A626A2E6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853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s1</a:t>
              </a:r>
            </a:p>
          </p:txBody>
        </p:sp>
        <p:sp>
          <p:nvSpPr>
            <p:cNvPr id="69676" name="Text Box 44">
              <a:extLst>
                <a:ext uri="{FF2B5EF4-FFF2-40B4-BE49-F238E27FC236}">
                  <a16:creationId xmlns:a16="http://schemas.microsoft.com/office/drawing/2014/main" id="{20213F24-C2A7-4CA0-B8EB-DE16DCFD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06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s2</a:t>
              </a:r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8812976E-8A89-460C-81B6-61E8AA9E1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659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s3</a:t>
              </a:r>
            </a:p>
          </p:txBody>
        </p:sp>
        <p:sp>
          <p:nvSpPr>
            <p:cNvPr id="69678" name="Rectangle 46">
              <a:extLst>
                <a:ext uri="{FF2B5EF4-FFF2-40B4-BE49-F238E27FC236}">
                  <a16:creationId xmlns:a16="http://schemas.microsoft.com/office/drawing/2014/main" id="{D09EC249-9A3C-48A1-A846-310D55D6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971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A2996564-7DC1-4EB7-8C20-E5A5820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960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sp</a:t>
              </a:r>
            </a:p>
          </p:txBody>
        </p:sp>
        <p:sp>
          <p:nvSpPr>
            <p:cNvPr id="69682" name="Freeform 50">
              <a:extLst>
                <a:ext uri="{FF2B5EF4-FFF2-40B4-BE49-F238E27FC236}">
                  <a16:creationId xmlns:a16="http://schemas.microsoft.com/office/drawing/2014/main" id="{F94B009D-6F7C-4C3F-885D-DC1159286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2795"/>
              <a:ext cx="354" cy="1271"/>
            </a:xfrm>
            <a:custGeom>
              <a:avLst/>
              <a:gdLst>
                <a:gd name="T0" fmla="*/ 424 w 424"/>
                <a:gd name="T1" fmla="*/ 1315 h 1315"/>
                <a:gd name="T2" fmla="*/ 15 w 424"/>
                <a:gd name="T3" fmla="*/ 590 h 1315"/>
                <a:gd name="T4" fmla="*/ 333 w 424"/>
                <a:gd name="T5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315">
                  <a:moveTo>
                    <a:pt x="424" y="1315"/>
                  </a:moveTo>
                  <a:cubicBezTo>
                    <a:pt x="227" y="1062"/>
                    <a:pt x="30" y="809"/>
                    <a:pt x="15" y="590"/>
                  </a:cubicBezTo>
                  <a:cubicBezTo>
                    <a:pt x="0" y="371"/>
                    <a:pt x="166" y="185"/>
                    <a:pt x="33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1159</TotalTime>
  <Words>1469</Words>
  <Application>Microsoft Office PowerPoint</Application>
  <PresentationFormat>宽屏</PresentationFormat>
  <Paragraphs>437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新宋体</vt:lpstr>
      <vt:lpstr>幼圆</vt:lpstr>
      <vt:lpstr>Arial</vt:lpstr>
      <vt:lpstr>Century Gothic</vt:lpstr>
      <vt:lpstr>Courier New</vt:lpstr>
      <vt:lpstr>Wingdings 3</vt:lpstr>
      <vt:lpstr>丝状</vt:lpstr>
      <vt:lpstr>《数据结构》</vt:lpstr>
      <vt:lpstr>输入输出</vt:lpstr>
      <vt:lpstr>变量的定义位置</vt:lpstr>
      <vt:lpstr>变量的定义位置</vt:lpstr>
      <vt:lpstr>行注释</vt:lpstr>
      <vt:lpstr>引用类型&amp;</vt:lpstr>
      <vt:lpstr>引用类型&amp;</vt:lpstr>
      <vt:lpstr>变量与变量表达式</vt:lpstr>
      <vt:lpstr>PowerPoint 演示文稿</vt:lpstr>
      <vt:lpstr>PowerPoint 演示文稿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函数设计</vt:lpstr>
      <vt:lpstr>函数设计</vt:lpstr>
      <vt:lpstr>PowerPoint 演示文稿</vt:lpstr>
      <vt:lpstr>PowerPoint 演示文稿</vt:lpstr>
      <vt:lpstr>关于上机作业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26</cp:revision>
  <dcterms:created xsi:type="dcterms:W3CDTF">2003-07-26T04:22:29Z</dcterms:created>
  <dcterms:modified xsi:type="dcterms:W3CDTF">2018-10-09T01:17:44Z</dcterms:modified>
</cp:coreProperties>
</file>