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8" r:id="rId6"/>
    <p:sldId id="260" r:id="rId7"/>
    <p:sldId id="266" r:id="rId8"/>
    <p:sldId id="262" r:id="rId9"/>
    <p:sldId id="263" r:id="rId10"/>
    <p:sldId id="264" r:id="rId11"/>
    <p:sldId id="265"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86E9903-B5D9-4767-B526-8AEB7DD3381B}" type="datetimeFigureOut">
              <a:rPr lang="en-US" smtClean="0"/>
              <a:t>08-Oct-21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B1DF307-DC1F-4588-9707-9B7251D316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6E9903-B5D9-4767-B526-8AEB7DD3381B}" type="datetimeFigureOut">
              <a:rPr lang="en-US" smtClean="0"/>
              <a:t>08-Oct-21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1DF307-DC1F-4588-9707-9B7251D316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86E9903-B5D9-4767-B526-8AEB7DD3381B}" type="datetimeFigureOut">
              <a:rPr lang="en-US" smtClean="0"/>
              <a:t>08-Oct-21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B1DF307-DC1F-4588-9707-9B7251D316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6E9903-B5D9-4767-B526-8AEB7DD3381B}" type="datetimeFigureOut">
              <a:rPr lang="en-US" smtClean="0"/>
              <a:t>08-Oct-21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1DF307-DC1F-4588-9707-9B7251D316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86E9903-B5D9-4767-B526-8AEB7DD3381B}" type="datetimeFigureOut">
              <a:rPr lang="en-US" smtClean="0"/>
              <a:t>08-Oct-21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B1DF307-DC1F-4588-9707-9B7251D316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6E9903-B5D9-4767-B526-8AEB7DD3381B}" type="datetimeFigureOut">
              <a:rPr lang="en-US" smtClean="0"/>
              <a:t>08-Oct-21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1DF307-DC1F-4588-9707-9B7251D316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6E9903-B5D9-4767-B526-8AEB7DD3381B}" type="datetimeFigureOut">
              <a:rPr lang="en-US" smtClean="0"/>
              <a:t>08-Oct-21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B1DF307-DC1F-4588-9707-9B7251D316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86E9903-B5D9-4767-B526-8AEB7DD3381B}" type="datetimeFigureOut">
              <a:rPr lang="en-US" smtClean="0"/>
              <a:t>08-Oct-21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B1DF307-DC1F-4588-9707-9B7251D316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86E9903-B5D9-4767-B526-8AEB7DD3381B}" type="datetimeFigureOut">
              <a:rPr lang="en-US" smtClean="0"/>
              <a:t>08-Oct-21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B1DF307-DC1F-4588-9707-9B7251D316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6E9903-B5D9-4767-B526-8AEB7DD3381B}" type="datetimeFigureOut">
              <a:rPr lang="en-US" smtClean="0"/>
              <a:t>08-Oct-21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1DF307-DC1F-4588-9707-9B7251D316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86E9903-B5D9-4767-B526-8AEB7DD3381B}" type="datetimeFigureOut">
              <a:rPr lang="en-US" smtClean="0"/>
              <a:t>08-Oct-21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1DF307-DC1F-4588-9707-9B7251D316D6}"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86E9903-B5D9-4767-B526-8AEB7DD3381B}" type="datetimeFigureOut">
              <a:rPr lang="en-US" smtClean="0"/>
              <a:t>08-Oct-21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B1DF307-DC1F-4588-9707-9B7251D316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05400"/>
            <a:ext cx="7391400" cy="1447800"/>
          </a:xfrm>
        </p:spPr>
        <p:txBody>
          <a:bodyPr>
            <a:normAutofit fontScale="90000"/>
          </a:bodyPr>
          <a:lstStyle/>
          <a:p>
            <a:pPr algn="l"/>
            <a:r>
              <a:rPr lang="en-US" dirty="0" smtClean="0"/>
              <a:t>Jasmine </a:t>
            </a:r>
            <a:r>
              <a:rPr lang="en-US" dirty="0" err="1" smtClean="0"/>
              <a:t>Kaur</a:t>
            </a:r>
            <a:r>
              <a:rPr lang="en-US" dirty="0" smtClean="0"/>
              <a:t/>
            </a:r>
            <a:br>
              <a:rPr lang="en-US" dirty="0" smtClean="0"/>
            </a:br>
            <a:r>
              <a:rPr lang="en-US" dirty="0" smtClean="0"/>
              <a:t>Internship 18</a:t>
            </a:r>
            <a:br>
              <a:rPr lang="en-US" dirty="0" smtClean="0"/>
            </a:br>
            <a:r>
              <a:rPr lang="en-US" dirty="0" smtClean="0"/>
              <a:t>Flip </a:t>
            </a:r>
            <a:r>
              <a:rPr lang="en-US" dirty="0" err="1" smtClean="0"/>
              <a:t>Robo</a:t>
            </a:r>
            <a:r>
              <a:rPr lang="en-US" dirty="0" smtClean="0"/>
              <a:t> Technologies</a:t>
            </a:r>
            <a:endParaRPr lang="en-US" dirty="0"/>
          </a:p>
        </p:txBody>
      </p:sp>
      <p:pic>
        <p:nvPicPr>
          <p:cNvPr id="4" name="Content Placeholder 3" descr="00.jpg"/>
          <p:cNvPicPr>
            <a:picLocks noGrp="1" noChangeAspect="1"/>
          </p:cNvPicPr>
          <p:nvPr>
            <p:ph idx="1"/>
          </p:nvPr>
        </p:nvPicPr>
        <p:blipFill>
          <a:blip r:embed="rId2"/>
          <a:stretch>
            <a:fillRect/>
          </a:stretch>
        </p:blipFill>
        <p:spPr>
          <a:xfrm>
            <a:off x="304801" y="457201"/>
            <a:ext cx="7543800" cy="44196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762000"/>
          </a:xfrm>
        </p:spPr>
        <p:txBody>
          <a:bodyPr>
            <a:noAutofit/>
          </a:bodyPr>
          <a:lstStyle/>
          <a:p>
            <a:r>
              <a:rPr lang="en-US" sz="3600" dirty="0" smtClean="0"/>
              <a:t>CORRELATION MATRIX</a:t>
            </a:r>
            <a:endParaRPr lang="en-US" sz="3600" dirty="0"/>
          </a:p>
        </p:txBody>
      </p:sp>
      <p:sp>
        <p:nvSpPr>
          <p:cNvPr id="4" name="Text Placeholder 3"/>
          <p:cNvSpPr>
            <a:spLocks noGrp="1"/>
          </p:cNvSpPr>
          <p:nvPr>
            <p:ph type="body" idx="2"/>
          </p:nvPr>
        </p:nvSpPr>
        <p:spPr>
          <a:xfrm>
            <a:off x="457200" y="1435100"/>
            <a:ext cx="2895600" cy="5422900"/>
          </a:xfrm>
        </p:spPr>
        <p:txBody>
          <a:bodyPr>
            <a:normAutofit fontScale="85000" lnSpcReduction="20000"/>
          </a:bodyPr>
          <a:lstStyle/>
          <a:p>
            <a:r>
              <a:rPr lang="en-US" sz="2200" dirty="0" smtClean="0"/>
              <a:t>1.  </a:t>
            </a:r>
            <a:r>
              <a:rPr lang="en-US" sz="2200" dirty="0" err="1"/>
              <a:t>SalePrice</a:t>
            </a:r>
            <a:r>
              <a:rPr lang="en-US" sz="2200" dirty="0"/>
              <a:t> is highly positively correlated with the columns </a:t>
            </a:r>
            <a:r>
              <a:rPr lang="en-US" sz="2200" dirty="0" err="1"/>
              <a:t>OverallQual</a:t>
            </a:r>
            <a:r>
              <a:rPr lang="en-US" sz="2200" dirty="0"/>
              <a:t>, </a:t>
            </a:r>
            <a:r>
              <a:rPr lang="en-US" sz="2200" dirty="0" err="1"/>
              <a:t>YearBuilt</a:t>
            </a:r>
            <a:r>
              <a:rPr lang="en-US" sz="2200" dirty="0"/>
              <a:t>, </a:t>
            </a:r>
            <a:r>
              <a:rPr lang="en-US" sz="2200" dirty="0" err="1"/>
              <a:t>YearRemodAdd</a:t>
            </a:r>
            <a:r>
              <a:rPr lang="en-US" sz="2200" dirty="0"/>
              <a:t>, </a:t>
            </a:r>
            <a:r>
              <a:rPr lang="en-US" sz="2200" dirty="0" err="1"/>
              <a:t>TotalBsmtSF</a:t>
            </a:r>
            <a:r>
              <a:rPr lang="en-US" sz="2200" dirty="0"/>
              <a:t>, 1stFlrSF, </a:t>
            </a:r>
            <a:r>
              <a:rPr lang="en-US" sz="2200" dirty="0" err="1"/>
              <a:t>GrLivArea</a:t>
            </a:r>
            <a:r>
              <a:rPr lang="en-US" sz="2200" dirty="0"/>
              <a:t>, </a:t>
            </a:r>
            <a:r>
              <a:rPr lang="en-US" sz="2200" dirty="0" err="1"/>
              <a:t>FullBath</a:t>
            </a:r>
            <a:r>
              <a:rPr lang="en-US" sz="2200" dirty="0"/>
              <a:t>, </a:t>
            </a:r>
            <a:r>
              <a:rPr lang="en-US" sz="2200" dirty="0" err="1"/>
              <a:t>TotRmsAbvGrd</a:t>
            </a:r>
            <a:r>
              <a:rPr lang="en-US" sz="2200" dirty="0"/>
              <a:t>, </a:t>
            </a:r>
            <a:r>
              <a:rPr lang="en-US" sz="2200" dirty="0" err="1"/>
              <a:t>GarageCars</a:t>
            </a:r>
            <a:r>
              <a:rPr lang="en-US" sz="2200" dirty="0"/>
              <a:t> &amp; </a:t>
            </a:r>
            <a:r>
              <a:rPr lang="en-US" sz="2200" dirty="0" err="1"/>
              <a:t>GarageArea</a:t>
            </a:r>
            <a:r>
              <a:rPr lang="en-US" sz="2200" dirty="0"/>
              <a:t>.</a:t>
            </a:r>
          </a:p>
          <a:p>
            <a:endParaRPr lang="en-US" sz="2200" dirty="0" smtClean="0"/>
          </a:p>
          <a:p>
            <a:r>
              <a:rPr lang="en-US" sz="2200" dirty="0" smtClean="0"/>
              <a:t>2. </a:t>
            </a:r>
            <a:r>
              <a:rPr lang="en-US" sz="2200" dirty="0" err="1" smtClean="0"/>
              <a:t>SalePrice</a:t>
            </a:r>
            <a:r>
              <a:rPr lang="en-US" sz="2200" dirty="0" smtClean="0"/>
              <a:t> </a:t>
            </a:r>
            <a:r>
              <a:rPr lang="en-US" sz="2200" dirty="0"/>
              <a:t>is negatively correlated with </a:t>
            </a:r>
            <a:r>
              <a:rPr lang="en-US" sz="2200" dirty="0" err="1"/>
              <a:t>OverallCond</a:t>
            </a:r>
            <a:r>
              <a:rPr lang="en-US" sz="2200" dirty="0"/>
              <a:t>, </a:t>
            </a:r>
            <a:r>
              <a:rPr lang="en-US" sz="2200" dirty="0" err="1"/>
              <a:t>KitchenAbvGr</a:t>
            </a:r>
            <a:r>
              <a:rPr lang="en-US" sz="2200" dirty="0"/>
              <a:t>, </a:t>
            </a:r>
            <a:r>
              <a:rPr lang="en-US" sz="2200" dirty="0" err="1"/>
              <a:t>Encloseporch</a:t>
            </a:r>
            <a:r>
              <a:rPr lang="en-US" sz="2200" dirty="0"/>
              <a:t> &amp; </a:t>
            </a:r>
            <a:r>
              <a:rPr lang="en-US" sz="2200" dirty="0" err="1"/>
              <a:t>YrSold</a:t>
            </a:r>
            <a:r>
              <a:rPr lang="en-US" sz="2200" dirty="0"/>
              <a:t> columns.</a:t>
            </a:r>
          </a:p>
          <a:p>
            <a:endParaRPr lang="en-US" sz="2200" dirty="0" smtClean="0"/>
          </a:p>
          <a:p>
            <a:r>
              <a:rPr lang="en-US" sz="2200" dirty="0" smtClean="0"/>
              <a:t>3. </a:t>
            </a:r>
            <a:r>
              <a:rPr lang="en-US" sz="2200" dirty="0" err="1"/>
              <a:t>Multicollinearity</a:t>
            </a:r>
            <a:r>
              <a:rPr lang="en-US" sz="2200" dirty="0"/>
              <a:t> is present between various columns so using Principal Component Analysis(PCA) will be a great choice.</a:t>
            </a:r>
          </a:p>
          <a:p>
            <a:endParaRPr lang="en-US" dirty="0"/>
          </a:p>
        </p:txBody>
      </p:sp>
      <p:pic>
        <p:nvPicPr>
          <p:cNvPr id="5" name="Content Placeholder 4" descr="03.png"/>
          <p:cNvPicPr>
            <a:picLocks noGrp="1" noChangeAspect="1"/>
          </p:cNvPicPr>
          <p:nvPr>
            <p:ph sz="half" idx="1"/>
          </p:nvPr>
        </p:nvPicPr>
        <p:blipFill>
          <a:blip r:embed="rId2"/>
          <a:stretch>
            <a:fillRect/>
          </a:stretch>
        </p:blipFill>
        <p:spPr>
          <a:xfrm>
            <a:off x="3538222" y="1295401"/>
            <a:ext cx="4561216" cy="3429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467600" cy="1162050"/>
          </a:xfrm>
        </p:spPr>
        <p:txBody>
          <a:bodyPr>
            <a:noAutofit/>
          </a:bodyPr>
          <a:lstStyle/>
          <a:p>
            <a:r>
              <a:rPr lang="en-US" sz="3600" dirty="0" smtClean="0"/>
              <a:t>PLOTTING OUTLIERS</a:t>
            </a:r>
            <a:endParaRPr lang="en-US" sz="3600" dirty="0"/>
          </a:p>
        </p:txBody>
      </p:sp>
      <p:sp>
        <p:nvSpPr>
          <p:cNvPr id="4" name="Text Placeholder 3"/>
          <p:cNvSpPr>
            <a:spLocks noGrp="1"/>
          </p:cNvSpPr>
          <p:nvPr>
            <p:ph type="body" idx="2"/>
          </p:nvPr>
        </p:nvSpPr>
        <p:spPr>
          <a:xfrm>
            <a:off x="457200" y="4191000"/>
            <a:ext cx="7467600" cy="2057400"/>
          </a:xfrm>
        </p:spPr>
        <p:txBody>
          <a:bodyPr>
            <a:normAutofit fontScale="92500"/>
          </a:bodyPr>
          <a:lstStyle/>
          <a:p>
            <a:r>
              <a:rPr lang="en-US" sz="2000" dirty="0"/>
              <a:t> An outlier is an observation that lies an abnormal distance from other values in a random sample from a </a:t>
            </a:r>
            <a:r>
              <a:rPr lang="en-US" sz="2000" dirty="0" smtClean="0"/>
              <a:t>population.</a:t>
            </a:r>
          </a:p>
          <a:p>
            <a:endParaRPr lang="en-US" sz="2000" dirty="0" smtClean="0"/>
          </a:p>
          <a:p>
            <a:r>
              <a:rPr lang="en-US" sz="2000" b="1" dirty="0" smtClean="0"/>
              <a:t>OBSERVATION</a:t>
            </a:r>
            <a:r>
              <a:rPr lang="en-US" sz="2000" dirty="0" smtClean="0"/>
              <a:t>: Outliers are present in various columns. But applying z score and IQR method leads to huge amount of data loss. </a:t>
            </a:r>
            <a:endParaRPr lang="en-US" sz="2000" dirty="0"/>
          </a:p>
          <a:p>
            <a:r>
              <a:rPr lang="en-US" sz="2000" dirty="0" smtClean="0"/>
              <a:t>Thus, we will not use these two methods to deal with the problem of outliers.</a:t>
            </a:r>
            <a:endParaRPr lang="en-US" sz="2000" dirty="0"/>
          </a:p>
        </p:txBody>
      </p:sp>
      <p:pic>
        <p:nvPicPr>
          <p:cNvPr id="5" name="Content Placeholder 4" descr="04.png"/>
          <p:cNvPicPr>
            <a:picLocks noGrp="1" noChangeAspect="1"/>
          </p:cNvPicPr>
          <p:nvPr>
            <p:ph sz="half" idx="1"/>
          </p:nvPr>
        </p:nvPicPr>
        <p:blipFill>
          <a:blip r:embed="rId2"/>
          <a:stretch>
            <a:fillRect/>
          </a:stretch>
        </p:blipFill>
        <p:spPr>
          <a:xfrm>
            <a:off x="381000" y="1524000"/>
            <a:ext cx="7543800" cy="2286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620000" cy="641350"/>
          </a:xfrm>
        </p:spPr>
        <p:txBody>
          <a:bodyPr>
            <a:normAutofit/>
          </a:bodyPr>
          <a:lstStyle/>
          <a:p>
            <a:r>
              <a:rPr lang="en-US" sz="3600" dirty="0" smtClean="0"/>
              <a:t>HISTOGRAM</a:t>
            </a:r>
            <a:endParaRPr lang="en-US" sz="3600" dirty="0"/>
          </a:p>
        </p:txBody>
      </p:sp>
      <p:sp>
        <p:nvSpPr>
          <p:cNvPr id="4" name="Text Placeholder 3"/>
          <p:cNvSpPr>
            <a:spLocks noGrp="1"/>
          </p:cNvSpPr>
          <p:nvPr>
            <p:ph type="body" idx="2"/>
          </p:nvPr>
        </p:nvSpPr>
        <p:spPr>
          <a:xfrm>
            <a:off x="533400" y="5029200"/>
            <a:ext cx="8610600" cy="1524000"/>
          </a:xfrm>
        </p:spPr>
        <p:txBody>
          <a:bodyPr>
            <a:normAutofit/>
          </a:bodyPr>
          <a:lstStyle/>
          <a:p>
            <a:r>
              <a:rPr lang="en-US" sz="2000" b="1" dirty="0" smtClean="0"/>
              <a:t>OBSERVATION:</a:t>
            </a:r>
          </a:p>
          <a:p>
            <a:pPr>
              <a:buFont typeface="Arial" pitchFamily="34" charset="0"/>
              <a:buChar char="•"/>
            </a:pPr>
            <a:r>
              <a:rPr lang="en-US" sz="2000" dirty="0" smtClean="0"/>
              <a:t> There are some unusual values in histograms. </a:t>
            </a:r>
          </a:p>
          <a:p>
            <a:pPr>
              <a:buFont typeface="Arial" pitchFamily="34" charset="0"/>
              <a:buChar char="•"/>
            </a:pPr>
            <a:r>
              <a:rPr lang="en-US" sz="2000" dirty="0" smtClean="0"/>
              <a:t>The distribution is not normal for some columns.</a:t>
            </a:r>
          </a:p>
          <a:p>
            <a:pPr>
              <a:buFont typeface="Arial" pitchFamily="34" charset="0"/>
              <a:buChar char="•"/>
            </a:pPr>
            <a:r>
              <a:rPr lang="en-US" sz="2000" dirty="0" smtClean="0"/>
              <a:t>This might be the reason of potential outliers.</a:t>
            </a:r>
            <a:endParaRPr lang="en-US" sz="2000" dirty="0"/>
          </a:p>
        </p:txBody>
      </p:sp>
      <p:pic>
        <p:nvPicPr>
          <p:cNvPr id="5" name="Content Placeholder 4" descr="05.png"/>
          <p:cNvPicPr>
            <a:picLocks noGrp="1" noChangeAspect="1"/>
          </p:cNvPicPr>
          <p:nvPr>
            <p:ph sz="half" idx="1"/>
          </p:nvPr>
        </p:nvPicPr>
        <p:blipFill>
          <a:blip r:embed="rId2"/>
          <a:stretch>
            <a:fillRect/>
          </a:stretch>
        </p:blipFill>
        <p:spPr>
          <a:xfrm>
            <a:off x="685800" y="1143000"/>
            <a:ext cx="7086600" cy="336432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SKEWNESS</a:t>
            </a:r>
            <a:endParaRPr lang="en-US" sz="3600" dirty="0"/>
          </a:p>
        </p:txBody>
      </p:sp>
      <p:sp>
        <p:nvSpPr>
          <p:cNvPr id="4" name="Text Placeholder 3"/>
          <p:cNvSpPr>
            <a:spLocks noGrp="1"/>
          </p:cNvSpPr>
          <p:nvPr>
            <p:ph type="body" idx="2"/>
          </p:nvPr>
        </p:nvSpPr>
        <p:spPr>
          <a:xfrm>
            <a:off x="457200" y="1905000"/>
            <a:ext cx="3200400" cy="4191000"/>
          </a:xfrm>
        </p:spPr>
        <p:txBody>
          <a:bodyPr>
            <a:normAutofit/>
          </a:bodyPr>
          <a:lstStyle/>
          <a:p>
            <a:r>
              <a:rPr lang="en-US" sz="2000" dirty="0" err="1"/>
              <a:t>Skewness</a:t>
            </a:r>
            <a:r>
              <a:rPr lang="en-US" sz="2000" dirty="0"/>
              <a:t> </a:t>
            </a:r>
            <a:r>
              <a:rPr lang="en-US" sz="2000" dirty="0" smtClean="0"/>
              <a:t> represents </a:t>
            </a:r>
            <a:r>
              <a:rPr lang="en-US" sz="2000" dirty="0"/>
              <a:t>an imbalance and asymmetry from the mean of a data </a:t>
            </a:r>
            <a:r>
              <a:rPr lang="en-US" sz="2000" dirty="0" smtClean="0"/>
              <a:t>distribution.</a:t>
            </a:r>
          </a:p>
          <a:p>
            <a:endParaRPr lang="en-US" sz="2000" dirty="0"/>
          </a:p>
          <a:p>
            <a:r>
              <a:rPr lang="en-US" sz="2000" b="1" dirty="0" smtClean="0"/>
              <a:t>OBSERVATION:</a:t>
            </a:r>
          </a:p>
          <a:p>
            <a:pPr>
              <a:buFont typeface="Arial" pitchFamily="34" charset="0"/>
              <a:buChar char="•"/>
            </a:pPr>
            <a:r>
              <a:rPr lang="en-US" sz="2000" dirty="0" smtClean="0"/>
              <a:t>  Many features have skewed data.</a:t>
            </a:r>
          </a:p>
          <a:p>
            <a:pPr>
              <a:buFont typeface="Arial" pitchFamily="34" charset="0"/>
              <a:buChar char="•"/>
            </a:pPr>
            <a:r>
              <a:rPr lang="en-US" sz="2000" dirty="0" smtClean="0"/>
              <a:t>  We have removed the </a:t>
            </a:r>
            <a:r>
              <a:rPr lang="en-US" sz="2000" dirty="0" err="1" smtClean="0"/>
              <a:t>skewness</a:t>
            </a:r>
            <a:r>
              <a:rPr lang="en-US" sz="2000" dirty="0" smtClean="0"/>
              <a:t> using log transformation.</a:t>
            </a:r>
          </a:p>
        </p:txBody>
      </p:sp>
      <p:pic>
        <p:nvPicPr>
          <p:cNvPr id="5" name="Content Placeholder 4" descr="06.png"/>
          <p:cNvPicPr>
            <a:picLocks noGrp="1" noChangeAspect="1"/>
          </p:cNvPicPr>
          <p:nvPr>
            <p:ph sz="half" idx="1"/>
          </p:nvPr>
        </p:nvPicPr>
        <p:blipFill>
          <a:blip r:embed="rId2"/>
          <a:stretch>
            <a:fillRect/>
          </a:stretch>
        </p:blipFill>
        <p:spPr>
          <a:xfrm>
            <a:off x="3637671" y="1064455"/>
            <a:ext cx="4038600" cy="487914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008313" cy="1600200"/>
          </a:xfrm>
        </p:spPr>
        <p:txBody>
          <a:bodyPr>
            <a:noAutofit/>
          </a:bodyPr>
          <a:lstStyle/>
          <a:p>
            <a:r>
              <a:rPr lang="en-US" sz="3600" dirty="0" smtClean="0"/>
              <a:t>EXPLORING OUTPUT VARIABLE</a:t>
            </a:r>
            <a:endParaRPr lang="en-US" sz="3600" dirty="0"/>
          </a:p>
        </p:txBody>
      </p:sp>
      <p:sp>
        <p:nvSpPr>
          <p:cNvPr id="4" name="Text Placeholder 3"/>
          <p:cNvSpPr>
            <a:spLocks noGrp="1"/>
          </p:cNvSpPr>
          <p:nvPr>
            <p:ph type="body" idx="2"/>
          </p:nvPr>
        </p:nvSpPr>
        <p:spPr>
          <a:xfrm>
            <a:off x="457200" y="2209800"/>
            <a:ext cx="3008313" cy="4648200"/>
          </a:xfrm>
        </p:spPr>
        <p:txBody>
          <a:bodyPr>
            <a:normAutofit fontScale="85000" lnSpcReduction="20000"/>
          </a:bodyPr>
          <a:lstStyle/>
          <a:p>
            <a:r>
              <a:rPr lang="en-US" sz="2000" dirty="0"/>
              <a:t>The target variable of a dataset is the </a:t>
            </a:r>
            <a:r>
              <a:rPr lang="en-US" sz="2000" b="1" dirty="0"/>
              <a:t>feature of a dataset about which you want to gain a deeper understanding</a:t>
            </a:r>
            <a:r>
              <a:rPr lang="en-US" sz="2000" dirty="0"/>
              <a:t>. A supervised machine learning algorithm uses historical data to learn patterns and uncover relationships between other features of your dataset and the target</a:t>
            </a:r>
            <a:r>
              <a:rPr lang="en-US" sz="2000" dirty="0" smtClean="0"/>
              <a:t>.</a:t>
            </a:r>
          </a:p>
          <a:p>
            <a:endParaRPr lang="en-US" sz="2000" dirty="0"/>
          </a:p>
          <a:p>
            <a:r>
              <a:rPr lang="en-US" sz="2000" b="1" dirty="0" smtClean="0"/>
              <a:t>OBSERVATION:</a:t>
            </a:r>
          </a:p>
          <a:p>
            <a:pPr>
              <a:buFont typeface="Arial" pitchFamily="34" charset="0"/>
              <a:buChar char="•"/>
            </a:pPr>
            <a:r>
              <a:rPr lang="en-US" sz="2000" dirty="0"/>
              <a:t> </a:t>
            </a:r>
            <a:r>
              <a:rPr lang="en-US" sz="2000" dirty="0" smtClean="0"/>
              <a:t>  In this dataset, the target/output variable is sale price.</a:t>
            </a:r>
          </a:p>
          <a:p>
            <a:pPr>
              <a:buFont typeface="Arial" pitchFamily="34" charset="0"/>
              <a:buChar char="•"/>
            </a:pPr>
            <a:r>
              <a:rPr lang="en-US" sz="2000" dirty="0"/>
              <a:t> </a:t>
            </a:r>
            <a:r>
              <a:rPr lang="en-US" sz="2000" dirty="0" smtClean="0"/>
              <a:t>  The data suggests that most of the sale price of houses ranges between  140000 and 23000</a:t>
            </a:r>
          </a:p>
          <a:p>
            <a:pPr>
              <a:buFont typeface="Arial" pitchFamily="34" charset="0"/>
              <a:buChar char="•"/>
            </a:pPr>
            <a:r>
              <a:rPr lang="en-US" sz="2000" dirty="0"/>
              <a:t> </a:t>
            </a:r>
            <a:r>
              <a:rPr lang="en-US" sz="2000" dirty="0" smtClean="0"/>
              <a:t>  The maximum sale price  is around 800000</a:t>
            </a:r>
          </a:p>
          <a:p>
            <a:endParaRPr lang="en-US" dirty="0"/>
          </a:p>
        </p:txBody>
      </p:sp>
      <p:pic>
        <p:nvPicPr>
          <p:cNvPr id="5" name="Content Placeholder 4" descr="07.png"/>
          <p:cNvPicPr>
            <a:picLocks noGrp="1" noChangeAspect="1"/>
          </p:cNvPicPr>
          <p:nvPr>
            <p:ph sz="half" idx="1"/>
          </p:nvPr>
        </p:nvPicPr>
        <p:blipFill>
          <a:blip r:embed="rId2"/>
          <a:stretch>
            <a:fillRect/>
          </a:stretch>
        </p:blipFill>
        <p:spPr>
          <a:xfrm>
            <a:off x="3581400" y="2057400"/>
            <a:ext cx="4547636" cy="332815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03350"/>
          </a:xfrm>
        </p:spPr>
        <p:txBody>
          <a:bodyPr>
            <a:noAutofit/>
          </a:bodyPr>
          <a:lstStyle/>
          <a:p>
            <a:r>
              <a:rPr lang="en-US" sz="3600" dirty="0" smtClean="0"/>
              <a:t>EXPLORING CATEGORICAL FEATURES</a:t>
            </a:r>
            <a:endParaRPr lang="en-US" sz="3600" dirty="0"/>
          </a:p>
        </p:txBody>
      </p:sp>
      <p:sp>
        <p:nvSpPr>
          <p:cNvPr id="4" name="Text Placeholder 3"/>
          <p:cNvSpPr>
            <a:spLocks noGrp="1"/>
          </p:cNvSpPr>
          <p:nvPr>
            <p:ph type="body" idx="2"/>
          </p:nvPr>
        </p:nvSpPr>
        <p:spPr>
          <a:xfrm>
            <a:off x="457200" y="1752600"/>
            <a:ext cx="3008313" cy="4373563"/>
          </a:xfrm>
        </p:spPr>
        <p:txBody>
          <a:bodyPr>
            <a:normAutofit/>
          </a:bodyPr>
          <a:lstStyle/>
          <a:p>
            <a:r>
              <a:rPr lang="en-US" sz="2000" dirty="0"/>
              <a:t> </a:t>
            </a:r>
            <a:r>
              <a:rPr lang="en-US" sz="2000" dirty="0" smtClean="0"/>
              <a:t>A </a:t>
            </a:r>
            <a:r>
              <a:rPr lang="en-US" sz="2000" dirty="0"/>
              <a:t>categorical variable is a </a:t>
            </a:r>
            <a:r>
              <a:rPr lang="en-US" sz="2000" b="1" dirty="0"/>
              <a:t>variable that can take on one of a limited, and usually fixed number of possible </a:t>
            </a:r>
            <a:r>
              <a:rPr lang="en-US" sz="2000" b="1" dirty="0" smtClean="0"/>
              <a:t>values</a:t>
            </a:r>
          </a:p>
          <a:p>
            <a:endParaRPr lang="en-US" sz="2000" dirty="0" smtClean="0"/>
          </a:p>
          <a:p>
            <a:r>
              <a:rPr lang="en-US" sz="2000" b="1" dirty="0" smtClean="0"/>
              <a:t>OBSERVATION:</a:t>
            </a:r>
            <a:endParaRPr lang="en-US" sz="2000" b="1" dirty="0"/>
          </a:p>
          <a:p>
            <a:pPr>
              <a:buFont typeface="Arial" pitchFamily="34" charset="0"/>
              <a:buChar char="•"/>
            </a:pPr>
            <a:r>
              <a:rPr lang="en-US" sz="2000" dirty="0" smtClean="0"/>
              <a:t>   Some categorical features have most data with one of the categories.</a:t>
            </a:r>
          </a:p>
          <a:p>
            <a:pPr>
              <a:buFont typeface="Arial" pitchFamily="34" charset="0"/>
              <a:buChar char="•"/>
            </a:pPr>
            <a:r>
              <a:rPr lang="en-US" sz="2000" dirty="0" smtClean="0"/>
              <a:t>   Some of the categorical features are evenly distributed.</a:t>
            </a:r>
            <a:endParaRPr lang="en-US" sz="2000" dirty="0"/>
          </a:p>
        </p:txBody>
      </p:sp>
      <p:pic>
        <p:nvPicPr>
          <p:cNvPr id="9" name="Content Placeholder 8" descr="13.png"/>
          <p:cNvPicPr>
            <a:picLocks noGrp="1" noChangeAspect="1"/>
          </p:cNvPicPr>
          <p:nvPr>
            <p:ph sz="half" idx="1"/>
          </p:nvPr>
        </p:nvPicPr>
        <p:blipFill>
          <a:blip r:embed="rId2" cstate="print"/>
          <a:stretch>
            <a:fillRect/>
          </a:stretch>
        </p:blipFill>
        <p:spPr>
          <a:xfrm>
            <a:off x="3505200" y="838200"/>
            <a:ext cx="4368944" cy="565392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03350"/>
          </a:xfrm>
        </p:spPr>
        <p:txBody>
          <a:bodyPr>
            <a:noAutofit/>
          </a:bodyPr>
          <a:lstStyle/>
          <a:p>
            <a:r>
              <a:rPr lang="en-US" sz="3600" dirty="0" smtClean="0"/>
              <a:t>EXPLORING CONTINUOUS FEATURES</a:t>
            </a:r>
            <a:endParaRPr lang="en-US" sz="3600" dirty="0"/>
          </a:p>
        </p:txBody>
      </p:sp>
      <p:sp>
        <p:nvSpPr>
          <p:cNvPr id="4" name="Text Placeholder 3"/>
          <p:cNvSpPr>
            <a:spLocks noGrp="1"/>
          </p:cNvSpPr>
          <p:nvPr>
            <p:ph type="body" idx="2"/>
          </p:nvPr>
        </p:nvSpPr>
        <p:spPr>
          <a:xfrm>
            <a:off x="457200" y="1676400"/>
            <a:ext cx="3008313" cy="4449763"/>
          </a:xfrm>
        </p:spPr>
        <p:txBody>
          <a:bodyPr>
            <a:noAutofit/>
          </a:bodyPr>
          <a:lstStyle/>
          <a:p>
            <a:r>
              <a:rPr lang="en-US" sz="1800" dirty="0"/>
              <a:t>If a variable can take on two or more distinct real values so that it can also take all real values between them (even values that are randomly close together). In this case, the variable is continuous in the given </a:t>
            </a:r>
            <a:r>
              <a:rPr lang="en-US" sz="1800" dirty="0" smtClean="0"/>
              <a:t>interval</a:t>
            </a:r>
          </a:p>
          <a:p>
            <a:endParaRPr lang="en-US" sz="1800" dirty="0"/>
          </a:p>
          <a:p>
            <a:pPr>
              <a:buFont typeface="Arial" pitchFamily="34" charset="0"/>
              <a:buChar char="•"/>
            </a:pPr>
            <a:r>
              <a:rPr lang="en-US" sz="1800" dirty="0" smtClean="0"/>
              <a:t>  Some continuous features  have strong  pattern in a particular direction</a:t>
            </a:r>
          </a:p>
          <a:p>
            <a:pPr>
              <a:buFont typeface="Arial" pitchFamily="34" charset="0"/>
              <a:buChar char="•"/>
            </a:pPr>
            <a:r>
              <a:rPr lang="en-US" sz="1800" dirty="0"/>
              <a:t> </a:t>
            </a:r>
            <a:r>
              <a:rPr lang="en-US" sz="1800" dirty="0" smtClean="0"/>
              <a:t>  Some of them are random and do not have a specific pattern</a:t>
            </a:r>
            <a:endParaRPr lang="en-US" sz="1800" dirty="0"/>
          </a:p>
        </p:txBody>
      </p:sp>
      <p:pic>
        <p:nvPicPr>
          <p:cNvPr id="5" name="Content Placeholder 4" descr="15.png"/>
          <p:cNvPicPr>
            <a:picLocks noGrp="1" noChangeAspect="1"/>
          </p:cNvPicPr>
          <p:nvPr>
            <p:ph sz="half" idx="1"/>
          </p:nvPr>
        </p:nvPicPr>
        <p:blipFill>
          <a:blip r:embed="rId2" cstate="print"/>
          <a:stretch>
            <a:fillRect/>
          </a:stretch>
        </p:blipFill>
        <p:spPr>
          <a:xfrm>
            <a:off x="3375938" y="457200"/>
            <a:ext cx="4880578" cy="57912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BAR GRAPHS</a:t>
            </a:r>
            <a:endParaRPr lang="en-US" sz="3600" dirty="0"/>
          </a:p>
        </p:txBody>
      </p:sp>
      <p:sp>
        <p:nvSpPr>
          <p:cNvPr id="4" name="Text Placeholder 3"/>
          <p:cNvSpPr>
            <a:spLocks noGrp="1"/>
          </p:cNvSpPr>
          <p:nvPr>
            <p:ph type="body" idx="2"/>
          </p:nvPr>
        </p:nvSpPr>
        <p:spPr>
          <a:xfrm>
            <a:off x="457200" y="1497416"/>
            <a:ext cx="3733800" cy="4674784"/>
          </a:xfrm>
        </p:spPr>
        <p:txBody>
          <a:bodyPr>
            <a:normAutofit/>
          </a:bodyPr>
          <a:lstStyle/>
          <a:p>
            <a:r>
              <a:rPr lang="en-US" sz="1800" dirty="0"/>
              <a:t>The grouped </a:t>
            </a:r>
            <a:r>
              <a:rPr lang="en-US" sz="1800" b="1" dirty="0"/>
              <a:t>bar graph</a:t>
            </a:r>
            <a:r>
              <a:rPr lang="en-US" sz="1800" dirty="0"/>
              <a:t> is also called the clustered </a:t>
            </a:r>
            <a:r>
              <a:rPr lang="en-US" sz="1800" b="1" dirty="0"/>
              <a:t>bar graph</a:t>
            </a:r>
            <a:r>
              <a:rPr lang="en-US" sz="1800" dirty="0"/>
              <a:t>, which is used to represent the discrete value for more than one object that shares the same </a:t>
            </a:r>
            <a:r>
              <a:rPr lang="en-US" sz="1800" dirty="0" smtClean="0"/>
              <a:t>category</a:t>
            </a:r>
          </a:p>
          <a:p>
            <a:endParaRPr lang="en-US" sz="1800" dirty="0"/>
          </a:p>
          <a:p>
            <a:r>
              <a:rPr lang="en-US" sz="1800" b="1" dirty="0" smtClean="0"/>
              <a:t>OBSERVATION:</a:t>
            </a:r>
          </a:p>
          <a:p>
            <a:pPr>
              <a:buFont typeface="Arial" pitchFamily="34" charset="0"/>
              <a:buChar char="•"/>
            </a:pPr>
            <a:r>
              <a:rPr lang="en-US" sz="1800" dirty="0"/>
              <a:t> </a:t>
            </a:r>
            <a:r>
              <a:rPr lang="en-US" sz="1800" dirty="0" smtClean="0"/>
              <a:t> There are different distribution of each feature with corresponding sale price variable</a:t>
            </a:r>
          </a:p>
          <a:p>
            <a:pPr>
              <a:buFont typeface="Arial" pitchFamily="34" charset="0"/>
              <a:buChar char="•"/>
            </a:pPr>
            <a:r>
              <a:rPr lang="en-US" sz="1800" dirty="0" smtClean="0"/>
              <a:t>   The target variable sale price is maximum with FV MS Zoning, Pave Street, IR2 Lot Shape, HLS Land Contour, No Ridge Neighborhood</a:t>
            </a:r>
          </a:p>
          <a:p>
            <a:pPr>
              <a:buFont typeface="Arial" pitchFamily="34" charset="0"/>
              <a:buChar char="•"/>
            </a:pPr>
            <a:endParaRPr lang="en-US" dirty="0"/>
          </a:p>
          <a:p>
            <a:endParaRPr lang="en-US" dirty="0" smtClean="0"/>
          </a:p>
        </p:txBody>
      </p:sp>
      <p:pic>
        <p:nvPicPr>
          <p:cNvPr id="5" name="Content Placeholder 4" descr="16.png"/>
          <p:cNvPicPr>
            <a:picLocks noGrp="1" noChangeAspect="1"/>
          </p:cNvPicPr>
          <p:nvPr>
            <p:ph sz="half" idx="1"/>
          </p:nvPr>
        </p:nvPicPr>
        <p:blipFill>
          <a:blip r:embed="rId2" cstate="print"/>
          <a:stretch>
            <a:fillRect/>
          </a:stretch>
        </p:blipFill>
        <p:spPr>
          <a:xfrm>
            <a:off x="4343400" y="1066800"/>
            <a:ext cx="3759344" cy="486503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ASSUMPTION AND TOOLS USED</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u="sng" dirty="0" smtClean="0"/>
              <a:t>ASSUMPTIONS:</a:t>
            </a:r>
          </a:p>
          <a:p>
            <a:pPr marL="514350" indent="-514350">
              <a:buFont typeface="+mj-lt"/>
              <a:buAutoNum type="arabicPeriod"/>
            </a:pPr>
            <a:r>
              <a:rPr lang="en-US" dirty="0" smtClean="0"/>
              <a:t>There is presence of </a:t>
            </a:r>
            <a:r>
              <a:rPr lang="en-US" dirty="0" err="1" smtClean="0"/>
              <a:t>multicollinearity</a:t>
            </a:r>
            <a:r>
              <a:rPr lang="en-US" dirty="0" smtClean="0"/>
              <a:t> between various columns. Thus, PCA is used.</a:t>
            </a:r>
          </a:p>
          <a:p>
            <a:pPr marL="514350" indent="-514350">
              <a:buFont typeface="+mj-lt"/>
              <a:buAutoNum type="arabicPeriod"/>
            </a:pPr>
            <a:r>
              <a:rPr lang="en-US" dirty="0" smtClean="0"/>
              <a:t>We have removed columns with only one category or columns like ID as these are assumed to irrelevant in the process of analysis.</a:t>
            </a:r>
          </a:p>
          <a:p>
            <a:pPr marL="514350" indent="-514350">
              <a:buNone/>
            </a:pPr>
            <a:r>
              <a:rPr lang="en-US" b="1" u="sng" dirty="0" smtClean="0"/>
              <a:t>TOOLS USED:</a:t>
            </a:r>
          </a:p>
          <a:p>
            <a:pPr marL="514350" indent="-514350">
              <a:buFont typeface="+mj-lt"/>
              <a:buAutoNum type="arabicPeriod"/>
            </a:pPr>
            <a:r>
              <a:rPr lang="en-US" u="sng" dirty="0" smtClean="0"/>
              <a:t>Hardware: </a:t>
            </a:r>
            <a:r>
              <a:rPr lang="en-US" dirty="0" smtClean="0"/>
              <a:t>4 GB RAM, Intel 13 processor</a:t>
            </a:r>
          </a:p>
          <a:p>
            <a:pPr marL="514350" indent="-514350">
              <a:buFont typeface="+mj-lt"/>
              <a:buAutoNum type="arabicPeriod"/>
            </a:pPr>
            <a:r>
              <a:rPr lang="en-US" u="sng" dirty="0" smtClean="0"/>
              <a:t>Software: </a:t>
            </a:r>
          </a:p>
          <a:p>
            <a:pPr marL="514350" indent="-514350"/>
            <a:r>
              <a:rPr lang="en-US" dirty="0" smtClean="0"/>
              <a:t>Anaconda(64 bit)</a:t>
            </a:r>
          </a:p>
          <a:p>
            <a:pPr marL="514350" indent="-514350"/>
            <a:r>
              <a:rPr lang="en-US" dirty="0" err="1" smtClean="0"/>
              <a:t>Jupytor</a:t>
            </a:r>
            <a:r>
              <a:rPr lang="en-US" dirty="0" smtClean="0"/>
              <a:t> notebook</a:t>
            </a:r>
          </a:p>
          <a:p>
            <a:pPr marL="514350" indent="-514350"/>
            <a:r>
              <a:rPr lang="en-US" dirty="0" smtClean="0"/>
              <a:t>Python</a:t>
            </a:r>
          </a:p>
          <a:p>
            <a:pPr marL="514350" indent="-514350"/>
            <a:r>
              <a:rPr lang="en-US" dirty="0" smtClean="0"/>
              <a:t>MS-Office</a:t>
            </a:r>
          </a:p>
          <a:p>
            <a:pPr marL="514350" indent="-514350"/>
            <a:r>
              <a:rPr lang="en-US" dirty="0" smtClean="0"/>
              <a:t>Google Chrome Web Browser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1143000"/>
          </a:xfrm>
        </p:spPr>
        <p:txBody>
          <a:bodyPr>
            <a:noAutofit/>
          </a:bodyPr>
          <a:lstStyle/>
          <a:p>
            <a:r>
              <a:rPr lang="en-US" sz="3600" dirty="0" smtClean="0"/>
              <a:t>PRINCIPAL COMPONENT ANALYSIS</a:t>
            </a:r>
            <a:endParaRPr lang="en-US" sz="3600" dirty="0"/>
          </a:p>
        </p:txBody>
      </p:sp>
      <p:sp>
        <p:nvSpPr>
          <p:cNvPr id="4" name="Text Placeholder 3"/>
          <p:cNvSpPr>
            <a:spLocks noGrp="1"/>
          </p:cNvSpPr>
          <p:nvPr>
            <p:ph type="body" idx="2"/>
          </p:nvPr>
        </p:nvSpPr>
        <p:spPr>
          <a:xfrm>
            <a:off x="457201" y="1752601"/>
            <a:ext cx="2819399" cy="4343399"/>
          </a:xfrm>
        </p:spPr>
        <p:txBody>
          <a:bodyPr>
            <a:noAutofit/>
          </a:bodyPr>
          <a:lstStyle/>
          <a:p>
            <a:r>
              <a:rPr lang="en-US" sz="1800" b="1" dirty="0"/>
              <a:t>Principal Component Analysis (PCA) </a:t>
            </a:r>
            <a:r>
              <a:rPr lang="en-US" sz="1800" dirty="0" smtClean="0"/>
              <a:t>uses </a:t>
            </a:r>
            <a:r>
              <a:rPr lang="en-US" sz="1800" dirty="0"/>
              <a:t>an orthogonal transformation that converts a set of correlated variables to a set of uncorrelated </a:t>
            </a:r>
            <a:r>
              <a:rPr lang="en-US" sz="1800" dirty="0" smtClean="0"/>
              <a:t>variables</a:t>
            </a:r>
          </a:p>
          <a:p>
            <a:endParaRPr lang="en-US" sz="1800" dirty="0"/>
          </a:p>
          <a:p>
            <a:r>
              <a:rPr lang="en-US" sz="1800" b="1" dirty="0" smtClean="0"/>
              <a:t>OBSERVATION:</a:t>
            </a:r>
          </a:p>
          <a:p>
            <a:pPr>
              <a:buFont typeface="Arial" pitchFamily="34" charset="0"/>
              <a:buChar char="•"/>
            </a:pPr>
            <a:r>
              <a:rPr lang="en-US" sz="1800" dirty="0" smtClean="0"/>
              <a:t>   As per PCA and variance analysis, we need 45 independent features.</a:t>
            </a:r>
          </a:p>
          <a:p>
            <a:pPr>
              <a:buFont typeface="Arial" pitchFamily="34" charset="0"/>
              <a:buChar char="•"/>
            </a:pPr>
            <a:r>
              <a:rPr lang="en-US" sz="1800" dirty="0" smtClean="0"/>
              <a:t>   Thus, in order to </a:t>
            </a:r>
            <a:r>
              <a:rPr lang="en-US" sz="1800" dirty="0" err="1" smtClean="0"/>
              <a:t>minimise</a:t>
            </a:r>
            <a:r>
              <a:rPr lang="en-US" sz="1800" dirty="0" smtClean="0"/>
              <a:t> the data loss and to use a large percentage of information, we took 45 features for our final model.</a:t>
            </a:r>
            <a:endParaRPr lang="en-US" sz="1800" dirty="0"/>
          </a:p>
        </p:txBody>
      </p:sp>
      <p:pic>
        <p:nvPicPr>
          <p:cNvPr id="5" name="Content Placeholder 4" descr="PCA.png"/>
          <p:cNvPicPr>
            <a:picLocks noGrp="1" noChangeAspect="1"/>
          </p:cNvPicPr>
          <p:nvPr>
            <p:ph sz="half" idx="1"/>
          </p:nvPr>
        </p:nvPicPr>
        <p:blipFill>
          <a:blip r:embed="rId2"/>
          <a:stretch>
            <a:fillRect/>
          </a:stretch>
        </p:blipFill>
        <p:spPr>
          <a:xfrm>
            <a:off x="3200400" y="1143000"/>
            <a:ext cx="4904758" cy="3505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predicting the right price is important?</a:t>
            </a:r>
            <a:endParaRPr lang="en-US" dirty="0"/>
          </a:p>
        </p:txBody>
      </p:sp>
      <p:pic>
        <p:nvPicPr>
          <p:cNvPr id="4" name="Content Placeholder 3" descr="001.jpg"/>
          <p:cNvPicPr>
            <a:picLocks noGrp="1" noChangeAspect="1"/>
          </p:cNvPicPr>
          <p:nvPr>
            <p:ph idx="1"/>
          </p:nvPr>
        </p:nvPicPr>
        <p:blipFill>
          <a:blip r:embed="rId2"/>
          <a:stretch>
            <a:fillRect/>
          </a:stretch>
        </p:blipFill>
        <p:spPr>
          <a:xfrm>
            <a:off x="762000" y="1828800"/>
            <a:ext cx="6553200" cy="41910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ALGORITHM USED</a:t>
            </a:r>
            <a:endParaRPr lang="en-US" dirty="0"/>
          </a:p>
        </p:txBody>
      </p:sp>
      <p:sp>
        <p:nvSpPr>
          <p:cNvPr id="3" name="Content Placeholder 2"/>
          <p:cNvSpPr>
            <a:spLocks noGrp="1"/>
          </p:cNvSpPr>
          <p:nvPr>
            <p:ph idx="1"/>
          </p:nvPr>
        </p:nvSpPr>
        <p:spPr/>
        <p:txBody>
          <a:bodyPr/>
          <a:lstStyle/>
          <a:p>
            <a:r>
              <a:rPr lang="en-US" dirty="0" smtClean="0"/>
              <a:t>Linear Regression</a:t>
            </a:r>
            <a:endParaRPr lang="en-US" dirty="0"/>
          </a:p>
          <a:p>
            <a:r>
              <a:rPr lang="en-US" dirty="0" smtClean="0"/>
              <a:t>Random Forest </a:t>
            </a:r>
            <a:r>
              <a:rPr lang="en-US" dirty="0" err="1" smtClean="0"/>
              <a:t>Regressor</a:t>
            </a:r>
            <a:endParaRPr lang="en-US" dirty="0" smtClean="0"/>
          </a:p>
          <a:p>
            <a:r>
              <a:rPr lang="en-US" dirty="0" err="1" smtClean="0"/>
              <a:t>Kneighbors</a:t>
            </a:r>
            <a:r>
              <a:rPr lang="en-US" dirty="0" smtClean="0"/>
              <a:t> </a:t>
            </a:r>
            <a:r>
              <a:rPr lang="en-US" dirty="0" err="1" smtClean="0"/>
              <a:t>Regressor</a:t>
            </a:r>
            <a:r>
              <a:rPr lang="en-US" dirty="0" smtClean="0"/>
              <a:t>(</a:t>
            </a:r>
            <a:r>
              <a:rPr lang="en-US" dirty="0" err="1" smtClean="0"/>
              <a:t>n_neighbors</a:t>
            </a:r>
            <a:r>
              <a:rPr lang="en-US" dirty="0"/>
              <a:t> = 4</a:t>
            </a:r>
            <a:r>
              <a:rPr lang="en-US" dirty="0" smtClean="0"/>
              <a:t>)</a:t>
            </a:r>
          </a:p>
          <a:p>
            <a:r>
              <a:rPr lang="en-US" dirty="0" smtClean="0"/>
              <a:t>Gradient Boosting </a:t>
            </a:r>
            <a:r>
              <a:rPr lang="en-US" dirty="0" err="1" smtClean="0"/>
              <a:t>Regressor</a:t>
            </a:r>
            <a:endParaRPr lang="en-US" dirty="0"/>
          </a:p>
          <a:p>
            <a:pPr marL="514350" indent="-51435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u="sng" dirty="0" smtClean="0"/>
              <a:t>R2 SCORE</a:t>
            </a:r>
            <a:r>
              <a:rPr lang="en-US" dirty="0" smtClean="0"/>
              <a:t>(COEFFICIENT OF DETERMINATION): It is the proportion variation in the dependent variable that is predictable from the independent variables.</a:t>
            </a:r>
          </a:p>
          <a:p>
            <a:r>
              <a:rPr lang="en-US" u="sng" dirty="0" smtClean="0"/>
              <a:t>MEAN SQUARE ERROR</a:t>
            </a:r>
            <a:r>
              <a:rPr lang="en-US" dirty="0" smtClean="0"/>
              <a:t>(MSE): MSE calculates mean or average of the squared differences between predicted and expected target variable in a dataset.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ALGORITHM RESULT</a:t>
            </a:r>
            <a:endParaRPr lang="en-US" dirty="0"/>
          </a:p>
        </p:txBody>
      </p:sp>
      <p:graphicFrame>
        <p:nvGraphicFramePr>
          <p:cNvPr id="4" name="Content Placeholder 3"/>
          <p:cNvGraphicFramePr>
            <a:graphicFrameLocks noGrp="1"/>
          </p:cNvGraphicFramePr>
          <p:nvPr>
            <p:ph idx="1"/>
          </p:nvPr>
        </p:nvGraphicFramePr>
        <p:xfrm>
          <a:off x="457200" y="1609725"/>
          <a:ext cx="7239000" cy="3754120"/>
        </p:xfrm>
        <a:graphic>
          <a:graphicData uri="http://schemas.openxmlformats.org/drawingml/2006/table">
            <a:tbl>
              <a:tblPr firstRow="1" bandRow="1">
                <a:tableStyleId>{5C22544A-7EE6-4342-B048-85BDC9FD1C3A}</a:tableStyleId>
              </a:tblPr>
              <a:tblGrid>
                <a:gridCol w="1809750"/>
                <a:gridCol w="1809750"/>
                <a:gridCol w="1809750"/>
                <a:gridCol w="1809750"/>
              </a:tblGrid>
              <a:tr h="370840">
                <a:tc>
                  <a:txBody>
                    <a:bodyPr/>
                    <a:lstStyle/>
                    <a:p>
                      <a:pPr algn="r"/>
                      <a:r>
                        <a:rPr lang="en-US" b="1" dirty="0"/>
                        <a:t/>
                      </a:r>
                      <a:br>
                        <a:rPr lang="en-US" b="1" dirty="0"/>
                      </a:br>
                      <a:r>
                        <a:rPr lang="en-US" b="1" dirty="0" smtClean="0"/>
                        <a:t>INDEX</a:t>
                      </a:r>
                      <a:endParaRPr lang="en-US" b="1" dirty="0"/>
                    </a:p>
                  </a:txBody>
                  <a:tcPr marL="80433" marR="80433" anchor="ctr"/>
                </a:tc>
                <a:tc>
                  <a:txBody>
                    <a:bodyPr/>
                    <a:lstStyle/>
                    <a:p>
                      <a:pPr algn="r"/>
                      <a:r>
                        <a:rPr lang="en-US" b="1" dirty="0" smtClean="0"/>
                        <a:t>Modeling Algorithm</a:t>
                      </a:r>
                      <a:endParaRPr lang="en-US" b="1" dirty="0"/>
                    </a:p>
                  </a:txBody>
                  <a:tcPr marL="80433" marR="80433" anchor="ctr"/>
                </a:tc>
                <a:tc>
                  <a:txBody>
                    <a:bodyPr/>
                    <a:lstStyle/>
                    <a:p>
                      <a:pPr algn="r"/>
                      <a:r>
                        <a:rPr lang="en-US" b="1" dirty="0" smtClean="0"/>
                        <a:t>R2 score</a:t>
                      </a:r>
                      <a:endParaRPr lang="en-US" b="1" dirty="0"/>
                    </a:p>
                  </a:txBody>
                  <a:tcPr marL="80433" marR="804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                        MSE   </a:t>
                      </a:r>
                      <a:endParaRPr lang="en-US" b="1" dirty="0" smtClean="0"/>
                    </a:p>
                    <a:p>
                      <a:endParaRPr lang="en-US" dirty="0"/>
                    </a:p>
                  </a:txBody>
                  <a:tcPr marL="80433" marR="80433"/>
                </a:tc>
              </a:tr>
              <a:tr h="370840">
                <a:tc>
                  <a:txBody>
                    <a:bodyPr/>
                    <a:lstStyle/>
                    <a:p>
                      <a:pPr fontAlgn="ctr"/>
                      <a:r>
                        <a:rPr lang="en-US" b="1"/>
                        <a:t>0</a:t>
                      </a:r>
                    </a:p>
                  </a:txBody>
                  <a:tcPr marL="80433" marR="80433" anchor="ctr"/>
                </a:tc>
                <a:tc>
                  <a:txBody>
                    <a:bodyPr/>
                    <a:lstStyle/>
                    <a:p>
                      <a:pPr algn="r"/>
                      <a:r>
                        <a:rPr lang="en-US" dirty="0" smtClean="0"/>
                        <a:t>Linear</a:t>
                      </a:r>
                      <a:r>
                        <a:rPr lang="en-US" baseline="0" dirty="0" smtClean="0"/>
                        <a:t> </a:t>
                      </a:r>
                      <a:r>
                        <a:rPr lang="en-US" dirty="0" smtClean="0"/>
                        <a:t>Regression</a:t>
                      </a:r>
                      <a:endParaRPr lang="en-US" dirty="0"/>
                    </a:p>
                  </a:txBody>
                  <a:tcPr marL="80433" marR="80433" anchor="ctr"/>
                </a:tc>
                <a:tc>
                  <a:txBody>
                    <a:bodyPr/>
                    <a:lstStyle/>
                    <a:p>
                      <a:pPr algn="r"/>
                      <a:r>
                        <a:rPr lang="en-US" dirty="0"/>
                        <a:t>0.796679</a:t>
                      </a:r>
                    </a:p>
                  </a:txBody>
                  <a:tcPr marL="80433" marR="80433" anchor="ctr"/>
                </a:tc>
                <a:tc>
                  <a:txBody>
                    <a:bodyPr/>
                    <a:lstStyle/>
                    <a:p>
                      <a:pPr algn="r"/>
                      <a:r>
                        <a:rPr lang="en-US"/>
                        <a:t>1.719831e+09</a:t>
                      </a:r>
                    </a:p>
                  </a:txBody>
                  <a:tcPr marL="80433" marR="80433" anchor="ctr"/>
                </a:tc>
              </a:tr>
              <a:tr h="370840">
                <a:tc>
                  <a:txBody>
                    <a:bodyPr/>
                    <a:lstStyle/>
                    <a:p>
                      <a:pPr fontAlgn="ctr"/>
                      <a:r>
                        <a:rPr lang="en-US" b="1"/>
                        <a:t>1</a:t>
                      </a:r>
                    </a:p>
                  </a:txBody>
                  <a:tcPr marL="80433" marR="80433" anchor="ctr"/>
                </a:tc>
                <a:tc>
                  <a:txBody>
                    <a:bodyPr/>
                    <a:lstStyle/>
                    <a:p>
                      <a:pPr algn="r"/>
                      <a:r>
                        <a:rPr lang="en-US" dirty="0" smtClean="0"/>
                        <a:t>Random Forest</a:t>
                      </a:r>
                      <a:endParaRPr lang="en-US" dirty="0"/>
                    </a:p>
                  </a:txBody>
                  <a:tcPr marL="80433" marR="80433" anchor="ctr"/>
                </a:tc>
                <a:tc>
                  <a:txBody>
                    <a:bodyPr/>
                    <a:lstStyle/>
                    <a:p>
                      <a:pPr algn="r"/>
                      <a:r>
                        <a:rPr lang="en-US"/>
                        <a:t>0.792607</a:t>
                      </a:r>
                    </a:p>
                  </a:txBody>
                  <a:tcPr marL="80433" marR="80433" anchor="ctr"/>
                </a:tc>
                <a:tc>
                  <a:txBody>
                    <a:bodyPr/>
                    <a:lstStyle/>
                    <a:p>
                      <a:pPr algn="r"/>
                      <a:r>
                        <a:rPr lang="en-US"/>
                        <a:t>1.754272e+09</a:t>
                      </a:r>
                    </a:p>
                  </a:txBody>
                  <a:tcPr marL="80433" marR="80433" anchor="ctr"/>
                </a:tc>
              </a:tr>
              <a:tr h="370840">
                <a:tc>
                  <a:txBody>
                    <a:bodyPr/>
                    <a:lstStyle/>
                    <a:p>
                      <a:pPr fontAlgn="ctr"/>
                      <a:r>
                        <a:rPr lang="en-US" b="1" dirty="0"/>
                        <a:t>2</a:t>
                      </a:r>
                    </a:p>
                  </a:txBody>
                  <a:tcPr marL="80433" marR="80433" anchor="ctr"/>
                </a:tc>
                <a:tc>
                  <a:txBody>
                    <a:bodyPr/>
                    <a:lstStyle/>
                    <a:p>
                      <a:pPr algn="r"/>
                      <a:r>
                        <a:rPr lang="en-US" dirty="0" err="1" smtClean="0"/>
                        <a:t>Kneigbors</a:t>
                      </a:r>
                      <a:r>
                        <a:rPr lang="en-US" dirty="0" smtClean="0"/>
                        <a:t> </a:t>
                      </a:r>
                      <a:r>
                        <a:rPr lang="en-US" dirty="0" err="1" smtClean="0"/>
                        <a:t>Regressor</a:t>
                      </a:r>
                      <a:endParaRPr lang="en-US" dirty="0"/>
                    </a:p>
                  </a:txBody>
                  <a:tcPr marL="80433" marR="80433" anchor="ctr"/>
                </a:tc>
                <a:tc>
                  <a:txBody>
                    <a:bodyPr/>
                    <a:lstStyle/>
                    <a:p>
                      <a:pPr algn="r"/>
                      <a:r>
                        <a:rPr lang="en-US"/>
                        <a:t>0.662880</a:t>
                      </a:r>
                    </a:p>
                  </a:txBody>
                  <a:tcPr marL="80433" marR="80433" anchor="ctr"/>
                </a:tc>
                <a:tc>
                  <a:txBody>
                    <a:bodyPr/>
                    <a:lstStyle/>
                    <a:p>
                      <a:pPr algn="r"/>
                      <a:r>
                        <a:rPr lang="en-US"/>
                        <a:t>2.851595e+09</a:t>
                      </a:r>
                    </a:p>
                  </a:txBody>
                  <a:tcPr marL="80433" marR="80433" anchor="ctr"/>
                </a:tc>
              </a:tr>
              <a:tr h="370840">
                <a:tc>
                  <a:txBody>
                    <a:bodyPr/>
                    <a:lstStyle/>
                    <a:p>
                      <a:pPr fontAlgn="ctr"/>
                      <a:r>
                        <a:rPr lang="en-US" b="1"/>
                        <a:t>3</a:t>
                      </a:r>
                    </a:p>
                  </a:txBody>
                  <a:tcPr marL="80433" marR="80433" anchor="ctr"/>
                </a:tc>
                <a:tc>
                  <a:txBody>
                    <a:bodyPr/>
                    <a:lstStyle/>
                    <a:p>
                      <a:pPr algn="r"/>
                      <a:r>
                        <a:rPr lang="en-US" dirty="0" smtClean="0"/>
                        <a:t>Gradient</a:t>
                      </a:r>
                      <a:r>
                        <a:rPr lang="en-US" baseline="0" dirty="0" smtClean="0"/>
                        <a:t> </a:t>
                      </a:r>
                      <a:r>
                        <a:rPr lang="en-US" dirty="0" smtClean="0"/>
                        <a:t>Boosting</a:t>
                      </a:r>
                      <a:r>
                        <a:rPr lang="en-US" baseline="0" dirty="0" smtClean="0"/>
                        <a:t> </a:t>
                      </a:r>
                      <a:r>
                        <a:rPr lang="en-US" baseline="0" dirty="0" err="1" smtClean="0"/>
                        <a:t>Regressor</a:t>
                      </a:r>
                      <a:endParaRPr lang="en-US" dirty="0"/>
                    </a:p>
                  </a:txBody>
                  <a:tcPr marL="80433" marR="80433" anchor="ctr"/>
                </a:tc>
                <a:tc>
                  <a:txBody>
                    <a:bodyPr/>
                    <a:lstStyle/>
                    <a:p>
                      <a:pPr algn="r"/>
                      <a:r>
                        <a:rPr lang="en-US"/>
                        <a:t>0.816165</a:t>
                      </a:r>
                    </a:p>
                  </a:txBody>
                  <a:tcPr marL="80433" marR="80433" anchor="ctr"/>
                </a:tc>
                <a:tc>
                  <a:txBody>
                    <a:bodyPr/>
                    <a:lstStyle/>
                    <a:p>
                      <a:pPr algn="r"/>
                      <a:r>
                        <a:rPr lang="en-US" dirty="0"/>
                        <a:t>1.555002e+09</a:t>
                      </a:r>
                    </a:p>
                  </a:txBody>
                  <a:tcPr marL="80433" marR="80433"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SCORE</a:t>
            </a:r>
            <a:endParaRPr lang="en-US" dirty="0"/>
          </a:p>
        </p:txBody>
      </p:sp>
      <p:graphicFrame>
        <p:nvGraphicFramePr>
          <p:cNvPr id="4" name="Content Placeholder 3"/>
          <p:cNvGraphicFramePr>
            <a:graphicFrameLocks noGrp="1"/>
          </p:cNvGraphicFramePr>
          <p:nvPr>
            <p:ph idx="1"/>
          </p:nvPr>
        </p:nvGraphicFramePr>
        <p:xfrm>
          <a:off x="457200" y="1609724"/>
          <a:ext cx="7239000" cy="3419475"/>
        </p:xfrm>
        <a:graphic>
          <a:graphicData uri="http://schemas.openxmlformats.org/drawingml/2006/table">
            <a:tbl>
              <a:tblPr firstRow="1" bandRow="1">
                <a:tableStyleId>{5C22544A-7EE6-4342-B048-85BDC9FD1C3A}</a:tableStyleId>
              </a:tblPr>
              <a:tblGrid>
                <a:gridCol w="2413000"/>
                <a:gridCol w="2413000"/>
                <a:gridCol w="2413000"/>
              </a:tblGrid>
              <a:tr h="1172391">
                <a:tc>
                  <a:txBody>
                    <a:bodyPr/>
                    <a:lstStyle/>
                    <a:p>
                      <a:pPr algn="r"/>
                      <a:r>
                        <a:rPr lang="en-US" b="1" dirty="0" smtClean="0"/>
                        <a:t>Index</a:t>
                      </a:r>
                      <a:endParaRPr lang="en-US" b="1" dirty="0"/>
                    </a:p>
                  </a:txBody>
                  <a:tcPr marL="80433" marR="80433"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Modeling Algorithm</a:t>
                      </a:r>
                    </a:p>
                    <a:p>
                      <a:pPr algn="r"/>
                      <a:r>
                        <a:rPr lang="en-US" b="1" dirty="0" smtClean="0"/>
                        <a:t>  </a:t>
                      </a:r>
                      <a:endParaRPr lang="en-US" b="1" dirty="0"/>
                    </a:p>
                  </a:txBody>
                  <a:tcPr marL="80433" marR="804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CV SCORE</a:t>
                      </a:r>
                    </a:p>
                    <a:p>
                      <a:endParaRPr lang="en-US" dirty="0"/>
                    </a:p>
                  </a:txBody>
                  <a:tcPr marL="80433" marR="80433"/>
                </a:tc>
              </a:tr>
              <a:tr h="475470">
                <a:tc>
                  <a:txBody>
                    <a:bodyPr/>
                    <a:lstStyle/>
                    <a:p>
                      <a:pPr fontAlgn="ctr"/>
                      <a:r>
                        <a:rPr lang="en-US" b="1"/>
                        <a:t>0</a:t>
                      </a:r>
                    </a:p>
                  </a:txBody>
                  <a:tcPr marL="80433" marR="80433" anchor="ctr"/>
                </a:tc>
                <a:tc>
                  <a:txBody>
                    <a:bodyPr/>
                    <a:lstStyle/>
                    <a:p>
                      <a:pPr algn="r"/>
                      <a:r>
                        <a:rPr lang="en-US" dirty="0" smtClean="0"/>
                        <a:t>Linear</a:t>
                      </a:r>
                      <a:r>
                        <a:rPr lang="en-US" baseline="0" dirty="0" smtClean="0"/>
                        <a:t> </a:t>
                      </a:r>
                      <a:r>
                        <a:rPr lang="en-US" dirty="0" smtClean="0"/>
                        <a:t>Regression</a:t>
                      </a:r>
                      <a:endParaRPr lang="en-US" dirty="0"/>
                    </a:p>
                  </a:txBody>
                  <a:tcPr marL="80433" marR="80433" anchor="ctr"/>
                </a:tc>
                <a:tc>
                  <a:txBody>
                    <a:bodyPr/>
                    <a:lstStyle/>
                    <a:p>
                      <a:pPr algn="r"/>
                      <a:r>
                        <a:rPr lang="en-US" dirty="0"/>
                        <a:t>0.759852</a:t>
                      </a:r>
                    </a:p>
                  </a:txBody>
                  <a:tcPr marL="80433" marR="80433" anchor="ctr"/>
                </a:tc>
              </a:tr>
              <a:tr h="475470">
                <a:tc>
                  <a:txBody>
                    <a:bodyPr/>
                    <a:lstStyle/>
                    <a:p>
                      <a:pPr fontAlgn="ctr"/>
                      <a:r>
                        <a:rPr lang="en-US" b="1"/>
                        <a:t>1</a:t>
                      </a:r>
                    </a:p>
                  </a:txBody>
                  <a:tcPr marL="80433" marR="80433" anchor="ctr"/>
                </a:tc>
                <a:tc>
                  <a:txBody>
                    <a:bodyPr/>
                    <a:lstStyle/>
                    <a:p>
                      <a:pPr algn="r"/>
                      <a:r>
                        <a:rPr lang="en-US" dirty="0" smtClean="0"/>
                        <a:t>Random Forest</a:t>
                      </a:r>
                      <a:endParaRPr lang="en-US" dirty="0"/>
                    </a:p>
                  </a:txBody>
                  <a:tcPr marL="80433" marR="80433" anchor="ctr"/>
                </a:tc>
                <a:tc>
                  <a:txBody>
                    <a:bodyPr/>
                    <a:lstStyle/>
                    <a:p>
                      <a:pPr algn="r"/>
                      <a:r>
                        <a:rPr lang="en-US"/>
                        <a:t>0.785777</a:t>
                      </a:r>
                    </a:p>
                  </a:txBody>
                  <a:tcPr marL="80433" marR="80433" anchor="ctr"/>
                </a:tc>
              </a:tr>
              <a:tr h="475470">
                <a:tc>
                  <a:txBody>
                    <a:bodyPr/>
                    <a:lstStyle/>
                    <a:p>
                      <a:pPr fontAlgn="ctr"/>
                      <a:r>
                        <a:rPr lang="en-US" b="1"/>
                        <a:t>2</a:t>
                      </a:r>
                    </a:p>
                  </a:txBody>
                  <a:tcPr marL="80433" marR="80433" anchor="ctr"/>
                </a:tc>
                <a:tc>
                  <a:txBody>
                    <a:bodyPr/>
                    <a:lstStyle/>
                    <a:p>
                      <a:pPr algn="r"/>
                      <a:r>
                        <a:rPr lang="en-US" dirty="0" err="1" smtClean="0"/>
                        <a:t>Kneighbors</a:t>
                      </a:r>
                      <a:r>
                        <a:rPr lang="en-US" baseline="0" dirty="0" smtClean="0"/>
                        <a:t> </a:t>
                      </a:r>
                      <a:r>
                        <a:rPr lang="en-US" baseline="0" dirty="0" err="1" smtClean="0"/>
                        <a:t>Regressor</a:t>
                      </a:r>
                      <a:endParaRPr lang="en-US" dirty="0"/>
                    </a:p>
                  </a:txBody>
                  <a:tcPr marL="80433" marR="80433" anchor="ctr"/>
                </a:tc>
                <a:tc>
                  <a:txBody>
                    <a:bodyPr/>
                    <a:lstStyle/>
                    <a:p>
                      <a:pPr algn="r"/>
                      <a:r>
                        <a:rPr lang="en-US"/>
                        <a:t>0.693756</a:t>
                      </a:r>
                    </a:p>
                  </a:txBody>
                  <a:tcPr marL="80433" marR="80433" anchor="ctr"/>
                </a:tc>
              </a:tr>
              <a:tr h="820674">
                <a:tc>
                  <a:txBody>
                    <a:bodyPr/>
                    <a:lstStyle/>
                    <a:p>
                      <a:pPr fontAlgn="ctr"/>
                      <a:r>
                        <a:rPr lang="en-US" b="1" dirty="0"/>
                        <a:t>3</a:t>
                      </a:r>
                    </a:p>
                  </a:txBody>
                  <a:tcPr marL="80433" marR="80433" anchor="ctr"/>
                </a:tc>
                <a:tc>
                  <a:txBody>
                    <a:bodyPr/>
                    <a:lstStyle/>
                    <a:p>
                      <a:pPr algn="r"/>
                      <a:r>
                        <a:rPr lang="en-US" dirty="0" smtClean="0"/>
                        <a:t>Gradient Boosting </a:t>
                      </a:r>
                      <a:r>
                        <a:rPr lang="en-US" dirty="0" err="1" smtClean="0"/>
                        <a:t>Regressor</a:t>
                      </a:r>
                      <a:r>
                        <a:rPr lang="en-US" dirty="0" smtClean="0"/>
                        <a:t> </a:t>
                      </a:r>
                      <a:endParaRPr lang="en-US" dirty="0"/>
                    </a:p>
                  </a:txBody>
                  <a:tcPr marL="80433" marR="80433" anchor="ctr"/>
                </a:tc>
                <a:tc>
                  <a:txBody>
                    <a:bodyPr/>
                    <a:lstStyle/>
                    <a:p>
                      <a:pPr algn="r"/>
                      <a:r>
                        <a:rPr lang="en-US" dirty="0"/>
                        <a:t>0.812586</a:t>
                      </a:r>
                    </a:p>
                  </a:txBody>
                  <a:tcPr marL="80433" marR="80433"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r2 SCORE AND CROSS VALIDATION SCORE</a:t>
            </a:r>
            <a:endParaRPr lang="en-US" dirty="0"/>
          </a:p>
        </p:txBody>
      </p:sp>
      <p:graphicFrame>
        <p:nvGraphicFramePr>
          <p:cNvPr id="6" name="Content Placeholder 5"/>
          <p:cNvGraphicFramePr>
            <a:graphicFrameLocks noGrp="1"/>
          </p:cNvGraphicFramePr>
          <p:nvPr>
            <p:ph idx="1"/>
          </p:nvPr>
        </p:nvGraphicFramePr>
        <p:xfrm>
          <a:off x="457200" y="1609723"/>
          <a:ext cx="7239000" cy="3419476"/>
        </p:xfrm>
        <a:graphic>
          <a:graphicData uri="http://schemas.openxmlformats.org/drawingml/2006/table">
            <a:tbl>
              <a:tblPr firstRow="1" bandRow="1">
                <a:tableStyleId>{5C22544A-7EE6-4342-B048-85BDC9FD1C3A}</a:tableStyleId>
              </a:tblPr>
              <a:tblGrid>
                <a:gridCol w="1447800"/>
                <a:gridCol w="1447800"/>
                <a:gridCol w="1447800"/>
                <a:gridCol w="1488017"/>
                <a:gridCol w="1407583"/>
              </a:tblGrid>
              <a:tr h="1521212">
                <a:tc>
                  <a:txBody>
                    <a:bodyPr/>
                    <a:lstStyle/>
                    <a:p>
                      <a:pPr algn="r"/>
                      <a:r>
                        <a:rPr lang="en-US" b="1" dirty="0"/>
                        <a:t/>
                      </a:r>
                      <a:br>
                        <a:rPr lang="en-US" b="1" dirty="0"/>
                      </a:br>
                      <a:r>
                        <a:rPr lang="en-US" b="1" dirty="0" smtClean="0"/>
                        <a:t>INDEX</a:t>
                      </a:r>
                      <a:endParaRPr lang="en-US" b="1" dirty="0"/>
                    </a:p>
                  </a:txBody>
                  <a:tcPr marL="80433" marR="80433" anchor="ctr"/>
                </a:tc>
                <a:tc>
                  <a:txBody>
                    <a:bodyPr/>
                    <a:lstStyle/>
                    <a:p>
                      <a:pPr algn="r"/>
                      <a:r>
                        <a:rPr lang="en-US" b="1" dirty="0" smtClean="0"/>
                        <a:t>MODELING ALGORITHM</a:t>
                      </a:r>
                      <a:endParaRPr lang="en-US" b="1" dirty="0"/>
                    </a:p>
                  </a:txBody>
                  <a:tcPr marL="80433" marR="80433" anchor="ctr"/>
                </a:tc>
                <a:tc>
                  <a:txBody>
                    <a:bodyPr/>
                    <a:lstStyle/>
                    <a:p>
                      <a:pPr algn="r"/>
                      <a:r>
                        <a:rPr lang="en-US" b="1" dirty="0" smtClean="0"/>
                        <a:t>R2 SCORE</a:t>
                      </a:r>
                      <a:endParaRPr lang="en-US" b="1" dirty="0"/>
                    </a:p>
                  </a:txBody>
                  <a:tcPr marL="80433" marR="80433" anchor="ctr"/>
                </a:tc>
                <a:tc>
                  <a:txBody>
                    <a:bodyPr/>
                    <a:lstStyle/>
                    <a:p>
                      <a:pPr algn="r"/>
                      <a:r>
                        <a:rPr lang="en-US" b="1" dirty="0" smtClean="0"/>
                        <a:t>CV SCORE</a:t>
                      </a:r>
                      <a:endParaRPr lang="en-US" b="1" dirty="0"/>
                    </a:p>
                  </a:txBody>
                  <a:tcPr marL="80433" marR="80433" anchor="ctr"/>
                </a:tc>
                <a:tc>
                  <a:txBody>
                    <a:bodyPr/>
                    <a:lstStyle/>
                    <a:p>
                      <a:r>
                        <a:rPr lang="en-US" dirty="0" smtClean="0"/>
                        <a:t>  </a:t>
                      </a:r>
                    </a:p>
                    <a:p>
                      <a:r>
                        <a:rPr lang="en-US" dirty="0" smtClean="0"/>
                        <a:t>    </a:t>
                      </a:r>
                      <a:r>
                        <a:rPr lang="en-US" baseline="0" dirty="0" smtClean="0"/>
                        <a:t> </a:t>
                      </a:r>
                      <a:r>
                        <a:rPr lang="en-US" dirty="0" smtClean="0"/>
                        <a:t>DIFFERENCE</a:t>
                      </a:r>
                      <a:endParaRPr lang="en-US" dirty="0"/>
                    </a:p>
                  </a:txBody>
                  <a:tcPr marL="80433" marR="80433"/>
                </a:tc>
              </a:tr>
              <a:tr h="474566">
                <a:tc>
                  <a:txBody>
                    <a:bodyPr/>
                    <a:lstStyle/>
                    <a:p>
                      <a:pPr fontAlgn="ctr"/>
                      <a:r>
                        <a:rPr lang="en-US" b="1"/>
                        <a:t>0</a:t>
                      </a:r>
                    </a:p>
                  </a:txBody>
                  <a:tcPr marL="80433" marR="80433" anchor="ctr"/>
                </a:tc>
                <a:tc>
                  <a:txBody>
                    <a:bodyPr/>
                    <a:lstStyle/>
                    <a:p>
                      <a:pPr algn="r"/>
                      <a:r>
                        <a:rPr lang="en-US"/>
                        <a:t>LR</a:t>
                      </a:r>
                    </a:p>
                  </a:txBody>
                  <a:tcPr marL="80433" marR="80433" anchor="ctr"/>
                </a:tc>
                <a:tc>
                  <a:txBody>
                    <a:bodyPr/>
                    <a:lstStyle/>
                    <a:p>
                      <a:pPr algn="r"/>
                      <a:r>
                        <a:rPr lang="en-US" dirty="0"/>
                        <a:t>0.796679</a:t>
                      </a:r>
                    </a:p>
                  </a:txBody>
                  <a:tcPr marL="80433" marR="80433" anchor="ctr"/>
                </a:tc>
                <a:tc>
                  <a:txBody>
                    <a:bodyPr/>
                    <a:lstStyle/>
                    <a:p>
                      <a:pPr algn="r"/>
                      <a:r>
                        <a:rPr lang="en-US"/>
                        <a:t>0.759852</a:t>
                      </a:r>
                    </a:p>
                  </a:txBody>
                  <a:tcPr marL="80433" marR="80433" anchor="ctr"/>
                </a:tc>
                <a:tc>
                  <a:txBody>
                    <a:bodyPr/>
                    <a:lstStyle/>
                    <a:p>
                      <a:pPr algn="r"/>
                      <a:r>
                        <a:rPr lang="en-US"/>
                        <a:t>0.036827</a:t>
                      </a:r>
                    </a:p>
                  </a:txBody>
                  <a:tcPr marL="80433" marR="80433" anchor="ctr"/>
                </a:tc>
              </a:tr>
              <a:tr h="474566">
                <a:tc>
                  <a:txBody>
                    <a:bodyPr/>
                    <a:lstStyle/>
                    <a:p>
                      <a:pPr fontAlgn="ctr"/>
                      <a:r>
                        <a:rPr lang="en-US" b="1"/>
                        <a:t>1</a:t>
                      </a:r>
                    </a:p>
                  </a:txBody>
                  <a:tcPr marL="80433" marR="80433" anchor="ctr"/>
                </a:tc>
                <a:tc>
                  <a:txBody>
                    <a:bodyPr/>
                    <a:lstStyle/>
                    <a:p>
                      <a:pPr algn="r"/>
                      <a:r>
                        <a:rPr lang="en-US"/>
                        <a:t>RF</a:t>
                      </a:r>
                    </a:p>
                  </a:txBody>
                  <a:tcPr marL="80433" marR="80433" anchor="ctr"/>
                </a:tc>
                <a:tc>
                  <a:txBody>
                    <a:bodyPr/>
                    <a:lstStyle/>
                    <a:p>
                      <a:pPr algn="r"/>
                      <a:r>
                        <a:rPr lang="en-US"/>
                        <a:t>0.792607</a:t>
                      </a:r>
                    </a:p>
                  </a:txBody>
                  <a:tcPr marL="80433" marR="80433" anchor="ctr"/>
                </a:tc>
                <a:tc>
                  <a:txBody>
                    <a:bodyPr/>
                    <a:lstStyle/>
                    <a:p>
                      <a:pPr algn="r"/>
                      <a:r>
                        <a:rPr lang="en-US"/>
                        <a:t>0.785777</a:t>
                      </a:r>
                    </a:p>
                  </a:txBody>
                  <a:tcPr marL="80433" marR="80433" anchor="ctr"/>
                </a:tc>
                <a:tc>
                  <a:txBody>
                    <a:bodyPr/>
                    <a:lstStyle/>
                    <a:p>
                      <a:pPr algn="r"/>
                      <a:r>
                        <a:rPr lang="en-US"/>
                        <a:t>0.006831</a:t>
                      </a:r>
                    </a:p>
                  </a:txBody>
                  <a:tcPr marL="80433" marR="80433" anchor="ctr"/>
                </a:tc>
              </a:tr>
              <a:tr h="474566">
                <a:tc>
                  <a:txBody>
                    <a:bodyPr/>
                    <a:lstStyle/>
                    <a:p>
                      <a:pPr fontAlgn="ctr"/>
                      <a:r>
                        <a:rPr lang="en-US" b="1"/>
                        <a:t>2</a:t>
                      </a:r>
                    </a:p>
                  </a:txBody>
                  <a:tcPr marL="80433" marR="80433" anchor="ctr"/>
                </a:tc>
                <a:tc>
                  <a:txBody>
                    <a:bodyPr/>
                    <a:lstStyle/>
                    <a:p>
                      <a:pPr algn="r"/>
                      <a:r>
                        <a:rPr lang="en-US"/>
                        <a:t>KNN</a:t>
                      </a:r>
                    </a:p>
                  </a:txBody>
                  <a:tcPr marL="80433" marR="80433" anchor="ctr"/>
                </a:tc>
                <a:tc>
                  <a:txBody>
                    <a:bodyPr/>
                    <a:lstStyle/>
                    <a:p>
                      <a:pPr algn="r"/>
                      <a:r>
                        <a:rPr lang="en-US"/>
                        <a:t>0.662880</a:t>
                      </a:r>
                    </a:p>
                  </a:txBody>
                  <a:tcPr marL="80433" marR="80433" anchor="ctr"/>
                </a:tc>
                <a:tc>
                  <a:txBody>
                    <a:bodyPr/>
                    <a:lstStyle/>
                    <a:p>
                      <a:pPr algn="r"/>
                      <a:r>
                        <a:rPr lang="en-US"/>
                        <a:t>0.693756</a:t>
                      </a:r>
                    </a:p>
                  </a:txBody>
                  <a:tcPr marL="80433" marR="80433" anchor="ctr"/>
                </a:tc>
                <a:tc>
                  <a:txBody>
                    <a:bodyPr/>
                    <a:lstStyle/>
                    <a:p>
                      <a:pPr algn="r"/>
                      <a:r>
                        <a:rPr lang="en-US"/>
                        <a:t>-0.030876</a:t>
                      </a:r>
                    </a:p>
                  </a:txBody>
                  <a:tcPr marL="80433" marR="80433" anchor="ctr"/>
                </a:tc>
              </a:tr>
              <a:tr h="474566">
                <a:tc>
                  <a:txBody>
                    <a:bodyPr/>
                    <a:lstStyle/>
                    <a:p>
                      <a:pPr fontAlgn="ctr"/>
                      <a:r>
                        <a:rPr lang="en-US" b="1"/>
                        <a:t>3</a:t>
                      </a:r>
                    </a:p>
                  </a:txBody>
                  <a:tcPr marL="80433" marR="80433" anchor="ctr"/>
                </a:tc>
                <a:tc>
                  <a:txBody>
                    <a:bodyPr/>
                    <a:lstStyle/>
                    <a:p>
                      <a:pPr algn="r"/>
                      <a:r>
                        <a:rPr lang="en-US"/>
                        <a:t>GB</a:t>
                      </a:r>
                    </a:p>
                  </a:txBody>
                  <a:tcPr marL="80433" marR="80433" anchor="ctr"/>
                </a:tc>
                <a:tc>
                  <a:txBody>
                    <a:bodyPr/>
                    <a:lstStyle/>
                    <a:p>
                      <a:pPr algn="r"/>
                      <a:r>
                        <a:rPr lang="en-US"/>
                        <a:t>0.816165</a:t>
                      </a:r>
                    </a:p>
                  </a:txBody>
                  <a:tcPr marL="80433" marR="80433" anchor="ctr"/>
                </a:tc>
                <a:tc>
                  <a:txBody>
                    <a:bodyPr/>
                    <a:lstStyle/>
                    <a:p>
                      <a:pPr algn="r"/>
                      <a:r>
                        <a:rPr lang="en-US"/>
                        <a:t>0.812586</a:t>
                      </a:r>
                    </a:p>
                  </a:txBody>
                  <a:tcPr marL="80433" marR="80433" anchor="ctr"/>
                </a:tc>
                <a:tc>
                  <a:txBody>
                    <a:bodyPr/>
                    <a:lstStyle/>
                    <a:p>
                      <a:pPr algn="r"/>
                      <a:r>
                        <a:rPr lang="en-US" dirty="0"/>
                        <a:t>0.003580</a:t>
                      </a:r>
                    </a:p>
                  </a:txBody>
                  <a:tcPr marL="80433" marR="80433"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INTERPRETATION OF THE RESULTS</a:t>
            </a:r>
            <a:endParaRPr lang="en-US" dirty="0"/>
          </a:p>
        </p:txBody>
      </p:sp>
      <p:sp>
        <p:nvSpPr>
          <p:cNvPr id="3" name="Content Placeholder 2"/>
          <p:cNvSpPr>
            <a:spLocks noGrp="1"/>
          </p:cNvSpPr>
          <p:nvPr>
            <p:ph idx="1"/>
          </p:nvPr>
        </p:nvSpPr>
        <p:spPr/>
        <p:txBody>
          <a:bodyPr/>
          <a:lstStyle/>
          <a:p>
            <a:r>
              <a:rPr lang="en-US" dirty="0" smtClean="0"/>
              <a:t>The difference between the r2 score and </a:t>
            </a:r>
            <a:r>
              <a:rPr lang="en-US" dirty="0" err="1" smtClean="0"/>
              <a:t>cv</a:t>
            </a:r>
            <a:r>
              <a:rPr lang="en-US" dirty="0" smtClean="0"/>
              <a:t> score is minimum for the gradient boosting </a:t>
            </a:r>
            <a:r>
              <a:rPr lang="en-US" dirty="0" err="1" smtClean="0"/>
              <a:t>regressor</a:t>
            </a:r>
            <a:r>
              <a:rPr lang="en-US" dirty="0" smtClean="0"/>
              <a:t>. </a:t>
            </a:r>
          </a:p>
          <a:p>
            <a:r>
              <a:rPr lang="en-US" dirty="0" smtClean="0"/>
              <a:t>So, we will apply </a:t>
            </a:r>
            <a:r>
              <a:rPr lang="en-US" dirty="0" err="1" smtClean="0"/>
              <a:t>hyperparameter</a:t>
            </a:r>
            <a:r>
              <a:rPr lang="en-US" dirty="0" smtClean="0"/>
              <a:t> tuning on gradient boosting </a:t>
            </a:r>
            <a:r>
              <a:rPr lang="en-US" dirty="0" err="1" smtClean="0"/>
              <a:t>regressor</a:t>
            </a:r>
            <a:r>
              <a:rPr lang="en-US" dirty="0" smtClean="0"/>
              <a:t>.</a:t>
            </a:r>
          </a:p>
          <a:p>
            <a:r>
              <a:rPr lang="en-US" dirty="0" smtClean="0"/>
              <a:t>After applying grid search CV, we got 81.33% r2 score.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By using machine learning algorithm, we predicted the housing prices. </a:t>
            </a:r>
            <a:endParaRPr lang="en-US" dirty="0"/>
          </a:p>
          <a:p>
            <a:r>
              <a:rPr lang="en-US" dirty="0" smtClean="0"/>
              <a:t>We did data cleaning, handled missing values, removed </a:t>
            </a:r>
            <a:r>
              <a:rPr lang="en-US" dirty="0" err="1" smtClean="0"/>
              <a:t>skewness</a:t>
            </a:r>
            <a:r>
              <a:rPr lang="en-US" dirty="0" smtClean="0"/>
              <a:t>, performed PCA, and applied regression algorithm. </a:t>
            </a:r>
          </a:p>
          <a:p>
            <a:r>
              <a:rPr lang="en-US" dirty="0" smtClean="0"/>
              <a:t>The </a:t>
            </a:r>
            <a:r>
              <a:rPr lang="en-US" dirty="0" err="1" smtClean="0"/>
              <a:t>hyperparameter</a:t>
            </a:r>
            <a:r>
              <a:rPr lang="en-US" dirty="0" smtClean="0"/>
              <a:t> tuning is applied on the best model i.e. gradient boosting.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endParaRPr lang="en-US" dirty="0" smtClean="0"/>
          </a:p>
          <a:p>
            <a:endParaRPr lang="en-US" dirty="0"/>
          </a:p>
          <a:p>
            <a:r>
              <a:rPr lang="en-US" dirty="0" smtClean="0"/>
              <a:t>For this company wants to know: </a:t>
            </a:r>
          </a:p>
          <a:p>
            <a:pPr marL="514350" indent="-514350">
              <a:buAutoNum type="arabicPeriod"/>
            </a:pPr>
            <a:r>
              <a:rPr lang="en-US" dirty="0" smtClean="0"/>
              <a:t>Which variables are important to predict the price of variable?</a:t>
            </a:r>
          </a:p>
          <a:p>
            <a:pPr marL="514350" indent="-514350">
              <a:buAutoNum type="arabicPeriod"/>
            </a:pPr>
            <a:r>
              <a:rPr lang="en-US" dirty="0" smtClean="0"/>
              <a:t> How do these variables describe the price of the house?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Houses are one of the necessary need of each and every person around the globe and therefore housing and real estate market is one of the markets which is one of the major contributors in the world’s economy.</a:t>
            </a:r>
          </a:p>
          <a:p>
            <a:r>
              <a:rPr lang="en-US" dirty="0" smtClean="0"/>
              <a:t> It is a very large market and there are various companies working in the domain. </a:t>
            </a:r>
          </a:p>
          <a:p>
            <a:r>
              <a:rPr lang="en-US" dirty="0" smtClean="0"/>
              <a:t>Data science comes as a very important tool to solve problems in the domain to help the companies increase their overall revenue, profits, improving their marketing strategies and focusing on changing trends in house sales and purchases. </a:t>
            </a:r>
          </a:p>
          <a:p>
            <a:r>
              <a:rPr lang="en-US" dirty="0" smtClean="0"/>
              <a:t>Predictive modeling, Market mix modeling, recommendation systems are some of the machine learning techniques used for achieving the business goals for housing companies. Our problem is related to one such housing company.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THE PROBLEM</a:t>
            </a:r>
            <a:endParaRPr lang="en-US" dirty="0"/>
          </a:p>
        </p:txBody>
      </p:sp>
      <p:sp>
        <p:nvSpPr>
          <p:cNvPr id="3" name="Content Placeholder 2"/>
          <p:cNvSpPr>
            <a:spLocks noGrp="1"/>
          </p:cNvSpPr>
          <p:nvPr>
            <p:ph idx="1"/>
          </p:nvPr>
        </p:nvSpPr>
        <p:spPr/>
        <p:txBody>
          <a:bodyPr>
            <a:normAutofit fontScale="92500"/>
          </a:bodyPr>
          <a:lstStyle/>
          <a:p>
            <a:pPr marL="514350" indent="-514350" algn="just">
              <a:buNone/>
            </a:pPr>
            <a:r>
              <a:rPr lang="en-US" dirty="0" smtClean="0"/>
              <a:t>This machine learning problem is characterized as supervised learning.</a:t>
            </a:r>
          </a:p>
          <a:p>
            <a:pPr marL="514350" indent="-514350">
              <a:buNone/>
            </a:pPr>
            <a:endParaRPr lang="en-US" dirty="0" smtClean="0"/>
          </a:p>
          <a:p>
            <a:pPr marL="514350" indent="-514350">
              <a:buNone/>
            </a:pPr>
            <a:r>
              <a:rPr lang="en-US" b="1" dirty="0" smtClean="0"/>
              <a:t>SUPERVISED LEARNING</a:t>
            </a:r>
            <a:r>
              <a:rPr lang="en-US" dirty="0" smtClean="0"/>
              <a:t>: In supervised learning, we are given a dataset along with the correct output , and thus we are able to find a relationship between input and output.</a:t>
            </a:r>
          </a:p>
          <a:p>
            <a:pPr marL="514350" indent="-514350">
              <a:buNone/>
            </a:pPr>
            <a:endParaRPr lang="en-US" dirty="0" smtClean="0"/>
          </a:p>
          <a:p>
            <a:pPr marL="514350" indent="-514350">
              <a:buNone/>
            </a:pPr>
            <a:r>
              <a:rPr lang="en-US" b="1" dirty="0" smtClean="0"/>
              <a:t>REGRESSION PROBLEM</a:t>
            </a:r>
            <a:r>
              <a:rPr lang="en-US" dirty="0" smtClean="0"/>
              <a:t>: As we dealing with continuous target variable, it means that our goal to map input variable to some continuous function. This is called regression problem.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endParaRPr lang="en-US" dirty="0"/>
          </a:p>
        </p:txBody>
      </p:sp>
      <p:sp>
        <p:nvSpPr>
          <p:cNvPr id="3" name="Content Placeholder 2"/>
          <p:cNvSpPr>
            <a:spLocks noGrp="1"/>
          </p:cNvSpPr>
          <p:nvPr>
            <p:ph idx="1"/>
          </p:nvPr>
        </p:nvSpPr>
        <p:spPr/>
        <p:txBody>
          <a:bodyPr>
            <a:normAutofit lnSpcReduction="10000"/>
          </a:bodyPr>
          <a:lstStyle/>
          <a:p>
            <a:r>
              <a:rPr lang="en-US" dirty="0" smtClean="0"/>
              <a:t>You are required to model the price of houses with the available independent variables.</a:t>
            </a:r>
          </a:p>
          <a:p>
            <a:r>
              <a:rPr lang="en-US" dirty="0" smtClean="0"/>
              <a:t> This model will then be used by the management to understand how exactly the prices vary with the variables. </a:t>
            </a:r>
          </a:p>
          <a:p>
            <a:r>
              <a:rPr lang="en-US" dirty="0" smtClean="0"/>
              <a:t>They can accordingly manipulate the strategy of the firm and concentrate on areas that will yield high returns. </a:t>
            </a:r>
          </a:p>
          <a:p>
            <a:r>
              <a:rPr lang="en-US" dirty="0" smtClean="0"/>
              <a:t>Further, the model will be a good way for the management to understand the pricing dynamics of a new market.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INFORMATION</a:t>
            </a:r>
            <a:endParaRPr lang="en-US" dirty="0"/>
          </a:p>
        </p:txBody>
      </p:sp>
      <p:sp>
        <p:nvSpPr>
          <p:cNvPr id="3" name="Content Placeholder 2"/>
          <p:cNvSpPr>
            <a:spLocks noGrp="1"/>
          </p:cNvSpPr>
          <p:nvPr>
            <p:ph idx="1"/>
          </p:nvPr>
        </p:nvSpPr>
        <p:spPr/>
        <p:txBody>
          <a:bodyPr>
            <a:normAutofit fontScale="55000" lnSpcReduction="20000"/>
          </a:bodyPr>
          <a:lstStyle/>
          <a:p>
            <a:r>
              <a:rPr lang="en-US" sz="4000" dirty="0" smtClean="0"/>
              <a:t>The dataset </a:t>
            </a:r>
            <a:r>
              <a:rPr lang="en-US" sz="4000" b="1" dirty="0" smtClean="0"/>
              <a:t>1168 </a:t>
            </a:r>
            <a:r>
              <a:rPr lang="en-US" sz="4000" b="1" dirty="0"/>
              <a:t>rows </a:t>
            </a:r>
            <a:r>
              <a:rPr lang="en-US" sz="4000" dirty="0"/>
              <a:t>and </a:t>
            </a:r>
            <a:r>
              <a:rPr lang="en-US" sz="4000" b="1" dirty="0"/>
              <a:t>81 </a:t>
            </a:r>
            <a:r>
              <a:rPr lang="en-US" sz="4000" b="1" dirty="0" smtClean="0"/>
              <a:t>columns</a:t>
            </a:r>
            <a:r>
              <a:rPr lang="en-US" sz="4000" dirty="0" smtClean="0"/>
              <a:t>. This means 1168 values for each of the feature and target variable.</a:t>
            </a:r>
          </a:p>
          <a:p>
            <a:endParaRPr lang="en-US" sz="4000" dirty="0" smtClean="0"/>
          </a:p>
          <a:p>
            <a:r>
              <a:rPr lang="en-US" sz="4000" dirty="0" smtClean="0"/>
              <a:t>There are 80 features and </a:t>
            </a:r>
            <a:r>
              <a:rPr lang="en-US" sz="4000" b="1" dirty="0" smtClean="0"/>
              <a:t>Sale Price </a:t>
            </a:r>
            <a:r>
              <a:rPr lang="en-US" sz="4000" dirty="0"/>
              <a:t>i</a:t>
            </a:r>
            <a:r>
              <a:rPr lang="en-US" sz="4000" dirty="0" smtClean="0"/>
              <a:t>s the target variable.  As the target variable is a continuous variable, so it is a </a:t>
            </a:r>
            <a:r>
              <a:rPr lang="en-US" sz="4000" b="1" dirty="0" smtClean="0"/>
              <a:t>regression problem .</a:t>
            </a:r>
          </a:p>
          <a:p>
            <a:endParaRPr lang="en-US" sz="4000" dirty="0" smtClean="0"/>
          </a:p>
          <a:p>
            <a:r>
              <a:rPr lang="en-US" sz="4000" dirty="0" smtClean="0"/>
              <a:t>There are </a:t>
            </a:r>
            <a:r>
              <a:rPr lang="en-US" sz="4000" b="1" dirty="0" smtClean="0"/>
              <a:t>null values </a:t>
            </a:r>
            <a:r>
              <a:rPr lang="en-US" sz="4000" dirty="0" smtClean="0"/>
              <a:t>in the data.</a:t>
            </a:r>
          </a:p>
          <a:p>
            <a:endParaRPr lang="en-US" sz="4000" dirty="0" smtClean="0"/>
          </a:p>
          <a:p>
            <a:r>
              <a:rPr lang="en-US" sz="4000" dirty="0" smtClean="0"/>
              <a:t>There is presence of </a:t>
            </a:r>
            <a:r>
              <a:rPr lang="en-US" sz="4000" b="1" dirty="0" smtClean="0"/>
              <a:t>outliers</a:t>
            </a:r>
            <a:r>
              <a:rPr lang="en-US" sz="4000" dirty="0" smtClean="0"/>
              <a:t> and </a:t>
            </a:r>
            <a:r>
              <a:rPr lang="en-US" sz="4000" b="1" dirty="0" err="1" smtClean="0"/>
              <a:t>skewness</a:t>
            </a:r>
            <a:r>
              <a:rPr lang="en-US" sz="4000" dirty="0" smtClean="0"/>
              <a:t> in the data.</a:t>
            </a:r>
          </a:p>
          <a:p>
            <a:endParaRPr lang="en-US" sz="4000" dirty="0" smtClean="0"/>
          </a:p>
          <a:p>
            <a:r>
              <a:rPr lang="en-US" sz="4000" dirty="0" smtClean="0"/>
              <a:t>Some of the features are of </a:t>
            </a:r>
            <a:r>
              <a:rPr lang="en-US" sz="4000" b="1" dirty="0" smtClean="0"/>
              <a:t>object</a:t>
            </a:r>
            <a:r>
              <a:rPr lang="en-US" sz="4000" dirty="0" smtClean="0"/>
              <a:t> data type while others are </a:t>
            </a:r>
            <a:r>
              <a:rPr lang="en-US" sz="4000" b="1" dirty="0" smtClean="0"/>
              <a:t>numerical</a:t>
            </a:r>
            <a:r>
              <a:rPr lang="en-US" sz="4000"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MISSING DATA</a:t>
            </a:r>
            <a:endParaRPr lang="en-US" sz="3600" dirty="0"/>
          </a:p>
        </p:txBody>
      </p:sp>
      <p:sp>
        <p:nvSpPr>
          <p:cNvPr id="4" name="Text Placeholder 3"/>
          <p:cNvSpPr>
            <a:spLocks noGrp="1"/>
          </p:cNvSpPr>
          <p:nvPr>
            <p:ph type="body" idx="2"/>
          </p:nvPr>
        </p:nvSpPr>
        <p:spPr/>
        <p:txBody>
          <a:bodyPr>
            <a:normAutofit fontScale="55000" lnSpcReduction="20000"/>
          </a:bodyPr>
          <a:lstStyle/>
          <a:p>
            <a:r>
              <a:rPr lang="en-US" sz="2400" dirty="0" smtClean="0"/>
              <a:t>Missing </a:t>
            </a:r>
            <a:r>
              <a:rPr lang="en-US" sz="2400" dirty="0"/>
              <a:t>data, or missing values, occur when </a:t>
            </a:r>
            <a:r>
              <a:rPr lang="en-US" sz="2400" b="1" dirty="0"/>
              <a:t>no data value is stored</a:t>
            </a:r>
            <a:r>
              <a:rPr lang="en-US" sz="2400" dirty="0"/>
              <a:t> for the variable in an observation. Missing data are a common occurrence and can have a significant effect on the conclusions that can be drawn from the data.</a:t>
            </a:r>
          </a:p>
        </p:txBody>
      </p:sp>
      <p:pic>
        <p:nvPicPr>
          <p:cNvPr id="5" name="Content Placeholder 4" descr="01.png"/>
          <p:cNvPicPr>
            <a:picLocks noGrp="1" noChangeAspect="1"/>
          </p:cNvPicPr>
          <p:nvPr>
            <p:ph sz="half" idx="1"/>
          </p:nvPr>
        </p:nvPicPr>
        <p:blipFill>
          <a:blip r:embed="rId2"/>
          <a:stretch>
            <a:fillRect/>
          </a:stretch>
        </p:blipFill>
        <p:spPr>
          <a:xfrm>
            <a:off x="1758422" y="2299827"/>
            <a:ext cx="4636556" cy="403952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838200"/>
          </a:xfrm>
        </p:spPr>
        <p:txBody>
          <a:bodyPr>
            <a:normAutofit/>
          </a:bodyPr>
          <a:lstStyle/>
          <a:p>
            <a:r>
              <a:rPr lang="en-US" sz="3600" dirty="0" smtClean="0"/>
              <a:t>CORRELATION</a:t>
            </a:r>
            <a:endParaRPr lang="en-US" sz="3600" dirty="0"/>
          </a:p>
        </p:txBody>
      </p:sp>
      <p:sp>
        <p:nvSpPr>
          <p:cNvPr id="4" name="Text Placeholder 3"/>
          <p:cNvSpPr>
            <a:spLocks noGrp="1"/>
          </p:cNvSpPr>
          <p:nvPr>
            <p:ph type="body" idx="2"/>
          </p:nvPr>
        </p:nvSpPr>
        <p:spPr>
          <a:xfrm>
            <a:off x="457200" y="4572000"/>
            <a:ext cx="6934200" cy="1905000"/>
          </a:xfrm>
        </p:spPr>
        <p:txBody>
          <a:bodyPr>
            <a:noAutofit/>
          </a:bodyPr>
          <a:lstStyle/>
          <a:p>
            <a:r>
              <a:rPr lang="en-US" sz="2400" dirty="0"/>
              <a:t> </a:t>
            </a:r>
            <a:r>
              <a:rPr lang="en-US" sz="2400" dirty="0" smtClean="0"/>
              <a:t>Correlation </a:t>
            </a:r>
            <a:r>
              <a:rPr lang="en-US" sz="2400" dirty="0"/>
              <a:t>is a statistic that establishes the relationship between two variables. </a:t>
            </a:r>
          </a:p>
          <a:p>
            <a:pPr>
              <a:buFont typeface="Arial" pitchFamily="34" charset="0"/>
              <a:buChar char="•"/>
            </a:pPr>
            <a:r>
              <a:rPr lang="en-US" sz="2400" dirty="0" smtClean="0"/>
              <a:t> </a:t>
            </a:r>
            <a:r>
              <a:rPr lang="en-US" sz="2400" dirty="0" err="1" smtClean="0"/>
              <a:t>OverallQual</a:t>
            </a:r>
            <a:r>
              <a:rPr lang="en-US" sz="2400" dirty="0" smtClean="0"/>
              <a:t> column is most positively correlated with </a:t>
            </a:r>
            <a:r>
              <a:rPr lang="en-US" sz="2400" dirty="0" err="1" smtClean="0"/>
              <a:t>saleprice</a:t>
            </a:r>
            <a:r>
              <a:rPr lang="en-US" sz="2400" dirty="0" smtClean="0"/>
              <a:t>.</a:t>
            </a:r>
          </a:p>
          <a:p>
            <a:pPr>
              <a:buFont typeface="Arial" pitchFamily="34" charset="0"/>
              <a:buChar char="•"/>
            </a:pPr>
            <a:r>
              <a:rPr lang="en-US" sz="2400" dirty="0" smtClean="0"/>
              <a:t> </a:t>
            </a:r>
            <a:r>
              <a:rPr lang="en-US" sz="2400" dirty="0" err="1" smtClean="0"/>
              <a:t>KitchenAbvGrd</a:t>
            </a:r>
            <a:r>
              <a:rPr lang="en-US" sz="2400" dirty="0" smtClean="0"/>
              <a:t> column is most negatively correlated with </a:t>
            </a:r>
            <a:r>
              <a:rPr lang="en-US" sz="2400" dirty="0" err="1" smtClean="0"/>
              <a:t>saleprice</a:t>
            </a:r>
            <a:r>
              <a:rPr lang="en-US" sz="2400" dirty="0" smtClean="0"/>
              <a:t>.</a:t>
            </a:r>
            <a:endParaRPr lang="en-US" sz="2400" dirty="0"/>
          </a:p>
        </p:txBody>
      </p:sp>
      <p:pic>
        <p:nvPicPr>
          <p:cNvPr id="5" name="Content Placeholder 4" descr="02.png"/>
          <p:cNvPicPr>
            <a:picLocks noGrp="1" noChangeAspect="1"/>
          </p:cNvPicPr>
          <p:nvPr>
            <p:ph sz="half" idx="1"/>
          </p:nvPr>
        </p:nvPicPr>
        <p:blipFill>
          <a:blip r:embed="rId2"/>
          <a:stretch>
            <a:fillRect/>
          </a:stretch>
        </p:blipFill>
        <p:spPr>
          <a:xfrm>
            <a:off x="457200" y="1219201"/>
            <a:ext cx="7239000" cy="3352799"/>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1120</TotalTime>
  <Words>1031</Words>
  <Application>Microsoft Office PowerPoint</Application>
  <PresentationFormat>On-screen Show (4:3)</PresentationFormat>
  <Paragraphs>187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Jasmine Kaur Internship 18 Flip Robo Technologies</vt:lpstr>
      <vt:lpstr>Why predicting the right price is important?</vt:lpstr>
      <vt:lpstr>PROBLEM STATEMENT</vt:lpstr>
      <vt:lpstr>MOTIVATION</vt:lpstr>
      <vt:lpstr>UNDERSTANDING THE PROBLEM</vt:lpstr>
      <vt:lpstr>BUSINESS GOAL</vt:lpstr>
      <vt:lpstr>DATASET INFORMATION</vt:lpstr>
      <vt:lpstr>MISSING DATA</vt:lpstr>
      <vt:lpstr>CORRELATION</vt:lpstr>
      <vt:lpstr>CORRELATION MATRIX</vt:lpstr>
      <vt:lpstr>PLOTTING OUTLIERS</vt:lpstr>
      <vt:lpstr>HISTOGRAM</vt:lpstr>
      <vt:lpstr>SKEWNESS</vt:lpstr>
      <vt:lpstr>EXPLORING OUTPUT VARIABLE</vt:lpstr>
      <vt:lpstr>EXPLORING CATEGORICAL FEATURES</vt:lpstr>
      <vt:lpstr>EXPLORING CONTINUOUS FEATURES</vt:lpstr>
      <vt:lpstr>BAR GRAPHS</vt:lpstr>
      <vt:lpstr>ASSUMPTION AND TOOLS USED</vt:lpstr>
      <vt:lpstr>PRINCIPAL COMPONENT ANALYSIS</vt:lpstr>
      <vt:lpstr>REGRESSION ALGORITHM USED</vt:lpstr>
      <vt:lpstr>EVALUATION</vt:lpstr>
      <vt:lpstr>REGRESSION ALGORITHM RESULT</vt:lpstr>
      <vt:lpstr>CROSS VALIDATION SCORE</vt:lpstr>
      <vt:lpstr>DIFFERENCE BETWEEN r2 SCORE AND CROSS VALIDATION SCORE</vt:lpstr>
      <vt:lpstr>INTERPRETATION OF THE 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7</cp:revision>
  <dcterms:created xsi:type="dcterms:W3CDTF">2021-10-07T19:30:43Z</dcterms:created>
  <dcterms:modified xsi:type="dcterms:W3CDTF">2021-10-08T14:10:59Z</dcterms:modified>
</cp:coreProperties>
</file>