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8" d="100"/>
          <a:sy n="48" d="100"/>
        </p:scale>
        <p:origin x="-28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746FE42-399B-49B3-97A2-8D8A08F90597}" type="datetimeFigureOut">
              <a:rPr lang="en-US" smtClean="0"/>
              <a:t>10-Dec-21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EF7B4E7-83C6-4F52-BB23-00240CEF08B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46FE42-399B-49B3-97A2-8D8A08F90597}" type="datetimeFigureOut">
              <a:rPr lang="en-US" smtClean="0"/>
              <a:t>10-Dec-21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46FE42-399B-49B3-97A2-8D8A08F90597}" type="datetimeFigureOut">
              <a:rPr lang="en-US" smtClean="0"/>
              <a:t>10-Dec-21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46FE42-399B-49B3-97A2-8D8A08F90597}" type="datetimeFigureOut">
              <a:rPr lang="en-US" smtClean="0"/>
              <a:t>10-Dec-21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46FE42-399B-49B3-97A2-8D8A08F90597}" type="datetimeFigureOut">
              <a:rPr lang="en-US" smtClean="0"/>
              <a:t>10-Dec-21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EF7B4E7-83C6-4F52-BB23-00240CEF08B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46FE42-399B-49B3-97A2-8D8A08F90597}" type="datetimeFigureOut">
              <a:rPr lang="en-US" smtClean="0"/>
              <a:t>10-Dec-21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46FE42-399B-49B3-97A2-8D8A08F90597}" type="datetimeFigureOut">
              <a:rPr lang="en-US" smtClean="0"/>
              <a:t>10-Dec-21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46FE42-399B-49B3-97A2-8D8A08F90597}" type="datetimeFigureOut">
              <a:rPr lang="en-US" smtClean="0"/>
              <a:t>10-Dec-21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6FE42-399B-49B3-97A2-8D8A08F90597}" type="datetimeFigureOut">
              <a:rPr lang="en-US" smtClean="0"/>
              <a:t>10-Dec-21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46FE42-399B-49B3-97A2-8D8A08F90597}" type="datetimeFigureOut">
              <a:rPr lang="en-US" smtClean="0"/>
              <a:t>10-Dec-21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46FE42-399B-49B3-97A2-8D8A08F90597}" type="datetimeFigureOut">
              <a:rPr lang="en-US" smtClean="0"/>
              <a:t>10-Dec-21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7B4E7-83C6-4F52-BB23-00240CEF08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746FE42-399B-49B3-97A2-8D8A08F90597}" type="datetimeFigureOut">
              <a:rPr lang="en-US" smtClean="0"/>
              <a:t>10-Dec-21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EF7B4E7-83C6-4F52-BB23-00240CEF08B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2698750"/>
          </a:xfrm>
        </p:spPr>
        <p:txBody>
          <a:bodyPr>
            <a:normAutofit/>
          </a:bodyPr>
          <a:lstStyle/>
          <a:p>
            <a:r>
              <a:rPr lang="en-US" sz="3600" dirty="0" smtClean="0"/>
              <a:t>MALIGNANT COMMENTS CLASSIFIER PROJECT</a:t>
            </a:r>
            <a:endParaRPr lang="en-US" sz="3600" dirty="0"/>
          </a:p>
        </p:txBody>
      </p:sp>
      <p:sp>
        <p:nvSpPr>
          <p:cNvPr id="4" name="Text Placeholder 3"/>
          <p:cNvSpPr>
            <a:spLocks noGrp="1"/>
          </p:cNvSpPr>
          <p:nvPr>
            <p:ph type="body" idx="2"/>
          </p:nvPr>
        </p:nvSpPr>
        <p:spPr>
          <a:xfrm>
            <a:off x="457200" y="4267200"/>
            <a:ext cx="3008313" cy="1858963"/>
          </a:xfrm>
        </p:spPr>
        <p:txBody>
          <a:bodyPr>
            <a:normAutofit lnSpcReduction="10000"/>
          </a:bodyPr>
          <a:lstStyle/>
          <a:p>
            <a:r>
              <a:rPr lang="en-US" sz="1800" dirty="0" smtClean="0"/>
              <a:t>SUBMITTED BY:</a:t>
            </a:r>
          </a:p>
          <a:p>
            <a:r>
              <a:rPr lang="en-US" sz="1800" dirty="0" smtClean="0"/>
              <a:t>JASMINE KAUR</a:t>
            </a:r>
          </a:p>
          <a:p>
            <a:r>
              <a:rPr lang="en-US" sz="1800" dirty="0" smtClean="0"/>
              <a:t>FLIP ROBO TECHNOLOGIES</a:t>
            </a:r>
          </a:p>
          <a:p>
            <a:r>
              <a:rPr lang="en-US" sz="1800" dirty="0" smtClean="0"/>
              <a:t>DATA SCIENCE INTERN</a:t>
            </a:r>
          </a:p>
          <a:p>
            <a:r>
              <a:rPr lang="en-US" sz="1800" dirty="0" smtClean="0"/>
              <a:t>INTERNSHIP 18</a:t>
            </a:r>
            <a:endParaRPr lang="en-US" sz="1800" dirty="0"/>
          </a:p>
        </p:txBody>
      </p:sp>
      <p:pic>
        <p:nvPicPr>
          <p:cNvPr id="5" name="Content Placeholder 4" descr="image.png"/>
          <p:cNvPicPr>
            <a:picLocks noGrp="1" noChangeAspect="1"/>
          </p:cNvPicPr>
          <p:nvPr>
            <p:ph sz="half" idx="1"/>
          </p:nvPr>
        </p:nvPicPr>
        <p:blipFill>
          <a:blip r:embed="rId2"/>
          <a:stretch>
            <a:fillRect/>
          </a:stretch>
        </p:blipFill>
        <p:spPr>
          <a:xfrm>
            <a:off x="3821112" y="1918494"/>
            <a:ext cx="4619625" cy="256222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VISULATIZATION(Count of different comment types)	</a:t>
            </a:r>
            <a:endParaRPr lang="en-US" dirty="0"/>
          </a:p>
        </p:txBody>
      </p:sp>
      <p:pic>
        <p:nvPicPr>
          <p:cNvPr id="4" name="Content Placeholder 3" descr="13.png"/>
          <p:cNvPicPr>
            <a:picLocks noGrp="1" noChangeAspect="1"/>
          </p:cNvPicPr>
          <p:nvPr>
            <p:ph idx="1"/>
          </p:nvPr>
        </p:nvPicPr>
        <p:blipFill>
          <a:blip r:embed="rId2"/>
          <a:stretch>
            <a:fillRect/>
          </a:stretch>
        </p:blipFill>
        <p:spPr>
          <a:xfrm>
            <a:off x="457200" y="2384268"/>
            <a:ext cx="8229600" cy="314038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VISUALIZATION(Number of words in comment text)</a:t>
            </a:r>
            <a:endParaRPr lang="en-US" dirty="0"/>
          </a:p>
        </p:txBody>
      </p:sp>
      <p:pic>
        <p:nvPicPr>
          <p:cNvPr id="4" name="Content Placeholder 3" descr="14.png"/>
          <p:cNvPicPr>
            <a:picLocks noGrp="1" noChangeAspect="1"/>
          </p:cNvPicPr>
          <p:nvPr>
            <p:ph idx="1"/>
          </p:nvPr>
        </p:nvPicPr>
        <p:blipFill>
          <a:blip r:embed="rId2"/>
          <a:stretch>
            <a:fillRect/>
          </a:stretch>
        </p:blipFill>
        <p:spPr>
          <a:xfrm>
            <a:off x="1101397" y="1600200"/>
            <a:ext cx="6941205" cy="47085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IN" dirty="0">
                <a:latin typeface="Arial Rounded MT Bold" pitchFamily="34" charset="0"/>
              </a:rPr>
              <a:t>Since the difference between the accuracy score and cross validation score is minimum in the case of random forest classifier and also its loss is very less. So, we will try </a:t>
            </a:r>
            <a:r>
              <a:rPr lang="en-IN" dirty="0" err="1">
                <a:latin typeface="Arial Rounded MT Bold" pitchFamily="34" charset="0"/>
              </a:rPr>
              <a:t>hyperparameter</a:t>
            </a:r>
            <a:r>
              <a:rPr lang="en-IN" dirty="0">
                <a:latin typeface="Arial Rounded MT Bold" pitchFamily="34" charset="0"/>
              </a:rPr>
              <a:t> tuning on Random Forest Classifier. </a:t>
            </a:r>
            <a:endParaRPr lang="en-US" dirty="0">
              <a:latin typeface="Arial Rounded MT Bold"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648199"/>
          </a:xfrm>
        </p:spPr>
        <p:txBody>
          <a:bodyPr>
            <a:normAutofit fontScale="77500" lnSpcReduction="20000"/>
          </a:bodyPr>
          <a:lstStyle/>
          <a:p>
            <a:pPr lvl="0"/>
            <a:r>
              <a:rPr lang="en-IN" dirty="0">
                <a:latin typeface="Arial Rounded MT Bold" pitchFamily="34" charset="0"/>
              </a:rPr>
              <a:t>After the completion of this project, we got an insight of how to process the data, analyse the data, and build a model.</a:t>
            </a:r>
            <a:endParaRPr lang="en-US" dirty="0">
              <a:latin typeface="Arial Rounded MT Bold" pitchFamily="34" charset="0"/>
            </a:endParaRPr>
          </a:p>
          <a:p>
            <a:pPr lvl="0"/>
            <a:r>
              <a:rPr lang="en-IN" dirty="0">
                <a:latin typeface="Arial Rounded MT Bold" pitchFamily="34" charset="0"/>
              </a:rPr>
              <a:t>First we imported both the training and testing data, both of them were huge in size.</a:t>
            </a:r>
            <a:endParaRPr lang="en-US" dirty="0">
              <a:latin typeface="Arial Rounded MT Bold" pitchFamily="34" charset="0"/>
            </a:endParaRPr>
          </a:p>
          <a:p>
            <a:pPr lvl="0"/>
            <a:r>
              <a:rPr lang="en-IN" dirty="0">
                <a:latin typeface="Arial Rounded MT Bold" pitchFamily="34" charset="0"/>
              </a:rPr>
              <a:t>We did all the required pre-processing steps like checking the null values, </a:t>
            </a:r>
            <a:r>
              <a:rPr lang="en-IN" dirty="0" err="1">
                <a:latin typeface="Arial Rounded MT Bold" pitchFamily="34" charset="0"/>
              </a:rPr>
              <a:t>datatypes</a:t>
            </a:r>
            <a:r>
              <a:rPr lang="en-IN" dirty="0">
                <a:latin typeface="Arial Rounded MT Bold" pitchFamily="34" charset="0"/>
              </a:rPr>
              <a:t>, dropping unnecessary </a:t>
            </a:r>
            <a:r>
              <a:rPr lang="en-IN" dirty="0" err="1">
                <a:latin typeface="Arial Rounded MT Bold" pitchFamily="34" charset="0"/>
              </a:rPr>
              <a:t>coloumns</a:t>
            </a:r>
            <a:r>
              <a:rPr lang="en-IN" dirty="0">
                <a:latin typeface="Arial Rounded MT Bold" pitchFamily="34" charset="0"/>
              </a:rPr>
              <a:t> etc.</a:t>
            </a:r>
            <a:endParaRPr lang="en-US" dirty="0">
              <a:latin typeface="Arial Rounded MT Bold" pitchFamily="34" charset="0"/>
            </a:endParaRPr>
          </a:p>
          <a:p>
            <a:pPr lvl="0"/>
            <a:r>
              <a:rPr lang="en-IN" dirty="0">
                <a:latin typeface="Arial Rounded MT Bold" pitchFamily="34" charset="0"/>
              </a:rPr>
              <a:t>We used the training data for doing EDA using various plots and recorded the observations.</a:t>
            </a:r>
            <a:endParaRPr lang="en-US" dirty="0">
              <a:latin typeface="Arial Rounded MT Bold" pitchFamily="34" charset="0"/>
            </a:endParaRPr>
          </a:p>
          <a:p>
            <a:pPr lvl="0"/>
            <a:r>
              <a:rPr lang="en-IN" dirty="0">
                <a:latin typeface="Arial Rounded MT Bold" pitchFamily="34" charset="0"/>
              </a:rPr>
              <a:t>While observing the results, we found that the dataset was in highly imbalanced side and we need to handle it, in order to avoid the problem of </a:t>
            </a:r>
            <a:r>
              <a:rPr lang="en-IN" dirty="0" err="1">
                <a:latin typeface="Arial Rounded MT Bold" pitchFamily="34" charset="0"/>
              </a:rPr>
              <a:t>overfitting</a:t>
            </a:r>
            <a:r>
              <a:rPr lang="en-IN" dirty="0">
                <a:latin typeface="Arial Rounded MT Bold" pitchFamily="34" charset="0"/>
              </a:rPr>
              <a:t>.</a:t>
            </a:r>
            <a:endParaRPr lang="en-US" dirty="0">
              <a:latin typeface="Arial Rounded MT Bold" pitchFamily="34" charset="0"/>
            </a:endParaRPr>
          </a:p>
          <a:p>
            <a:pPr lvl="0"/>
            <a:r>
              <a:rPr lang="en-IN" dirty="0">
                <a:latin typeface="Arial Rounded MT Bold" pitchFamily="34" charset="0"/>
              </a:rPr>
              <a:t>Using NLP, we pre-processed the comment text.</a:t>
            </a:r>
            <a:endParaRPr lang="en-US" dirty="0">
              <a:latin typeface="Arial Rounded MT Bold"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CONCLUSION(Cont.)</a:t>
            </a:r>
            <a:endParaRPr lang="en-US" dirty="0"/>
          </a:p>
        </p:txBody>
      </p:sp>
      <p:sp>
        <p:nvSpPr>
          <p:cNvPr id="3" name="Content Placeholder 2"/>
          <p:cNvSpPr>
            <a:spLocks noGrp="1"/>
          </p:cNvSpPr>
          <p:nvPr>
            <p:ph idx="1"/>
          </p:nvPr>
        </p:nvSpPr>
        <p:spPr/>
        <p:txBody>
          <a:bodyPr>
            <a:normAutofit fontScale="40000" lnSpcReduction="20000"/>
          </a:bodyPr>
          <a:lstStyle/>
          <a:p>
            <a:pPr lvl="0"/>
            <a:r>
              <a:rPr lang="en-IN" sz="5100" dirty="0" smtClean="0">
                <a:latin typeface="Arial Rounded MT Bold" pitchFamily="34" charset="0"/>
              </a:rPr>
              <a:t>As the problem was a multi-label classifier, we took a new feature known as label and combined the </a:t>
            </a:r>
            <a:r>
              <a:rPr lang="en-IN" sz="5100" dirty="0" err="1" smtClean="0">
                <a:latin typeface="Arial Rounded MT Bold" pitchFamily="34" charset="0"/>
              </a:rPr>
              <a:t>comment_labels</a:t>
            </a:r>
            <a:r>
              <a:rPr lang="en-IN" sz="5100" dirty="0" smtClean="0">
                <a:latin typeface="Arial Rounded MT Bold" pitchFamily="34" charset="0"/>
              </a:rPr>
              <a:t> output together using sum() and stored in that feature. For a binary classification problem, we scaled the data accordingly.</a:t>
            </a:r>
            <a:endParaRPr lang="en-US" sz="5100" dirty="0" smtClean="0">
              <a:latin typeface="Arial Rounded MT Bold" pitchFamily="34" charset="0"/>
            </a:endParaRPr>
          </a:p>
          <a:p>
            <a:pPr lvl="0"/>
            <a:r>
              <a:rPr lang="en-IN" sz="5100" dirty="0" smtClean="0">
                <a:latin typeface="Arial Rounded MT Bold" pitchFamily="34" charset="0"/>
              </a:rPr>
              <a:t>After applying </a:t>
            </a:r>
            <a:r>
              <a:rPr lang="en-IN" sz="5100" dirty="0" err="1" smtClean="0">
                <a:latin typeface="Arial Rounded MT Bold" pitchFamily="34" charset="0"/>
              </a:rPr>
              <a:t>vectoriser</a:t>
            </a:r>
            <a:r>
              <a:rPr lang="en-IN" sz="5100" dirty="0" smtClean="0">
                <a:latin typeface="Arial Rounded MT Bold" pitchFamily="34" charset="0"/>
              </a:rPr>
              <a:t>, we used an oversampling technique called </a:t>
            </a:r>
            <a:r>
              <a:rPr lang="en-IN" sz="5100" dirty="0" err="1" smtClean="0">
                <a:latin typeface="Arial Rounded MT Bold" pitchFamily="34" charset="0"/>
              </a:rPr>
              <a:t>RandomOverSampler</a:t>
            </a:r>
            <a:r>
              <a:rPr lang="en-IN" sz="5100" dirty="0" smtClean="0">
                <a:latin typeface="Arial Rounded MT Bold" pitchFamily="34" charset="0"/>
              </a:rPr>
              <a:t> for handling the imbalanced data. </a:t>
            </a:r>
            <a:endParaRPr lang="en-US" sz="5100" dirty="0" smtClean="0">
              <a:latin typeface="Arial Rounded MT Bold" pitchFamily="34" charset="0"/>
            </a:endParaRPr>
          </a:p>
          <a:p>
            <a:pPr lvl="0"/>
            <a:r>
              <a:rPr lang="en-IN" sz="5100" dirty="0" smtClean="0">
                <a:latin typeface="Arial Rounded MT Bold" pitchFamily="34" charset="0"/>
              </a:rPr>
              <a:t>We, then split the data using </a:t>
            </a:r>
            <a:r>
              <a:rPr lang="en-IN" sz="5100" dirty="0" err="1" smtClean="0">
                <a:latin typeface="Arial Rounded MT Bold" pitchFamily="34" charset="0"/>
              </a:rPr>
              <a:t>train_test_split</a:t>
            </a:r>
            <a:r>
              <a:rPr lang="en-IN" sz="5100" dirty="0" smtClean="0">
                <a:latin typeface="Arial Rounded MT Bold" pitchFamily="34" charset="0"/>
              </a:rPr>
              <a:t> and then we started the model building process by running as many algorithm in a for loop, with different metrics like </a:t>
            </a:r>
            <a:r>
              <a:rPr lang="en-IN" sz="5100" dirty="0" err="1" smtClean="0">
                <a:latin typeface="Arial Rounded MT Bold" pitchFamily="34" charset="0"/>
              </a:rPr>
              <a:t>cross_val_score</a:t>
            </a:r>
            <a:r>
              <a:rPr lang="en-IN" sz="5100" dirty="0" smtClean="0">
                <a:latin typeface="Arial Rounded MT Bold" pitchFamily="34" charset="0"/>
              </a:rPr>
              <a:t>, </a:t>
            </a:r>
            <a:r>
              <a:rPr lang="en-IN" sz="5100" dirty="0" err="1" smtClean="0">
                <a:latin typeface="Arial Rounded MT Bold" pitchFamily="34" charset="0"/>
              </a:rPr>
              <a:t>confusion_matrix</a:t>
            </a:r>
            <a:r>
              <a:rPr lang="en-IN" sz="5100" dirty="0" smtClean="0">
                <a:latin typeface="Arial Rounded MT Bold" pitchFamily="34" charset="0"/>
              </a:rPr>
              <a:t>, </a:t>
            </a:r>
            <a:r>
              <a:rPr lang="en-IN" sz="5100" dirty="0" err="1" smtClean="0">
                <a:latin typeface="Arial Rounded MT Bold" pitchFamily="34" charset="0"/>
              </a:rPr>
              <a:t>auc_score</a:t>
            </a:r>
            <a:r>
              <a:rPr lang="en-IN" sz="5100" dirty="0" smtClean="0">
                <a:latin typeface="Arial Rounded MT Bold" pitchFamily="34" charset="0"/>
              </a:rPr>
              <a:t>, log loss, hamming loss.</a:t>
            </a:r>
            <a:endParaRPr lang="en-US" sz="5100" dirty="0" smtClean="0">
              <a:latin typeface="Arial Rounded MT Bold" pitchFamily="34" charset="0"/>
            </a:endParaRPr>
          </a:p>
          <a:p>
            <a:pPr lvl="0"/>
            <a:r>
              <a:rPr lang="en-IN" sz="5100" dirty="0" smtClean="0">
                <a:latin typeface="Arial Rounded MT Bold" pitchFamily="34" charset="0"/>
              </a:rPr>
              <a:t>We found that </a:t>
            </a:r>
            <a:r>
              <a:rPr lang="en-IN" sz="5100" dirty="0" err="1" smtClean="0">
                <a:latin typeface="Arial Rounded MT Bold" pitchFamily="34" charset="0"/>
              </a:rPr>
              <a:t>RandomForest</a:t>
            </a:r>
            <a:r>
              <a:rPr lang="en-IN" sz="5100" dirty="0" smtClean="0">
                <a:latin typeface="Arial Rounded MT Bold" pitchFamily="34" charset="0"/>
              </a:rPr>
              <a:t> Classifier is performing best. So, we applied </a:t>
            </a:r>
            <a:r>
              <a:rPr lang="en-IN" sz="5100" dirty="0" err="1" smtClean="0">
                <a:latin typeface="Arial Rounded MT Bold" pitchFamily="34" charset="0"/>
              </a:rPr>
              <a:t>hyperparameter</a:t>
            </a:r>
            <a:r>
              <a:rPr lang="en-IN" sz="5100" dirty="0" smtClean="0">
                <a:latin typeface="Arial Rounded MT Bold" pitchFamily="34" charset="0"/>
              </a:rPr>
              <a:t> tuning on it. We got 95% score after performing it. </a:t>
            </a:r>
            <a:endParaRPr lang="en-US" sz="5100" dirty="0" smtClean="0">
              <a:latin typeface="Arial Rounded MT Bold" pitchFamily="34" charset="0"/>
            </a:endParaRPr>
          </a:p>
          <a:p>
            <a:pPr lvl="0"/>
            <a:r>
              <a:rPr lang="en-IN" sz="5100" dirty="0" smtClean="0">
                <a:latin typeface="Arial Rounded MT Bold" pitchFamily="34" charset="0"/>
              </a:rPr>
              <a:t>We saved the model and stored in </a:t>
            </a:r>
            <a:r>
              <a:rPr lang="en-IN" sz="5100" dirty="0" err="1" smtClean="0">
                <a:latin typeface="Arial Rounded MT Bold" pitchFamily="34" charset="0"/>
              </a:rPr>
              <a:t>csv</a:t>
            </a:r>
            <a:r>
              <a:rPr lang="en-IN" sz="5100" dirty="0" smtClean="0">
                <a:latin typeface="Arial Rounded MT Bold" pitchFamily="34" charset="0"/>
              </a:rPr>
              <a:t> file. </a:t>
            </a:r>
            <a:endParaRPr lang="en-US" sz="5100" dirty="0" smtClean="0">
              <a:latin typeface="Arial Rounded MT Bold"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2743200"/>
          </a:xfrm>
        </p:spPr>
        <p:txBody>
          <a:bodyPr>
            <a:normAutofit/>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76400"/>
            <a:ext cx="8229600" cy="4724399"/>
          </a:xfrm>
        </p:spPr>
        <p:txBody>
          <a:bodyPr>
            <a:normAutofit fontScale="70000" lnSpcReduction="20000"/>
          </a:bodyPr>
          <a:lstStyle/>
          <a:p>
            <a:r>
              <a:rPr lang="en-IN" sz="3300" dirty="0">
                <a:latin typeface="Arial Rounded MT Bold" pitchFamily="34" charset="0"/>
              </a:rPr>
              <a:t>The proliferation of social media enables people to express their opinions widely online</a:t>
            </a:r>
            <a:r>
              <a:rPr lang="en-IN" sz="3300" dirty="0" smtClean="0">
                <a:latin typeface="Arial Rounded MT Bold" pitchFamily="34" charset="0"/>
              </a:rPr>
              <a:t>.</a:t>
            </a:r>
          </a:p>
          <a:p>
            <a:r>
              <a:rPr lang="en-IN" sz="3300" dirty="0" smtClean="0">
                <a:latin typeface="Arial Rounded MT Bold" pitchFamily="34" charset="0"/>
              </a:rPr>
              <a:t> </a:t>
            </a:r>
            <a:r>
              <a:rPr lang="en-IN" sz="3300" dirty="0">
                <a:latin typeface="Arial Rounded MT Bold" pitchFamily="34" charset="0"/>
              </a:rPr>
              <a:t>However, at the same time, this has resulted in the emergence of conflict and hate, making online environments uninviting for users. </a:t>
            </a:r>
            <a:endParaRPr lang="en-IN" sz="3300" dirty="0" smtClean="0">
              <a:latin typeface="Arial Rounded MT Bold" pitchFamily="34" charset="0"/>
            </a:endParaRPr>
          </a:p>
          <a:p>
            <a:r>
              <a:rPr lang="en-IN" sz="3300" dirty="0" smtClean="0">
                <a:latin typeface="Arial Rounded MT Bold" pitchFamily="34" charset="0"/>
              </a:rPr>
              <a:t>Although </a:t>
            </a:r>
            <a:r>
              <a:rPr lang="en-IN" sz="3300" dirty="0">
                <a:latin typeface="Arial Rounded MT Bold" pitchFamily="34" charset="0"/>
              </a:rPr>
              <a:t>researchers have found that hate is </a:t>
            </a:r>
            <a:r>
              <a:rPr lang="en-IN" sz="3300" dirty="0" smtClean="0">
                <a:latin typeface="Arial Rounded MT Bold" pitchFamily="34" charset="0"/>
              </a:rPr>
              <a:t>a problem </a:t>
            </a:r>
            <a:r>
              <a:rPr lang="en-IN" sz="3300" dirty="0">
                <a:latin typeface="Arial Rounded MT Bold" pitchFamily="34" charset="0"/>
              </a:rPr>
              <a:t>across multiple platforms, there is a lack of models for online hate detection</a:t>
            </a:r>
            <a:r>
              <a:rPr lang="en-IN" sz="3300" dirty="0" smtClean="0">
                <a:latin typeface="Arial Rounded MT Bold" pitchFamily="34" charset="0"/>
              </a:rPr>
              <a:t>.</a:t>
            </a:r>
          </a:p>
          <a:p>
            <a:r>
              <a:rPr lang="en-IN" sz="3300" dirty="0">
                <a:latin typeface="Arial Rounded MT Bold" pitchFamily="34" charset="0"/>
              </a:rPr>
              <a:t>Online hate, described as abusive language, aggression, </a:t>
            </a:r>
            <a:r>
              <a:rPr lang="en-IN" sz="3300" dirty="0" smtClean="0">
                <a:latin typeface="Arial Rounded MT Bold" pitchFamily="34" charset="0"/>
              </a:rPr>
              <a:t>cyber bullying</a:t>
            </a:r>
            <a:r>
              <a:rPr lang="en-IN" sz="3300" dirty="0">
                <a:latin typeface="Arial Rounded MT Bold" pitchFamily="34" charset="0"/>
              </a:rPr>
              <a:t>, hatefulness and many others has been identified as a major threat on online social media platforms. </a:t>
            </a:r>
            <a:endParaRPr lang="en-IN" sz="3300" dirty="0" smtClean="0">
              <a:latin typeface="Arial Rounded MT Bold" pitchFamily="34" charset="0"/>
            </a:endParaRPr>
          </a:p>
          <a:p>
            <a:r>
              <a:rPr lang="en-IN" sz="3300" dirty="0" smtClean="0">
                <a:latin typeface="Arial Rounded MT Bold" pitchFamily="34" charset="0"/>
              </a:rPr>
              <a:t>Social </a:t>
            </a:r>
            <a:r>
              <a:rPr lang="en-IN" sz="3300" dirty="0">
                <a:latin typeface="Arial Rounded MT Bold" pitchFamily="34" charset="0"/>
              </a:rPr>
              <a:t>media platforms are the most prominent grounds for such toxic behaviour.   </a:t>
            </a:r>
            <a:endParaRPr lang="en-US" sz="3300" dirty="0">
              <a:latin typeface="Arial Rounded MT Bold" pitchFamily="34" charset="0"/>
            </a:endParaRP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Rounded MT Bold" panose="020F0704030504030204" pitchFamily="34" charset="0"/>
              </a:rPr>
              <a:t>MULTI-LABEL VS MULTI CLASS CLASSIFICATION</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i="0" u="none" strike="noStrike" baseline="0" dirty="0" smtClean="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smtClean="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Rounded MT Bold" panose="020F0704030504030204" pitchFamily="34" charset="0"/>
              </a:rPr>
              <a:t>DATA SOURCES AND THEIR FORMATS</a:t>
            </a:r>
            <a:endParaRPr lang="en-US" dirty="0"/>
          </a:p>
        </p:txBody>
      </p:sp>
      <p:sp>
        <p:nvSpPr>
          <p:cNvPr id="3" name="Content Placeholder 2"/>
          <p:cNvSpPr>
            <a:spLocks noGrp="1"/>
          </p:cNvSpPr>
          <p:nvPr>
            <p:ph idx="1"/>
          </p:nvPr>
        </p:nvSpPr>
        <p:spPr/>
        <p:txBody>
          <a:bodyPr>
            <a:normAutofit fontScale="92500" lnSpcReduction="20000"/>
          </a:bodyPr>
          <a:lstStyle/>
          <a:p>
            <a:r>
              <a:rPr lang="en-IN" dirty="0">
                <a:latin typeface="Arial Rounded MT Bold" pitchFamily="34" charset="0"/>
              </a:rPr>
              <a:t>We were provided with a dataset that contains a training dataset which has around 159000 sample points and a test dataset which has around 153000 sample points. </a:t>
            </a:r>
            <a:endParaRPr lang="en-IN" dirty="0" smtClean="0">
              <a:latin typeface="Arial Rounded MT Bold" pitchFamily="34" charset="0"/>
            </a:endParaRPr>
          </a:p>
          <a:p>
            <a:r>
              <a:rPr lang="en-IN" dirty="0" smtClean="0">
                <a:latin typeface="Arial Rounded MT Bold" pitchFamily="34" charset="0"/>
              </a:rPr>
              <a:t>All </a:t>
            </a:r>
            <a:r>
              <a:rPr lang="en-IN" dirty="0">
                <a:latin typeface="Arial Rounded MT Bold" pitchFamily="34" charset="0"/>
              </a:rPr>
              <a:t>the samples in training dataset contain 8 field namely ‘ID’,  ‘ comments’, ’Malignant’, ’Highly Malignant’, ’Rude’, ’Threat’, ’Abuse’, and ‘Loathe’.  </a:t>
            </a:r>
            <a:endParaRPr lang="en-US" dirty="0">
              <a:latin typeface="Arial Rounded MT Bold" pitchFamily="34" charset="0"/>
            </a:endParaRPr>
          </a:p>
          <a:p>
            <a:r>
              <a:rPr lang="en-IN" dirty="0">
                <a:latin typeface="Arial Rounded MT Bold" pitchFamily="34" charset="0"/>
              </a:rPr>
              <a:t>The label column is created that can be either 1 or 0. Label 1 denotes if there is at least one sort of bad language used in the comment and Label 0 is used when the comment is either positive or neutral.</a:t>
            </a:r>
            <a:endParaRPr lang="en-US" dirty="0">
              <a:latin typeface="Arial Rounded MT Bold"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LIBRARIES USED</a:t>
            </a:r>
            <a:endParaRPr lang="en-US" dirty="0"/>
          </a:p>
        </p:txBody>
      </p:sp>
      <p:pic>
        <p:nvPicPr>
          <p:cNvPr id="4" name="Content Placeholder 3">
            <a:extLst>
              <a:ext uri="{FF2B5EF4-FFF2-40B4-BE49-F238E27FC236}">
                <a16:creationId xmlns:a16="http://schemas.microsoft.com/office/drawing/2014/main" xmlns="" id="{B5999041-2CF3-49B8-9E0A-7261EEB12619}"/>
              </a:ext>
            </a:extLst>
          </p:cNvPr>
          <p:cNvPicPr>
            <a:picLocks noGrp="1" noChangeAspect="1"/>
          </p:cNvPicPr>
          <p:nvPr>
            <p:ph idx="1"/>
          </p:nvPr>
        </p:nvPicPr>
        <p:blipFill>
          <a:blip r:embed="rId2"/>
          <a:stretch>
            <a:fillRect/>
          </a:stretch>
        </p:blipFill>
        <p:spPr>
          <a:xfrm>
            <a:off x="609600" y="1371600"/>
            <a:ext cx="7772400" cy="47545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DATA PRE-PROCESSING</a:t>
            </a:r>
            <a:endParaRPr lang="en-US" dirty="0"/>
          </a:p>
        </p:txBody>
      </p:sp>
      <p:sp>
        <p:nvSpPr>
          <p:cNvPr id="3" name="Content Placeholder 2"/>
          <p:cNvSpPr>
            <a:spLocks noGrp="1"/>
          </p:cNvSpPr>
          <p:nvPr>
            <p:ph idx="1"/>
          </p:nvPr>
        </p:nvSpPr>
        <p:spPr/>
        <p:txBody>
          <a:bodyPr>
            <a:normAutofit fontScale="85000" lnSpcReduction="20000"/>
          </a:bodyPr>
          <a:lstStyle/>
          <a:p>
            <a:pPr lvl="0"/>
            <a:r>
              <a:rPr lang="en-IN" dirty="0">
                <a:latin typeface="Arial Rounded MT Bold" pitchFamily="34" charset="0"/>
              </a:rPr>
              <a:t>Replaced the extra lines or ‘\n’ from the text.</a:t>
            </a:r>
            <a:endParaRPr lang="en-US" dirty="0">
              <a:latin typeface="Arial Rounded MT Bold" pitchFamily="34" charset="0"/>
            </a:endParaRPr>
          </a:p>
          <a:p>
            <a:pPr lvl="0"/>
            <a:r>
              <a:rPr lang="en-IN" dirty="0">
                <a:latin typeface="Arial Rounded MT Bold" pitchFamily="34" charset="0"/>
              </a:rPr>
              <a:t>Transform the text into lower case.</a:t>
            </a:r>
            <a:endParaRPr lang="en-US" dirty="0">
              <a:latin typeface="Arial Rounded MT Bold" pitchFamily="34" charset="0"/>
            </a:endParaRPr>
          </a:p>
          <a:p>
            <a:pPr lvl="0"/>
            <a:r>
              <a:rPr lang="en-IN" dirty="0">
                <a:latin typeface="Arial Rounded MT Bold" pitchFamily="34" charset="0"/>
              </a:rPr>
              <a:t>Replaced the email addresses with the text ‘</a:t>
            </a:r>
            <a:r>
              <a:rPr lang="en-IN" dirty="0" err="1">
                <a:latin typeface="Arial Rounded MT Bold" pitchFamily="34" charset="0"/>
              </a:rPr>
              <a:t>emailaddress</a:t>
            </a:r>
            <a:r>
              <a:rPr lang="en-IN" dirty="0">
                <a:latin typeface="Arial Rounded MT Bold" pitchFamily="34" charset="0"/>
              </a:rPr>
              <a:t>’.</a:t>
            </a:r>
            <a:endParaRPr lang="en-US" dirty="0">
              <a:latin typeface="Arial Rounded MT Bold" pitchFamily="34" charset="0"/>
            </a:endParaRPr>
          </a:p>
          <a:p>
            <a:pPr lvl="0"/>
            <a:r>
              <a:rPr lang="en-IN" dirty="0">
                <a:latin typeface="Arial Rounded MT Bold" pitchFamily="34" charset="0"/>
              </a:rPr>
              <a:t>Replaced the URLs with the text ‘</a:t>
            </a:r>
            <a:r>
              <a:rPr lang="en-IN" dirty="0" err="1">
                <a:latin typeface="Arial Rounded MT Bold" pitchFamily="34" charset="0"/>
              </a:rPr>
              <a:t>webaddress</a:t>
            </a:r>
            <a:r>
              <a:rPr lang="en-IN" dirty="0">
                <a:latin typeface="Arial Rounded MT Bold" pitchFamily="34" charset="0"/>
              </a:rPr>
              <a:t>’.</a:t>
            </a:r>
            <a:endParaRPr lang="en-US" dirty="0">
              <a:latin typeface="Arial Rounded MT Bold" pitchFamily="34" charset="0"/>
            </a:endParaRPr>
          </a:p>
          <a:p>
            <a:pPr lvl="0"/>
            <a:r>
              <a:rPr lang="en-IN" dirty="0">
                <a:latin typeface="Arial Rounded MT Bold" pitchFamily="34" charset="0"/>
              </a:rPr>
              <a:t>Removed the numbers.</a:t>
            </a:r>
            <a:endParaRPr lang="en-US" dirty="0">
              <a:latin typeface="Arial Rounded MT Bold" pitchFamily="34" charset="0"/>
            </a:endParaRPr>
          </a:p>
          <a:p>
            <a:pPr lvl="0"/>
            <a:r>
              <a:rPr lang="en-IN" dirty="0">
                <a:latin typeface="Arial Rounded MT Bold" pitchFamily="34" charset="0"/>
              </a:rPr>
              <a:t>Removed the HTML tags.</a:t>
            </a:r>
            <a:endParaRPr lang="en-US" dirty="0">
              <a:latin typeface="Arial Rounded MT Bold" pitchFamily="34" charset="0"/>
            </a:endParaRPr>
          </a:p>
          <a:p>
            <a:pPr lvl="0"/>
            <a:r>
              <a:rPr lang="en-IN" dirty="0">
                <a:latin typeface="Arial Rounded MT Bold" pitchFamily="34" charset="0"/>
              </a:rPr>
              <a:t>Removed the punctuations.</a:t>
            </a:r>
            <a:endParaRPr lang="en-US" dirty="0">
              <a:latin typeface="Arial Rounded MT Bold" pitchFamily="34" charset="0"/>
            </a:endParaRPr>
          </a:p>
          <a:p>
            <a:pPr lvl="0"/>
            <a:r>
              <a:rPr lang="en-IN" dirty="0">
                <a:latin typeface="Arial Rounded MT Bold" pitchFamily="34" charset="0"/>
              </a:rPr>
              <a:t>Removed all the non-</a:t>
            </a:r>
            <a:r>
              <a:rPr lang="en-IN" dirty="0" err="1">
                <a:latin typeface="Arial Rounded MT Bold" pitchFamily="34" charset="0"/>
              </a:rPr>
              <a:t>ascii</a:t>
            </a:r>
            <a:r>
              <a:rPr lang="en-IN" dirty="0">
                <a:latin typeface="Arial Rounded MT Bold" pitchFamily="34" charset="0"/>
              </a:rPr>
              <a:t> characters.</a:t>
            </a:r>
            <a:endParaRPr lang="en-US" dirty="0">
              <a:latin typeface="Arial Rounded MT Bold" pitchFamily="34" charset="0"/>
            </a:endParaRPr>
          </a:p>
          <a:p>
            <a:pPr lvl="0"/>
            <a:r>
              <a:rPr lang="en-IN" dirty="0">
                <a:latin typeface="Arial Rounded MT Bold" pitchFamily="34" charset="0"/>
              </a:rPr>
              <a:t>Removed the unwanted white spaces.</a:t>
            </a:r>
            <a:endParaRPr lang="en-US" dirty="0">
              <a:latin typeface="Arial Rounded MT Bold" pitchFamily="34" charset="0"/>
            </a:endParaRPr>
          </a:p>
          <a:p>
            <a:pPr lvl="0"/>
            <a:r>
              <a:rPr lang="en-IN" dirty="0">
                <a:latin typeface="Arial Rounded MT Bold" pitchFamily="34" charset="0"/>
              </a:rPr>
              <a:t>Removed the remaining tokens that not alphabetic.</a:t>
            </a:r>
            <a:endParaRPr lang="en-US" dirty="0">
              <a:latin typeface="Arial Rounded MT Bold" pitchFamily="34" charset="0"/>
            </a:endParaRPr>
          </a:p>
          <a:p>
            <a:pPr lvl="0"/>
            <a:r>
              <a:rPr lang="en-IN" dirty="0">
                <a:latin typeface="Arial Rounded MT Bold" pitchFamily="34" charset="0"/>
              </a:rPr>
              <a:t>Removed the stop words.</a:t>
            </a:r>
            <a:endParaRPr lang="en-US" dirty="0">
              <a:latin typeface="Arial Rounded MT Bold"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pic>
        <p:nvPicPr>
          <p:cNvPr id="4" name="Content Placeholder 3" descr="CORR.png"/>
          <p:cNvPicPr>
            <a:picLocks noGrp="1" noChangeAspect="1"/>
          </p:cNvPicPr>
          <p:nvPr>
            <p:ph idx="1"/>
          </p:nvPr>
        </p:nvPicPr>
        <p:blipFill>
          <a:blip r:embed="rId2"/>
          <a:stretch>
            <a:fillRect/>
          </a:stretch>
        </p:blipFill>
        <p:spPr>
          <a:xfrm>
            <a:off x="1817862" y="1600200"/>
            <a:ext cx="5508275" cy="47085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PLOTTING THE WORDCLOUD(Malignant)</a:t>
            </a:r>
            <a:endParaRPr lang="en-US" dirty="0"/>
          </a:p>
        </p:txBody>
      </p:sp>
      <p:pic>
        <p:nvPicPr>
          <p:cNvPr id="4" name="Content Placeholder 3" descr="1.png"/>
          <p:cNvPicPr>
            <a:picLocks noGrp="1" noChangeAspect="1"/>
          </p:cNvPicPr>
          <p:nvPr>
            <p:ph idx="1"/>
          </p:nvPr>
        </p:nvPicPr>
        <p:blipFill>
          <a:blip r:embed="rId2"/>
          <a:stretch>
            <a:fillRect/>
          </a:stretch>
        </p:blipFill>
        <p:spPr>
          <a:xfrm>
            <a:off x="2069461" y="1600200"/>
            <a:ext cx="5005077" cy="47085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MODELS/DEPLOYMENT AND EVALUATION</a:t>
            </a:r>
            <a:endParaRPr lang="en-US" dirty="0"/>
          </a:p>
        </p:txBody>
      </p:sp>
      <p:sp>
        <p:nvSpPr>
          <p:cNvPr id="3" name="Content Placeholder 2"/>
          <p:cNvSpPr>
            <a:spLocks noGrp="1"/>
          </p:cNvSpPr>
          <p:nvPr>
            <p:ph idx="1"/>
          </p:nvPr>
        </p:nvSpPr>
        <p:spPr/>
        <p:txBody>
          <a:bodyPr>
            <a:normAutofit lnSpcReduction="10000"/>
          </a:bodyPr>
          <a:lstStyle/>
          <a:p>
            <a:pPr lvl="1"/>
            <a:r>
              <a:rPr lang="en-IN" sz="3200" dirty="0">
                <a:latin typeface="Arial Rounded MT Bold" pitchFamily="34" charset="0"/>
              </a:rPr>
              <a:t>We have separated the independent and dependent features and converted the data into number feature</a:t>
            </a:r>
            <a:endParaRPr lang="en-US" sz="3200" dirty="0">
              <a:latin typeface="Arial Rounded MT Bold" pitchFamily="34" charset="0"/>
            </a:endParaRPr>
          </a:p>
          <a:p>
            <a:pPr lvl="1"/>
            <a:r>
              <a:rPr lang="en-IN" sz="3200" dirty="0" err="1">
                <a:latin typeface="Arial Rounded MT Bold" pitchFamily="34" charset="0"/>
              </a:rPr>
              <a:t>Splitted</a:t>
            </a:r>
            <a:r>
              <a:rPr lang="en-IN" sz="3200" dirty="0">
                <a:latin typeface="Arial Rounded MT Bold" pitchFamily="34" charset="0"/>
              </a:rPr>
              <a:t> the training and testing data, along with handling the imbalanced dataset using </a:t>
            </a:r>
            <a:r>
              <a:rPr lang="en-IN" sz="3200" dirty="0" err="1">
                <a:latin typeface="Arial Rounded MT Bold" pitchFamily="34" charset="0"/>
              </a:rPr>
              <a:t>RandomOverSampler</a:t>
            </a:r>
            <a:r>
              <a:rPr lang="en-IN" sz="3200" dirty="0">
                <a:latin typeface="Arial Rounded MT Bold" pitchFamily="34" charset="0"/>
              </a:rPr>
              <a:t>.</a:t>
            </a:r>
            <a:endParaRPr lang="en-US" sz="3200" dirty="0">
              <a:latin typeface="Arial Rounded MT Bold" pitchFamily="34" charset="0"/>
            </a:endParaRPr>
          </a:p>
          <a:p>
            <a:pPr lvl="1"/>
            <a:r>
              <a:rPr lang="en-IN" sz="3200" dirty="0">
                <a:latin typeface="Arial Rounded MT Bold" pitchFamily="34" charset="0"/>
              </a:rPr>
              <a:t> We completed model building process.</a:t>
            </a:r>
            <a:endParaRPr lang="en-US" sz="3200" dirty="0">
              <a:latin typeface="Arial Rounded MT Bold" pitchFamily="34"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TotalTime>
  <Words>785</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MALIGNANT COMMENTS CLASSIFIER PROJECT</vt:lpstr>
      <vt:lpstr>INTRODUCTION</vt:lpstr>
      <vt:lpstr>MULTI-LABEL VS MULTI CLASS CLASSIFICATION</vt:lpstr>
      <vt:lpstr>DATA SOURCES AND THEIR FORMATS</vt:lpstr>
      <vt:lpstr>LIBRARIES USED</vt:lpstr>
      <vt:lpstr>DATA PRE-PROCESSING</vt:lpstr>
      <vt:lpstr>CORRELATION</vt:lpstr>
      <vt:lpstr>PLOTTING THE WORDCLOUD(Malignant)</vt:lpstr>
      <vt:lpstr>MODELS/DEPLOYMENT AND EVALUATION</vt:lpstr>
      <vt:lpstr>DATA VISULATIZATION(Count of different comment types) </vt:lpstr>
      <vt:lpstr>DATA VISUALIZATION(Number of words in comment text)</vt:lpstr>
      <vt:lpstr>EVALUATION</vt:lpstr>
      <vt:lpstr>CONCLUSION</vt:lpstr>
      <vt:lpstr>CONCLUSION(Cont.)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cp:revision>
  <dcterms:created xsi:type="dcterms:W3CDTF">2021-12-10T17:07:43Z</dcterms:created>
  <dcterms:modified xsi:type="dcterms:W3CDTF">2021-12-10T17:35:25Z</dcterms:modified>
</cp:coreProperties>
</file>