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9F988221-B537-4810-B086-36E636FEA763}"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988221-B537-4810-B086-36E636FEA7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988221-B537-4810-B086-36E636FEA7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988221-B537-4810-B086-36E636FEA7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F988221-B537-4810-B086-36E636FEA763}"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F988221-B537-4810-B086-36E636FEA7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F988221-B537-4810-B086-36E636FEA763}"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F988221-B537-4810-B086-36E636FEA7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F988221-B537-4810-B086-36E636FEA7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1A7C0AA-10A3-40D1-9F54-EB222E4BB92E}" type="datetimeFigureOut">
              <a:rPr lang="en-US" smtClean="0"/>
              <a:t>25-Oct-21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F988221-B537-4810-B086-36E636FEA7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21A7C0AA-10A3-40D1-9F54-EB222E4BB92E}" type="datetimeFigureOut">
              <a:rPr lang="en-US" smtClean="0"/>
              <a:t>25-Oct-21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9F988221-B537-4810-B086-36E636FEA7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1A7C0AA-10A3-40D1-9F54-EB222E4BB92E}" type="datetimeFigureOut">
              <a:rPr lang="en-US" smtClean="0"/>
              <a:t>25-Oct-21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F988221-B537-4810-B086-36E636FEA76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0"/>
            <a:ext cx="7620000" cy="2286000"/>
          </a:xfrm>
        </p:spPr>
        <p:txBody>
          <a:bodyPr>
            <a:normAutofit/>
          </a:bodyPr>
          <a:lstStyle/>
          <a:p>
            <a:r>
              <a:rPr lang="en-US" dirty="0" smtClean="0"/>
              <a:t>MICRO-CREDIT LOAN </a:t>
            </a:r>
            <a:br>
              <a:rPr lang="en-US" dirty="0" smtClean="0"/>
            </a:br>
            <a:r>
              <a:rPr lang="en-US" dirty="0" smtClean="0"/>
              <a:t>DEFAULTER PROJECT</a:t>
            </a:r>
            <a:endParaRPr lang="en-US" dirty="0"/>
          </a:p>
        </p:txBody>
      </p:sp>
      <p:sp>
        <p:nvSpPr>
          <p:cNvPr id="3" name="Subtitle 2"/>
          <p:cNvSpPr>
            <a:spLocks noGrp="1"/>
          </p:cNvSpPr>
          <p:nvPr>
            <p:ph type="subTitle" idx="1"/>
          </p:nvPr>
        </p:nvSpPr>
        <p:spPr>
          <a:xfrm>
            <a:off x="1371600" y="4114800"/>
            <a:ext cx="6858000" cy="2438400"/>
          </a:xfrm>
        </p:spPr>
        <p:txBody>
          <a:bodyPr/>
          <a:lstStyle/>
          <a:p>
            <a:r>
              <a:rPr lang="en-US" dirty="0" smtClean="0"/>
              <a:t>SUBMITTED BY:</a:t>
            </a:r>
          </a:p>
          <a:p>
            <a:r>
              <a:rPr lang="en-US" dirty="0" smtClean="0"/>
              <a:t>Jasmine </a:t>
            </a:r>
            <a:r>
              <a:rPr lang="en-US" dirty="0" err="1" smtClean="0"/>
              <a:t>Kaur</a:t>
            </a:r>
            <a:endParaRPr lang="en-US" dirty="0" smtClean="0"/>
          </a:p>
          <a:p>
            <a:r>
              <a:rPr lang="en-US" dirty="0" smtClean="0"/>
              <a:t>Internship 18</a:t>
            </a:r>
          </a:p>
          <a:p>
            <a:r>
              <a:rPr lang="en-US" dirty="0" smtClean="0"/>
              <a:t>Flip </a:t>
            </a:r>
            <a:r>
              <a:rPr lang="en-US" dirty="0" err="1" smtClean="0"/>
              <a:t>Robo</a:t>
            </a:r>
            <a:r>
              <a:rPr lang="en-US" dirty="0" smtClean="0"/>
              <a:t> Technologies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AND </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lvl="0"/>
            <a:r>
              <a:rPr lang="en-IN" dirty="0"/>
              <a:t>We have assumed that it is not possible to negative values in various features. Those features must have minimum values as zero. So, we have applied it in the project.</a:t>
            </a:r>
            <a:endParaRPr lang="en-US" dirty="0"/>
          </a:p>
          <a:p>
            <a:pPr lvl="0"/>
            <a:r>
              <a:rPr lang="en-IN" dirty="0"/>
              <a:t>We have assumed that outliers distort our analysis, so we have applied tools to remove them from the data.</a:t>
            </a:r>
            <a:endParaRPr lang="en-US" dirty="0"/>
          </a:p>
          <a:p>
            <a:pPr lvl="0"/>
            <a:r>
              <a:rPr lang="en-IN" dirty="0"/>
              <a:t>We have assumed that if any column has only one unique value then it will not help us in analysing, so we have removed it.</a:t>
            </a:r>
            <a:endParaRPr lang="en-US" dirty="0"/>
          </a:p>
          <a:p>
            <a:pPr lvl="0"/>
            <a:r>
              <a:rPr lang="en-IN" dirty="0"/>
              <a:t>We have assumed that the number of the customer cannot tell anything about the behaviour of the customer related to the repayment of the loan, so we have removed it.</a:t>
            </a:r>
            <a:endParaRPr lang="en-US" dirty="0"/>
          </a:p>
          <a:p>
            <a:pPr lvl="0"/>
            <a:r>
              <a:rPr lang="en-IN" dirty="0"/>
              <a:t>We have assumed that imbalanced class distribution of the target variable will give biased results, so we have balanced the class using SMOTE.</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ALGORITHMS USED</a:t>
            </a:r>
            <a:endParaRPr lang="en-US" dirty="0"/>
          </a:p>
        </p:txBody>
      </p:sp>
      <p:sp>
        <p:nvSpPr>
          <p:cNvPr id="3" name="Content Placeholder 2"/>
          <p:cNvSpPr>
            <a:spLocks noGrp="1"/>
          </p:cNvSpPr>
          <p:nvPr>
            <p:ph idx="1"/>
          </p:nvPr>
        </p:nvSpPr>
        <p:spPr/>
        <p:txBody>
          <a:bodyPr/>
          <a:lstStyle/>
          <a:p>
            <a:r>
              <a:rPr lang="en-US" dirty="0" smtClean="0"/>
              <a:t>1. KNEAREST NEIGHBORS</a:t>
            </a:r>
          </a:p>
          <a:p>
            <a:r>
              <a:rPr lang="en-US" dirty="0" smtClean="0"/>
              <a:t>2. RANDOM FOREST CLASSIFIER</a:t>
            </a:r>
          </a:p>
          <a:p>
            <a:r>
              <a:rPr lang="en-US" dirty="0" smtClean="0"/>
              <a:t>3. DECISION TREE CLASSIFIER</a:t>
            </a:r>
          </a:p>
          <a:p>
            <a:r>
              <a:rPr lang="en-US" dirty="0" smtClean="0"/>
              <a:t>4. GRADIENT BOOSTING CLASSIFIER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METRICS:</a:t>
            </a:r>
            <a:endParaRPr lang="en-US" dirty="0"/>
          </a:p>
        </p:txBody>
      </p:sp>
      <p:sp>
        <p:nvSpPr>
          <p:cNvPr id="3" name="Content Placeholder 2"/>
          <p:cNvSpPr>
            <a:spLocks noGrp="1"/>
          </p:cNvSpPr>
          <p:nvPr>
            <p:ph idx="1"/>
          </p:nvPr>
        </p:nvSpPr>
        <p:spPr/>
        <p:txBody>
          <a:bodyPr/>
          <a:lstStyle/>
          <a:p>
            <a:r>
              <a:rPr lang="en-US" dirty="0" smtClean="0"/>
              <a:t>1. Accuracy score</a:t>
            </a:r>
          </a:p>
          <a:p>
            <a:r>
              <a:rPr lang="en-US" dirty="0" smtClean="0"/>
              <a:t>2. </a:t>
            </a:r>
            <a:r>
              <a:rPr lang="en-US" dirty="0" err="1" smtClean="0"/>
              <a:t>ROC_AUC_curve</a:t>
            </a:r>
            <a:endParaRPr lang="en-US" dirty="0" smtClean="0"/>
          </a:p>
          <a:p>
            <a:r>
              <a:rPr lang="en-US" dirty="0" smtClean="0"/>
              <a:t>3. F1 score</a:t>
            </a:r>
          </a:p>
          <a:p>
            <a:r>
              <a:rPr lang="en-US" dirty="0" smtClean="0"/>
              <a:t>4. Classification report</a:t>
            </a:r>
          </a:p>
          <a:p>
            <a:r>
              <a:rPr lang="en-US" dirty="0" smtClean="0"/>
              <a:t>5. Confusion Matrix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MODEL</a:t>
            </a:r>
            <a:endParaRPr lang="en-US" dirty="0"/>
          </a:p>
        </p:txBody>
      </p:sp>
      <p:sp>
        <p:nvSpPr>
          <p:cNvPr id="3" name="Content Placeholder 2"/>
          <p:cNvSpPr>
            <a:spLocks noGrp="1"/>
          </p:cNvSpPr>
          <p:nvPr>
            <p:ph idx="1"/>
          </p:nvPr>
        </p:nvSpPr>
        <p:spPr/>
        <p:txBody>
          <a:bodyPr/>
          <a:lstStyle/>
          <a:p>
            <a:r>
              <a:rPr lang="en-US" dirty="0" smtClean="0"/>
              <a:t>Comparing the accuracy score and cross validation score, we got that gradient boosting classifier gives the least difference. </a:t>
            </a:r>
          </a:p>
          <a:p>
            <a:r>
              <a:rPr lang="en-US" dirty="0" smtClean="0"/>
              <a:t>So, we applied hyper-parameter tuning on gradient boosting classifier and received the score of 80.22%.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IN" dirty="0"/>
              <a:t>The project demonstrated the use of machine learning on a challenging dataset to analyse the ability of repaying the loan</a:t>
            </a:r>
            <a:r>
              <a:rPr lang="en-IN" dirty="0" smtClean="0"/>
              <a:t>.</a:t>
            </a:r>
          </a:p>
          <a:p>
            <a:r>
              <a:rPr lang="en-IN" dirty="0" smtClean="0"/>
              <a:t> </a:t>
            </a:r>
            <a:r>
              <a:rPr lang="en-IN" dirty="0"/>
              <a:t>To achieve the best result, data pre-processing is performed very carefully. </a:t>
            </a:r>
            <a:endParaRPr lang="en-IN" dirty="0" smtClean="0"/>
          </a:p>
          <a:p>
            <a:r>
              <a:rPr lang="en-IN" dirty="0" smtClean="0"/>
              <a:t>We </a:t>
            </a:r>
            <a:r>
              <a:rPr lang="en-IN" dirty="0"/>
              <a:t>have applied PCA and selected top 10 features as they were giving more than 95% of the information. </a:t>
            </a:r>
            <a:endParaRPr lang="en-IN" dirty="0" smtClean="0"/>
          </a:p>
          <a:p>
            <a:r>
              <a:rPr lang="en-IN" dirty="0" smtClean="0"/>
              <a:t>Random </a:t>
            </a:r>
            <a:r>
              <a:rPr lang="en-IN" dirty="0"/>
              <a:t>forest was also performing very well but we took gradient boosting classifier for applying hyper-parameter tuning. </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43434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should always remember that:</a:t>
            </a:r>
            <a:endParaRPr lang="en-US" dirty="0"/>
          </a:p>
        </p:txBody>
      </p:sp>
      <p:pic>
        <p:nvPicPr>
          <p:cNvPr id="4" name="Content Placeholder 3" descr="00.png"/>
          <p:cNvPicPr>
            <a:picLocks noGrp="1" noChangeAspect="1"/>
          </p:cNvPicPr>
          <p:nvPr>
            <p:ph idx="1"/>
          </p:nvPr>
        </p:nvPicPr>
        <p:blipFill>
          <a:blip r:embed="rId2"/>
          <a:stretch>
            <a:fillRect/>
          </a:stretch>
        </p:blipFill>
        <p:spPr>
          <a:xfrm>
            <a:off x="1752600" y="2514600"/>
            <a:ext cx="6324600" cy="37385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381000" y="1600200"/>
            <a:ext cx="8305800" cy="5257800"/>
          </a:xfrm>
        </p:spPr>
        <p:txBody>
          <a:bodyPr>
            <a:normAutofit fontScale="70000" lnSpcReduction="20000"/>
          </a:bodyPr>
          <a:lstStyle/>
          <a:p>
            <a:r>
              <a:rPr lang="en-US" dirty="0"/>
              <a:t>A Microfinance Institution (MFI) is an organization that offers financial services to low income populations</a:t>
            </a:r>
            <a:r>
              <a:rPr lang="en-US" dirty="0" smtClean="0"/>
              <a:t>.</a:t>
            </a:r>
          </a:p>
          <a:p>
            <a:r>
              <a:rPr lang="en-US" dirty="0" smtClean="0"/>
              <a:t> </a:t>
            </a:r>
            <a:r>
              <a:rPr lang="en-US" dirty="0"/>
              <a:t>MFS becomes very useful when targeting especially the unbanked poor families living in remote areas with not much sources of income. The Microfinance services (MFS) provided by MFI are Group Loans, Agricultural Loans, Individual Business Loans and so on. </a:t>
            </a:r>
          </a:p>
          <a:p>
            <a:r>
              <a:rPr lang="en-US" dirty="0"/>
              <a:t>Many microfinance institutions (MFI), experts and </a:t>
            </a:r>
            <a:r>
              <a:rPr lang="en-US" dirty="0" err="1"/>
              <a:t>donorsare</a:t>
            </a:r>
            <a:r>
              <a:rPr lang="en-US" dirty="0"/>
              <a:t> supporting the idea of using mobile financial services (MFS) which they feel are more convenient and efficient, and cost saving, than the traditional high-touch model used since long for the purpose of delivering microfinance services. </a:t>
            </a:r>
            <a:endParaRPr lang="en-US" dirty="0" smtClean="0"/>
          </a:p>
          <a:p>
            <a:r>
              <a:rPr lang="en-US" dirty="0" smtClean="0"/>
              <a:t>Though</a:t>
            </a:r>
            <a:r>
              <a:rPr lang="en-US" dirty="0"/>
              <a:t>, the MFI industry is primarily focusing on low income families and are very useful in such areas, the implementation of </a:t>
            </a:r>
            <a:r>
              <a:rPr lang="en-US" dirty="0" smtClean="0"/>
              <a:t>MFS has </a:t>
            </a:r>
            <a:r>
              <a:rPr lang="en-US" dirty="0"/>
              <a:t>been uneven with both significant challenges and successes.</a:t>
            </a:r>
          </a:p>
          <a:p>
            <a:r>
              <a:rPr lang="en-US" dirty="0"/>
              <a:t>Today, microfinance is widely accepted as a poverty-reduction tool, representing $70 billion in outstanding loans and a global outreach of 200 million clients.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PROBLEM</a:t>
            </a:r>
            <a:endParaRPr lang="en-US" dirty="0"/>
          </a:p>
        </p:txBody>
      </p:sp>
      <p:sp>
        <p:nvSpPr>
          <p:cNvPr id="3" name="Content Placeholder 2"/>
          <p:cNvSpPr>
            <a:spLocks noGrp="1"/>
          </p:cNvSpPr>
          <p:nvPr>
            <p:ph idx="1"/>
          </p:nvPr>
        </p:nvSpPr>
        <p:spPr/>
        <p:txBody>
          <a:bodyPr>
            <a:normAutofit fontScale="92500"/>
          </a:bodyPr>
          <a:lstStyle/>
          <a:p>
            <a:r>
              <a:rPr lang="en-IN" dirty="0"/>
              <a:t>The target variable is a two class label where label 1 represents non-defaulters and label 0 represents defaulters. </a:t>
            </a:r>
            <a:r>
              <a:rPr lang="en-IN" dirty="0" smtClean="0"/>
              <a:t>Thus</a:t>
            </a:r>
            <a:r>
              <a:rPr lang="en-IN" dirty="0"/>
              <a:t>, this is a binary classification problem</a:t>
            </a:r>
            <a:r>
              <a:rPr lang="en-IN" dirty="0" smtClean="0"/>
              <a:t>.</a:t>
            </a:r>
          </a:p>
          <a:p>
            <a:r>
              <a:rPr lang="en-IN" dirty="0" smtClean="0"/>
              <a:t> </a:t>
            </a:r>
            <a:r>
              <a:rPr lang="en-IN" dirty="0"/>
              <a:t>We have to predict the probability of repayment of loan, that is, whether the customer will repay the loan within 5 days or not</a:t>
            </a:r>
            <a:r>
              <a:rPr lang="en-IN" dirty="0" smtClean="0"/>
              <a:t>.</a:t>
            </a:r>
          </a:p>
          <a:p>
            <a:r>
              <a:rPr lang="en-IN" dirty="0" smtClean="0"/>
              <a:t> </a:t>
            </a:r>
            <a:r>
              <a:rPr lang="en-IN" dirty="0"/>
              <a:t>The criteria is that if the loan amount is 5 then the payback amount is 6 and if the loan amount is 10 then the payback amount is 12.</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dirty="0" smtClean="0"/>
              <a:t>EDA AND VISUALIZATION-</a:t>
            </a:r>
            <a:br>
              <a:rPr lang="en-US" dirty="0" smtClean="0"/>
            </a:br>
            <a:r>
              <a:rPr lang="en-US" sz="2800" dirty="0" smtClean="0"/>
              <a:t>TARGET VARIABLE</a:t>
            </a:r>
            <a:endParaRPr lang="en-US" sz="2800" dirty="0"/>
          </a:p>
        </p:txBody>
      </p:sp>
      <p:pic>
        <p:nvPicPr>
          <p:cNvPr id="4" name="Content Placeholder 3" descr="1.png"/>
          <p:cNvPicPr>
            <a:picLocks noGrp="1" noChangeAspect="1"/>
          </p:cNvPicPr>
          <p:nvPr>
            <p:ph idx="1"/>
          </p:nvPr>
        </p:nvPicPr>
        <p:blipFill>
          <a:blip r:embed="rId2"/>
          <a:stretch>
            <a:fillRect/>
          </a:stretch>
        </p:blipFill>
        <p:spPr>
          <a:xfrm>
            <a:off x="1600200" y="1676400"/>
            <a:ext cx="5892799" cy="4419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VARIABLE-</a:t>
            </a:r>
            <a:br>
              <a:rPr lang="en-US" dirty="0" smtClean="0"/>
            </a:br>
            <a:r>
              <a:rPr lang="en-US" sz="2400" dirty="0" smtClean="0"/>
              <a:t>AON</a:t>
            </a:r>
            <a:endParaRPr lang="en-US" dirty="0"/>
          </a:p>
        </p:txBody>
      </p:sp>
      <p:pic>
        <p:nvPicPr>
          <p:cNvPr id="4" name="Content Placeholder 3" descr="2.png"/>
          <p:cNvPicPr>
            <a:picLocks noGrp="1" noChangeAspect="1"/>
          </p:cNvPicPr>
          <p:nvPr>
            <p:ph idx="1"/>
          </p:nvPr>
        </p:nvPicPr>
        <p:blipFill>
          <a:blip r:embed="rId2"/>
          <a:stretch>
            <a:fillRect/>
          </a:stretch>
        </p:blipFill>
        <p:spPr>
          <a:xfrm>
            <a:off x="2564890" y="1834640"/>
            <a:ext cx="4471419" cy="447141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FEATURE VARIABLE-</a:t>
            </a:r>
            <a:r>
              <a:rPr lang="en-US" dirty="0" smtClean="0"/>
              <a:t/>
            </a:r>
            <a:br>
              <a:rPr lang="en-US" dirty="0" smtClean="0"/>
            </a:br>
            <a:r>
              <a:rPr lang="en-US" sz="2000" dirty="0" smtClean="0"/>
              <a:t>DISTRIBUTION OF AON</a:t>
            </a:r>
            <a:endParaRPr lang="en-US" dirty="0"/>
          </a:p>
        </p:txBody>
      </p:sp>
      <p:pic>
        <p:nvPicPr>
          <p:cNvPr id="4" name="Content Placeholder 3" descr="3.png"/>
          <p:cNvPicPr>
            <a:picLocks noGrp="1" noChangeAspect="1"/>
          </p:cNvPicPr>
          <p:nvPr>
            <p:ph idx="1"/>
          </p:nvPr>
        </p:nvPicPr>
        <p:blipFill>
          <a:blip r:embed="rId2"/>
          <a:stretch>
            <a:fillRect/>
          </a:stretch>
        </p:blipFill>
        <p:spPr>
          <a:xfrm>
            <a:off x="2412456" y="2336405"/>
            <a:ext cx="4776288" cy="346789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FEATURE VARIABLE-</a:t>
            </a:r>
            <a:br>
              <a:rPr lang="en-US" sz="3600" dirty="0" smtClean="0"/>
            </a:br>
            <a:r>
              <a:rPr lang="en-US" sz="2000" dirty="0" smtClean="0"/>
              <a:t>SCATTERPLOT</a:t>
            </a:r>
            <a:r>
              <a:rPr lang="en-US" dirty="0" smtClean="0"/>
              <a:t/>
            </a:r>
            <a:br>
              <a:rPr lang="en-US" dirty="0" smtClean="0"/>
            </a:br>
            <a:endParaRPr lang="en-US" dirty="0"/>
          </a:p>
        </p:txBody>
      </p:sp>
      <p:pic>
        <p:nvPicPr>
          <p:cNvPr id="6" name="Content Placeholder 5" descr="6.png"/>
          <p:cNvPicPr>
            <a:picLocks noGrp="1" noChangeAspect="1"/>
          </p:cNvPicPr>
          <p:nvPr>
            <p:ph idx="1"/>
          </p:nvPr>
        </p:nvPicPr>
        <p:blipFill>
          <a:blip r:embed="rId2"/>
          <a:stretch>
            <a:fillRect/>
          </a:stretch>
        </p:blipFill>
        <p:spPr>
          <a:xfrm>
            <a:off x="914400" y="1785436"/>
            <a:ext cx="7772400" cy="456982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pic>
        <p:nvPicPr>
          <p:cNvPr id="4" name="Content Placeholder 3" descr="25.png"/>
          <p:cNvPicPr>
            <a:picLocks noGrp="1" noChangeAspect="1"/>
          </p:cNvPicPr>
          <p:nvPr>
            <p:ph idx="1"/>
          </p:nvPr>
        </p:nvPicPr>
        <p:blipFill>
          <a:blip r:embed="rId2"/>
          <a:stretch>
            <a:fillRect/>
          </a:stretch>
        </p:blipFill>
        <p:spPr>
          <a:xfrm>
            <a:off x="2425858" y="1784350"/>
            <a:ext cx="4749484" cy="4572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53</TotalTime>
  <Words>595</Words>
  <Application>Microsoft Office PowerPoint</Application>
  <PresentationFormat>On-screen Show (4:3)</PresentationFormat>
  <Paragraphs>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MICRO-CREDIT LOAN  DEFAULTER PROJECT</vt:lpstr>
      <vt:lpstr>One should always remember that:</vt:lpstr>
      <vt:lpstr>PROBLEM STATEMENT</vt:lpstr>
      <vt:lpstr>ANALYTICAL PROBLEM</vt:lpstr>
      <vt:lpstr>EDA AND VISUALIZATION- TARGET VARIABLE</vt:lpstr>
      <vt:lpstr>FEATURE VARIABLE- AON</vt:lpstr>
      <vt:lpstr>FEATURE VARIABLE- DISTRIBUTION OF AON</vt:lpstr>
      <vt:lpstr>FEATURE VARIABLE- SCATTERPLOT </vt:lpstr>
      <vt:lpstr>CORRELATION</vt:lpstr>
      <vt:lpstr>ASSUMPTIONS AND </vt:lpstr>
      <vt:lpstr>CLASSIFICATION ALGORITHMS USED</vt:lpstr>
      <vt:lpstr>EVALUATED METRICS:</vt:lpstr>
      <vt:lpstr>FINAL MODEL</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cp:revision>
  <dcterms:created xsi:type="dcterms:W3CDTF">2021-10-25T17:36:09Z</dcterms:created>
  <dcterms:modified xsi:type="dcterms:W3CDTF">2021-10-25T18:30:08Z</dcterms:modified>
</cp:coreProperties>
</file>