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CD20C63-3426-47AA-879D-35F6B0E262D4}" type="datetimeFigureOut">
              <a:rPr lang="en-US" smtClean="0"/>
              <a:t>31-Dec-21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F1520EC-8CF6-451D-8F43-8CEF6C5BEA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20C63-3426-47AA-879D-35F6B0E262D4}" type="datetimeFigureOut">
              <a:rPr lang="en-US" smtClean="0"/>
              <a:t>31-Dec-21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1520EC-8CF6-451D-8F43-8CEF6C5BEA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20C63-3426-47AA-879D-35F6B0E262D4}" type="datetimeFigureOut">
              <a:rPr lang="en-US" smtClean="0"/>
              <a:t>31-Dec-21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1520EC-8CF6-451D-8F43-8CEF6C5BEA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20C63-3426-47AA-879D-35F6B0E262D4}" type="datetimeFigureOut">
              <a:rPr lang="en-US" smtClean="0"/>
              <a:t>31-Dec-21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1520EC-8CF6-451D-8F43-8CEF6C5BEA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20C63-3426-47AA-879D-35F6B0E262D4}" type="datetimeFigureOut">
              <a:rPr lang="en-US" smtClean="0"/>
              <a:t>31-Dec-21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1520EC-8CF6-451D-8F43-8CEF6C5BEA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20C63-3426-47AA-879D-35F6B0E262D4}" type="datetimeFigureOut">
              <a:rPr lang="en-US" smtClean="0"/>
              <a:t>31-Dec-21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1520EC-8CF6-451D-8F43-8CEF6C5BEA3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20C63-3426-47AA-879D-35F6B0E262D4}" type="datetimeFigureOut">
              <a:rPr lang="en-US" smtClean="0"/>
              <a:t>31-Dec-21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1520EC-8CF6-451D-8F43-8CEF6C5BEA3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20C63-3426-47AA-879D-35F6B0E262D4}" type="datetimeFigureOut">
              <a:rPr lang="en-US" smtClean="0"/>
              <a:t>31-Dec-21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1520EC-8CF6-451D-8F43-8CEF6C5BEA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20C63-3426-47AA-879D-35F6B0E262D4}" type="datetimeFigureOut">
              <a:rPr lang="en-US" smtClean="0"/>
              <a:t>31-Dec-21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1520EC-8CF6-451D-8F43-8CEF6C5BEA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CD20C63-3426-47AA-879D-35F6B0E262D4}" type="datetimeFigureOut">
              <a:rPr lang="en-US" smtClean="0"/>
              <a:t>31-Dec-21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1520EC-8CF6-451D-8F43-8CEF6C5BEA3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CD20C63-3426-47AA-879D-35F6B0E262D4}" type="datetimeFigureOut">
              <a:rPr lang="en-US" smtClean="0"/>
              <a:t>31-Dec-21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F1520EC-8CF6-451D-8F43-8CEF6C5BEA3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CD20C63-3426-47AA-879D-35F6B0E262D4}" type="datetimeFigureOut">
              <a:rPr lang="en-US" smtClean="0"/>
              <a:t>31-Dec-21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F1520EC-8CF6-451D-8F43-8CEF6C5BEA3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RATINGS PREDICTION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Submitted by:</a:t>
            </a:r>
          </a:p>
          <a:p>
            <a:r>
              <a:rPr lang="en-US" dirty="0" smtClean="0"/>
              <a:t>JASMINE KAUR</a:t>
            </a:r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092" y="1497494"/>
            <a:ext cx="6791707" cy="475090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VISUALIZATION</a:t>
            </a:r>
            <a:br>
              <a:rPr lang="en-US" dirty="0" smtClean="0"/>
            </a:br>
            <a:r>
              <a:rPr lang="en-US" sz="1800" dirty="0" smtClean="0"/>
              <a:t>This shows the frequency of different categories present in the dataset.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We have used following algorithms:</a:t>
            </a:r>
          </a:p>
          <a:p>
            <a:r>
              <a:rPr lang="en-US" dirty="0" err="1" smtClean="0"/>
              <a:t>LogisticRegression</a:t>
            </a:r>
            <a:endParaRPr lang="en-US" dirty="0" smtClean="0"/>
          </a:p>
          <a:p>
            <a:r>
              <a:rPr lang="en-US" dirty="0" err="1" smtClean="0"/>
              <a:t>MultinomialNB</a:t>
            </a:r>
            <a:endParaRPr lang="en-US" dirty="0" smtClean="0"/>
          </a:p>
          <a:p>
            <a:r>
              <a:rPr lang="en-US" dirty="0" err="1" smtClean="0"/>
              <a:t>DecisionTreeClassifier</a:t>
            </a:r>
            <a:endParaRPr lang="en-US" dirty="0" smtClean="0"/>
          </a:p>
          <a:p>
            <a:r>
              <a:rPr lang="en-US" dirty="0" err="1" smtClean="0"/>
              <a:t>KNeighborsClassifier</a:t>
            </a:r>
            <a:endParaRPr lang="en-US" dirty="0" smtClean="0"/>
          </a:p>
          <a:p>
            <a:r>
              <a:rPr lang="en-US" dirty="0" err="1" smtClean="0"/>
              <a:t>RandomForestClassifier</a:t>
            </a:r>
            <a:endParaRPr lang="en-US" dirty="0" smtClean="0"/>
          </a:p>
          <a:p>
            <a:r>
              <a:rPr lang="en-US" dirty="0" err="1" smtClean="0"/>
              <a:t>AdaBoostClassifier</a:t>
            </a:r>
            <a:endParaRPr lang="en-US" dirty="0" smtClean="0"/>
          </a:p>
          <a:p>
            <a:r>
              <a:rPr lang="en-US" dirty="0" err="1" smtClean="0"/>
              <a:t>GradientBoostingClassifier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comparing the model, we have got the accuracy score and cross validation model. The best scores come out to be </a:t>
            </a:r>
            <a:r>
              <a:rPr lang="en-US" dirty="0" err="1" smtClean="0"/>
              <a:t>Adaboost</a:t>
            </a:r>
            <a:r>
              <a:rPr lang="en-US" dirty="0"/>
              <a:t> </a:t>
            </a:r>
            <a:r>
              <a:rPr lang="en-US" dirty="0" smtClean="0"/>
              <a:t>Classifier. </a:t>
            </a:r>
          </a:p>
          <a:p>
            <a:r>
              <a:rPr lang="en-US" dirty="0" smtClean="0"/>
              <a:t>We have performed </a:t>
            </a:r>
            <a:r>
              <a:rPr lang="en-US" dirty="0" err="1" smtClean="0"/>
              <a:t>hyperparameter</a:t>
            </a:r>
            <a:r>
              <a:rPr lang="en-US" dirty="0" smtClean="0"/>
              <a:t> tuning on </a:t>
            </a:r>
            <a:r>
              <a:rPr lang="en-US" dirty="0" err="1" smtClean="0"/>
              <a:t>adaboost</a:t>
            </a:r>
            <a:r>
              <a:rPr lang="en-US" dirty="0" smtClean="0"/>
              <a:t> classifier and saved the model.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MODEL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i="0" u="none" strike="noStrike" baseline="0" dirty="0" smtClean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The problems we faced during this project were: </a:t>
            </a:r>
          </a:p>
          <a:p>
            <a:pPr marL="285750" indent="-285750" algn="just"/>
            <a:endParaRPr lang="en-US" b="0" i="0" u="none" strike="noStrike" baseline="0" dirty="0" smtClean="0">
              <a:solidFill>
                <a:srgbClr val="000000"/>
              </a:solidFill>
              <a:latin typeface="Goudy Old Style" panose="02020502050305020303" pitchFamily="18" charset="0"/>
            </a:endParaRPr>
          </a:p>
          <a:p>
            <a:pPr marL="285750" indent="-285750" algn="just"/>
            <a:r>
              <a:rPr lang="en-US" b="0" i="0" u="none" strike="noStrike" baseline="0" dirty="0" smtClean="0">
                <a:solidFill>
                  <a:srgbClr val="000000"/>
                </a:solidFill>
                <a:latin typeface="Goudy Old Style" panose="02020502050305020303" pitchFamily="18" charset="0"/>
              </a:rPr>
              <a:t>More time consumption during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Goudy Old Style" panose="02020502050305020303" pitchFamily="18" charset="0"/>
              </a:rPr>
              <a:t>hyperparameter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Goudy Old Style" panose="02020502050305020303" pitchFamily="18" charset="0"/>
              </a:rPr>
              <a:t> tuning for both models, as the data was large. </a:t>
            </a:r>
          </a:p>
          <a:p>
            <a:pPr marL="285750" indent="-285750" algn="just"/>
            <a:r>
              <a:rPr lang="en-US" b="0" i="0" u="none" strike="noStrike" baseline="0" dirty="0" smtClean="0">
                <a:solidFill>
                  <a:srgbClr val="000000"/>
                </a:solidFill>
                <a:latin typeface="Goudy Old Style" panose="02020502050305020303" pitchFamily="18" charset="0"/>
              </a:rPr>
              <a:t>Less number of parameters were used during tuning. </a:t>
            </a:r>
          </a:p>
          <a:p>
            <a:pPr marL="285750" indent="-285750" algn="just"/>
            <a:r>
              <a:rPr lang="en-US" b="0" i="0" u="none" strike="noStrike" baseline="0" dirty="0" smtClean="0">
                <a:solidFill>
                  <a:srgbClr val="000000"/>
                </a:solidFill>
                <a:latin typeface="Goudy Old Style" panose="02020502050305020303" pitchFamily="18" charset="0"/>
              </a:rPr>
              <a:t>Scrapping of data from different websites were of different process and the length of data were differing in most cases. </a:t>
            </a:r>
          </a:p>
          <a:p>
            <a:pPr marL="285750" indent="-285750" algn="just"/>
            <a:r>
              <a:rPr lang="en-US" b="0" i="0" u="none" strike="noStrike" baseline="0" dirty="0" smtClean="0">
                <a:solidFill>
                  <a:srgbClr val="000000"/>
                </a:solidFill>
                <a:latin typeface="Goudy Old Style" panose="02020502050305020303" pitchFamily="18" charset="0"/>
              </a:rPr>
              <a:t>Some of the reviews were bad and the text had more wrong information about the product. </a:t>
            </a:r>
          </a:p>
          <a:p>
            <a:pPr marL="285750" indent="-285750" algn="just"/>
            <a:r>
              <a:rPr lang="en-US" b="0" i="0" u="none" strike="noStrike" baseline="0" dirty="0" err="1" smtClean="0">
                <a:solidFill>
                  <a:srgbClr val="000000"/>
                </a:solidFill>
                <a:latin typeface="Goudy Old Style" panose="02020502050305020303" pitchFamily="18" charset="0"/>
              </a:rPr>
              <a:t>WordCloud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Goudy Old Style" panose="02020502050305020303" pitchFamily="18" charset="0"/>
              </a:rPr>
              <a:t> was not showing proper text which had more positive and negative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Goudy Old Style" panose="02020502050305020303" pitchFamily="18" charset="0"/>
              </a:rPr>
              <a:t>weightage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Goudy Old Style" panose="02020502050305020303" pitchFamily="18" charset="0"/>
              </a:rPr>
              <a:t>. </a:t>
            </a:r>
          </a:p>
          <a:p>
            <a:endParaRPr lang="en-IN" b="0" i="0" u="none" strike="noStrike" baseline="0" dirty="0" smtClean="0">
              <a:solidFill>
                <a:srgbClr val="000000"/>
              </a:solidFill>
              <a:latin typeface="Goudy Old Style" panose="020205020503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i="0" u="none" strike="noStrike" baseline="0" dirty="0" smtClean="0">
                <a:solidFill>
                  <a:srgbClr val="000000"/>
                </a:solidFill>
                <a:latin typeface="Goudy Old Style" panose="02020502050305020303" pitchFamily="18" charset="0"/>
              </a:rPr>
              <a:t>Areas of improvement: </a:t>
            </a:r>
          </a:p>
          <a:p>
            <a:endParaRPr lang="en-IN" b="0" i="0" u="none" strike="noStrike" baseline="0" dirty="0" smtClean="0">
              <a:solidFill>
                <a:srgbClr val="000000"/>
              </a:solidFill>
              <a:latin typeface="Goudy Old Style" panose="02020502050305020303" pitchFamily="18" charset="0"/>
            </a:endParaRPr>
          </a:p>
          <a:p>
            <a:pPr marL="285750" indent="-285750"/>
            <a:r>
              <a:rPr lang="en-IN" b="0" i="0" u="none" strike="noStrike" baseline="0" dirty="0" smtClean="0">
                <a:solidFill>
                  <a:srgbClr val="000000"/>
                </a:solidFill>
                <a:latin typeface="Goudy Old Style" panose="02020502050305020303" pitchFamily="18" charset="0"/>
              </a:rPr>
              <a:t>Less time complexity </a:t>
            </a:r>
          </a:p>
          <a:p>
            <a:pPr marL="285750" indent="-285750"/>
            <a:r>
              <a:rPr lang="en-US" b="0" i="0" u="none" strike="noStrike" baseline="0" dirty="0" smtClean="0">
                <a:solidFill>
                  <a:srgbClr val="000000"/>
                </a:solidFill>
                <a:latin typeface="Goudy Old Style" panose="02020502050305020303" pitchFamily="18" charset="0"/>
              </a:rPr>
              <a:t>More computational power can be given </a:t>
            </a:r>
          </a:p>
          <a:p>
            <a:pPr marL="285750" indent="-285750"/>
            <a:r>
              <a:rPr lang="en-US" dirty="0">
                <a:solidFill>
                  <a:srgbClr val="000000"/>
                </a:solidFill>
                <a:latin typeface="Goudy Old Style" panose="02020502050305020303" pitchFamily="18" charset="0"/>
              </a:rPr>
              <a:t>E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Goudy Old Style" panose="02020502050305020303" pitchFamily="18" charset="0"/>
              </a:rPr>
              <a:t>rrors can be avoided.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62200"/>
            <a:ext cx="8229600" cy="1905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i="0" u="none" strike="noStrike" baseline="0" dirty="0" smtClean="0">
                <a:solidFill>
                  <a:srgbClr val="000000"/>
                </a:solidFill>
                <a:latin typeface="Goudy Old Style" panose="02020502050305020303" pitchFamily="18" charset="0"/>
              </a:rPr>
              <a:t>This is a Machine Learning Project performed on customer reviews. Reviews are processed using common NLP techniques. </a:t>
            </a:r>
          </a:p>
          <a:p>
            <a:pPr marL="285750" indent="-285750" algn="just">
              <a:buNone/>
            </a:pPr>
            <a:endParaRPr lang="en-US" b="1" i="0" u="none" strike="noStrike" baseline="0" dirty="0" smtClean="0">
              <a:solidFill>
                <a:srgbClr val="000000"/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b="1" i="0" u="none" strike="noStrike" baseline="0" dirty="0" smtClean="0">
              <a:solidFill>
                <a:srgbClr val="000000"/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i="0" u="none" strike="noStrike" baseline="0" dirty="0" smtClean="0">
                <a:solidFill>
                  <a:srgbClr val="000000"/>
                </a:solidFill>
                <a:latin typeface="Goudy Old Style" panose="02020502050305020303" pitchFamily="18" charset="0"/>
              </a:rPr>
              <a:t> Millions of people use Amazon to buy products. For every product, people can rate and write a review. The ratings range</a:t>
            </a:r>
            <a:r>
              <a:rPr lang="en-US" b="1" i="0" u="none" strike="noStrike" dirty="0" smtClean="0">
                <a:solidFill>
                  <a:srgbClr val="000000"/>
                </a:solidFill>
                <a:latin typeface="Goudy Old Style" panose="02020502050305020303" pitchFamily="18" charset="0"/>
              </a:rPr>
              <a:t> between 1 and 5, where 1 being a poor rating and 5 being an excellent rating.</a:t>
            </a:r>
            <a:r>
              <a:rPr lang="en-US" b="1" i="0" u="none" strike="noStrike" baseline="0" dirty="0" smtClean="0">
                <a:solidFill>
                  <a:srgbClr val="000000"/>
                </a:solidFill>
                <a:latin typeface="Goudy Old Style" panose="02020502050305020303" pitchFamily="18" charset="0"/>
              </a:rPr>
              <a:t> Our aim in this project is to predict star rating automatically based on the product review. </a:t>
            </a:r>
          </a:p>
          <a:p>
            <a:pPr marL="285750" indent="-285750" algn="just">
              <a:buNone/>
            </a:pPr>
            <a:endParaRPr lang="en-US" b="1" i="0" u="none" strike="noStrike" baseline="0" dirty="0" smtClean="0">
              <a:solidFill>
                <a:srgbClr val="000000"/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None/>
            </a:pPr>
            <a:endParaRPr lang="en-IN" b="1" i="0" u="none" strike="noStrike" baseline="0" dirty="0" smtClean="0">
              <a:solidFill>
                <a:srgbClr val="000000"/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i="0" u="none" strike="noStrike" baseline="0" dirty="0" smtClean="0">
                <a:solidFill>
                  <a:srgbClr val="000000"/>
                </a:solidFill>
                <a:latin typeface="Goudy Old Style" panose="02020502050305020303" pitchFamily="18" charset="0"/>
              </a:rPr>
              <a:t> This task is similar to Sentiment Analysis, but instead of predicting the positive and negative sentiment (sometimes neutral also), here we need to predict the rating.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i="0" u="none" strike="noStrike" baseline="0" dirty="0" smtClean="0">
                <a:solidFill>
                  <a:srgbClr val="000000"/>
                </a:solidFill>
                <a:latin typeface="Goudy Old Style" panose="02020502050305020303" pitchFamily="18" charset="0"/>
              </a:rPr>
              <a:t>In our scrapped dataset, our target variable "Rating " is a categorical variable i.e., it can be classified as ‘1.0’, ‘2.0’,’3.0’,’4.0’,’5.0’. Therefore, we will be handling this </a:t>
            </a:r>
            <a:r>
              <a:rPr lang="en-US" b="1" i="0" u="none" strike="noStrike" baseline="0" dirty="0" err="1" smtClean="0">
                <a:solidFill>
                  <a:srgbClr val="000000"/>
                </a:solidFill>
                <a:latin typeface="Goudy Old Style" panose="02020502050305020303" pitchFamily="18" charset="0"/>
              </a:rPr>
              <a:t>modelling</a:t>
            </a:r>
            <a:r>
              <a:rPr lang="en-US" b="1" i="0" u="none" strike="noStrike" baseline="0" dirty="0" smtClean="0">
                <a:solidFill>
                  <a:srgbClr val="000000"/>
                </a:solidFill>
                <a:latin typeface="Goudy Old Style" panose="02020502050305020303" pitchFamily="18" charset="0"/>
              </a:rPr>
              <a:t> problem as classification.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b="1" i="0" u="none" strike="noStrike" baseline="0" dirty="0" smtClean="0">
              <a:solidFill>
                <a:srgbClr val="000000"/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i="0" u="none" strike="noStrike" baseline="0" dirty="0" smtClean="0">
                <a:solidFill>
                  <a:srgbClr val="000000"/>
                </a:solidFill>
                <a:latin typeface="Goudy Old Style" panose="02020502050305020303" pitchFamily="18" charset="0"/>
              </a:rPr>
              <a:t> This project is done in two parts: </a:t>
            </a:r>
          </a:p>
          <a:p>
            <a:pPr marL="285750" indent="-285750" algn="ctr"/>
            <a:endParaRPr lang="en-IN" b="1" dirty="0" smtClean="0">
              <a:latin typeface="Goudy Old Style" panose="02020502050305020303" pitchFamily="18" charset="0"/>
            </a:endParaRPr>
          </a:p>
          <a:p>
            <a:pPr marL="285750" indent="-285750" algn="ctr"/>
            <a:r>
              <a:rPr lang="en-IN" dirty="0" smtClean="0">
                <a:latin typeface="Goudy Old Style" panose="02020502050305020303" pitchFamily="18" charset="0"/>
              </a:rPr>
              <a:t>Data collection phase</a:t>
            </a:r>
          </a:p>
          <a:p>
            <a:pPr marL="285750" indent="-285750" algn="ctr"/>
            <a:r>
              <a:rPr lang="en-IN" dirty="0" smtClean="0">
                <a:latin typeface="Goudy Old Style" panose="02020502050305020303" pitchFamily="18" charset="0"/>
              </a:rPr>
              <a:t>Model Building phase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0" u="none" strike="noStrike" baseline="0" dirty="0" smtClean="0">
                <a:solidFill>
                  <a:schemeClr val="tx1">
                    <a:lumMod val="50000"/>
                  </a:schemeClr>
                </a:solidFill>
                <a:latin typeface="Inria Serif" panose="020B0604020202020204" charset="0"/>
              </a:rPr>
              <a:t>MATHEMATICAL / ANALYTICAL MODELLING OF THE PROBLEM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In Data collection phase, we will scrape nearly 50000 of reviews data from different e-commerce websites like Amazon and it is collected by using </a:t>
            </a:r>
            <a:r>
              <a:rPr lang="en-US" b="1" dirty="0" err="1" smtClean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Webscraping</a:t>
            </a:r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 and Selenium.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i="0" u="none" strike="noStrike" baseline="0" dirty="0" smtClean="0">
                <a:solidFill>
                  <a:srgbClr val="000000"/>
                </a:solidFill>
                <a:latin typeface="Goudy Old Style" panose="02020502050305020303" pitchFamily="18" charset="0"/>
              </a:rPr>
              <a:t>After collecting the data, you need to build a machine learning model. Before model building do all data pre-processing steps involving NLP. Try different models with different hyper parameters and select the best model. Follow the complete life cycle of data science. Include all the steps like-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b="1" dirty="0" smtClean="0">
              <a:latin typeface="Goudy Old Style" panose="02020502050305020303" pitchFamily="18" charset="0"/>
            </a:endParaRPr>
          </a:p>
          <a:p>
            <a:pPr algn="ctr"/>
            <a:r>
              <a:rPr lang="en-IN" i="0" u="none" strike="noStrike" baseline="0" dirty="0" smtClean="0">
                <a:solidFill>
                  <a:srgbClr val="000000"/>
                </a:solidFill>
                <a:latin typeface="Goudy Old Style" panose="02020502050305020303" pitchFamily="18" charset="0"/>
              </a:rPr>
              <a:t>1. Data Cleaning </a:t>
            </a:r>
          </a:p>
          <a:p>
            <a:pPr algn="ctr"/>
            <a:r>
              <a:rPr lang="en-IN" i="0" u="none" strike="noStrike" baseline="0" dirty="0" smtClean="0">
                <a:solidFill>
                  <a:srgbClr val="000000"/>
                </a:solidFill>
                <a:latin typeface="Goudy Old Style" panose="02020502050305020303" pitchFamily="18" charset="0"/>
              </a:rPr>
              <a:t>2. Exploratory Data Analysis </a:t>
            </a:r>
          </a:p>
          <a:p>
            <a:pPr algn="ctr"/>
            <a:r>
              <a:rPr lang="en-IN" i="0" u="none" strike="noStrike" baseline="0" dirty="0" smtClean="0">
                <a:solidFill>
                  <a:srgbClr val="000000"/>
                </a:solidFill>
                <a:latin typeface="Goudy Old Style" panose="02020502050305020303" pitchFamily="18" charset="0"/>
              </a:rPr>
              <a:t>3. Data Pre-processing </a:t>
            </a:r>
          </a:p>
          <a:p>
            <a:pPr algn="ctr"/>
            <a:r>
              <a:rPr lang="en-IN" i="0" u="none" strike="noStrike" baseline="0" dirty="0" smtClean="0">
                <a:solidFill>
                  <a:srgbClr val="000000"/>
                </a:solidFill>
                <a:latin typeface="Goudy Old Style" panose="02020502050305020303" pitchFamily="18" charset="0"/>
              </a:rPr>
              <a:t>4. Model Building </a:t>
            </a:r>
          </a:p>
          <a:p>
            <a:pPr algn="ctr"/>
            <a:r>
              <a:rPr lang="en-IN" i="0" u="none" strike="noStrike" baseline="0" dirty="0" smtClean="0">
                <a:solidFill>
                  <a:srgbClr val="000000"/>
                </a:solidFill>
                <a:latin typeface="Goudy Old Style" panose="02020502050305020303" pitchFamily="18" charset="0"/>
              </a:rPr>
              <a:t>5. Model Evaluation </a:t>
            </a:r>
          </a:p>
          <a:p>
            <a:pPr algn="ctr"/>
            <a:r>
              <a:rPr lang="en-US" i="0" u="none" strike="noStrike" baseline="0" dirty="0" smtClean="0">
                <a:solidFill>
                  <a:srgbClr val="000000"/>
                </a:solidFill>
                <a:latin typeface="Goudy Old Style" panose="02020502050305020303" pitchFamily="18" charset="0"/>
              </a:rPr>
              <a:t>6. Selecting the best model </a:t>
            </a:r>
            <a:endParaRPr lang="en-US" i="0" u="none" strike="noStrike" baseline="0" dirty="0" smtClean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null values in the data. It is treated by substituting the average value in the ratings column.</a:t>
            </a:r>
          </a:p>
          <a:p>
            <a:r>
              <a:rPr lang="en-US" dirty="0" smtClean="0"/>
              <a:t>There were more than desired categories in the ratings column, so we removed all other than the desired one.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INFORMATION	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b="1" i="0" u="none" strike="noStrike" baseline="0" dirty="0" smtClean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i="0" u="none" strike="noStrike" baseline="0" dirty="0" smtClean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We cleaned the data using </a:t>
            </a:r>
            <a:r>
              <a:rPr lang="en-US" b="1" i="0" u="none" strike="noStrike" baseline="0" dirty="0" err="1" smtClean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regex</a:t>
            </a:r>
            <a:r>
              <a:rPr lang="en-US" b="1" i="0" u="none" strike="noStrike" baseline="0" dirty="0" smtClean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, matching patterns in the comments and replacing them with more organized counterparts. Cleaner data leads to a more efficient model and higher accuracy. Following steps are involved: </a:t>
            </a:r>
          </a:p>
          <a:p>
            <a:endParaRPr lang="en-IN" b="1" i="0" u="none" strike="noStrike" baseline="0" dirty="0" smtClean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r>
              <a:rPr lang="en-US" b="1" i="0" u="none" strike="noStrike" baseline="0" dirty="0" smtClean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1. Removing Punctuations and other special characters </a:t>
            </a:r>
          </a:p>
          <a:p>
            <a:r>
              <a:rPr lang="en-US" b="1" i="0" u="none" strike="noStrike" baseline="0" dirty="0" smtClean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2. Splitting the comments into individual words </a:t>
            </a:r>
          </a:p>
          <a:p>
            <a:r>
              <a:rPr lang="en-IN" b="1" i="0" u="none" strike="noStrike" baseline="0" dirty="0" smtClean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3. Removing Stop Words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u="none" strike="noStrike" baseline="0" dirty="0" smtClean="0">
                <a:solidFill>
                  <a:schemeClr val="tx2">
                    <a:lumMod val="25000"/>
                  </a:schemeClr>
                </a:solidFill>
                <a:latin typeface="Inria Serif" panose="020B0604020202020204" charset="0"/>
              </a:rPr>
              <a:t>Pre-processing using Natural Language Processing (NLP): </a:t>
            </a:r>
            <a:br>
              <a:rPr lang="en-US" b="1" i="0" u="none" strike="noStrike" baseline="0" dirty="0" smtClean="0">
                <a:solidFill>
                  <a:schemeClr val="tx2">
                    <a:lumMod val="25000"/>
                  </a:schemeClr>
                </a:solidFill>
                <a:latin typeface="Inria Serif" panose="020B0604020202020204" charset="0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We will be t</a:t>
            </a:r>
            <a:r>
              <a:rPr lang="en-US" b="1" i="0" u="none" strike="noStrike" baseline="0" dirty="0" smtClean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okenizing the data using </a:t>
            </a:r>
            <a:r>
              <a:rPr lang="en-US" b="1" i="0" u="none" strike="noStrike" baseline="0" dirty="0" err="1" smtClean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RegexpTokenizer</a:t>
            </a:r>
            <a:endParaRPr lang="en-US" b="1" i="0" u="none" strike="noStrike" baseline="0" dirty="0" smtClean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b="1" dirty="0" smtClean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i="0" u="none" strike="noStrike" baseline="0" dirty="0" smtClean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Stemming is the process of converting inflected/derived words to their word stem or the root form.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b="1" dirty="0" smtClean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i="0" u="none" strike="noStrike" baseline="0" dirty="0" smtClean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Lemmatizing is the process of grouping together the inflected forms of a word so they can be analyzed as a single item. </a:t>
            </a:r>
            <a:endParaRPr lang="en-US" b="1" dirty="0" smtClean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i="0" u="none" strike="noStrike" baseline="0" dirty="0" smtClean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Then, we will be processing the review and assigning the updated review in the data frame</a:t>
            </a:r>
          </a:p>
          <a:p>
            <a:pPr algn="just">
              <a:buNone/>
            </a:pPr>
            <a:r>
              <a:rPr lang="en-US" b="1" i="0" u="none" strike="noStrike" baseline="0" dirty="0" smtClean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Finally, we </a:t>
            </a:r>
            <a:r>
              <a:rPr lang="en-US" b="1" dirty="0" smtClean="0">
                <a:latin typeface="Goudy Old Style" panose="02020502050305020303" pitchFamily="18" charset="0"/>
              </a:rPr>
              <a:t>get</a:t>
            </a:r>
            <a:r>
              <a:rPr lang="en-US" b="1" i="0" u="none" strike="noStrike" baseline="0" dirty="0" smtClean="0">
                <a:solidFill>
                  <a:srgbClr val="000000"/>
                </a:solidFill>
                <a:latin typeface="Goudy Old Style" panose="02020502050305020303" pitchFamily="18" charset="0"/>
              </a:rPr>
              <a:t> sense of words for all ratings using </a:t>
            </a:r>
            <a:r>
              <a:rPr lang="en-US" b="1" i="0" u="none" strike="noStrike" baseline="0" dirty="0" err="1" smtClean="0">
                <a:solidFill>
                  <a:srgbClr val="000000"/>
                </a:solidFill>
                <a:latin typeface="Goudy Old Style" panose="02020502050305020303" pitchFamily="18" charset="0"/>
              </a:rPr>
              <a:t>WordCloud</a:t>
            </a:r>
            <a:r>
              <a:rPr lang="en-US" b="1" dirty="0" smtClean="0">
                <a:latin typeface="Goudy Old Style" panose="02020502050305020303" pitchFamily="18" charset="0"/>
              </a:rPr>
              <a:t>. </a:t>
            </a:r>
            <a:r>
              <a:rPr lang="en-US" b="1" i="0" u="none" strike="noStrike" baseline="0" dirty="0" smtClean="0">
                <a:solidFill>
                  <a:srgbClr val="000000"/>
                </a:solidFill>
                <a:latin typeface="Goudy Old Style" panose="02020502050305020303" pitchFamily="18" charset="0"/>
              </a:rPr>
              <a:t>Word Cloud is a data visualization technique used for representing text data in which the size of each word indicates its frequency or importance.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6113" y="1481138"/>
            <a:ext cx="6291774" cy="45259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word cloud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i="0" u="none" strike="noStrike" baseline="0" dirty="0" smtClean="0">
                <a:solidFill>
                  <a:srgbClr val="000000"/>
                </a:solidFill>
                <a:latin typeface="Goudy Old Style" panose="02020502050305020303" pitchFamily="18" charset="0"/>
              </a:rPr>
              <a:t>For doing this project, the hardware used is a laptop with high end specification and a stable internet connection. While coming to software part, I had used anaconda navigator and in that I have used </a:t>
            </a:r>
            <a:r>
              <a:rPr lang="en-US" b="1" i="0" u="none" strike="noStrike" baseline="0" dirty="0" err="1" smtClean="0">
                <a:solidFill>
                  <a:srgbClr val="000000"/>
                </a:solidFill>
                <a:latin typeface="Goudy Old Style" panose="02020502050305020303" pitchFamily="18" charset="0"/>
              </a:rPr>
              <a:t>Jupyter</a:t>
            </a:r>
            <a:r>
              <a:rPr lang="en-US" b="1" i="0" u="none" strike="noStrike" baseline="0" dirty="0" smtClean="0">
                <a:solidFill>
                  <a:srgbClr val="000000"/>
                </a:solidFill>
                <a:latin typeface="Goudy Old Style" panose="02020502050305020303" pitchFamily="18" charset="0"/>
              </a:rPr>
              <a:t> notebook to do my python programming and analysis.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b="1" i="0" u="none" strike="noStrike" baseline="0" dirty="0" smtClean="0">
              <a:solidFill>
                <a:srgbClr val="000000"/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b="1" i="0" u="none" strike="noStrike" baseline="0" dirty="0" smtClean="0">
              <a:solidFill>
                <a:srgbClr val="000000"/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i="0" u="none" strike="noStrike" baseline="0" dirty="0" smtClean="0">
                <a:solidFill>
                  <a:srgbClr val="000000"/>
                </a:solidFill>
                <a:latin typeface="Goudy Old Style" panose="02020502050305020303" pitchFamily="18" charset="0"/>
              </a:rPr>
              <a:t>For using an CSV file, Microsoft excel is needed. In </a:t>
            </a:r>
            <a:r>
              <a:rPr lang="en-US" b="1" i="0" u="none" strike="noStrike" baseline="0" dirty="0" err="1" smtClean="0">
                <a:solidFill>
                  <a:srgbClr val="000000"/>
                </a:solidFill>
                <a:latin typeface="Goudy Old Style" panose="02020502050305020303" pitchFamily="18" charset="0"/>
              </a:rPr>
              <a:t>Jupyter</a:t>
            </a:r>
            <a:r>
              <a:rPr lang="en-US" b="1" i="0" u="none" strike="noStrike" baseline="0" dirty="0" smtClean="0">
                <a:solidFill>
                  <a:srgbClr val="000000"/>
                </a:solidFill>
                <a:latin typeface="Goudy Old Style" panose="02020502050305020303" pitchFamily="18" charset="0"/>
              </a:rPr>
              <a:t> notebook, we have used lots of python libraries to carry out this project.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 AND SOFTWARE USED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2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54</TotalTime>
  <Words>760</Words>
  <Application>Microsoft Office PowerPoint</Application>
  <PresentationFormat>On-screen Show (4:3)</PresentationFormat>
  <Paragraphs>81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RATINGS PREDICTION PROJECT</vt:lpstr>
      <vt:lpstr>INTRODUCTION</vt:lpstr>
      <vt:lpstr>MATHEMATICAL / ANALYTICAL MODELLING OF THE PROBLEM </vt:lpstr>
      <vt:lpstr>Continued</vt:lpstr>
      <vt:lpstr>DATA INFORMATION </vt:lpstr>
      <vt:lpstr>Pre-processing using Natural Language Processing (NLP):  </vt:lpstr>
      <vt:lpstr>Continued…</vt:lpstr>
      <vt:lpstr>Example of word cloud</vt:lpstr>
      <vt:lpstr>HARDWARE AND SOFTWARE USED</vt:lpstr>
      <vt:lpstr>DATA VISUALIZATION This shows the frequency of different categories present in the dataset.</vt:lpstr>
      <vt:lpstr>ALGORITHMS</vt:lpstr>
      <vt:lpstr>FINAL MODEL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RATINGS PREDICTION PROJECT</dc:title>
  <dc:creator>HP</dc:creator>
  <cp:lastModifiedBy>HP</cp:lastModifiedBy>
  <cp:revision>1</cp:revision>
  <dcterms:created xsi:type="dcterms:W3CDTF">2021-12-31T15:13:00Z</dcterms:created>
  <dcterms:modified xsi:type="dcterms:W3CDTF">2021-12-31T16:07:07Z</dcterms:modified>
</cp:coreProperties>
</file>