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69997C4-2DFF-4818-8CA5-7648FA7707A3}" type="datetimeFigureOut">
              <a:rPr lang="en-US" smtClean="0"/>
              <a:t>12-Nov-21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285940A2-511E-4749-8C94-E13778AA2E2D}"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997C4-2DFF-4818-8CA5-7648FA7707A3}"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997C4-2DFF-4818-8CA5-7648FA7707A3}"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9997C4-2DFF-4818-8CA5-7648FA7707A3}"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69997C4-2DFF-4818-8CA5-7648FA7707A3}" type="datetimeFigureOut">
              <a:rPr lang="en-US" smtClean="0"/>
              <a:t>12-Nov-21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285940A2-511E-4749-8C94-E13778AA2E2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9997C4-2DFF-4818-8CA5-7648FA7707A3}"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69997C4-2DFF-4818-8CA5-7648FA7707A3}" type="datetimeFigureOut">
              <a:rPr lang="en-US" smtClean="0"/>
              <a:t>12-Nov-21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69997C4-2DFF-4818-8CA5-7648FA7707A3}" type="datetimeFigureOut">
              <a:rPr lang="en-US" smtClean="0"/>
              <a:t>12-Nov-21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997C4-2DFF-4818-8CA5-7648FA7707A3}" type="datetimeFigureOut">
              <a:rPr lang="en-US" smtClean="0"/>
              <a:t>12-Nov-21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9997C4-2DFF-4818-8CA5-7648FA7707A3}"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69997C4-2DFF-4818-8CA5-7648FA7707A3}" type="datetimeFigureOut">
              <a:rPr lang="en-US" smtClean="0"/>
              <a:t>12-Nov-21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5940A2-511E-4749-8C94-E13778AA2E2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D69997C4-2DFF-4818-8CA5-7648FA7707A3}" type="datetimeFigureOut">
              <a:rPr lang="en-US" smtClean="0"/>
              <a:t>12-Nov-21</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285940A2-511E-4749-8C94-E13778AA2E2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2089150"/>
          </a:xfrm>
        </p:spPr>
        <p:txBody>
          <a:bodyPr/>
          <a:lstStyle/>
          <a:p>
            <a:r>
              <a:rPr lang="en-US" dirty="0" smtClean="0"/>
              <a:t>CAR PRICE PREDICTION PROJECT</a:t>
            </a:r>
            <a:endParaRPr lang="en-US" dirty="0"/>
          </a:p>
        </p:txBody>
      </p:sp>
      <p:sp>
        <p:nvSpPr>
          <p:cNvPr id="4" name="Text Placeholder 3"/>
          <p:cNvSpPr>
            <a:spLocks noGrp="1"/>
          </p:cNvSpPr>
          <p:nvPr>
            <p:ph type="body" idx="2"/>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r>
              <a:rPr lang="en-US" dirty="0" smtClean="0"/>
              <a:t>SUBMITTED BY:</a:t>
            </a:r>
          </a:p>
          <a:p>
            <a:r>
              <a:rPr lang="en-US" dirty="0" smtClean="0"/>
              <a:t>JASMINE KAUR</a:t>
            </a:r>
          </a:p>
          <a:p>
            <a:r>
              <a:rPr lang="en-US" dirty="0" smtClean="0"/>
              <a:t>DATA SCIENCE INTERN</a:t>
            </a:r>
          </a:p>
          <a:p>
            <a:r>
              <a:rPr lang="en-US" dirty="0" smtClean="0"/>
              <a:t>FLIP ROBO TECHNOLOGIES</a:t>
            </a:r>
            <a:endParaRPr lang="en-US" dirty="0"/>
          </a:p>
        </p:txBody>
      </p:sp>
      <p:pic>
        <p:nvPicPr>
          <p:cNvPr id="5" name="Content Placeholder 4" descr="00.jpeg"/>
          <p:cNvPicPr>
            <a:picLocks noGrp="1" noChangeAspect="1"/>
          </p:cNvPicPr>
          <p:nvPr>
            <p:ph sz="half" idx="1"/>
          </p:nvPr>
        </p:nvPicPr>
        <p:blipFill>
          <a:blip r:embed="rId2"/>
          <a:stretch>
            <a:fillRect/>
          </a:stretch>
        </p:blipFill>
        <p:spPr>
          <a:xfrm>
            <a:off x="3575050" y="1496298"/>
            <a:ext cx="5111750" cy="3406616"/>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CONTINUOUS DATA</a:t>
            </a:r>
            <a:endParaRPr lang="en-US" dirty="0"/>
          </a:p>
        </p:txBody>
      </p:sp>
      <p:pic>
        <p:nvPicPr>
          <p:cNvPr id="4" name="Content Placeholder 3" descr="8.png"/>
          <p:cNvPicPr>
            <a:picLocks noGrp="1" noChangeAspect="1"/>
          </p:cNvPicPr>
          <p:nvPr>
            <p:ph idx="1"/>
          </p:nvPr>
        </p:nvPicPr>
        <p:blipFill>
          <a:blip r:embed="rId2"/>
          <a:stretch>
            <a:fillRect/>
          </a:stretch>
        </p:blipFill>
        <p:spPr>
          <a:xfrm>
            <a:off x="457200" y="2143387"/>
            <a:ext cx="8229600" cy="362215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CORRELATION MATRIX</a:t>
            </a:r>
            <a:endParaRPr lang="en-US" dirty="0"/>
          </a:p>
        </p:txBody>
      </p:sp>
      <p:pic>
        <p:nvPicPr>
          <p:cNvPr id="4" name="Content Placeholder 3" descr="9.png"/>
          <p:cNvPicPr>
            <a:picLocks noGrp="1" noChangeAspect="1"/>
          </p:cNvPicPr>
          <p:nvPr>
            <p:ph idx="1"/>
          </p:nvPr>
        </p:nvPicPr>
        <p:blipFill>
          <a:blip r:embed="rId2"/>
          <a:stretch>
            <a:fillRect/>
          </a:stretch>
        </p:blipFill>
        <p:spPr>
          <a:xfrm>
            <a:off x="1447800" y="1752600"/>
            <a:ext cx="5923780" cy="417469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WITH FEATURES</a:t>
            </a:r>
            <a:endParaRPr lang="en-US" dirty="0"/>
          </a:p>
        </p:txBody>
      </p:sp>
      <p:pic>
        <p:nvPicPr>
          <p:cNvPr id="4" name="Content Placeholder 3" descr="10.png"/>
          <p:cNvPicPr>
            <a:picLocks noGrp="1" noChangeAspect="1"/>
          </p:cNvPicPr>
          <p:nvPr>
            <p:ph idx="1"/>
          </p:nvPr>
        </p:nvPicPr>
        <p:blipFill>
          <a:blip r:embed="rId2"/>
          <a:stretch>
            <a:fillRect/>
          </a:stretch>
        </p:blipFill>
        <p:spPr>
          <a:xfrm>
            <a:off x="1431519" y="1600200"/>
            <a:ext cx="6280962" cy="470852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BOXPLOT</a:t>
            </a:r>
            <a:endParaRPr lang="en-US" dirty="0"/>
          </a:p>
        </p:txBody>
      </p:sp>
      <p:pic>
        <p:nvPicPr>
          <p:cNvPr id="4" name="Content Placeholder 3" descr="11.png"/>
          <p:cNvPicPr>
            <a:picLocks noGrp="1" noChangeAspect="1"/>
          </p:cNvPicPr>
          <p:nvPr>
            <p:ph idx="1"/>
          </p:nvPr>
        </p:nvPicPr>
        <p:blipFill>
          <a:blip r:embed="rId2"/>
          <a:stretch>
            <a:fillRect/>
          </a:stretch>
        </p:blipFill>
        <p:spPr>
          <a:xfrm>
            <a:off x="666295" y="1600200"/>
            <a:ext cx="7811410" cy="4708525"/>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SKEWNESS AND OUTLIERS</a:t>
            </a:r>
            <a:endParaRPr lang="en-US" dirty="0"/>
          </a:p>
        </p:txBody>
      </p:sp>
      <p:sp>
        <p:nvSpPr>
          <p:cNvPr id="3" name="Content Placeholder 2"/>
          <p:cNvSpPr>
            <a:spLocks noGrp="1"/>
          </p:cNvSpPr>
          <p:nvPr>
            <p:ph idx="1"/>
          </p:nvPr>
        </p:nvSpPr>
        <p:spPr/>
        <p:txBody>
          <a:bodyPr/>
          <a:lstStyle/>
          <a:p>
            <a:r>
              <a:rPr lang="en-US" dirty="0" smtClean="0"/>
              <a:t>The data is not skewed, so there is no problem of </a:t>
            </a:r>
            <a:r>
              <a:rPr lang="en-US" dirty="0" err="1" smtClean="0"/>
              <a:t>skewness</a:t>
            </a:r>
            <a:r>
              <a:rPr lang="en-US" dirty="0" smtClean="0"/>
              <a:t>.</a:t>
            </a:r>
          </a:p>
          <a:p>
            <a:r>
              <a:rPr lang="en-US" dirty="0" smtClean="0"/>
              <a:t>There were some outliers, so we have applied IQR and this leads to 7% loss of data. This is acceptable.</a:t>
            </a:r>
          </a:p>
          <a:p>
            <a:r>
              <a:rPr lang="en-US" dirty="0" smtClean="0"/>
              <a:t>There is no problem of </a:t>
            </a:r>
            <a:r>
              <a:rPr lang="en-US" dirty="0" err="1" smtClean="0"/>
              <a:t>multicollinearity</a:t>
            </a:r>
            <a:r>
              <a:rPr lang="en-US" dirty="0" smtClean="0"/>
              <a:t> in the data.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USED</a:t>
            </a:r>
            <a:endParaRPr lang="en-US"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u="sng" dirty="0" smtClean="0"/>
              <a:t>Hardware: </a:t>
            </a:r>
            <a:r>
              <a:rPr lang="en-US" dirty="0" smtClean="0"/>
              <a:t>4 GB RAM, Intel 13 processor</a:t>
            </a:r>
          </a:p>
          <a:p>
            <a:pPr marL="514350" indent="-514350">
              <a:buFont typeface="+mj-lt"/>
              <a:buAutoNum type="arabicPeriod"/>
            </a:pPr>
            <a:r>
              <a:rPr lang="en-US" u="sng" dirty="0" smtClean="0"/>
              <a:t>Software: </a:t>
            </a:r>
          </a:p>
          <a:p>
            <a:pPr marL="514350" indent="-514350"/>
            <a:r>
              <a:rPr lang="en-US" dirty="0" smtClean="0"/>
              <a:t>Anaconda(64 bit)</a:t>
            </a:r>
          </a:p>
          <a:p>
            <a:pPr marL="514350" indent="-514350"/>
            <a:r>
              <a:rPr lang="en-US" dirty="0" err="1" smtClean="0"/>
              <a:t>Jupytor</a:t>
            </a:r>
            <a:r>
              <a:rPr lang="en-US" dirty="0" smtClean="0"/>
              <a:t> notebook</a:t>
            </a:r>
          </a:p>
          <a:p>
            <a:pPr marL="514350" indent="-514350"/>
            <a:r>
              <a:rPr lang="en-US" dirty="0" smtClean="0"/>
              <a:t>Python</a:t>
            </a:r>
          </a:p>
          <a:p>
            <a:pPr marL="514350" indent="-514350"/>
            <a:r>
              <a:rPr lang="en-US" dirty="0" smtClean="0"/>
              <a:t>MS-Office</a:t>
            </a:r>
          </a:p>
          <a:p>
            <a:pPr marL="514350" indent="-514350"/>
            <a:r>
              <a:rPr lang="en-US" dirty="0" smtClean="0"/>
              <a:t>Google Chrome Web Browser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ALGORITHMS USED</a:t>
            </a:r>
            <a:endParaRPr lang="en-US" dirty="0"/>
          </a:p>
        </p:txBody>
      </p:sp>
      <p:sp>
        <p:nvSpPr>
          <p:cNvPr id="3" name="Content Placeholder 2"/>
          <p:cNvSpPr>
            <a:spLocks noGrp="1"/>
          </p:cNvSpPr>
          <p:nvPr>
            <p:ph idx="1"/>
          </p:nvPr>
        </p:nvSpPr>
        <p:spPr/>
        <p:txBody>
          <a:bodyPr/>
          <a:lstStyle/>
          <a:p>
            <a:r>
              <a:rPr lang="en-US" dirty="0" smtClean="0"/>
              <a:t>1. Random Forest </a:t>
            </a:r>
            <a:r>
              <a:rPr lang="en-US" dirty="0" err="1"/>
              <a:t>R</a:t>
            </a:r>
            <a:r>
              <a:rPr lang="en-US" dirty="0" err="1" smtClean="0"/>
              <a:t>egressor</a:t>
            </a:r>
            <a:endParaRPr lang="en-US" dirty="0" smtClean="0"/>
          </a:p>
          <a:p>
            <a:r>
              <a:rPr lang="en-US" dirty="0" smtClean="0"/>
              <a:t>2. Gradient Boosting </a:t>
            </a:r>
            <a:r>
              <a:rPr lang="en-US" dirty="0" err="1" smtClean="0"/>
              <a:t>Regressor</a:t>
            </a:r>
            <a:endParaRPr lang="en-US" dirty="0" smtClean="0"/>
          </a:p>
          <a:p>
            <a:r>
              <a:rPr lang="en-US" dirty="0" smtClean="0"/>
              <a:t>3. </a:t>
            </a:r>
            <a:r>
              <a:rPr lang="en-US" dirty="0" err="1" smtClean="0"/>
              <a:t>Knearest</a:t>
            </a:r>
            <a:r>
              <a:rPr lang="en-US" dirty="0" smtClean="0"/>
              <a:t> Neighbors </a:t>
            </a:r>
            <a:r>
              <a:rPr lang="en-US" dirty="0" err="1" smtClean="0"/>
              <a:t>Regressor</a:t>
            </a:r>
            <a:endParaRPr lang="en-US" dirty="0" smtClean="0"/>
          </a:p>
          <a:p>
            <a:r>
              <a:rPr lang="en-US" dirty="0" smtClean="0"/>
              <a:t>4.  Linear Regression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lstStyle/>
          <a:p>
            <a:r>
              <a:rPr lang="en-US" u="sng" dirty="0" smtClean="0"/>
              <a:t>R2 SCORE</a:t>
            </a:r>
            <a:r>
              <a:rPr lang="en-US" dirty="0" smtClean="0"/>
              <a:t>(COEFFICIENT OF DETERMINATION): It is the proportion variation in the dependent variable that is predictable from the independent variables.</a:t>
            </a:r>
          </a:p>
          <a:p>
            <a:r>
              <a:rPr lang="en-US" u="sng" dirty="0" smtClean="0"/>
              <a:t>MEAN SQUARE ERROR</a:t>
            </a:r>
            <a:r>
              <a:rPr lang="en-US" dirty="0" smtClean="0"/>
              <a:t>(MSE): MSE calculates mean or average of the squared differences between predicted and expected target variable in a dataset.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REGRESSION ALGORITHM RESULTS</a:t>
            </a:r>
            <a:endParaRPr lang="en-US" dirty="0"/>
          </a:p>
        </p:txBody>
      </p:sp>
      <p:sp>
        <p:nvSpPr>
          <p:cNvPr id="3" name="Content Placeholder 2"/>
          <p:cNvSpPr>
            <a:spLocks noGrp="1"/>
          </p:cNvSpPr>
          <p:nvPr>
            <p:ph idx="1"/>
          </p:nvPr>
        </p:nvSpPr>
        <p:spPr/>
        <p:txBody>
          <a:bodyPr>
            <a:normAutofit/>
          </a:bodyPr>
          <a:lstStyle/>
          <a:p>
            <a:pPr fontAlgn="ctr"/>
            <a:r>
              <a:rPr lang="en-US" b="1" dirty="0"/>
              <a:t/>
            </a:r>
            <a:br>
              <a:rPr lang="en-US" b="1" dirty="0"/>
            </a:br>
            <a:endParaRPr lang="en-US" dirty="0"/>
          </a:p>
        </p:txBody>
      </p:sp>
      <p:graphicFrame>
        <p:nvGraphicFramePr>
          <p:cNvPr id="4" name="Table 3"/>
          <p:cNvGraphicFramePr>
            <a:graphicFrameLocks noGrp="1"/>
          </p:cNvGraphicFramePr>
          <p:nvPr/>
        </p:nvGraphicFramePr>
        <p:xfrm>
          <a:off x="990600" y="2438400"/>
          <a:ext cx="7391400" cy="3276600"/>
        </p:xfrm>
        <a:graphic>
          <a:graphicData uri="http://schemas.openxmlformats.org/drawingml/2006/table">
            <a:tbl>
              <a:tblPr firstRow="1" bandRow="1">
                <a:tableStyleId>{5C22544A-7EE6-4342-B048-85BDC9FD1C3A}</a:tableStyleId>
              </a:tblPr>
              <a:tblGrid>
                <a:gridCol w="3695700"/>
                <a:gridCol w="3695700"/>
              </a:tblGrid>
              <a:tr h="655320">
                <a:tc>
                  <a:txBody>
                    <a:bodyPr/>
                    <a:lstStyle/>
                    <a:p>
                      <a:pPr marL="0" marR="0">
                        <a:lnSpc>
                          <a:spcPct val="107000"/>
                        </a:lnSpc>
                        <a:spcBef>
                          <a:spcPts val="0"/>
                        </a:spcBef>
                        <a:spcAft>
                          <a:spcPts val="0"/>
                        </a:spcAft>
                      </a:pPr>
                      <a:r>
                        <a:rPr lang="en-IN" sz="1800" dirty="0">
                          <a:latin typeface="Calibri"/>
                          <a:ea typeface="Calibri"/>
                          <a:cs typeface="Times New Roman"/>
                        </a:rPr>
                        <a:t>MODELLING ALGORITHM</a:t>
                      </a:r>
                      <a:endParaRPr lang="en-US" sz="110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a:latin typeface="Calibri"/>
                          <a:ea typeface="Calibri"/>
                          <a:cs typeface="Times New Roman"/>
                        </a:rPr>
                        <a:t>R2 SCORE</a:t>
                      </a:r>
                      <a:endParaRPr lang="en-US" sz="1100">
                        <a:latin typeface="Calibri"/>
                        <a:ea typeface="Calibri"/>
                        <a:cs typeface="Times New Roman"/>
                      </a:endParaRPr>
                    </a:p>
                  </a:txBody>
                  <a:tcPr marL="68580" marR="68580" marT="0" marB="0"/>
                </a:tc>
              </a:tr>
              <a:tr h="655320">
                <a:tc>
                  <a:txBody>
                    <a:bodyPr/>
                    <a:lstStyle/>
                    <a:p>
                      <a:pPr marL="0" marR="0">
                        <a:lnSpc>
                          <a:spcPct val="107000"/>
                        </a:lnSpc>
                        <a:spcBef>
                          <a:spcPts val="0"/>
                        </a:spcBef>
                        <a:spcAft>
                          <a:spcPts val="0"/>
                        </a:spcAft>
                      </a:pPr>
                      <a:r>
                        <a:rPr lang="en-IN" sz="1800">
                          <a:latin typeface="Calibri"/>
                          <a:ea typeface="Calibri"/>
                          <a:cs typeface="Times New Roman"/>
                        </a:rPr>
                        <a:t>LINEAR REGRESSION</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a:latin typeface="Calibri"/>
                          <a:ea typeface="Calibri"/>
                          <a:cs typeface="Times New Roman"/>
                        </a:rPr>
                        <a:t>0.802336</a:t>
                      </a:r>
                      <a:endParaRPr lang="en-US" sz="1100">
                        <a:latin typeface="Calibri"/>
                        <a:ea typeface="Calibri"/>
                        <a:cs typeface="Times New Roman"/>
                      </a:endParaRPr>
                    </a:p>
                  </a:txBody>
                  <a:tcPr marL="68580" marR="68580" marT="0" marB="0"/>
                </a:tc>
              </a:tr>
              <a:tr h="655320">
                <a:tc>
                  <a:txBody>
                    <a:bodyPr/>
                    <a:lstStyle/>
                    <a:p>
                      <a:pPr marL="0" marR="0">
                        <a:lnSpc>
                          <a:spcPct val="107000"/>
                        </a:lnSpc>
                        <a:spcBef>
                          <a:spcPts val="0"/>
                        </a:spcBef>
                        <a:spcAft>
                          <a:spcPts val="0"/>
                        </a:spcAft>
                      </a:pPr>
                      <a:r>
                        <a:rPr lang="en-IN" sz="1800">
                          <a:latin typeface="Calibri"/>
                          <a:ea typeface="Calibri"/>
                          <a:cs typeface="Times New Roman"/>
                        </a:rPr>
                        <a:t>RANDOM FOREST</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a:latin typeface="Calibri"/>
                          <a:ea typeface="Calibri"/>
                          <a:cs typeface="Times New Roman"/>
                        </a:rPr>
                        <a:t>0.998455</a:t>
                      </a:r>
                      <a:endParaRPr lang="en-US" sz="1100">
                        <a:latin typeface="Calibri"/>
                        <a:ea typeface="Calibri"/>
                        <a:cs typeface="Times New Roman"/>
                      </a:endParaRPr>
                    </a:p>
                  </a:txBody>
                  <a:tcPr marL="68580" marR="68580" marT="0" marB="0"/>
                </a:tc>
              </a:tr>
              <a:tr h="655320">
                <a:tc>
                  <a:txBody>
                    <a:bodyPr/>
                    <a:lstStyle/>
                    <a:p>
                      <a:pPr marL="0" marR="0">
                        <a:lnSpc>
                          <a:spcPct val="107000"/>
                        </a:lnSpc>
                        <a:spcBef>
                          <a:spcPts val="0"/>
                        </a:spcBef>
                        <a:spcAft>
                          <a:spcPts val="0"/>
                        </a:spcAft>
                      </a:pPr>
                      <a:r>
                        <a:rPr lang="en-IN" sz="1800">
                          <a:latin typeface="Calibri"/>
                          <a:ea typeface="Calibri"/>
                          <a:cs typeface="Times New Roman"/>
                        </a:rPr>
                        <a:t>KNEAREST NEIGHBORS</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a:latin typeface="Calibri"/>
                          <a:ea typeface="Calibri"/>
                          <a:cs typeface="Times New Roman"/>
                        </a:rPr>
                        <a:t>0.916056</a:t>
                      </a:r>
                      <a:endParaRPr lang="en-US" sz="1100">
                        <a:latin typeface="Calibri"/>
                        <a:ea typeface="Calibri"/>
                        <a:cs typeface="Times New Roman"/>
                      </a:endParaRPr>
                    </a:p>
                  </a:txBody>
                  <a:tcPr marL="68580" marR="68580" marT="0" marB="0"/>
                </a:tc>
              </a:tr>
              <a:tr h="655320">
                <a:tc>
                  <a:txBody>
                    <a:bodyPr/>
                    <a:lstStyle/>
                    <a:p>
                      <a:pPr marL="0" marR="0">
                        <a:lnSpc>
                          <a:spcPct val="107000"/>
                        </a:lnSpc>
                        <a:spcBef>
                          <a:spcPts val="0"/>
                        </a:spcBef>
                        <a:spcAft>
                          <a:spcPts val="0"/>
                        </a:spcAft>
                      </a:pPr>
                      <a:r>
                        <a:rPr lang="en-IN" sz="1800">
                          <a:latin typeface="Calibri"/>
                          <a:ea typeface="Calibri"/>
                          <a:cs typeface="Times New Roman"/>
                        </a:rPr>
                        <a:t>GRADIENT BOOSTING</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dirty="0">
                          <a:latin typeface="Calibri"/>
                          <a:ea typeface="Calibri"/>
                          <a:cs typeface="Times New Roman"/>
                        </a:rPr>
                        <a:t>0.991785</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 VALIDATION SCORE</a:t>
            </a:r>
            <a:endParaRPr lang="en-US" dirty="0"/>
          </a:p>
        </p:txBody>
      </p:sp>
      <p:graphicFrame>
        <p:nvGraphicFramePr>
          <p:cNvPr id="4" name="Content Placeholder 3"/>
          <p:cNvGraphicFramePr>
            <a:graphicFrameLocks noGrp="1"/>
          </p:cNvGraphicFramePr>
          <p:nvPr>
            <p:ph idx="1"/>
          </p:nvPr>
        </p:nvGraphicFramePr>
        <p:xfrm>
          <a:off x="1066800" y="2286000"/>
          <a:ext cx="7162800" cy="3429000"/>
        </p:xfrm>
        <a:graphic>
          <a:graphicData uri="http://schemas.openxmlformats.org/drawingml/2006/table">
            <a:tbl>
              <a:tblPr firstRow="1" bandRow="1">
                <a:tableStyleId>{5C22544A-7EE6-4342-B048-85BDC9FD1C3A}</a:tableStyleId>
              </a:tblPr>
              <a:tblGrid>
                <a:gridCol w="3467100"/>
                <a:gridCol w="3695700"/>
              </a:tblGrid>
              <a:tr h="685800">
                <a:tc>
                  <a:txBody>
                    <a:bodyPr/>
                    <a:lstStyle/>
                    <a:p>
                      <a:pPr marL="0" marR="0">
                        <a:lnSpc>
                          <a:spcPct val="107000"/>
                        </a:lnSpc>
                        <a:spcBef>
                          <a:spcPts val="0"/>
                        </a:spcBef>
                        <a:spcAft>
                          <a:spcPts val="0"/>
                        </a:spcAft>
                      </a:pPr>
                      <a:r>
                        <a:rPr lang="en-IN" sz="1800" dirty="0">
                          <a:latin typeface="Calibri"/>
                          <a:ea typeface="Calibri"/>
                          <a:cs typeface="Times New Roman"/>
                        </a:rPr>
                        <a:t>MODELLING ALGORITHM</a:t>
                      </a:r>
                      <a:endParaRPr lang="en-US" sz="1100" dirty="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dirty="0">
                          <a:latin typeface="Calibri"/>
                          <a:ea typeface="Calibri"/>
                          <a:cs typeface="Times New Roman"/>
                        </a:rPr>
                        <a:t>R2 SCORE</a:t>
                      </a:r>
                      <a:endParaRPr lang="en-US" sz="1100" dirty="0">
                        <a:latin typeface="Calibri"/>
                        <a:ea typeface="Calibri"/>
                        <a:cs typeface="Times New Roman"/>
                      </a:endParaRPr>
                    </a:p>
                  </a:txBody>
                  <a:tcPr marL="68580" marR="68580" marT="0" marB="0"/>
                </a:tc>
              </a:tr>
              <a:tr h="685800">
                <a:tc>
                  <a:txBody>
                    <a:bodyPr/>
                    <a:lstStyle/>
                    <a:p>
                      <a:pPr marL="0" marR="0">
                        <a:lnSpc>
                          <a:spcPct val="107000"/>
                        </a:lnSpc>
                        <a:spcBef>
                          <a:spcPts val="0"/>
                        </a:spcBef>
                        <a:spcAft>
                          <a:spcPts val="0"/>
                        </a:spcAft>
                      </a:pPr>
                      <a:r>
                        <a:rPr lang="en-IN" sz="1800">
                          <a:latin typeface="Calibri"/>
                          <a:ea typeface="Calibri"/>
                          <a:cs typeface="Times New Roman"/>
                        </a:rPr>
                        <a:t>LINEAR REGRESSION</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dirty="0">
                          <a:latin typeface="Calibri"/>
                          <a:ea typeface="Calibri"/>
                          <a:cs typeface="Times New Roman"/>
                        </a:rPr>
                        <a:t>0.657514</a:t>
                      </a:r>
                      <a:endParaRPr lang="en-US" sz="1100" dirty="0">
                        <a:latin typeface="Calibri"/>
                        <a:ea typeface="Calibri"/>
                        <a:cs typeface="Times New Roman"/>
                      </a:endParaRPr>
                    </a:p>
                  </a:txBody>
                  <a:tcPr marL="68580" marR="68580" marT="0" marB="0"/>
                </a:tc>
              </a:tr>
              <a:tr h="685800">
                <a:tc>
                  <a:txBody>
                    <a:bodyPr/>
                    <a:lstStyle/>
                    <a:p>
                      <a:pPr marL="0" marR="0">
                        <a:lnSpc>
                          <a:spcPct val="107000"/>
                        </a:lnSpc>
                        <a:spcBef>
                          <a:spcPts val="0"/>
                        </a:spcBef>
                        <a:spcAft>
                          <a:spcPts val="0"/>
                        </a:spcAft>
                      </a:pPr>
                      <a:r>
                        <a:rPr lang="en-IN" sz="1800">
                          <a:latin typeface="Calibri"/>
                          <a:ea typeface="Calibri"/>
                          <a:cs typeface="Times New Roman"/>
                        </a:rPr>
                        <a:t>RANDOM FOREST</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a:latin typeface="Calibri"/>
                          <a:ea typeface="Calibri"/>
                          <a:cs typeface="Times New Roman"/>
                        </a:rPr>
                        <a:t>0.989432</a:t>
                      </a:r>
                      <a:endParaRPr lang="en-US" sz="1100">
                        <a:latin typeface="Calibri"/>
                        <a:ea typeface="Calibri"/>
                        <a:cs typeface="Times New Roman"/>
                      </a:endParaRPr>
                    </a:p>
                  </a:txBody>
                  <a:tcPr marL="68580" marR="68580" marT="0" marB="0"/>
                </a:tc>
              </a:tr>
              <a:tr h="685800">
                <a:tc>
                  <a:txBody>
                    <a:bodyPr/>
                    <a:lstStyle/>
                    <a:p>
                      <a:pPr marL="0" marR="0">
                        <a:lnSpc>
                          <a:spcPct val="107000"/>
                        </a:lnSpc>
                        <a:spcBef>
                          <a:spcPts val="0"/>
                        </a:spcBef>
                        <a:spcAft>
                          <a:spcPts val="0"/>
                        </a:spcAft>
                      </a:pPr>
                      <a:r>
                        <a:rPr lang="en-IN" sz="1800">
                          <a:latin typeface="Calibri"/>
                          <a:ea typeface="Calibri"/>
                          <a:cs typeface="Times New Roman"/>
                        </a:rPr>
                        <a:t>KNEAREST NEIGHBORS</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a:latin typeface="Calibri"/>
                          <a:ea typeface="Calibri"/>
                          <a:cs typeface="Times New Roman"/>
                        </a:rPr>
                        <a:t>0.762045</a:t>
                      </a:r>
                      <a:endParaRPr lang="en-US" sz="1100">
                        <a:latin typeface="Calibri"/>
                        <a:ea typeface="Calibri"/>
                        <a:cs typeface="Times New Roman"/>
                      </a:endParaRPr>
                    </a:p>
                  </a:txBody>
                  <a:tcPr marL="68580" marR="68580" marT="0" marB="0"/>
                </a:tc>
              </a:tr>
              <a:tr h="685800">
                <a:tc>
                  <a:txBody>
                    <a:bodyPr/>
                    <a:lstStyle/>
                    <a:p>
                      <a:pPr marL="0" marR="0">
                        <a:lnSpc>
                          <a:spcPct val="107000"/>
                        </a:lnSpc>
                        <a:spcBef>
                          <a:spcPts val="0"/>
                        </a:spcBef>
                        <a:spcAft>
                          <a:spcPts val="0"/>
                        </a:spcAft>
                      </a:pPr>
                      <a:r>
                        <a:rPr lang="en-IN" sz="1800">
                          <a:latin typeface="Calibri"/>
                          <a:ea typeface="Calibri"/>
                          <a:cs typeface="Times New Roman"/>
                        </a:rPr>
                        <a:t>GRADIENT BOOSTING</a:t>
                      </a:r>
                      <a:endParaRPr lang="en-US" sz="1100">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IN" sz="1800" dirty="0">
                          <a:latin typeface="Calibri"/>
                          <a:ea typeface="Calibri"/>
                          <a:cs typeface="Times New Roman"/>
                        </a:rPr>
                        <a:t>0.979396</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With the </a:t>
            </a:r>
            <a:r>
              <a:rPr lang="en-US" dirty="0" err="1"/>
              <a:t>covid</a:t>
            </a:r>
            <a:r>
              <a:rPr lang="en-US" dirty="0"/>
              <a:t> 19 impact in the market, we have seen lot of changes in the car market. Now some cars are in demand hence making them costly and some are not in demand hence cheaper. </a:t>
            </a:r>
            <a:endParaRPr lang="en-US" dirty="0" smtClean="0"/>
          </a:p>
          <a:p>
            <a:r>
              <a:rPr lang="en-US" dirty="0" smtClean="0"/>
              <a:t>One </a:t>
            </a:r>
            <a:r>
              <a:rPr lang="en-US" dirty="0"/>
              <a:t>of our clients works with small traders, who sell used cars. With the change in market due to </a:t>
            </a:r>
            <a:r>
              <a:rPr lang="en-US" dirty="0" err="1"/>
              <a:t>covid</a:t>
            </a:r>
            <a:r>
              <a:rPr lang="en-US" dirty="0"/>
              <a:t> 19 impact, our client is facing problems with their previous car price valuation machine learning models. </a:t>
            </a:r>
            <a:endParaRPr lang="en-US" dirty="0" smtClean="0"/>
          </a:p>
          <a:p>
            <a:r>
              <a:rPr lang="en-US" dirty="0" smtClean="0"/>
              <a:t>So</a:t>
            </a:r>
            <a:r>
              <a:rPr lang="en-US" dirty="0"/>
              <a:t>, they are looking for new machine learning models from new data. We have to make car price valuation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INTERPRETATION OF RESULTS</a:t>
            </a:r>
            <a:endParaRPr lang="en-US" dirty="0"/>
          </a:p>
        </p:txBody>
      </p:sp>
      <p:sp>
        <p:nvSpPr>
          <p:cNvPr id="3" name="Content Placeholder 2"/>
          <p:cNvSpPr>
            <a:spLocks noGrp="1"/>
          </p:cNvSpPr>
          <p:nvPr>
            <p:ph idx="1"/>
          </p:nvPr>
        </p:nvSpPr>
        <p:spPr/>
        <p:txBody>
          <a:bodyPr>
            <a:normAutofit/>
          </a:bodyPr>
          <a:lstStyle/>
          <a:p>
            <a:r>
              <a:rPr lang="en-US" dirty="0" smtClean="0"/>
              <a:t>The difference between the r2 score and </a:t>
            </a:r>
            <a:r>
              <a:rPr lang="en-US" dirty="0" err="1" smtClean="0"/>
              <a:t>cv</a:t>
            </a:r>
            <a:r>
              <a:rPr lang="en-US" dirty="0" smtClean="0"/>
              <a:t> score is minimum for the Random Forest </a:t>
            </a:r>
            <a:r>
              <a:rPr lang="en-US" dirty="0" err="1" smtClean="0"/>
              <a:t>Regressor</a:t>
            </a:r>
            <a:r>
              <a:rPr lang="en-US" dirty="0" smtClean="0"/>
              <a:t>. </a:t>
            </a:r>
          </a:p>
          <a:p>
            <a:r>
              <a:rPr lang="en-US" dirty="0" smtClean="0"/>
              <a:t>So, we will apply </a:t>
            </a:r>
            <a:r>
              <a:rPr lang="en-US" dirty="0" err="1" smtClean="0"/>
              <a:t>hyperparameter</a:t>
            </a:r>
            <a:r>
              <a:rPr lang="en-US" dirty="0" smtClean="0"/>
              <a:t> tuning on Random Forest </a:t>
            </a:r>
            <a:r>
              <a:rPr lang="en-US" dirty="0" err="1"/>
              <a:t>R</a:t>
            </a:r>
            <a:r>
              <a:rPr lang="en-US" dirty="0" err="1" smtClean="0"/>
              <a:t>egressor</a:t>
            </a:r>
            <a:r>
              <a:rPr lang="en-US" dirty="0" smtClean="0"/>
              <a:t>.</a:t>
            </a:r>
          </a:p>
          <a:p>
            <a:r>
              <a:rPr lang="en-US" dirty="0" smtClean="0"/>
              <a:t>After applying grid search CV, we got 89% r2 score which is 10% less than the original model, so we saved the model with default parameters.</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a:bodyPr>
          <a:lstStyle/>
          <a:p>
            <a:r>
              <a:rPr lang="en-IN" dirty="0"/>
              <a:t>We have got insights about collecting the data and then using to solve real life problems.</a:t>
            </a:r>
            <a:endParaRPr lang="en-US" dirty="0"/>
          </a:p>
          <a:p>
            <a:r>
              <a:rPr lang="en-IN" dirty="0"/>
              <a:t>Performing data cleaning, data pre-processing are difficult but interesting steps in the process of reaching the end goal.</a:t>
            </a:r>
            <a:endParaRPr lang="en-US" dirty="0"/>
          </a:p>
          <a:p>
            <a:r>
              <a:rPr lang="en-IN" dirty="0"/>
              <a:t>Machine learning models help us in predicting the dependent variable with the help of independent variables.</a:t>
            </a:r>
            <a:endParaRPr lang="en-US" dirty="0"/>
          </a:p>
          <a:p>
            <a:r>
              <a:rPr lang="en-IN" dirty="0"/>
              <a:t>We have finalised Random Forest as the best model and saved it in </a:t>
            </a:r>
            <a:r>
              <a:rPr lang="en-IN" dirty="0" err="1"/>
              <a:t>pkl</a:t>
            </a:r>
            <a:r>
              <a:rPr lang="en-IN" dirty="0"/>
              <a:t> format. </a:t>
            </a: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COLLECTING THE DATA</a:t>
            </a:r>
            <a:endParaRPr lang="en-US" dirty="0"/>
          </a:p>
        </p:txBody>
      </p:sp>
      <p:sp>
        <p:nvSpPr>
          <p:cNvPr id="3" name="Content Placeholder 2"/>
          <p:cNvSpPr>
            <a:spLocks noGrp="1"/>
          </p:cNvSpPr>
          <p:nvPr>
            <p:ph idx="1"/>
          </p:nvPr>
        </p:nvSpPr>
        <p:spPr/>
        <p:txBody>
          <a:bodyPr/>
          <a:lstStyle/>
          <a:p>
            <a:r>
              <a:rPr lang="en-US" dirty="0" smtClean="0"/>
              <a:t>We collected the data from the website of cars24. </a:t>
            </a:r>
          </a:p>
          <a:p>
            <a:r>
              <a:rPr lang="en-US" dirty="0" smtClean="0"/>
              <a:t>We scraped data using selenium.</a:t>
            </a:r>
          </a:p>
          <a:p>
            <a:r>
              <a:rPr lang="en-US" dirty="0" smtClean="0"/>
              <a:t>We received 2324 data points for the data.</a:t>
            </a:r>
          </a:p>
          <a:p>
            <a:r>
              <a:rPr lang="en-US" dirty="0" smtClean="0"/>
              <a:t>The dependent variable is the price of the car.</a:t>
            </a:r>
          </a:p>
          <a:p>
            <a:r>
              <a:rPr lang="en-US" dirty="0" smtClean="0"/>
              <a:t>The independent variables are fuel, transmission, km driven, year and model of the car.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THE PROBLEM</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lgn="just">
              <a:buNone/>
            </a:pPr>
            <a:r>
              <a:rPr lang="en-US" dirty="0" smtClean="0"/>
              <a:t>This machine learning problem is characterized as supervised learning.</a:t>
            </a:r>
          </a:p>
          <a:p>
            <a:pPr marL="514350" indent="-514350">
              <a:buNone/>
            </a:pPr>
            <a:endParaRPr lang="en-US" dirty="0" smtClean="0"/>
          </a:p>
          <a:p>
            <a:pPr marL="514350" indent="-514350">
              <a:buNone/>
            </a:pPr>
            <a:r>
              <a:rPr lang="en-US" b="1" dirty="0" smtClean="0"/>
              <a:t>SUPERVISED LEARNING</a:t>
            </a:r>
            <a:r>
              <a:rPr lang="en-US" dirty="0" smtClean="0"/>
              <a:t>: In supervised learning, we are given a dataset along with the correct output , and thus we are able to find a relationship between input and output.</a:t>
            </a:r>
          </a:p>
          <a:p>
            <a:pPr marL="514350" indent="-514350">
              <a:buNone/>
            </a:pPr>
            <a:endParaRPr lang="en-US" dirty="0" smtClean="0"/>
          </a:p>
          <a:p>
            <a:pPr marL="514350" indent="-514350">
              <a:buNone/>
            </a:pPr>
            <a:r>
              <a:rPr lang="en-US" b="1" dirty="0" smtClean="0"/>
              <a:t>REGRESSION PROBLEM</a:t>
            </a:r>
            <a:r>
              <a:rPr lang="en-US" dirty="0" smtClean="0"/>
              <a:t>: As we dealing with continuous target variable, it means that our goal to map input variable to some continuous function. This is called regression problem.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GOAL</a:t>
            </a:r>
            <a:endParaRPr lang="en-US" dirty="0"/>
          </a:p>
        </p:txBody>
      </p:sp>
      <p:sp>
        <p:nvSpPr>
          <p:cNvPr id="3" name="Content Placeholder 2"/>
          <p:cNvSpPr>
            <a:spLocks noGrp="1"/>
          </p:cNvSpPr>
          <p:nvPr>
            <p:ph idx="1"/>
          </p:nvPr>
        </p:nvSpPr>
        <p:spPr/>
        <p:txBody>
          <a:bodyPr>
            <a:normAutofit/>
          </a:bodyPr>
          <a:lstStyle/>
          <a:p>
            <a:r>
              <a:rPr lang="en-US" dirty="0" smtClean="0"/>
              <a:t>We</a:t>
            </a:r>
            <a:r>
              <a:rPr lang="en-US" dirty="0" smtClean="0"/>
              <a:t> are required to model the price of cars with the available independent variables.</a:t>
            </a:r>
          </a:p>
          <a:p>
            <a:r>
              <a:rPr lang="en-US" dirty="0" smtClean="0"/>
              <a:t> This model will then be used by the management to understand how exactly the prices vary with the variables. </a:t>
            </a:r>
          </a:p>
          <a:p>
            <a:r>
              <a:rPr lang="en-US" dirty="0" smtClean="0"/>
              <a:t>Further, the model will be a good way for the management to understand the pricing dynamics of a new market.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CATEGORICAL DATA</a:t>
            </a:r>
            <a:endParaRPr lang="en-US" dirty="0"/>
          </a:p>
        </p:txBody>
      </p:sp>
      <p:sp>
        <p:nvSpPr>
          <p:cNvPr id="3" name="Text Placeholder 2"/>
          <p:cNvSpPr>
            <a:spLocks noGrp="1"/>
          </p:cNvSpPr>
          <p:nvPr>
            <p:ph type="body" idx="1"/>
          </p:nvPr>
        </p:nvSpPr>
        <p:spPr/>
        <p:txBody>
          <a:bodyPr/>
          <a:lstStyle/>
          <a:p>
            <a:r>
              <a:rPr lang="en-US" dirty="0" smtClean="0"/>
              <a:t>FUEL</a:t>
            </a:r>
            <a:endParaRPr lang="en-US" dirty="0"/>
          </a:p>
        </p:txBody>
      </p:sp>
      <p:sp>
        <p:nvSpPr>
          <p:cNvPr id="5" name="Text Placeholder 4"/>
          <p:cNvSpPr>
            <a:spLocks noGrp="1"/>
          </p:cNvSpPr>
          <p:nvPr>
            <p:ph type="body" sz="half" idx="3"/>
          </p:nvPr>
        </p:nvSpPr>
        <p:spPr/>
        <p:txBody>
          <a:bodyPr/>
          <a:lstStyle/>
          <a:p>
            <a:r>
              <a:rPr lang="en-US" dirty="0" smtClean="0"/>
              <a:t>TRANSMISSION</a:t>
            </a:r>
            <a:endParaRPr lang="en-US" dirty="0"/>
          </a:p>
        </p:txBody>
      </p:sp>
      <p:pic>
        <p:nvPicPr>
          <p:cNvPr id="8" name="Content Placeholder 7" descr="2.png"/>
          <p:cNvPicPr>
            <a:picLocks noGrp="1" noChangeAspect="1"/>
          </p:cNvPicPr>
          <p:nvPr>
            <p:ph sz="quarter" idx="2"/>
          </p:nvPr>
        </p:nvPicPr>
        <p:blipFill>
          <a:blip r:embed="rId2"/>
          <a:stretch>
            <a:fillRect/>
          </a:stretch>
        </p:blipFill>
        <p:spPr>
          <a:xfrm>
            <a:off x="304800" y="2362200"/>
            <a:ext cx="3823870" cy="3632677"/>
          </a:xfrm>
        </p:spPr>
      </p:pic>
      <p:pic>
        <p:nvPicPr>
          <p:cNvPr id="7" name="Content Placeholder 6" descr="1.png"/>
          <p:cNvPicPr>
            <a:picLocks noGrp="1" noChangeAspect="1"/>
          </p:cNvPicPr>
          <p:nvPr>
            <p:ph sz="quarter" idx="4"/>
          </p:nvPr>
        </p:nvPicPr>
        <p:blipFill>
          <a:blip r:embed="rId3"/>
          <a:stretch>
            <a:fillRect/>
          </a:stretch>
        </p:blipFill>
        <p:spPr>
          <a:xfrm>
            <a:off x="4765014" y="2286000"/>
            <a:ext cx="4378986" cy="375558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DISTRIBUTION OF CAR MODELS </a:t>
            </a:r>
            <a:endParaRPr lang="en-US" dirty="0"/>
          </a:p>
        </p:txBody>
      </p:sp>
      <p:pic>
        <p:nvPicPr>
          <p:cNvPr id="4" name="Content Placeholder 3" descr="3.png"/>
          <p:cNvPicPr>
            <a:picLocks noGrp="1" noChangeAspect="1"/>
          </p:cNvPicPr>
          <p:nvPr>
            <p:ph idx="1"/>
          </p:nvPr>
        </p:nvPicPr>
        <p:blipFill>
          <a:blip r:embed="rId2"/>
          <a:stretch>
            <a:fillRect/>
          </a:stretch>
        </p:blipFill>
        <p:spPr>
          <a:xfrm>
            <a:off x="457200" y="2413820"/>
            <a:ext cx="8229600" cy="3081285"/>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YEARS VS PURCHASED CARS</a:t>
            </a:r>
            <a:endParaRPr lang="en-US" dirty="0"/>
          </a:p>
        </p:txBody>
      </p:sp>
      <p:pic>
        <p:nvPicPr>
          <p:cNvPr id="4" name="Content Placeholder 3" descr="4.png"/>
          <p:cNvPicPr>
            <a:picLocks noGrp="1" noChangeAspect="1"/>
          </p:cNvPicPr>
          <p:nvPr>
            <p:ph idx="1"/>
          </p:nvPr>
        </p:nvPicPr>
        <p:blipFill>
          <a:blip r:embed="rId2"/>
          <a:stretch>
            <a:fillRect/>
          </a:stretch>
        </p:blipFill>
        <p:spPr>
          <a:xfrm>
            <a:off x="2101287" y="2068082"/>
            <a:ext cx="4941426" cy="377276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COUNT PLOT FOR TRANSMISSION AND FUEL</a:t>
            </a:r>
            <a:endParaRPr lang="en-US" dirty="0"/>
          </a:p>
        </p:txBody>
      </p:sp>
      <p:pic>
        <p:nvPicPr>
          <p:cNvPr id="4" name="Content Placeholder 3" descr="5.png"/>
          <p:cNvPicPr>
            <a:picLocks noGrp="1" noChangeAspect="1"/>
          </p:cNvPicPr>
          <p:nvPr>
            <p:ph idx="1"/>
          </p:nvPr>
        </p:nvPicPr>
        <p:blipFill>
          <a:blip r:embed="rId2"/>
          <a:stretch>
            <a:fillRect/>
          </a:stretch>
        </p:blipFill>
        <p:spPr>
          <a:xfrm>
            <a:off x="1140282" y="1600200"/>
            <a:ext cx="6863435" cy="470852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30</TotalTime>
  <Words>654</Words>
  <Application>Microsoft Office PowerPoint</Application>
  <PresentationFormat>On-screen Show (4:3)</PresentationFormat>
  <Paragraphs>100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Apex</vt:lpstr>
      <vt:lpstr>CAR PRICE PREDICTION PROJECT</vt:lpstr>
      <vt:lpstr>PROBLEM STATEMENT</vt:lpstr>
      <vt:lpstr>COLLECTING THE DATA</vt:lpstr>
      <vt:lpstr>UNDERSTANDING THE PROBLEM</vt:lpstr>
      <vt:lpstr>BUSINESS GOAL</vt:lpstr>
      <vt:lpstr>DISTRIBUTION OF CATEGORICAL DATA</vt:lpstr>
      <vt:lpstr>DISTRIBUTION OF CAR MODELS </vt:lpstr>
      <vt:lpstr>YEARS VS PURCHASED CARS</vt:lpstr>
      <vt:lpstr>COUNT PLOT FOR TRANSMISSION AND FUEL</vt:lpstr>
      <vt:lpstr>DISTRIBUTION OF CONTINUOUS DATA</vt:lpstr>
      <vt:lpstr>CORRELATION MATRIX</vt:lpstr>
      <vt:lpstr>RELATION WITH FEATURES</vt:lpstr>
      <vt:lpstr>BOXPLOT</vt:lpstr>
      <vt:lpstr>SKEWNESS AND OUTLIERS</vt:lpstr>
      <vt:lpstr>TOOLS USED</vt:lpstr>
      <vt:lpstr>ALGORITHMS USED</vt:lpstr>
      <vt:lpstr>EVALUATION</vt:lpstr>
      <vt:lpstr>REGRESSION ALGORITHM RESULTS</vt:lpstr>
      <vt:lpstr>CROSS VALIDATION SCORE</vt:lpstr>
      <vt:lpstr>INTERPRETATION OF 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PROJECT</dc:title>
  <dc:creator>HP</dc:creator>
  <cp:lastModifiedBy>HP</cp:lastModifiedBy>
  <cp:revision>1</cp:revision>
  <dcterms:created xsi:type="dcterms:W3CDTF">2021-11-11T22:01:03Z</dcterms:created>
  <dcterms:modified xsi:type="dcterms:W3CDTF">2021-11-11T22:31:28Z</dcterms:modified>
</cp:coreProperties>
</file>