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7" r:id="rId2"/>
  </p:sldIdLst>
  <p:sldSz cx="43200638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A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0"/>
    <p:restoredTop sz="94655"/>
  </p:normalViewPr>
  <p:slideViewPr>
    <p:cSldViewPr snapToGrid="0" snapToObjects="1">
      <p:cViewPr varScale="1">
        <p:scale>
          <a:sx n="25" d="100"/>
          <a:sy n="25" d="100"/>
        </p:scale>
        <p:origin x="422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04D4B4-9A71-C34C-A589-7C4C3FC6D774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42900" y="1143000"/>
            <a:ext cx="61722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34C11-95BE-094F-B7BA-B3DCAFD768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398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110235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1pPr>
    <a:lvl2pPr marL="1555118" algn="l" defTabSz="3110235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2pPr>
    <a:lvl3pPr marL="3110235" algn="l" defTabSz="3110235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3pPr>
    <a:lvl4pPr marL="4665354" algn="l" defTabSz="3110235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4pPr>
    <a:lvl5pPr marL="6220472" algn="l" defTabSz="3110235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5pPr>
    <a:lvl6pPr marL="7775589" algn="l" defTabSz="3110235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6pPr>
    <a:lvl7pPr marL="9330707" algn="l" defTabSz="3110235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7pPr>
    <a:lvl8pPr marL="10885825" algn="l" defTabSz="3110235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8pPr>
    <a:lvl9pPr marL="12440943" algn="l" defTabSz="3110235" rtl="0" eaLnBrk="1" latinLnBrk="0" hangingPunct="1">
      <a:defRPr sz="408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00080" y="3534924"/>
            <a:ext cx="32400479" cy="7519835"/>
          </a:xfrm>
        </p:spPr>
        <p:txBody>
          <a:bodyPr anchor="b"/>
          <a:lstStyle>
            <a:lvl1pPr algn="ctr">
              <a:defRPr sz="18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400080" y="11344752"/>
            <a:ext cx="32400479" cy="5214884"/>
          </a:xfrm>
        </p:spPr>
        <p:txBody>
          <a:bodyPr/>
          <a:lstStyle>
            <a:lvl1pPr marL="0" indent="0" algn="ctr">
              <a:buNone/>
              <a:defRPr sz="7559"/>
            </a:lvl1pPr>
            <a:lvl2pPr marL="1439951" indent="0" algn="ctr">
              <a:buNone/>
              <a:defRPr sz="6299"/>
            </a:lvl2pPr>
            <a:lvl3pPr marL="2879903" indent="0" algn="ctr">
              <a:buNone/>
              <a:defRPr sz="5669"/>
            </a:lvl3pPr>
            <a:lvl4pPr marL="4319854" indent="0" algn="ctr">
              <a:buNone/>
              <a:defRPr sz="5039"/>
            </a:lvl4pPr>
            <a:lvl5pPr marL="5759806" indent="0" algn="ctr">
              <a:buNone/>
              <a:defRPr sz="5039"/>
            </a:lvl5pPr>
            <a:lvl6pPr marL="7199757" indent="0" algn="ctr">
              <a:buNone/>
              <a:defRPr sz="5039"/>
            </a:lvl6pPr>
            <a:lvl7pPr marL="8639708" indent="0" algn="ctr">
              <a:buNone/>
              <a:defRPr sz="5039"/>
            </a:lvl7pPr>
            <a:lvl8pPr marL="10079660" indent="0" algn="ctr">
              <a:buNone/>
              <a:defRPr sz="5039"/>
            </a:lvl8pPr>
            <a:lvl9pPr marL="11519611" indent="0" algn="ctr">
              <a:buNone/>
              <a:defRPr sz="5039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5E84-710C-BE48-8A59-D7DC927C5B0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F249-97BB-CF4E-8B5D-DE13908B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2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5E84-710C-BE48-8A59-D7DC927C5B0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F249-97BB-CF4E-8B5D-DE13908B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941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5456" y="1149975"/>
            <a:ext cx="9315138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70044" y="1149975"/>
            <a:ext cx="27405405" cy="18304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5E84-710C-BE48-8A59-D7DC927C5B0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F249-97BB-CF4E-8B5D-DE13908B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49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5E84-710C-BE48-8A59-D7DC927C5B0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F249-97BB-CF4E-8B5D-DE13908B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46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544" y="5384885"/>
            <a:ext cx="37260550" cy="8984801"/>
          </a:xfrm>
        </p:spPr>
        <p:txBody>
          <a:bodyPr anchor="b"/>
          <a:lstStyle>
            <a:lvl1pPr>
              <a:defRPr sz="1889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544" y="14454685"/>
            <a:ext cx="37260550" cy="4724895"/>
          </a:xfrm>
        </p:spPr>
        <p:txBody>
          <a:bodyPr/>
          <a:lstStyle>
            <a:lvl1pPr marL="0" indent="0">
              <a:buNone/>
              <a:defRPr sz="7559">
                <a:solidFill>
                  <a:schemeClr val="tx1">
                    <a:tint val="75000"/>
                  </a:schemeClr>
                </a:solidFill>
              </a:defRPr>
            </a:lvl1pPr>
            <a:lvl2pPr marL="143995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2pPr>
            <a:lvl3pPr marL="2879903" indent="0">
              <a:buNone/>
              <a:defRPr sz="5669">
                <a:solidFill>
                  <a:schemeClr val="tx1">
                    <a:tint val="75000"/>
                  </a:schemeClr>
                </a:solidFill>
              </a:defRPr>
            </a:lvl3pPr>
            <a:lvl4pPr marL="4319854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4pPr>
            <a:lvl5pPr marL="5759806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5pPr>
            <a:lvl6pPr marL="7199757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6pPr>
            <a:lvl7pPr marL="8639708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7pPr>
            <a:lvl8pPr marL="10079660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8pPr>
            <a:lvl9pPr marL="11519611" indent="0">
              <a:buNone/>
              <a:defRPr sz="503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5E84-710C-BE48-8A59-D7DC927C5B0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F249-97BB-CF4E-8B5D-DE13908B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798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70044" y="5749874"/>
            <a:ext cx="18360271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70323" y="5749874"/>
            <a:ext cx="18360271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5E84-710C-BE48-8A59-D7DC927C5B0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F249-97BB-CF4E-8B5D-DE13908B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3666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1" y="1149976"/>
            <a:ext cx="37260550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673" y="5294885"/>
            <a:ext cx="18275893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673" y="7889827"/>
            <a:ext cx="18275893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70323" y="5294885"/>
            <a:ext cx="18365898" cy="2594941"/>
          </a:xfrm>
        </p:spPr>
        <p:txBody>
          <a:bodyPr anchor="b"/>
          <a:lstStyle>
            <a:lvl1pPr marL="0" indent="0">
              <a:buNone/>
              <a:defRPr sz="7559" b="1"/>
            </a:lvl1pPr>
            <a:lvl2pPr marL="1439951" indent="0">
              <a:buNone/>
              <a:defRPr sz="6299" b="1"/>
            </a:lvl2pPr>
            <a:lvl3pPr marL="2879903" indent="0">
              <a:buNone/>
              <a:defRPr sz="5669" b="1"/>
            </a:lvl3pPr>
            <a:lvl4pPr marL="4319854" indent="0">
              <a:buNone/>
              <a:defRPr sz="5039" b="1"/>
            </a:lvl4pPr>
            <a:lvl5pPr marL="5759806" indent="0">
              <a:buNone/>
              <a:defRPr sz="5039" b="1"/>
            </a:lvl5pPr>
            <a:lvl6pPr marL="7199757" indent="0">
              <a:buNone/>
              <a:defRPr sz="5039" b="1"/>
            </a:lvl6pPr>
            <a:lvl7pPr marL="8639708" indent="0">
              <a:buNone/>
              <a:defRPr sz="5039" b="1"/>
            </a:lvl7pPr>
            <a:lvl8pPr marL="10079660" indent="0">
              <a:buNone/>
              <a:defRPr sz="5039" b="1"/>
            </a:lvl8pPr>
            <a:lvl9pPr marL="11519611" indent="0">
              <a:buNone/>
              <a:defRPr sz="5039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70323" y="7889827"/>
            <a:ext cx="18365898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5E84-710C-BE48-8A59-D7DC927C5B0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F249-97BB-CF4E-8B5D-DE13908B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511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5E84-710C-BE48-8A59-D7DC927C5B0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F249-97BB-CF4E-8B5D-DE13908B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708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5E84-710C-BE48-8A59-D7DC927C5B0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F249-97BB-CF4E-8B5D-DE13908B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560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439968"/>
            <a:ext cx="13933329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5898" y="3109933"/>
            <a:ext cx="21870323" cy="15349662"/>
          </a:xfrm>
        </p:spPr>
        <p:txBody>
          <a:bodyPr/>
          <a:lstStyle>
            <a:lvl1pPr>
              <a:defRPr sz="10078"/>
            </a:lvl1pPr>
            <a:lvl2pPr>
              <a:defRPr sz="8819"/>
            </a:lvl2pPr>
            <a:lvl3pPr>
              <a:defRPr sz="7559"/>
            </a:lvl3pPr>
            <a:lvl4pPr>
              <a:defRPr sz="6299"/>
            </a:lvl4pPr>
            <a:lvl5pPr>
              <a:defRPr sz="6299"/>
            </a:lvl5pPr>
            <a:lvl6pPr>
              <a:defRPr sz="6299"/>
            </a:lvl6pPr>
            <a:lvl7pPr>
              <a:defRPr sz="6299"/>
            </a:lvl7pPr>
            <a:lvl8pPr>
              <a:defRPr sz="6299"/>
            </a:lvl8pPr>
            <a:lvl9pPr>
              <a:defRPr sz="62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6479857"/>
            <a:ext cx="13933329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5E84-710C-BE48-8A59-D7DC927C5B0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F249-97BB-CF4E-8B5D-DE13908B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270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672" y="1439968"/>
            <a:ext cx="13933329" cy="5039889"/>
          </a:xfrm>
        </p:spPr>
        <p:txBody>
          <a:bodyPr anchor="b"/>
          <a:lstStyle>
            <a:lvl1pPr>
              <a:defRPr sz="1007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5898" y="3109933"/>
            <a:ext cx="21870323" cy="15349662"/>
          </a:xfrm>
        </p:spPr>
        <p:txBody>
          <a:bodyPr anchor="t"/>
          <a:lstStyle>
            <a:lvl1pPr marL="0" indent="0">
              <a:buNone/>
              <a:defRPr sz="10078"/>
            </a:lvl1pPr>
            <a:lvl2pPr marL="1439951" indent="0">
              <a:buNone/>
              <a:defRPr sz="8819"/>
            </a:lvl2pPr>
            <a:lvl3pPr marL="2879903" indent="0">
              <a:buNone/>
              <a:defRPr sz="7559"/>
            </a:lvl3pPr>
            <a:lvl4pPr marL="4319854" indent="0">
              <a:buNone/>
              <a:defRPr sz="6299"/>
            </a:lvl4pPr>
            <a:lvl5pPr marL="5759806" indent="0">
              <a:buNone/>
              <a:defRPr sz="6299"/>
            </a:lvl5pPr>
            <a:lvl6pPr marL="7199757" indent="0">
              <a:buNone/>
              <a:defRPr sz="6299"/>
            </a:lvl6pPr>
            <a:lvl7pPr marL="8639708" indent="0">
              <a:buNone/>
              <a:defRPr sz="6299"/>
            </a:lvl7pPr>
            <a:lvl8pPr marL="10079660" indent="0">
              <a:buNone/>
              <a:defRPr sz="6299"/>
            </a:lvl8pPr>
            <a:lvl9pPr marL="11519611" indent="0">
              <a:buNone/>
              <a:defRPr sz="62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672" y="6479857"/>
            <a:ext cx="13933329" cy="12004738"/>
          </a:xfrm>
        </p:spPr>
        <p:txBody>
          <a:bodyPr/>
          <a:lstStyle>
            <a:lvl1pPr marL="0" indent="0">
              <a:buNone/>
              <a:defRPr sz="5039"/>
            </a:lvl1pPr>
            <a:lvl2pPr marL="1439951" indent="0">
              <a:buNone/>
              <a:defRPr sz="4409"/>
            </a:lvl2pPr>
            <a:lvl3pPr marL="2879903" indent="0">
              <a:buNone/>
              <a:defRPr sz="3779"/>
            </a:lvl3pPr>
            <a:lvl4pPr marL="4319854" indent="0">
              <a:buNone/>
              <a:defRPr sz="3150"/>
            </a:lvl4pPr>
            <a:lvl5pPr marL="5759806" indent="0">
              <a:buNone/>
              <a:defRPr sz="3150"/>
            </a:lvl5pPr>
            <a:lvl6pPr marL="7199757" indent="0">
              <a:buNone/>
              <a:defRPr sz="3150"/>
            </a:lvl6pPr>
            <a:lvl7pPr marL="8639708" indent="0">
              <a:buNone/>
              <a:defRPr sz="3150"/>
            </a:lvl7pPr>
            <a:lvl8pPr marL="10079660" indent="0">
              <a:buNone/>
              <a:defRPr sz="3150"/>
            </a:lvl8pPr>
            <a:lvl9pPr marL="11519611" indent="0">
              <a:buNone/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FC5E84-710C-BE48-8A59-D7DC927C5B0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DCF249-97BB-CF4E-8B5D-DE13908B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864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70044" y="1149976"/>
            <a:ext cx="37260550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0044" y="5749874"/>
            <a:ext cx="37260550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70044" y="20019561"/>
            <a:ext cx="9720144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C5E84-710C-BE48-8A59-D7DC927C5B08}" type="datetimeFigureOut">
              <a:rPr lang="en-US" smtClean="0"/>
              <a:t>12/7/2024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10212" y="20019561"/>
            <a:ext cx="14580215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10450" y="20019561"/>
            <a:ext cx="9720144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7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DCF249-97BB-CF4E-8B5D-DE13908B8A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76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2879903" rtl="0" eaLnBrk="1" latinLnBrk="0" hangingPunct="1">
        <a:lnSpc>
          <a:spcPct val="90000"/>
        </a:lnSpc>
        <a:spcBef>
          <a:spcPct val="0"/>
        </a:spcBef>
        <a:buNone/>
        <a:defRPr sz="138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19976" indent="-719976" algn="l" defTabSz="2879903" rtl="0" eaLnBrk="1" latinLnBrk="0" hangingPunct="1">
        <a:lnSpc>
          <a:spcPct val="90000"/>
        </a:lnSpc>
        <a:spcBef>
          <a:spcPts val="3150"/>
        </a:spcBef>
        <a:buFont typeface="Arial" panose="020B0604020202020204" pitchFamily="34" charset="0"/>
        <a:buChar char="•"/>
        <a:defRPr sz="8819" kern="1200">
          <a:solidFill>
            <a:schemeClr val="tx1"/>
          </a:solidFill>
          <a:latin typeface="+mn-lt"/>
          <a:ea typeface="+mn-ea"/>
          <a:cs typeface="+mn-cs"/>
        </a:defRPr>
      </a:lvl1pPr>
      <a:lvl2pPr marL="215992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7559" kern="1200">
          <a:solidFill>
            <a:schemeClr val="tx1"/>
          </a:solidFill>
          <a:latin typeface="+mn-lt"/>
          <a:ea typeface="+mn-ea"/>
          <a:cs typeface="+mn-cs"/>
        </a:defRPr>
      </a:lvl2pPr>
      <a:lvl3pPr marL="3599879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6299" kern="1200">
          <a:solidFill>
            <a:schemeClr val="tx1"/>
          </a:solidFill>
          <a:latin typeface="+mn-lt"/>
          <a:ea typeface="+mn-ea"/>
          <a:cs typeface="+mn-cs"/>
        </a:defRPr>
      </a:lvl3pPr>
      <a:lvl4pPr marL="5039830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6479781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919733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9359684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799636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2239587" indent="-719976" algn="l" defTabSz="2879903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1pPr>
      <a:lvl2pPr marL="143995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2pPr>
      <a:lvl3pPr marL="2879903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3pPr>
      <a:lvl4pPr marL="4319854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4pPr>
      <a:lvl5pPr marL="5759806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5pPr>
      <a:lvl6pPr marL="7199757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6pPr>
      <a:lvl7pPr marL="8639708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7pPr>
      <a:lvl8pPr marL="10079660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8pPr>
      <a:lvl9pPr marL="11519611" algn="l" defTabSz="2879903" rtl="0" eaLnBrk="1" latinLnBrk="0" hangingPunct="1">
        <a:defRPr sz="566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E1CBA88-79A3-3D82-E9CC-C1979A5721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B9D7E975-9161-4F2D-AC53-69E1912F6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200637" cy="215995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827DC2C4-B485-428A-BF4A-472D2967F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390401" y="10506436"/>
            <a:ext cx="11664172" cy="10079779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63E6235-1649-4B47-9862-4026FC473B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697983" y="1963027"/>
            <a:ext cx="14216571" cy="1766223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8D986E0-7C66-0F6D-5E2D-BF0C631A55C1}"/>
              </a:ext>
            </a:extLst>
          </p:cNvPr>
          <p:cNvSpPr txBox="1"/>
          <p:nvPr/>
        </p:nvSpPr>
        <p:spPr>
          <a:xfrm>
            <a:off x="26718935" y="3257540"/>
            <a:ext cx="14216571" cy="5967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900"/>
              </a:spcAft>
            </a:pPr>
            <a:r>
              <a:rPr lang="en-US" altLang="zh-CN" sz="13800" b="1" i="0" kern="12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COOP in OPS </a:t>
            </a:r>
            <a:r>
              <a:rPr lang="en-US" altLang="zh-CN" sz="13800" b="1" kern="12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UX-Designer</a:t>
            </a:r>
            <a:endParaRPr lang="en-US" altLang="zh-CN" sz="13800" b="1" i="0" kern="12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877E91A-7E54-8AE6-2DA6-08AF293AC2D0}"/>
              </a:ext>
            </a:extLst>
          </p:cNvPr>
          <p:cNvSpPr txBox="1"/>
          <p:nvPr/>
        </p:nvSpPr>
        <p:spPr>
          <a:xfrm>
            <a:off x="1942488" y="1456017"/>
            <a:ext cx="22402716" cy="26394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54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About OPS</a:t>
            </a:r>
          </a:p>
          <a:p>
            <a:pPr marL="685800" indent="-6858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Ontario Public Service (OPS) delivers public services across healthcare, education, and public safety. </a:t>
            </a:r>
          </a:p>
          <a:p>
            <a:pPr marL="685800" indent="-685800" defTabSz="9144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altLang="zh-CN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 worked in the </a:t>
            </a:r>
            <a:r>
              <a:rPr lang="en-US" altLang="zh-CN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CAC QA department</a:t>
            </a:r>
            <a:r>
              <a:rPr lang="en-US" altLang="zh-CN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under the Treasury Board Secretariat, focusing on </a:t>
            </a:r>
            <a:r>
              <a:rPr lang="en-US" altLang="zh-CN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quality assurance</a:t>
            </a:r>
            <a:r>
              <a:rPr lang="en-US" altLang="zh-CN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and </a:t>
            </a:r>
            <a:r>
              <a:rPr lang="en-US" altLang="zh-CN" sz="32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accessibility</a:t>
            </a:r>
            <a:r>
              <a:rPr lang="en-US" altLang="zh-CN" sz="3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to support inclusive digital services.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0275DAE-2CF7-1DFB-57A1-D4ED530D1E1A}"/>
              </a:ext>
            </a:extLst>
          </p:cNvPr>
          <p:cNvSpPr txBox="1"/>
          <p:nvPr/>
        </p:nvSpPr>
        <p:spPr>
          <a:xfrm>
            <a:off x="27048119" y="10198943"/>
            <a:ext cx="13516298" cy="4226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altLang="zh-CN" sz="4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Student Name: </a:t>
            </a:r>
            <a:r>
              <a:rPr lang="en-US" altLang="zh-CN" sz="4800" b="1" kern="12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Xuefei</a:t>
            </a:r>
            <a:r>
              <a:rPr lang="en-US" altLang="zh-CN" sz="4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 Ma</a:t>
            </a:r>
          </a:p>
          <a:p>
            <a:pPr algn="ctr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altLang="zh-CN" sz="4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Academic Concentration: User Experience Design</a:t>
            </a:r>
          </a:p>
          <a:p>
            <a:pPr algn="ctr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altLang="zh-CN" sz="4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Co-op Company Name: Ontario Public Service</a:t>
            </a:r>
          </a:p>
          <a:p>
            <a:pPr algn="ctr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altLang="zh-CN" sz="4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Job Title: Co-op UX Designer</a:t>
            </a:r>
          </a:p>
          <a:p>
            <a:pPr algn="ctr" defTabSz="91440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</a:pPr>
            <a:r>
              <a:rPr lang="en-US" altLang="zh-CN" sz="4800" b="1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rPr>
              <a:t>Co-op Term: 2024/9 - 2024/12</a:t>
            </a:r>
          </a:p>
        </p:txBody>
      </p:sp>
      <p:pic>
        <p:nvPicPr>
          <p:cNvPr id="11" name="Picture 2" descr="Letterhead">
            <a:extLst>
              <a:ext uri="{FF2B5EF4-FFF2-40B4-BE49-F238E27FC236}">
                <a16:creationId xmlns:a16="http://schemas.microsoft.com/office/drawing/2014/main" id="{907EF01A-DAE0-0643-C8BD-CFB32CB1D19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423"/>
          <a:stretch/>
        </p:blipFill>
        <p:spPr bwMode="auto">
          <a:xfrm>
            <a:off x="31484321" y="17846213"/>
            <a:ext cx="7844255" cy="1777293"/>
          </a:xfrm>
          <a:prstGeom prst="rect">
            <a:avLst/>
          </a:prstGeom>
          <a:solidFill>
            <a:srgbClr val="002A64"/>
          </a:solidFill>
          <a:ln>
            <a:noFill/>
          </a:ln>
        </p:spPr>
      </p:pic>
      <p:sp>
        <p:nvSpPr>
          <p:cNvPr id="22" name="文字方塊 21">
            <a:extLst>
              <a:ext uri="{FF2B5EF4-FFF2-40B4-BE49-F238E27FC236}">
                <a16:creationId xmlns:a16="http://schemas.microsoft.com/office/drawing/2014/main" id="{89BBE8D7-0E2A-94F2-5058-83567E451AB8}"/>
              </a:ext>
            </a:extLst>
          </p:cNvPr>
          <p:cNvSpPr txBox="1"/>
          <p:nvPr/>
        </p:nvSpPr>
        <p:spPr>
          <a:xfrm>
            <a:off x="1934310" y="4376115"/>
            <a:ext cx="10655165" cy="5693866"/>
          </a:xfrm>
          <a:custGeom>
            <a:avLst/>
            <a:gdLst>
              <a:gd name="connsiteX0" fmla="*/ 0 w 10655165"/>
              <a:gd name="connsiteY0" fmla="*/ 0 h 5693866"/>
              <a:gd name="connsiteX1" fmla="*/ 272299 w 10655165"/>
              <a:gd name="connsiteY1" fmla="*/ 0 h 5693866"/>
              <a:gd name="connsiteX2" fmla="*/ 1077356 w 10655165"/>
              <a:gd name="connsiteY2" fmla="*/ 0 h 5693866"/>
              <a:gd name="connsiteX3" fmla="*/ 1775861 w 10655165"/>
              <a:gd name="connsiteY3" fmla="*/ 0 h 5693866"/>
              <a:gd name="connsiteX4" fmla="*/ 2261263 w 10655165"/>
              <a:gd name="connsiteY4" fmla="*/ 0 h 5693866"/>
              <a:gd name="connsiteX5" fmla="*/ 2640113 w 10655165"/>
              <a:gd name="connsiteY5" fmla="*/ 0 h 5693866"/>
              <a:gd name="connsiteX6" fmla="*/ 3445170 w 10655165"/>
              <a:gd name="connsiteY6" fmla="*/ 0 h 5693866"/>
              <a:gd name="connsiteX7" fmla="*/ 3824020 w 10655165"/>
              <a:gd name="connsiteY7" fmla="*/ 0 h 5693866"/>
              <a:gd name="connsiteX8" fmla="*/ 4629077 w 10655165"/>
              <a:gd name="connsiteY8" fmla="*/ 0 h 5693866"/>
              <a:gd name="connsiteX9" fmla="*/ 5007928 w 10655165"/>
              <a:gd name="connsiteY9" fmla="*/ 0 h 5693866"/>
              <a:gd name="connsiteX10" fmla="*/ 5280226 w 10655165"/>
              <a:gd name="connsiteY10" fmla="*/ 0 h 5693866"/>
              <a:gd name="connsiteX11" fmla="*/ 6085283 w 10655165"/>
              <a:gd name="connsiteY11" fmla="*/ 0 h 5693866"/>
              <a:gd name="connsiteX12" fmla="*/ 6357582 w 10655165"/>
              <a:gd name="connsiteY12" fmla="*/ 0 h 5693866"/>
              <a:gd name="connsiteX13" fmla="*/ 7056087 w 10655165"/>
              <a:gd name="connsiteY13" fmla="*/ 0 h 5693866"/>
              <a:gd name="connsiteX14" fmla="*/ 7541489 w 10655165"/>
              <a:gd name="connsiteY14" fmla="*/ 0 h 5693866"/>
              <a:gd name="connsiteX15" fmla="*/ 8239994 w 10655165"/>
              <a:gd name="connsiteY15" fmla="*/ 0 h 5693866"/>
              <a:gd name="connsiteX16" fmla="*/ 8512293 w 10655165"/>
              <a:gd name="connsiteY16" fmla="*/ 0 h 5693866"/>
              <a:gd name="connsiteX17" fmla="*/ 8891143 w 10655165"/>
              <a:gd name="connsiteY17" fmla="*/ 0 h 5693866"/>
              <a:gd name="connsiteX18" fmla="*/ 9589649 w 10655165"/>
              <a:gd name="connsiteY18" fmla="*/ 0 h 5693866"/>
              <a:gd name="connsiteX19" fmla="*/ 9861947 w 10655165"/>
              <a:gd name="connsiteY19" fmla="*/ 0 h 5693866"/>
              <a:gd name="connsiteX20" fmla="*/ 10655165 w 10655165"/>
              <a:gd name="connsiteY20" fmla="*/ 0 h 5693866"/>
              <a:gd name="connsiteX21" fmla="*/ 10655165 w 10655165"/>
              <a:gd name="connsiteY21" fmla="*/ 455509 h 5693866"/>
              <a:gd name="connsiteX22" fmla="*/ 10655165 w 10655165"/>
              <a:gd name="connsiteY22" fmla="*/ 967957 h 5693866"/>
              <a:gd name="connsiteX23" fmla="*/ 10655165 w 10655165"/>
              <a:gd name="connsiteY23" fmla="*/ 1366528 h 5693866"/>
              <a:gd name="connsiteX24" fmla="*/ 10655165 w 10655165"/>
              <a:gd name="connsiteY24" fmla="*/ 1765098 h 5693866"/>
              <a:gd name="connsiteX25" fmla="*/ 10655165 w 10655165"/>
              <a:gd name="connsiteY25" fmla="*/ 2220608 h 5693866"/>
              <a:gd name="connsiteX26" fmla="*/ 10655165 w 10655165"/>
              <a:gd name="connsiteY26" fmla="*/ 2903872 h 5693866"/>
              <a:gd name="connsiteX27" fmla="*/ 10655165 w 10655165"/>
              <a:gd name="connsiteY27" fmla="*/ 3587136 h 5693866"/>
              <a:gd name="connsiteX28" fmla="*/ 10655165 w 10655165"/>
              <a:gd name="connsiteY28" fmla="*/ 3985706 h 5693866"/>
              <a:gd name="connsiteX29" fmla="*/ 10655165 w 10655165"/>
              <a:gd name="connsiteY29" fmla="*/ 4498154 h 5693866"/>
              <a:gd name="connsiteX30" fmla="*/ 10655165 w 10655165"/>
              <a:gd name="connsiteY30" fmla="*/ 4953663 h 5693866"/>
              <a:gd name="connsiteX31" fmla="*/ 10655165 w 10655165"/>
              <a:gd name="connsiteY31" fmla="*/ 5693866 h 5693866"/>
              <a:gd name="connsiteX32" fmla="*/ 9956660 w 10655165"/>
              <a:gd name="connsiteY32" fmla="*/ 5693866 h 5693866"/>
              <a:gd name="connsiteX33" fmla="*/ 9151603 w 10655165"/>
              <a:gd name="connsiteY33" fmla="*/ 5693866 h 5693866"/>
              <a:gd name="connsiteX34" fmla="*/ 8453098 w 10655165"/>
              <a:gd name="connsiteY34" fmla="*/ 5693866 h 5693866"/>
              <a:gd name="connsiteX35" fmla="*/ 7967696 w 10655165"/>
              <a:gd name="connsiteY35" fmla="*/ 5693866 h 5693866"/>
              <a:gd name="connsiteX36" fmla="*/ 7588845 w 10655165"/>
              <a:gd name="connsiteY36" fmla="*/ 5693866 h 5693866"/>
              <a:gd name="connsiteX37" fmla="*/ 6783788 w 10655165"/>
              <a:gd name="connsiteY37" fmla="*/ 5693866 h 5693866"/>
              <a:gd name="connsiteX38" fmla="*/ 6298386 w 10655165"/>
              <a:gd name="connsiteY38" fmla="*/ 5693866 h 5693866"/>
              <a:gd name="connsiteX39" fmla="*/ 6026088 w 10655165"/>
              <a:gd name="connsiteY39" fmla="*/ 5693866 h 5693866"/>
              <a:gd name="connsiteX40" fmla="*/ 5647237 w 10655165"/>
              <a:gd name="connsiteY40" fmla="*/ 5693866 h 5693866"/>
              <a:gd name="connsiteX41" fmla="*/ 5055284 w 10655165"/>
              <a:gd name="connsiteY41" fmla="*/ 5693866 h 5693866"/>
              <a:gd name="connsiteX42" fmla="*/ 4676434 w 10655165"/>
              <a:gd name="connsiteY42" fmla="*/ 5693866 h 5693866"/>
              <a:gd name="connsiteX43" fmla="*/ 3977928 w 10655165"/>
              <a:gd name="connsiteY43" fmla="*/ 5693866 h 5693866"/>
              <a:gd name="connsiteX44" fmla="*/ 3705630 w 10655165"/>
              <a:gd name="connsiteY44" fmla="*/ 5693866 h 5693866"/>
              <a:gd name="connsiteX45" fmla="*/ 3113676 w 10655165"/>
              <a:gd name="connsiteY45" fmla="*/ 5693866 h 5693866"/>
              <a:gd name="connsiteX46" fmla="*/ 2841377 w 10655165"/>
              <a:gd name="connsiteY46" fmla="*/ 5693866 h 5693866"/>
              <a:gd name="connsiteX47" fmla="*/ 2142872 w 10655165"/>
              <a:gd name="connsiteY47" fmla="*/ 5693866 h 5693866"/>
              <a:gd name="connsiteX48" fmla="*/ 1337815 w 10655165"/>
              <a:gd name="connsiteY48" fmla="*/ 5693866 h 5693866"/>
              <a:gd name="connsiteX49" fmla="*/ 852413 w 10655165"/>
              <a:gd name="connsiteY49" fmla="*/ 5693866 h 5693866"/>
              <a:gd name="connsiteX50" fmla="*/ 0 w 10655165"/>
              <a:gd name="connsiteY50" fmla="*/ 5693866 h 5693866"/>
              <a:gd name="connsiteX51" fmla="*/ 0 w 10655165"/>
              <a:gd name="connsiteY51" fmla="*/ 5295295 h 5693866"/>
              <a:gd name="connsiteX52" fmla="*/ 0 w 10655165"/>
              <a:gd name="connsiteY52" fmla="*/ 4839786 h 5693866"/>
              <a:gd name="connsiteX53" fmla="*/ 0 w 10655165"/>
              <a:gd name="connsiteY53" fmla="*/ 4213461 h 5693866"/>
              <a:gd name="connsiteX54" fmla="*/ 0 w 10655165"/>
              <a:gd name="connsiteY54" fmla="*/ 3701013 h 5693866"/>
              <a:gd name="connsiteX55" fmla="*/ 0 w 10655165"/>
              <a:gd name="connsiteY55" fmla="*/ 3131626 h 5693866"/>
              <a:gd name="connsiteX56" fmla="*/ 0 w 10655165"/>
              <a:gd name="connsiteY56" fmla="*/ 2448362 h 5693866"/>
              <a:gd name="connsiteX57" fmla="*/ 0 w 10655165"/>
              <a:gd name="connsiteY57" fmla="*/ 1822037 h 5693866"/>
              <a:gd name="connsiteX58" fmla="*/ 0 w 10655165"/>
              <a:gd name="connsiteY58" fmla="*/ 1252651 h 5693866"/>
              <a:gd name="connsiteX59" fmla="*/ 0 w 10655165"/>
              <a:gd name="connsiteY59" fmla="*/ 569387 h 5693866"/>
              <a:gd name="connsiteX60" fmla="*/ 0 w 10655165"/>
              <a:gd name="connsiteY60" fmla="*/ 0 h 5693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10655165" h="5693866" extrusionOk="0">
                <a:moveTo>
                  <a:pt x="0" y="0"/>
                </a:moveTo>
                <a:cubicBezTo>
                  <a:pt x="64422" y="-32177"/>
                  <a:pt x="155513" y="5271"/>
                  <a:pt x="272299" y="0"/>
                </a:cubicBezTo>
                <a:cubicBezTo>
                  <a:pt x="389085" y="-5271"/>
                  <a:pt x="698834" y="90701"/>
                  <a:pt x="1077356" y="0"/>
                </a:cubicBezTo>
                <a:cubicBezTo>
                  <a:pt x="1455878" y="-90701"/>
                  <a:pt x="1570629" y="33537"/>
                  <a:pt x="1775861" y="0"/>
                </a:cubicBezTo>
                <a:cubicBezTo>
                  <a:pt x="1981094" y="-33537"/>
                  <a:pt x="2030875" y="41916"/>
                  <a:pt x="2261263" y="0"/>
                </a:cubicBezTo>
                <a:cubicBezTo>
                  <a:pt x="2491651" y="-41916"/>
                  <a:pt x="2492469" y="11233"/>
                  <a:pt x="2640113" y="0"/>
                </a:cubicBezTo>
                <a:cubicBezTo>
                  <a:pt x="2787757" y="-11233"/>
                  <a:pt x="3150782" y="25169"/>
                  <a:pt x="3445170" y="0"/>
                </a:cubicBezTo>
                <a:cubicBezTo>
                  <a:pt x="3739558" y="-25169"/>
                  <a:pt x="3692696" y="37032"/>
                  <a:pt x="3824020" y="0"/>
                </a:cubicBezTo>
                <a:cubicBezTo>
                  <a:pt x="3955344" y="-37032"/>
                  <a:pt x="4339175" y="92473"/>
                  <a:pt x="4629077" y="0"/>
                </a:cubicBezTo>
                <a:cubicBezTo>
                  <a:pt x="4918979" y="-92473"/>
                  <a:pt x="4897577" y="18417"/>
                  <a:pt x="5007928" y="0"/>
                </a:cubicBezTo>
                <a:cubicBezTo>
                  <a:pt x="5118279" y="-18417"/>
                  <a:pt x="5145749" y="5094"/>
                  <a:pt x="5280226" y="0"/>
                </a:cubicBezTo>
                <a:cubicBezTo>
                  <a:pt x="5414703" y="-5094"/>
                  <a:pt x="5823105" y="13450"/>
                  <a:pt x="6085283" y="0"/>
                </a:cubicBezTo>
                <a:cubicBezTo>
                  <a:pt x="6347461" y="-13450"/>
                  <a:pt x="6292405" y="22444"/>
                  <a:pt x="6357582" y="0"/>
                </a:cubicBezTo>
                <a:cubicBezTo>
                  <a:pt x="6422759" y="-22444"/>
                  <a:pt x="6902888" y="3852"/>
                  <a:pt x="7056087" y="0"/>
                </a:cubicBezTo>
                <a:cubicBezTo>
                  <a:pt x="7209286" y="-3852"/>
                  <a:pt x="7379352" y="13842"/>
                  <a:pt x="7541489" y="0"/>
                </a:cubicBezTo>
                <a:cubicBezTo>
                  <a:pt x="7703626" y="-13842"/>
                  <a:pt x="7963438" y="12868"/>
                  <a:pt x="8239994" y="0"/>
                </a:cubicBezTo>
                <a:cubicBezTo>
                  <a:pt x="8516550" y="-12868"/>
                  <a:pt x="8447936" y="5940"/>
                  <a:pt x="8512293" y="0"/>
                </a:cubicBezTo>
                <a:cubicBezTo>
                  <a:pt x="8576650" y="-5940"/>
                  <a:pt x="8708617" y="21204"/>
                  <a:pt x="8891143" y="0"/>
                </a:cubicBezTo>
                <a:cubicBezTo>
                  <a:pt x="9073669" y="-21204"/>
                  <a:pt x="9295059" y="78387"/>
                  <a:pt x="9589649" y="0"/>
                </a:cubicBezTo>
                <a:cubicBezTo>
                  <a:pt x="9884239" y="-78387"/>
                  <a:pt x="9795800" y="21348"/>
                  <a:pt x="9861947" y="0"/>
                </a:cubicBezTo>
                <a:cubicBezTo>
                  <a:pt x="9928094" y="-21348"/>
                  <a:pt x="10281864" y="7002"/>
                  <a:pt x="10655165" y="0"/>
                </a:cubicBezTo>
                <a:cubicBezTo>
                  <a:pt x="10694154" y="117360"/>
                  <a:pt x="10613338" y="327961"/>
                  <a:pt x="10655165" y="455509"/>
                </a:cubicBezTo>
                <a:cubicBezTo>
                  <a:pt x="10696992" y="583057"/>
                  <a:pt x="10609386" y="857631"/>
                  <a:pt x="10655165" y="967957"/>
                </a:cubicBezTo>
                <a:cubicBezTo>
                  <a:pt x="10700944" y="1078283"/>
                  <a:pt x="10620727" y="1222865"/>
                  <a:pt x="10655165" y="1366528"/>
                </a:cubicBezTo>
                <a:cubicBezTo>
                  <a:pt x="10689603" y="1510191"/>
                  <a:pt x="10612536" y="1601816"/>
                  <a:pt x="10655165" y="1765098"/>
                </a:cubicBezTo>
                <a:cubicBezTo>
                  <a:pt x="10697794" y="1928380"/>
                  <a:pt x="10616464" y="1993154"/>
                  <a:pt x="10655165" y="2220608"/>
                </a:cubicBezTo>
                <a:cubicBezTo>
                  <a:pt x="10693866" y="2448062"/>
                  <a:pt x="10642458" y="2568798"/>
                  <a:pt x="10655165" y="2903872"/>
                </a:cubicBezTo>
                <a:cubicBezTo>
                  <a:pt x="10667872" y="3238946"/>
                  <a:pt x="10641107" y="3253609"/>
                  <a:pt x="10655165" y="3587136"/>
                </a:cubicBezTo>
                <a:cubicBezTo>
                  <a:pt x="10669223" y="3920663"/>
                  <a:pt x="10624655" y="3883618"/>
                  <a:pt x="10655165" y="3985706"/>
                </a:cubicBezTo>
                <a:cubicBezTo>
                  <a:pt x="10685675" y="4087794"/>
                  <a:pt x="10636151" y="4249019"/>
                  <a:pt x="10655165" y="4498154"/>
                </a:cubicBezTo>
                <a:cubicBezTo>
                  <a:pt x="10674179" y="4747289"/>
                  <a:pt x="10606305" y="4757024"/>
                  <a:pt x="10655165" y="4953663"/>
                </a:cubicBezTo>
                <a:cubicBezTo>
                  <a:pt x="10704025" y="5150302"/>
                  <a:pt x="10619494" y="5352122"/>
                  <a:pt x="10655165" y="5693866"/>
                </a:cubicBezTo>
                <a:cubicBezTo>
                  <a:pt x="10448728" y="5723913"/>
                  <a:pt x="10189208" y="5659561"/>
                  <a:pt x="9956660" y="5693866"/>
                </a:cubicBezTo>
                <a:cubicBezTo>
                  <a:pt x="9724113" y="5728171"/>
                  <a:pt x="9537710" y="5665637"/>
                  <a:pt x="9151603" y="5693866"/>
                </a:cubicBezTo>
                <a:cubicBezTo>
                  <a:pt x="8765496" y="5722095"/>
                  <a:pt x="8697562" y="5677662"/>
                  <a:pt x="8453098" y="5693866"/>
                </a:cubicBezTo>
                <a:cubicBezTo>
                  <a:pt x="8208635" y="5710070"/>
                  <a:pt x="8190143" y="5673613"/>
                  <a:pt x="7967696" y="5693866"/>
                </a:cubicBezTo>
                <a:cubicBezTo>
                  <a:pt x="7745249" y="5714119"/>
                  <a:pt x="7772869" y="5681823"/>
                  <a:pt x="7588845" y="5693866"/>
                </a:cubicBezTo>
                <a:cubicBezTo>
                  <a:pt x="7404821" y="5705909"/>
                  <a:pt x="7074622" y="5638606"/>
                  <a:pt x="6783788" y="5693866"/>
                </a:cubicBezTo>
                <a:cubicBezTo>
                  <a:pt x="6492954" y="5749126"/>
                  <a:pt x="6501960" y="5654320"/>
                  <a:pt x="6298386" y="5693866"/>
                </a:cubicBezTo>
                <a:cubicBezTo>
                  <a:pt x="6094812" y="5733412"/>
                  <a:pt x="6098612" y="5689282"/>
                  <a:pt x="6026088" y="5693866"/>
                </a:cubicBezTo>
                <a:cubicBezTo>
                  <a:pt x="5953564" y="5698450"/>
                  <a:pt x="5736338" y="5682732"/>
                  <a:pt x="5647237" y="5693866"/>
                </a:cubicBezTo>
                <a:cubicBezTo>
                  <a:pt x="5558136" y="5705000"/>
                  <a:pt x="5195471" y="5631220"/>
                  <a:pt x="5055284" y="5693866"/>
                </a:cubicBezTo>
                <a:cubicBezTo>
                  <a:pt x="4915097" y="5756512"/>
                  <a:pt x="4762349" y="5654401"/>
                  <a:pt x="4676434" y="5693866"/>
                </a:cubicBezTo>
                <a:cubicBezTo>
                  <a:pt x="4590519" y="5733331"/>
                  <a:pt x="4162613" y="5624754"/>
                  <a:pt x="3977928" y="5693866"/>
                </a:cubicBezTo>
                <a:cubicBezTo>
                  <a:pt x="3793243" y="5762978"/>
                  <a:pt x="3834178" y="5674533"/>
                  <a:pt x="3705630" y="5693866"/>
                </a:cubicBezTo>
                <a:cubicBezTo>
                  <a:pt x="3577082" y="5713199"/>
                  <a:pt x="3272823" y="5682977"/>
                  <a:pt x="3113676" y="5693866"/>
                </a:cubicBezTo>
                <a:cubicBezTo>
                  <a:pt x="2954529" y="5704755"/>
                  <a:pt x="2964571" y="5679501"/>
                  <a:pt x="2841377" y="5693866"/>
                </a:cubicBezTo>
                <a:cubicBezTo>
                  <a:pt x="2718183" y="5708231"/>
                  <a:pt x="2413704" y="5658763"/>
                  <a:pt x="2142872" y="5693866"/>
                </a:cubicBezTo>
                <a:cubicBezTo>
                  <a:pt x="1872040" y="5728969"/>
                  <a:pt x="1705337" y="5668425"/>
                  <a:pt x="1337815" y="5693866"/>
                </a:cubicBezTo>
                <a:cubicBezTo>
                  <a:pt x="970293" y="5719307"/>
                  <a:pt x="1017534" y="5672831"/>
                  <a:pt x="852413" y="5693866"/>
                </a:cubicBezTo>
                <a:cubicBezTo>
                  <a:pt x="687292" y="5714901"/>
                  <a:pt x="388243" y="5633973"/>
                  <a:pt x="0" y="5693866"/>
                </a:cubicBezTo>
                <a:cubicBezTo>
                  <a:pt x="-7322" y="5516159"/>
                  <a:pt x="24945" y="5490212"/>
                  <a:pt x="0" y="5295295"/>
                </a:cubicBezTo>
                <a:cubicBezTo>
                  <a:pt x="-24945" y="5100378"/>
                  <a:pt x="9075" y="5011144"/>
                  <a:pt x="0" y="4839786"/>
                </a:cubicBezTo>
                <a:cubicBezTo>
                  <a:pt x="-9075" y="4668428"/>
                  <a:pt x="63527" y="4491207"/>
                  <a:pt x="0" y="4213461"/>
                </a:cubicBezTo>
                <a:cubicBezTo>
                  <a:pt x="-63527" y="3935716"/>
                  <a:pt x="52575" y="3901555"/>
                  <a:pt x="0" y="3701013"/>
                </a:cubicBezTo>
                <a:cubicBezTo>
                  <a:pt x="-52575" y="3500471"/>
                  <a:pt x="26143" y="3348608"/>
                  <a:pt x="0" y="3131626"/>
                </a:cubicBezTo>
                <a:cubicBezTo>
                  <a:pt x="-26143" y="2914644"/>
                  <a:pt x="79787" y="2666216"/>
                  <a:pt x="0" y="2448362"/>
                </a:cubicBezTo>
                <a:cubicBezTo>
                  <a:pt x="-79787" y="2230508"/>
                  <a:pt x="11306" y="2086583"/>
                  <a:pt x="0" y="1822037"/>
                </a:cubicBezTo>
                <a:cubicBezTo>
                  <a:pt x="-11306" y="1557492"/>
                  <a:pt x="58815" y="1489742"/>
                  <a:pt x="0" y="1252651"/>
                </a:cubicBezTo>
                <a:cubicBezTo>
                  <a:pt x="-58815" y="1015560"/>
                  <a:pt x="13754" y="841932"/>
                  <a:pt x="0" y="569387"/>
                </a:cubicBezTo>
                <a:cubicBezTo>
                  <a:pt x="-13754" y="296842"/>
                  <a:pt x="29023" y="224713"/>
                  <a:pt x="0" y="0"/>
                </a:cubicBezTo>
                <a:close/>
              </a:path>
            </a:pathLst>
          </a:custGeom>
          <a:noFill/>
          <a:ln w="76200">
            <a:noFill/>
            <a:prstDash val="lgDashDotDot"/>
            <a:extLst>
              <a:ext uri="{C807C97D-BFC1-408E-A445-0C87EB9F89A2}">
                <ask:lineSketchStyleProps xmlns:ask="http://schemas.microsoft.com/office/drawing/2018/sketchyshapes" sd="2571883920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txBody>
          <a:bodyPr wrap="square">
            <a:spAutoFit/>
          </a:bodyPr>
          <a:lstStyle/>
          <a:p>
            <a:r>
              <a:rPr lang="en-US" altLang="zh-CN" sz="5400" b="1" dirty="0"/>
              <a:t>Key Contributions</a:t>
            </a:r>
          </a:p>
          <a:p>
            <a:endParaRPr lang="en-US" altLang="zh-CN" sz="5400" b="1" dirty="0"/>
          </a:p>
          <a:p>
            <a:pPr marL="914400" indent="-914400">
              <a:buFont typeface="+mj-lt"/>
              <a:buAutoNum type="arabicPeriod"/>
            </a:pPr>
            <a:r>
              <a:rPr lang="en-US" altLang="zh-CN" sz="3200" b="1" dirty="0"/>
              <a:t>AODA Compliance</a:t>
            </a:r>
            <a:r>
              <a:rPr lang="en-US" altLang="zh-CN" sz="3200" dirty="0"/>
              <a:t>: Did AODA testing for three systems, AI&amp;AODA research</a:t>
            </a:r>
          </a:p>
          <a:p>
            <a:pPr marL="914400" indent="-914400">
              <a:buFont typeface="+mj-lt"/>
              <a:buAutoNum type="arabicPeriod"/>
            </a:pPr>
            <a:r>
              <a:rPr lang="en-US" altLang="zh-CN" sz="3200" b="1" dirty="0"/>
              <a:t>UI/UX Testing</a:t>
            </a:r>
            <a:r>
              <a:rPr lang="en-US" altLang="zh-CN" sz="3200" dirty="0"/>
              <a:t>: Generated detailed reports that drove interface optimizations.</a:t>
            </a:r>
          </a:p>
          <a:p>
            <a:pPr marL="914400" indent="-914400">
              <a:buFont typeface="+mj-lt"/>
              <a:buAutoNum type="arabicPeriod"/>
            </a:pPr>
            <a:r>
              <a:rPr lang="en-US" altLang="zh-CN" sz="3200" b="1" dirty="0"/>
              <a:t>System Redesign</a:t>
            </a:r>
            <a:r>
              <a:rPr lang="en-US" altLang="zh-CN" sz="3200" dirty="0"/>
              <a:t>: Collaborated with developers to enhance efficiency and appeal.</a:t>
            </a:r>
          </a:p>
          <a:p>
            <a:pPr marL="914400" indent="-914400">
              <a:buFont typeface="+mj-lt"/>
              <a:buAutoNum type="arabicPeriod"/>
            </a:pPr>
            <a:r>
              <a:rPr lang="en-US" altLang="zh-CN" sz="3200" b="1" dirty="0"/>
              <a:t>Automation Tool</a:t>
            </a:r>
            <a:r>
              <a:rPr lang="en-US" altLang="zh-CN" sz="3200" dirty="0"/>
              <a:t>: Streamlined screen reader testing with Python and </a:t>
            </a:r>
            <a:r>
              <a:rPr lang="en-US" altLang="zh-CN" sz="3200" dirty="0" err="1"/>
              <a:t>AutoIt</a:t>
            </a:r>
            <a:r>
              <a:rPr lang="en-US" altLang="zh-CN" sz="3200" dirty="0"/>
              <a:t>.</a:t>
            </a:r>
          </a:p>
        </p:txBody>
      </p:sp>
      <p:sp>
        <p:nvSpPr>
          <p:cNvPr id="23" name="文字方塊 22">
            <a:extLst>
              <a:ext uri="{FF2B5EF4-FFF2-40B4-BE49-F238E27FC236}">
                <a16:creationId xmlns:a16="http://schemas.microsoft.com/office/drawing/2014/main" id="{39088A33-3B1B-C879-7B1A-C4BF7A467241}"/>
              </a:ext>
            </a:extLst>
          </p:cNvPr>
          <p:cNvSpPr txBox="1"/>
          <p:nvPr/>
        </p:nvSpPr>
        <p:spPr>
          <a:xfrm>
            <a:off x="14196610" y="12311948"/>
            <a:ext cx="10655164" cy="83099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/>
              <a:t>Lessons Learned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Understand accessibility standards like AODA thoroughly before making design or testing changes.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Collaborating with team members and sharing ideas improves understanding and outcomes.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Don’t hesitate to ask questions or propose new ideas—it fosters innovation and clarity.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Keeping detailed notes and logs helps with task management and reflection.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Seeking feedback regularly ensures continuous improvement in both design and communication.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It’s okay to admit limitations and adjust expectations for complex tasks.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3200" dirty="0"/>
              <a:t>Deadlines may seem daunting, but efficient planning makes them manageable.</a:t>
            </a:r>
          </a:p>
          <a:p>
            <a:endParaRPr lang="en-US" altLang="zh-CN" sz="3200" dirty="0"/>
          </a:p>
        </p:txBody>
      </p:sp>
      <p:sp>
        <p:nvSpPr>
          <p:cNvPr id="27" name="文字方塊 26">
            <a:extLst>
              <a:ext uri="{FF2B5EF4-FFF2-40B4-BE49-F238E27FC236}">
                <a16:creationId xmlns:a16="http://schemas.microsoft.com/office/drawing/2014/main" id="{100EDBD4-2422-612E-3A48-0C611566260A}"/>
              </a:ext>
            </a:extLst>
          </p:cNvPr>
          <p:cNvSpPr txBox="1"/>
          <p:nvPr/>
        </p:nvSpPr>
        <p:spPr>
          <a:xfrm>
            <a:off x="27069071" y="15041499"/>
            <a:ext cx="135162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defTabSz="914400">
              <a:lnSpc>
                <a:spcPct val="90000"/>
              </a:lnSpc>
              <a:spcBef>
                <a:spcPts val="1000"/>
              </a:spcBef>
            </a:pPr>
            <a:r>
              <a:rPr lang="en-US" altLang="zh-CN" sz="40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“As a </a:t>
            </a:r>
            <a:r>
              <a:rPr lang="en-US" altLang="zh-CN" sz="40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Co-op UX Designer</a:t>
            </a:r>
            <a:r>
              <a:rPr lang="en-US" altLang="zh-CN" sz="40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My role is focused on </a:t>
            </a:r>
            <a:r>
              <a:rPr lang="en-US" altLang="zh-CN" sz="40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AODA compliance</a:t>
            </a:r>
            <a:r>
              <a:rPr lang="en-US" altLang="zh-CN" sz="40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en-US" altLang="zh-CN" sz="40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UI/UX testing</a:t>
            </a:r>
            <a:r>
              <a:rPr lang="en-US" altLang="zh-CN" sz="40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and </a:t>
            </a:r>
            <a:r>
              <a:rPr lang="en-US" altLang="zh-CN" sz="4000" b="1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system redesigns</a:t>
            </a:r>
            <a:r>
              <a:rPr lang="en-US" altLang="zh-CN" sz="4000" i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.</a:t>
            </a:r>
            <a:r>
              <a:rPr lang="en-US" altLang="zh-CN" sz="4000" i="1" dirty="0"/>
              <a:t>”</a:t>
            </a:r>
            <a:endParaRPr lang="en-US" altLang="zh-CN" sz="4000" i="1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050" name="Picture 2" descr="Ontario Public Service">
            <a:extLst>
              <a:ext uri="{FF2B5EF4-FFF2-40B4-BE49-F238E27FC236}">
                <a16:creationId xmlns:a16="http://schemas.microsoft.com/office/drawing/2014/main" id="{1F8BAEF4-FC5B-3FD1-C5D0-9C36424990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46054" y="17846213"/>
            <a:ext cx="4855164" cy="1711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文字方塊 43">
            <a:extLst>
              <a:ext uri="{FF2B5EF4-FFF2-40B4-BE49-F238E27FC236}">
                <a16:creationId xmlns:a16="http://schemas.microsoft.com/office/drawing/2014/main" id="{E70BCBC8-D18E-848F-0B2F-9468A6A9056B}"/>
              </a:ext>
            </a:extLst>
          </p:cNvPr>
          <p:cNvSpPr txBox="1"/>
          <p:nvPr/>
        </p:nvSpPr>
        <p:spPr>
          <a:xfrm>
            <a:off x="13876662" y="3933960"/>
            <a:ext cx="63690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/>
              <a:t>Techniques I used</a:t>
            </a:r>
          </a:p>
        </p:txBody>
      </p:sp>
      <p:pic>
        <p:nvPicPr>
          <p:cNvPr id="46" name="圖形 45">
            <a:extLst>
              <a:ext uri="{FF2B5EF4-FFF2-40B4-BE49-F238E27FC236}">
                <a16:creationId xmlns:a16="http://schemas.microsoft.com/office/drawing/2014/main" id="{CDA1E608-8E96-8CF0-40BA-75CC8C3C201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765865" y="5467332"/>
            <a:ext cx="2491176" cy="2491176"/>
          </a:xfrm>
          <a:prstGeom prst="rect">
            <a:avLst/>
          </a:prstGeom>
        </p:spPr>
      </p:pic>
      <p:pic>
        <p:nvPicPr>
          <p:cNvPr id="48" name="圖片 47">
            <a:extLst>
              <a:ext uri="{FF2B5EF4-FFF2-40B4-BE49-F238E27FC236}">
                <a16:creationId xmlns:a16="http://schemas.microsoft.com/office/drawing/2014/main" id="{ACA2A027-DA00-EBBC-A093-9D57339922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160338" y="8306100"/>
            <a:ext cx="4085529" cy="2491176"/>
          </a:xfrm>
          <a:prstGeom prst="rect">
            <a:avLst/>
          </a:prstGeom>
        </p:spPr>
      </p:pic>
      <p:pic>
        <p:nvPicPr>
          <p:cNvPr id="50" name="圖片 49">
            <a:extLst>
              <a:ext uri="{FF2B5EF4-FFF2-40B4-BE49-F238E27FC236}">
                <a16:creationId xmlns:a16="http://schemas.microsoft.com/office/drawing/2014/main" id="{9E07E48C-EA09-7944-6459-9A05144CA1B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006344" y="5467332"/>
            <a:ext cx="2491176" cy="2491176"/>
          </a:xfrm>
          <a:prstGeom prst="rect">
            <a:avLst/>
          </a:prstGeom>
        </p:spPr>
      </p:pic>
      <p:pic>
        <p:nvPicPr>
          <p:cNvPr id="2054" name="Picture 6" descr="Figma icon">
            <a:extLst>
              <a:ext uri="{FF2B5EF4-FFF2-40B4-BE49-F238E27FC236}">
                <a16:creationId xmlns:a16="http://schemas.microsoft.com/office/drawing/2014/main" id="{F28AB424-2248-2922-882D-10CC345D3B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49103" y="8396796"/>
            <a:ext cx="2536302" cy="2536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 descr="Image">
            <a:extLst>
              <a:ext uri="{FF2B5EF4-FFF2-40B4-BE49-F238E27FC236}">
                <a16:creationId xmlns:a16="http://schemas.microsoft.com/office/drawing/2014/main" id="{9DC81CBD-CEDF-F5D6-C123-F2B6CE7F8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4877" y="5467332"/>
            <a:ext cx="2195930" cy="2195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EF634D62-60E1-0EDD-C665-4316E23D7E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497" y="8478729"/>
            <a:ext cx="2187476" cy="2187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B8E7C3E9-7181-4E92-04A8-37D0848BD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93497" y="5567762"/>
            <a:ext cx="209550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axe, bg Icon">
            <a:extLst>
              <a:ext uri="{FF2B5EF4-FFF2-40B4-BE49-F238E27FC236}">
                <a16:creationId xmlns:a16="http://schemas.microsoft.com/office/drawing/2014/main" id="{C7077EF0-5009-20D2-7D5E-B05263D26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084877" y="8389807"/>
            <a:ext cx="2550280" cy="2550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2" name="圖片 51" descr="一張含有 文字, 螢幕擷取畫面, 圖表, 軟體 的圖片&#10;&#10;自動產生的描述">
            <a:extLst>
              <a:ext uri="{FF2B5EF4-FFF2-40B4-BE49-F238E27FC236}">
                <a16:creationId xmlns:a16="http://schemas.microsoft.com/office/drawing/2014/main" id="{9795AAC8-F4E8-60E7-1F61-B9B6098F4DF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05970" y="12205497"/>
            <a:ext cx="12914089" cy="8072662"/>
          </a:xfrm>
          <a:prstGeom prst="rect">
            <a:avLst/>
          </a:prstGeom>
        </p:spPr>
      </p:pic>
      <p:sp>
        <p:nvSpPr>
          <p:cNvPr id="53" name="文字方塊 52">
            <a:extLst>
              <a:ext uri="{FF2B5EF4-FFF2-40B4-BE49-F238E27FC236}">
                <a16:creationId xmlns:a16="http://schemas.microsoft.com/office/drawing/2014/main" id="{EFAD7BFE-F0DA-9DA9-6EA0-9AD79F3E55FF}"/>
              </a:ext>
            </a:extLst>
          </p:cNvPr>
          <p:cNvSpPr txBox="1"/>
          <p:nvPr/>
        </p:nvSpPr>
        <p:spPr>
          <a:xfrm>
            <a:off x="1581416" y="10855778"/>
            <a:ext cx="63690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5400" b="1" dirty="0"/>
              <a:t>Outcome</a:t>
            </a:r>
          </a:p>
        </p:txBody>
      </p:sp>
    </p:spTree>
    <p:extLst>
      <p:ext uri="{BB962C8B-B14F-4D97-AF65-F5344CB8AC3E}">
        <p14:creationId xmlns:p14="http://schemas.microsoft.com/office/powerpoint/2010/main" val="4113368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106</TotalTime>
  <Words>253</Words>
  <Application>Microsoft Office PowerPoint</Application>
  <PresentationFormat>自訂</PresentationFormat>
  <Paragraphs>26</Paragraphs>
  <Slides>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 Balmforth</dc:creator>
  <cp:lastModifiedBy>Ma Jasmine</cp:lastModifiedBy>
  <cp:revision>7</cp:revision>
  <dcterms:created xsi:type="dcterms:W3CDTF">2019-08-14T00:15:26Z</dcterms:created>
  <dcterms:modified xsi:type="dcterms:W3CDTF">2024-12-08T05:31:44Z</dcterms:modified>
</cp:coreProperties>
</file>