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heme/themeOverride4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Override5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1"/>
  </p:notesMasterIdLst>
  <p:sldIdLst>
    <p:sldId id="256" r:id="rId2"/>
    <p:sldId id="275" r:id="rId3"/>
    <p:sldId id="258" r:id="rId4"/>
    <p:sldId id="301" r:id="rId5"/>
    <p:sldId id="1715" r:id="rId6"/>
    <p:sldId id="304" r:id="rId7"/>
    <p:sldId id="272" r:id="rId8"/>
    <p:sldId id="1695" r:id="rId9"/>
    <p:sldId id="289" r:id="rId10"/>
    <p:sldId id="306" r:id="rId11"/>
    <p:sldId id="1701" r:id="rId12"/>
    <p:sldId id="305" r:id="rId13"/>
    <p:sldId id="1700" r:id="rId14"/>
    <p:sldId id="1717" r:id="rId15"/>
    <p:sldId id="273" r:id="rId16"/>
    <p:sldId id="1706" r:id="rId17"/>
    <p:sldId id="1707" r:id="rId18"/>
    <p:sldId id="1709" r:id="rId19"/>
    <p:sldId id="26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61"/>
    <a:srgbClr val="2EBACE"/>
    <a:srgbClr val="D6EEFA"/>
    <a:srgbClr val="F2FAFD"/>
    <a:srgbClr val="F6FCFE"/>
    <a:srgbClr val="E51111"/>
    <a:srgbClr val="015978"/>
    <a:srgbClr val="1B8BA1"/>
    <a:srgbClr val="66DADA"/>
    <a:srgbClr val="1B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8" autoAdjust="0"/>
    <p:restoredTop sz="94660"/>
  </p:normalViewPr>
  <p:slideViewPr>
    <p:cSldViewPr snapToGrid="0">
      <p:cViewPr varScale="1">
        <p:scale>
          <a:sx n="87" d="100"/>
          <a:sy n="87" d="100"/>
        </p:scale>
        <p:origin x="307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CIR\&#25253;&#21578;\&#27169;&#22411;&#20998;&#2596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CIR\&#25253;&#21578;\&#27169;&#22411;&#20998;&#25968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Sheet1!$A$26</c:f>
              <c:strCache>
                <c:ptCount val="1"/>
                <c:pt idx="0">
                  <c:v>离线分数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Sheet1!$B$26:$G$26</c:f>
              <c:numCache>
                <c:formatCode>General</c:formatCode>
                <c:ptCount val="6"/>
                <c:pt idx="0">
                  <c:v>0.84328999999999998</c:v>
                </c:pt>
                <c:pt idx="1">
                  <c:v>0.39535999999999999</c:v>
                </c:pt>
                <c:pt idx="2">
                  <c:v>0.4</c:v>
                </c:pt>
                <c:pt idx="3">
                  <c:v>6.9980000000000001E-2</c:v>
                </c:pt>
                <c:pt idx="4">
                  <c:v>0.2944</c:v>
                </c:pt>
                <c:pt idx="5">
                  <c:v>0.20804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EB-4976-8A9D-17EE4DF33C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6"/>
        <c:overlap val="-27"/>
        <c:axId val="549857528"/>
        <c:axId val="54985785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Sheet1!$A$25</c15:sqref>
                        </c15:formulaRef>
                      </c:ext>
                    </c:extLst>
                    <c:strCache>
                      <c:ptCount val="1"/>
                      <c:pt idx="0">
                        <c:v>方法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Sheet1!$B$25:$G$25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BEEB-4976-8A9D-17EE4DF33CE9}"/>
                  </c:ext>
                </c:extLst>
              </c15:ser>
            </c15:filteredBarSeries>
          </c:ext>
        </c:extLst>
      </c:barChart>
      <c:catAx>
        <c:axId val="549857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方法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9857856"/>
        <c:crosses val="autoZero"/>
        <c:auto val="1"/>
        <c:lblAlgn val="ctr"/>
        <c:lblOffset val="100"/>
        <c:noMultiLvlLbl val="0"/>
      </c:catAx>
      <c:valAx>
        <c:axId val="54985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分数</a:t>
                </a:r>
                <a:endParaRPr lang="en-US" altLang="zh-CN"/>
              </a:p>
              <a:p>
                <a:pPr>
                  <a:defRPr/>
                </a:pP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9857528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Sheet1!$A$6</c:f>
              <c:strCache>
                <c:ptCount val="1"/>
                <c:pt idx="0">
                  <c:v>在线分数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Sheet1!$B$5:$M$5</c:f>
              <c:numCache>
                <c:formatCode>General</c:formatCode>
                <c:ptCount val="11"/>
                <c:pt idx="0">
                  <c:v>7.31</c:v>
                </c:pt>
                <c:pt idx="1">
                  <c:v>8.1</c:v>
                </c:pt>
                <c:pt idx="2">
                  <c:v>8.1999999999999993</c:v>
                </c:pt>
                <c:pt idx="3">
                  <c:v>8.3000000000000007</c:v>
                </c:pt>
                <c:pt idx="4">
                  <c:v>8.4</c:v>
                </c:pt>
                <c:pt idx="5">
                  <c:v>8.5</c:v>
                </c:pt>
                <c:pt idx="6">
                  <c:v>8.6</c:v>
                </c:pt>
                <c:pt idx="7">
                  <c:v>8.6999999999999993</c:v>
                </c:pt>
                <c:pt idx="8">
                  <c:v>8.8000000000000007</c:v>
                </c:pt>
                <c:pt idx="9">
                  <c:v>8.9</c:v>
                </c:pt>
                <c:pt idx="10">
                  <c:v>8.1</c:v>
                </c:pt>
              </c:numCache>
            </c:numRef>
          </c:cat>
          <c:val>
            <c:numRef>
              <c:f>Sheet1!$B$6:$M$6</c:f>
              <c:numCache>
                <c:formatCode>General</c:formatCode>
                <c:ptCount val="11"/>
                <c:pt idx="0">
                  <c:v>1.738</c:v>
                </c:pt>
                <c:pt idx="1">
                  <c:v>1.792</c:v>
                </c:pt>
                <c:pt idx="2">
                  <c:v>1.7769999999999999</c:v>
                </c:pt>
                <c:pt idx="3">
                  <c:v>1.746</c:v>
                </c:pt>
                <c:pt idx="4">
                  <c:v>1.768</c:v>
                </c:pt>
                <c:pt idx="5">
                  <c:v>1.7509999999999999</c:v>
                </c:pt>
                <c:pt idx="6">
                  <c:v>1.6879999999999999</c:v>
                </c:pt>
                <c:pt idx="7">
                  <c:v>1.7090000000000001</c:v>
                </c:pt>
                <c:pt idx="8">
                  <c:v>1.8460000000000001</c:v>
                </c:pt>
                <c:pt idx="9">
                  <c:v>1.7789999999999999</c:v>
                </c:pt>
                <c:pt idx="10">
                  <c:v>1.8089999999999999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17-4D6E-99F7-9992E0D96B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76581768"/>
        <c:axId val="776581112"/>
      </c:barChart>
      <c:catAx>
        <c:axId val="776581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日期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6581112"/>
        <c:crosses val="autoZero"/>
        <c:auto val="1"/>
        <c:lblAlgn val="ctr"/>
        <c:lblOffset val="100"/>
        <c:noMultiLvlLbl val="0"/>
      </c:catAx>
      <c:valAx>
        <c:axId val="776581112"/>
        <c:scaling>
          <c:orientation val="minMax"/>
          <c:max val="2"/>
          <c:min val="1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分数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6581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2150019"/>
            <a:ext cx="4423002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320800"/>
            <a:ext cx="4423002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3189949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3453845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60" name="组合 59"/>
          <p:cNvGrpSpPr/>
          <p:nvPr userDrawn="1"/>
        </p:nvGrpSpPr>
        <p:grpSpPr>
          <a:xfrm>
            <a:off x="-12088" y="4794394"/>
            <a:ext cx="12204089" cy="2063607"/>
            <a:chOff x="-12088" y="4794394"/>
            <a:chExt cx="12204089" cy="2063607"/>
          </a:xfrm>
        </p:grpSpPr>
        <p:sp>
          <p:nvSpPr>
            <p:cNvPr id="52" name="任意多边形: 形状 51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4" name="任意多边形: 形状 53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8" name="任意多边形: 形状 57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7778078" y="0"/>
            <a:ext cx="4413923" cy="3499502"/>
            <a:chOff x="7778078" y="0"/>
            <a:chExt cx="4413923" cy="3499502"/>
          </a:xfrm>
        </p:grpSpPr>
        <p:sp>
          <p:nvSpPr>
            <p:cNvPr id="42" name="任意多边形: 形状 41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956131" y="2352597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rgbClr val="003D6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1950358" y="3233648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9" name="组合 8"/>
          <p:cNvGrpSpPr/>
          <p:nvPr userDrawn="1"/>
        </p:nvGrpSpPr>
        <p:grpSpPr>
          <a:xfrm flipV="1">
            <a:off x="8256760" y="-16020"/>
            <a:ext cx="3935241" cy="6874019"/>
            <a:chOff x="7778078" y="0"/>
            <a:chExt cx="4413923" cy="3499502"/>
          </a:xfrm>
        </p:grpSpPr>
        <p:sp>
          <p:nvSpPr>
            <p:cNvPr id="10" name="任意多边形: 形状 9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99591" y="1502142"/>
            <a:ext cx="3985202" cy="865136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299591" y="2930176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299591" y="324581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 flipH="1">
            <a:off x="-1" y="0"/>
            <a:ext cx="3893927" cy="3087232"/>
            <a:chOff x="7778078" y="0"/>
            <a:chExt cx="4413923" cy="3499502"/>
          </a:xfrm>
        </p:grpSpPr>
        <p:sp>
          <p:nvSpPr>
            <p:cNvPr id="17" name="任意多边形: 形状 16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>
            <a:off x="-12089" y="4291344"/>
            <a:ext cx="12204089" cy="2566658"/>
            <a:chOff x="-12088" y="4794394"/>
            <a:chExt cx="12204089" cy="2063607"/>
          </a:xfrm>
        </p:grpSpPr>
        <p:sp>
          <p:nvSpPr>
            <p:cNvPr id="26" name="任意多边形: 形状 25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7" name="任意多边形: 形状 26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9" name="任意多边形: 形状 28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466331" y="2231014"/>
            <a:ext cx="4423002" cy="558799"/>
          </a:xfrm>
        </p:spPr>
        <p:txBody>
          <a:bodyPr/>
          <a:lstStyle/>
          <a:p>
            <a:r>
              <a:rPr lang="en-US" altLang="zh-CN" dirty="0" smtClean="0"/>
              <a:t>Insight</a:t>
            </a:r>
            <a:r>
              <a:rPr lang="zh-CN" altLang="en-US" dirty="0" smtClean="0"/>
              <a:t>小组汇报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466331" y="1401795"/>
            <a:ext cx="4423002" cy="698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CCIR2018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2527877" y="3360525"/>
            <a:ext cx="2592021" cy="229128"/>
          </a:xfrm>
        </p:spPr>
        <p:txBody>
          <a:bodyPr/>
          <a:lstStyle/>
          <a:p>
            <a:r>
              <a:rPr lang="zh-CN" altLang="en-US" dirty="0" smtClean="0"/>
              <a:t>成员：唐佳琪 郭星宇 张欣蕾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527876" y="3702217"/>
            <a:ext cx="3468478" cy="329366"/>
          </a:xfrm>
        </p:spPr>
        <p:txBody>
          <a:bodyPr/>
          <a:lstStyle/>
          <a:p>
            <a:r>
              <a:rPr lang="zh-CN" altLang="en-US" dirty="0" smtClean="0"/>
              <a:t>指导老师： 姚俊杰  报告人：唐佳琪 </a:t>
            </a:r>
            <a:endParaRPr lang="en-US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471850" y="3702216"/>
            <a:ext cx="1930019" cy="1146309"/>
            <a:chOff x="7176119" y="4410546"/>
            <a:chExt cx="2176766" cy="1292862"/>
          </a:xfrm>
        </p:grpSpPr>
        <p:grpSp>
          <p:nvGrpSpPr>
            <p:cNvPr id="14" name="组合 13"/>
            <p:cNvGrpSpPr/>
            <p:nvPr/>
          </p:nvGrpSpPr>
          <p:grpSpPr>
            <a:xfrm>
              <a:off x="7176120" y="4410547"/>
              <a:ext cx="2176765" cy="1292861"/>
              <a:chOff x="922942" y="1294557"/>
              <a:chExt cx="2306399" cy="1369855"/>
            </a:xfrm>
          </p:grpSpPr>
          <p:sp>
            <p:nvSpPr>
              <p:cNvPr id="18" name="文本框 23"/>
              <p:cNvSpPr txBox="1"/>
              <p:nvPr/>
            </p:nvSpPr>
            <p:spPr>
              <a:xfrm>
                <a:off x="922942" y="2194511"/>
                <a:ext cx="2306399" cy="469901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6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rPr>
                  <a:t>REPORT</a:t>
                </a:r>
                <a:endParaRPr kumimoji="0" lang="zh-CN" altLang="en-US" sz="16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9" name="文本框 24"/>
              <p:cNvSpPr txBox="1"/>
              <p:nvPr/>
            </p:nvSpPr>
            <p:spPr>
              <a:xfrm>
                <a:off x="926965" y="1817115"/>
                <a:ext cx="1645678" cy="281587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600" b="1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Arial" panose="020B0604020202020204" pitchFamily="34" charset="0"/>
                  </a:rPr>
                  <a:t>CCIR</a:t>
                </a:r>
                <a:endParaRPr kumimoji="0" lang="zh-CN" altLang="en-US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" name="文本框 25"/>
              <p:cNvSpPr txBox="1"/>
              <p:nvPr/>
            </p:nvSpPr>
            <p:spPr>
              <a:xfrm>
                <a:off x="1792429" y="1294557"/>
                <a:ext cx="1027941" cy="421969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Arial" panose="020B0604020202020204" pitchFamily="34" charset="0"/>
                  </a:rPr>
                  <a:t>2018</a:t>
                </a:r>
                <a:endParaRPr kumimoji="0" lang="zh-CN" altLang="en-US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7176120" y="4410546"/>
              <a:ext cx="720080" cy="371475"/>
            </a:xfrm>
            <a:prstGeom prst="rect">
              <a:avLst/>
            </a:prstGeom>
            <a:solidFill>
              <a:srgbClr val="0096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176119" y="4410546"/>
              <a:ext cx="216025" cy="371475"/>
            </a:xfrm>
            <a:prstGeom prst="rect">
              <a:avLst/>
            </a:prstGeom>
            <a:solidFill>
              <a:srgbClr val="0096D6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833635" y="4647551"/>
              <a:ext cx="519250" cy="518466"/>
            </a:xfrm>
            <a:custGeom>
              <a:avLst/>
              <a:gdLst>
                <a:gd name="connsiteX0" fmla="*/ 259984 w 607639"/>
                <a:gd name="connsiteY0" fmla="*/ 430308 h 606722"/>
                <a:gd name="connsiteX1" fmla="*/ 287837 w 607639"/>
                <a:gd name="connsiteY1" fmla="*/ 458126 h 606722"/>
                <a:gd name="connsiteX2" fmla="*/ 139047 w 607639"/>
                <a:gd name="connsiteY2" fmla="*/ 606722 h 606722"/>
                <a:gd name="connsiteX3" fmla="*/ 111282 w 607639"/>
                <a:gd name="connsiteY3" fmla="*/ 578905 h 606722"/>
                <a:gd name="connsiteX4" fmla="*/ 204460 w 607639"/>
                <a:gd name="connsiteY4" fmla="*/ 374844 h 606722"/>
                <a:gd name="connsiteX5" fmla="*/ 232231 w 607639"/>
                <a:gd name="connsiteY5" fmla="*/ 402573 h 606722"/>
                <a:gd name="connsiteX6" fmla="*/ 27771 w 607639"/>
                <a:gd name="connsiteY6" fmla="*/ 606722 h 606722"/>
                <a:gd name="connsiteX7" fmla="*/ 0 w 607639"/>
                <a:gd name="connsiteY7" fmla="*/ 578904 h 606722"/>
                <a:gd name="connsiteX8" fmla="*/ 148791 w 607639"/>
                <a:gd name="connsiteY8" fmla="*/ 319309 h 606722"/>
                <a:gd name="connsiteX9" fmla="*/ 176555 w 607639"/>
                <a:gd name="connsiteY9" fmla="*/ 347040 h 606722"/>
                <a:gd name="connsiteX10" fmla="*/ 27853 w 607639"/>
                <a:gd name="connsiteY10" fmla="*/ 495652 h 606722"/>
                <a:gd name="connsiteX11" fmla="*/ 0 w 607639"/>
                <a:gd name="connsiteY11" fmla="*/ 467921 h 606722"/>
                <a:gd name="connsiteX12" fmla="*/ 482456 w 607639"/>
                <a:gd name="connsiteY12" fmla="*/ 291506 h 606722"/>
                <a:gd name="connsiteX13" fmla="*/ 441354 w 607639"/>
                <a:gd name="connsiteY13" fmla="*/ 444829 h 606722"/>
                <a:gd name="connsiteX14" fmla="*/ 385749 w 607639"/>
                <a:gd name="connsiteY14" fmla="*/ 500380 h 606722"/>
                <a:gd name="connsiteX15" fmla="*/ 329611 w 607639"/>
                <a:gd name="connsiteY15" fmla="*/ 444295 h 606722"/>
                <a:gd name="connsiteX16" fmla="*/ 218312 w 607639"/>
                <a:gd name="connsiteY16" fmla="*/ 277605 h 606722"/>
                <a:gd name="connsiteX17" fmla="*/ 329470 w 607639"/>
                <a:gd name="connsiteY17" fmla="*/ 388739 h 606722"/>
                <a:gd name="connsiteX18" fmla="*/ 301703 w 607639"/>
                <a:gd name="connsiteY18" fmla="*/ 416478 h 606722"/>
                <a:gd name="connsiteX19" fmla="*/ 190456 w 607639"/>
                <a:gd name="connsiteY19" fmla="*/ 305433 h 606722"/>
                <a:gd name="connsiteX20" fmla="*/ 315639 w 607639"/>
                <a:gd name="connsiteY20" fmla="*/ 124971 h 606722"/>
                <a:gd name="connsiteX21" fmla="*/ 162720 w 607639"/>
                <a:gd name="connsiteY21" fmla="*/ 277604 h 606722"/>
                <a:gd name="connsiteX22" fmla="*/ 106554 w 607639"/>
                <a:gd name="connsiteY22" fmla="*/ 221544 h 606722"/>
                <a:gd name="connsiteX23" fmla="*/ 162097 w 607639"/>
                <a:gd name="connsiteY23" fmla="*/ 166016 h 606722"/>
                <a:gd name="connsiteX24" fmla="*/ 459243 w 607639"/>
                <a:gd name="connsiteY24" fmla="*/ 120359 h 606722"/>
                <a:gd name="connsiteX25" fmla="*/ 431471 w 607639"/>
                <a:gd name="connsiteY25" fmla="*/ 148088 h 606722"/>
                <a:gd name="connsiteX26" fmla="*/ 459243 w 607639"/>
                <a:gd name="connsiteY26" fmla="*/ 175905 h 606722"/>
                <a:gd name="connsiteX27" fmla="*/ 487103 w 607639"/>
                <a:gd name="connsiteY27" fmla="*/ 148088 h 606722"/>
                <a:gd name="connsiteX28" fmla="*/ 445357 w 607639"/>
                <a:gd name="connsiteY28" fmla="*/ 50948 h 606722"/>
                <a:gd name="connsiteX29" fmla="*/ 556620 w 607639"/>
                <a:gd name="connsiteY29" fmla="*/ 161952 h 606722"/>
                <a:gd name="connsiteX30" fmla="*/ 357326 w 607639"/>
                <a:gd name="connsiteY30" fmla="*/ 360942 h 606722"/>
                <a:gd name="connsiteX31" fmla="*/ 246062 w 607639"/>
                <a:gd name="connsiteY31" fmla="*/ 249938 h 606722"/>
                <a:gd name="connsiteX32" fmla="*/ 607639 w 607639"/>
                <a:gd name="connsiteY32" fmla="*/ 0 h 606722"/>
                <a:gd name="connsiteX33" fmla="*/ 576136 w 607639"/>
                <a:gd name="connsiteY33" fmla="*/ 125818 h 606722"/>
                <a:gd name="connsiteX34" fmla="*/ 481539 w 607639"/>
                <a:gd name="connsiteY34" fmla="*/ 31454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7639" h="606722">
                  <a:moveTo>
                    <a:pt x="259984" y="430308"/>
                  </a:moveTo>
                  <a:lnTo>
                    <a:pt x="287837" y="458126"/>
                  </a:lnTo>
                  <a:lnTo>
                    <a:pt x="139047" y="606722"/>
                  </a:lnTo>
                  <a:lnTo>
                    <a:pt x="111282" y="578905"/>
                  </a:lnTo>
                  <a:close/>
                  <a:moveTo>
                    <a:pt x="204460" y="374844"/>
                  </a:moveTo>
                  <a:lnTo>
                    <a:pt x="232231" y="402573"/>
                  </a:lnTo>
                  <a:lnTo>
                    <a:pt x="27771" y="606722"/>
                  </a:lnTo>
                  <a:lnTo>
                    <a:pt x="0" y="578904"/>
                  </a:lnTo>
                  <a:close/>
                  <a:moveTo>
                    <a:pt x="148791" y="319309"/>
                  </a:moveTo>
                  <a:lnTo>
                    <a:pt x="176555" y="347040"/>
                  </a:lnTo>
                  <a:lnTo>
                    <a:pt x="27853" y="495652"/>
                  </a:lnTo>
                  <a:lnTo>
                    <a:pt x="0" y="467921"/>
                  </a:lnTo>
                  <a:close/>
                  <a:moveTo>
                    <a:pt x="482456" y="291506"/>
                  </a:moveTo>
                  <a:lnTo>
                    <a:pt x="441354" y="444829"/>
                  </a:lnTo>
                  <a:lnTo>
                    <a:pt x="385749" y="500380"/>
                  </a:lnTo>
                  <a:lnTo>
                    <a:pt x="329611" y="444295"/>
                  </a:lnTo>
                  <a:close/>
                  <a:moveTo>
                    <a:pt x="218312" y="277605"/>
                  </a:moveTo>
                  <a:lnTo>
                    <a:pt x="329470" y="388739"/>
                  </a:lnTo>
                  <a:lnTo>
                    <a:pt x="301703" y="416478"/>
                  </a:lnTo>
                  <a:lnTo>
                    <a:pt x="190456" y="305433"/>
                  </a:lnTo>
                  <a:close/>
                  <a:moveTo>
                    <a:pt x="315639" y="124971"/>
                  </a:moveTo>
                  <a:lnTo>
                    <a:pt x="162720" y="277604"/>
                  </a:lnTo>
                  <a:lnTo>
                    <a:pt x="106554" y="221544"/>
                  </a:lnTo>
                  <a:lnTo>
                    <a:pt x="162097" y="166016"/>
                  </a:lnTo>
                  <a:close/>
                  <a:moveTo>
                    <a:pt x="459243" y="120359"/>
                  </a:moveTo>
                  <a:lnTo>
                    <a:pt x="431471" y="148088"/>
                  </a:lnTo>
                  <a:lnTo>
                    <a:pt x="459243" y="175905"/>
                  </a:lnTo>
                  <a:lnTo>
                    <a:pt x="487103" y="148088"/>
                  </a:lnTo>
                  <a:close/>
                  <a:moveTo>
                    <a:pt x="445357" y="50948"/>
                  </a:moveTo>
                  <a:lnTo>
                    <a:pt x="556620" y="161952"/>
                  </a:lnTo>
                  <a:lnTo>
                    <a:pt x="357326" y="360942"/>
                  </a:lnTo>
                  <a:lnTo>
                    <a:pt x="246062" y="249938"/>
                  </a:lnTo>
                  <a:close/>
                  <a:moveTo>
                    <a:pt x="607639" y="0"/>
                  </a:moveTo>
                  <a:lnTo>
                    <a:pt x="576136" y="125818"/>
                  </a:lnTo>
                  <a:lnTo>
                    <a:pt x="481539" y="31454"/>
                  </a:lnTo>
                  <a:close/>
                </a:path>
              </a:pathLst>
            </a:custGeom>
            <a:solidFill>
              <a:srgbClr val="0096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推荐流程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5" name="6ae85dfe-0a1e-46cb-b5a9-c24e9f3f567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402291" y="2219026"/>
            <a:ext cx="8405219" cy="4212699"/>
            <a:chOff x="2061714" y="1539000"/>
            <a:chExt cx="8405219" cy="4212699"/>
          </a:xfrm>
        </p:grpSpPr>
        <p:grpSp>
          <p:nvGrpSpPr>
            <p:cNvPr id="7" name="íşḻiḋê"/>
            <p:cNvGrpSpPr/>
            <p:nvPr/>
          </p:nvGrpSpPr>
          <p:grpSpPr>
            <a:xfrm>
              <a:off x="5469548" y="4295041"/>
              <a:ext cx="1069060" cy="1069060"/>
              <a:chOff x="5469548" y="4179457"/>
              <a:chExt cx="1069060" cy="1069060"/>
            </a:xfrm>
          </p:grpSpPr>
          <p:sp>
            <p:nvSpPr>
              <p:cNvPr id="31" name="îŝľiďé"/>
              <p:cNvSpPr/>
              <p:nvPr/>
            </p:nvSpPr>
            <p:spPr>
              <a:xfrm>
                <a:off x="5469548" y="4179457"/>
                <a:ext cx="1069060" cy="1069060"/>
              </a:xfrm>
              <a:prstGeom prst="ellipse">
                <a:avLst/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ŝḻiḓé"/>
              <p:cNvSpPr/>
              <p:nvPr/>
            </p:nvSpPr>
            <p:spPr bwMode="auto">
              <a:xfrm>
                <a:off x="5788273" y="4498582"/>
                <a:ext cx="431610" cy="430809"/>
              </a:xfrm>
              <a:custGeom>
                <a:avLst/>
                <a:gdLst>
                  <a:gd name="T0" fmla="*/ 164 w 204"/>
                  <a:gd name="T1" fmla="*/ 0 h 204"/>
                  <a:gd name="T2" fmla="*/ 39 w 204"/>
                  <a:gd name="T3" fmla="*/ 0 h 204"/>
                  <a:gd name="T4" fmla="*/ 0 w 204"/>
                  <a:gd name="T5" fmla="*/ 39 h 204"/>
                  <a:gd name="T6" fmla="*/ 0 w 204"/>
                  <a:gd name="T7" fmla="*/ 81 h 204"/>
                  <a:gd name="T8" fmla="*/ 0 w 204"/>
                  <a:gd name="T9" fmla="*/ 164 h 204"/>
                  <a:gd name="T10" fmla="*/ 39 w 204"/>
                  <a:gd name="T11" fmla="*/ 204 h 204"/>
                  <a:gd name="T12" fmla="*/ 164 w 204"/>
                  <a:gd name="T13" fmla="*/ 204 h 204"/>
                  <a:gd name="T14" fmla="*/ 204 w 204"/>
                  <a:gd name="T15" fmla="*/ 164 h 204"/>
                  <a:gd name="T16" fmla="*/ 204 w 204"/>
                  <a:gd name="T17" fmla="*/ 81 h 204"/>
                  <a:gd name="T18" fmla="*/ 204 w 204"/>
                  <a:gd name="T19" fmla="*/ 39 h 204"/>
                  <a:gd name="T20" fmla="*/ 164 w 204"/>
                  <a:gd name="T21" fmla="*/ 0 h 204"/>
                  <a:gd name="T22" fmla="*/ 176 w 204"/>
                  <a:gd name="T23" fmla="*/ 23 h 204"/>
                  <a:gd name="T24" fmla="*/ 180 w 204"/>
                  <a:gd name="T25" fmla="*/ 23 h 204"/>
                  <a:gd name="T26" fmla="*/ 180 w 204"/>
                  <a:gd name="T27" fmla="*/ 28 h 204"/>
                  <a:gd name="T28" fmla="*/ 180 w 204"/>
                  <a:gd name="T29" fmla="*/ 58 h 204"/>
                  <a:gd name="T30" fmla="*/ 146 w 204"/>
                  <a:gd name="T31" fmla="*/ 58 h 204"/>
                  <a:gd name="T32" fmla="*/ 146 w 204"/>
                  <a:gd name="T33" fmla="*/ 24 h 204"/>
                  <a:gd name="T34" fmla="*/ 176 w 204"/>
                  <a:gd name="T35" fmla="*/ 23 h 204"/>
                  <a:gd name="T36" fmla="*/ 73 w 204"/>
                  <a:gd name="T37" fmla="*/ 81 h 204"/>
                  <a:gd name="T38" fmla="*/ 102 w 204"/>
                  <a:gd name="T39" fmla="*/ 66 h 204"/>
                  <a:gd name="T40" fmla="*/ 131 w 204"/>
                  <a:gd name="T41" fmla="*/ 81 h 204"/>
                  <a:gd name="T42" fmla="*/ 138 w 204"/>
                  <a:gd name="T43" fmla="*/ 102 h 204"/>
                  <a:gd name="T44" fmla="*/ 102 w 204"/>
                  <a:gd name="T45" fmla="*/ 138 h 204"/>
                  <a:gd name="T46" fmla="*/ 66 w 204"/>
                  <a:gd name="T47" fmla="*/ 102 h 204"/>
                  <a:gd name="T48" fmla="*/ 73 w 204"/>
                  <a:gd name="T49" fmla="*/ 81 h 204"/>
                  <a:gd name="T50" fmla="*/ 184 w 204"/>
                  <a:gd name="T51" fmla="*/ 164 h 204"/>
                  <a:gd name="T52" fmla="*/ 164 w 204"/>
                  <a:gd name="T53" fmla="*/ 184 h 204"/>
                  <a:gd name="T54" fmla="*/ 39 w 204"/>
                  <a:gd name="T55" fmla="*/ 184 h 204"/>
                  <a:gd name="T56" fmla="*/ 20 w 204"/>
                  <a:gd name="T57" fmla="*/ 164 h 204"/>
                  <a:gd name="T58" fmla="*/ 20 w 204"/>
                  <a:gd name="T59" fmla="*/ 81 h 204"/>
                  <a:gd name="T60" fmla="*/ 50 w 204"/>
                  <a:gd name="T61" fmla="*/ 81 h 204"/>
                  <a:gd name="T62" fmla="*/ 46 w 204"/>
                  <a:gd name="T63" fmla="*/ 102 h 204"/>
                  <a:gd name="T64" fmla="*/ 102 w 204"/>
                  <a:gd name="T65" fmla="*/ 158 h 204"/>
                  <a:gd name="T66" fmla="*/ 157 w 204"/>
                  <a:gd name="T67" fmla="*/ 102 h 204"/>
                  <a:gd name="T68" fmla="*/ 153 w 204"/>
                  <a:gd name="T69" fmla="*/ 81 h 204"/>
                  <a:gd name="T70" fmla="*/ 184 w 204"/>
                  <a:gd name="T71" fmla="*/ 81 h 204"/>
                  <a:gd name="T72" fmla="*/ 184 w 204"/>
                  <a:gd name="T73" fmla="*/ 16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204">
                    <a:moveTo>
                      <a:pt x="164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86"/>
                      <a:pt x="17" y="204"/>
                      <a:pt x="39" y="204"/>
                    </a:cubicBezTo>
                    <a:cubicBezTo>
                      <a:pt x="164" y="204"/>
                      <a:pt x="164" y="204"/>
                      <a:pt x="164" y="204"/>
                    </a:cubicBezTo>
                    <a:cubicBezTo>
                      <a:pt x="186" y="204"/>
                      <a:pt x="204" y="186"/>
                      <a:pt x="204" y="164"/>
                    </a:cubicBezTo>
                    <a:cubicBezTo>
                      <a:pt x="204" y="81"/>
                      <a:pt x="204" y="81"/>
                      <a:pt x="204" y="81"/>
                    </a:cubicBezTo>
                    <a:cubicBezTo>
                      <a:pt x="204" y="39"/>
                      <a:pt x="204" y="39"/>
                      <a:pt x="204" y="39"/>
                    </a:cubicBezTo>
                    <a:cubicBezTo>
                      <a:pt x="204" y="18"/>
                      <a:pt x="186" y="0"/>
                      <a:pt x="164" y="0"/>
                    </a:cubicBezTo>
                    <a:close/>
                    <a:moveTo>
                      <a:pt x="176" y="23"/>
                    </a:moveTo>
                    <a:cubicBezTo>
                      <a:pt x="180" y="23"/>
                      <a:pt x="180" y="23"/>
                      <a:pt x="180" y="23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58"/>
                      <a:pt x="180" y="58"/>
                      <a:pt x="180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24"/>
                      <a:pt x="146" y="24"/>
                      <a:pt x="146" y="24"/>
                    </a:cubicBezTo>
                    <a:lnTo>
                      <a:pt x="176" y="23"/>
                    </a:lnTo>
                    <a:close/>
                    <a:moveTo>
                      <a:pt x="73" y="81"/>
                    </a:moveTo>
                    <a:cubicBezTo>
                      <a:pt x="79" y="72"/>
                      <a:pt x="90" y="66"/>
                      <a:pt x="102" y="66"/>
                    </a:cubicBezTo>
                    <a:cubicBezTo>
                      <a:pt x="114" y="66"/>
                      <a:pt x="124" y="72"/>
                      <a:pt x="131" y="81"/>
                    </a:cubicBezTo>
                    <a:cubicBezTo>
                      <a:pt x="135" y="87"/>
                      <a:pt x="138" y="94"/>
                      <a:pt x="138" y="102"/>
                    </a:cubicBezTo>
                    <a:cubicBezTo>
                      <a:pt x="138" y="122"/>
                      <a:pt x="121" y="138"/>
                      <a:pt x="102" y="138"/>
                    </a:cubicBezTo>
                    <a:cubicBezTo>
                      <a:pt x="82" y="138"/>
                      <a:pt x="66" y="122"/>
                      <a:pt x="66" y="102"/>
                    </a:cubicBezTo>
                    <a:cubicBezTo>
                      <a:pt x="66" y="94"/>
                      <a:pt x="68" y="87"/>
                      <a:pt x="73" y="81"/>
                    </a:cubicBezTo>
                    <a:close/>
                    <a:moveTo>
                      <a:pt x="184" y="164"/>
                    </a:moveTo>
                    <a:cubicBezTo>
                      <a:pt x="184" y="175"/>
                      <a:pt x="175" y="184"/>
                      <a:pt x="164" y="184"/>
                    </a:cubicBezTo>
                    <a:cubicBezTo>
                      <a:pt x="39" y="184"/>
                      <a:pt x="39" y="184"/>
                      <a:pt x="39" y="184"/>
                    </a:cubicBezTo>
                    <a:cubicBezTo>
                      <a:pt x="28" y="184"/>
                      <a:pt x="20" y="175"/>
                      <a:pt x="20" y="164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50" y="81"/>
                      <a:pt x="50" y="81"/>
                      <a:pt x="50" y="81"/>
                    </a:cubicBezTo>
                    <a:cubicBezTo>
                      <a:pt x="47" y="87"/>
                      <a:pt x="46" y="95"/>
                      <a:pt x="46" y="102"/>
                    </a:cubicBezTo>
                    <a:cubicBezTo>
                      <a:pt x="46" y="133"/>
                      <a:pt x="71" y="158"/>
                      <a:pt x="102" y="158"/>
                    </a:cubicBezTo>
                    <a:cubicBezTo>
                      <a:pt x="132" y="158"/>
                      <a:pt x="157" y="133"/>
                      <a:pt x="157" y="102"/>
                    </a:cubicBezTo>
                    <a:cubicBezTo>
                      <a:pt x="157" y="95"/>
                      <a:pt x="156" y="87"/>
                      <a:pt x="153" y="81"/>
                    </a:cubicBezTo>
                    <a:cubicBezTo>
                      <a:pt x="184" y="81"/>
                      <a:pt x="184" y="81"/>
                      <a:pt x="184" y="81"/>
                    </a:cubicBezTo>
                    <a:lnTo>
                      <a:pt x="184" y="1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išļiḍê"/>
            <p:cNvGrpSpPr/>
            <p:nvPr/>
          </p:nvGrpSpPr>
          <p:grpSpPr>
            <a:xfrm>
              <a:off x="2061714" y="1539000"/>
              <a:ext cx="1069060" cy="1069060"/>
              <a:chOff x="2061714" y="1423416"/>
              <a:chExt cx="1069060" cy="1069060"/>
            </a:xfrm>
          </p:grpSpPr>
          <p:sp>
            <p:nvSpPr>
              <p:cNvPr id="29" name="íṡlïḑé"/>
              <p:cNvSpPr/>
              <p:nvPr/>
            </p:nvSpPr>
            <p:spPr>
              <a:xfrm>
                <a:off x="2061714" y="1423416"/>
                <a:ext cx="1069060" cy="1069060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e"/>
              <p:cNvSpPr/>
              <p:nvPr/>
            </p:nvSpPr>
            <p:spPr bwMode="auto">
              <a:xfrm>
                <a:off x="2388801" y="1778873"/>
                <a:ext cx="435746" cy="358146"/>
              </a:xfrm>
              <a:custGeom>
                <a:avLst/>
                <a:gdLst>
                  <a:gd name="T0" fmla="*/ 285 w 293"/>
                  <a:gd name="T1" fmla="*/ 32 h 238"/>
                  <a:gd name="T2" fmla="*/ 259 w 293"/>
                  <a:gd name="T3" fmla="*/ 38 h 238"/>
                  <a:gd name="T4" fmla="*/ 275 w 293"/>
                  <a:gd name="T5" fmla="*/ 24 h 238"/>
                  <a:gd name="T6" fmla="*/ 285 w 293"/>
                  <a:gd name="T7" fmla="*/ 4 h 238"/>
                  <a:gd name="T8" fmla="*/ 257 w 293"/>
                  <a:gd name="T9" fmla="*/ 16 h 238"/>
                  <a:gd name="T10" fmla="*/ 237 w 293"/>
                  <a:gd name="T11" fmla="*/ 11 h 238"/>
                  <a:gd name="T12" fmla="*/ 216 w 293"/>
                  <a:gd name="T13" fmla="*/ 1 h 238"/>
                  <a:gd name="T14" fmla="*/ 203 w 293"/>
                  <a:gd name="T15" fmla="*/ 0 h 238"/>
                  <a:gd name="T16" fmla="*/ 179 w 293"/>
                  <a:gd name="T17" fmla="*/ 5 h 238"/>
                  <a:gd name="T18" fmla="*/ 154 w 293"/>
                  <a:gd name="T19" fmla="*/ 27 h 238"/>
                  <a:gd name="T20" fmla="*/ 143 w 293"/>
                  <a:gd name="T21" fmla="*/ 54 h 238"/>
                  <a:gd name="T22" fmla="*/ 143 w 293"/>
                  <a:gd name="T23" fmla="*/ 67 h 238"/>
                  <a:gd name="T24" fmla="*/ 126 w 293"/>
                  <a:gd name="T25" fmla="*/ 72 h 238"/>
                  <a:gd name="T26" fmla="*/ 75 w 293"/>
                  <a:gd name="T27" fmla="*/ 55 h 238"/>
                  <a:gd name="T28" fmla="*/ 33 w 293"/>
                  <a:gd name="T29" fmla="*/ 24 h 238"/>
                  <a:gd name="T30" fmla="*/ 17 w 293"/>
                  <a:gd name="T31" fmla="*/ 17 h 238"/>
                  <a:gd name="T32" fmla="*/ 12 w 293"/>
                  <a:gd name="T33" fmla="*/ 41 h 238"/>
                  <a:gd name="T34" fmla="*/ 14 w 293"/>
                  <a:gd name="T35" fmla="*/ 57 h 238"/>
                  <a:gd name="T36" fmla="*/ 23 w 293"/>
                  <a:gd name="T37" fmla="*/ 76 h 238"/>
                  <a:gd name="T38" fmla="*/ 39 w 293"/>
                  <a:gd name="T39" fmla="*/ 91 h 238"/>
                  <a:gd name="T40" fmla="*/ 25 w 293"/>
                  <a:gd name="T41" fmla="*/ 89 h 238"/>
                  <a:gd name="T42" fmla="*/ 12 w 293"/>
                  <a:gd name="T43" fmla="*/ 84 h 238"/>
                  <a:gd name="T44" fmla="*/ 13 w 293"/>
                  <a:gd name="T45" fmla="*/ 95 h 238"/>
                  <a:gd name="T46" fmla="*/ 25 w 293"/>
                  <a:gd name="T47" fmla="*/ 123 h 238"/>
                  <a:gd name="T48" fmla="*/ 50 w 293"/>
                  <a:gd name="T49" fmla="*/ 140 h 238"/>
                  <a:gd name="T50" fmla="*/ 52 w 293"/>
                  <a:gd name="T51" fmla="*/ 145 h 238"/>
                  <a:gd name="T52" fmla="*/ 33 w 293"/>
                  <a:gd name="T53" fmla="*/ 145 h 238"/>
                  <a:gd name="T54" fmla="*/ 41 w 293"/>
                  <a:gd name="T55" fmla="*/ 161 h 238"/>
                  <a:gd name="T56" fmla="*/ 62 w 293"/>
                  <a:gd name="T57" fmla="*/ 179 h 238"/>
                  <a:gd name="T58" fmla="*/ 89 w 293"/>
                  <a:gd name="T59" fmla="*/ 186 h 238"/>
                  <a:gd name="T60" fmla="*/ 73 w 293"/>
                  <a:gd name="T61" fmla="*/ 197 h 238"/>
                  <a:gd name="T62" fmla="*/ 45 w 293"/>
                  <a:gd name="T63" fmla="*/ 208 h 238"/>
                  <a:gd name="T64" fmla="*/ 14 w 293"/>
                  <a:gd name="T65" fmla="*/ 212 h 238"/>
                  <a:gd name="T66" fmla="*/ 0 w 293"/>
                  <a:gd name="T67" fmla="*/ 211 h 238"/>
                  <a:gd name="T68" fmla="*/ 32 w 293"/>
                  <a:gd name="T69" fmla="*/ 227 h 238"/>
                  <a:gd name="T70" fmla="*/ 68 w 293"/>
                  <a:gd name="T71" fmla="*/ 237 h 238"/>
                  <a:gd name="T72" fmla="*/ 93 w 293"/>
                  <a:gd name="T73" fmla="*/ 238 h 238"/>
                  <a:gd name="T74" fmla="*/ 149 w 293"/>
                  <a:gd name="T75" fmla="*/ 229 h 238"/>
                  <a:gd name="T76" fmla="*/ 195 w 293"/>
                  <a:gd name="T77" fmla="*/ 205 h 238"/>
                  <a:gd name="T78" fmla="*/ 229 w 293"/>
                  <a:gd name="T79" fmla="*/ 169 h 238"/>
                  <a:gd name="T80" fmla="*/ 252 w 293"/>
                  <a:gd name="T81" fmla="*/ 127 h 238"/>
                  <a:gd name="T82" fmla="*/ 262 w 293"/>
                  <a:gd name="T83" fmla="*/ 82 h 238"/>
                  <a:gd name="T84" fmla="*/ 263 w 293"/>
                  <a:gd name="T85" fmla="*/ 59 h 238"/>
                  <a:gd name="T86" fmla="*/ 280 w 293"/>
                  <a:gd name="T87" fmla="*/ 45 h 238"/>
                  <a:gd name="T88" fmla="*/ 293 w 293"/>
                  <a:gd name="T89" fmla="*/ 2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238">
                    <a:moveTo>
                      <a:pt x="293" y="28"/>
                    </a:moveTo>
                    <a:lnTo>
                      <a:pt x="293" y="28"/>
                    </a:lnTo>
                    <a:lnTo>
                      <a:pt x="285" y="32"/>
                    </a:lnTo>
                    <a:lnTo>
                      <a:pt x="277" y="34"/>
                    </a:lnTo>
                    <a:lnTo>
                      <a:pt x="267" y="36"/>
                    </a:lnTo>
                    <a:lnTo>
                      <a:pt x="259" y="38"/>
                    </a:lnTo>
                    <a:lnTo>
                      <a:pt x="259" y="38"/>
                    </a:lnTo>
                    <a:lnTo>
                      <a:pt x="267" y="31"/>
                    </a:lnTo>
                    <a:lnTo>
                      <a:pt x="275" y="24"/>
                    </a:lnTo>
                    <a:lnTo>
                      <a:pt x="281" y="14"/>
                    </a:lnTo>
                    <a:lnTo>
                      <a:pt x="285" y="4"/>
                    </a:lnTo>
                    <a:lnTo>
                      <a:pt x="285" y="4"/>
                    </a:lnTo>
                    <a:lnTo>
                      <a:pt x="277" y="9"/>
                    </a:lnTo>
                    <a:lnTo>
                      <a:pt x="266" y="13"/>
                    </a:lnTo>
                    <a:lnTo>
                      <a:pt x="257" y="16"/>
                    </a:lnTo>
                    <a:lnTo>
                      <a:pt x="247" y="18"/>
                    </a:lnTo>
                    <a:lnTo>
                      <a:pt x="247" y="18"/>
                    </a:lnTo>
                    <a:lnTo>
                      <a:pt x="237" y="11"/>
                    </a:lnTo>
                    <a:lnTo>
                      <a:pt x="227" y="5"/>
                    </a:lnTo>
                    <a:lnTo>
                      <a:pt x="222" y="3"/>
                    </a:lnTo>
                    <a:lnTo>
                      <a:pt x="216" y="1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97" y="0"/>
                    </a:lnTo>
                    <a:lnTo>
                      <a:pt x="191" y="1"/>
                    </a:lnTo>
                    <a:lnTo>
                      <a:pt x="179" y="5"/>
                    </a:lnTo>
                    <a:lnTo>
                      <a:pt x="169" y="10"/>
                    </a:lnTo>
                    <a:lnTo>
                      <a:pt x="161" y="17"/>
                    </a:lnTo>
                    <a:lnTo>
                      <a:pt x="154" y="27"/>
                    </a:lnTo>
                    <a:lnTo>
                      <a:pt x="147" y="37"/>
                    </a:lnTo>
                    <a:lnTo>
                      <a:pt x="144" y="48"/>
                    </a:lnTo>
                    <a:lnTo>
                      <a:pt x="143" y="54"/>
                    </a:lnTo>
                    <a:lnTo>
                      <a:pt x="143" y="60"/>
                    </a:lnTo>
                    <a:lnTo>
                      <a:pt x="143" y="60"/>
                    </a:lnTo>
                    <a:lnTo>
                      <a:pt x="143" y="6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26" y="72"/>
                    </a:lnTo>
                    <a:lnTo>
                      <a:pt x="108" y="68"/>
                    </a:lnTo>
                    <a:lnTo>
                      <a:pt x="92" y="63"/>
                    </a:lnTo>
                    <a:lnTo>
                      <a:pt x="75" y="55"/>
                    </a:lnTo>
                    <a:lnTo>
                      <a:pt x="59" y="46"/>
                    </a:lnTo>
                    <a:lnTo>
                      <a:pt x="45" y="36"/>
                    </a:lnTo>
                    <a:lnTo>
                      <a:pt x="33" y="24"/>
                    </a:lnTo>
                    <a:lnTo>
                      <a:pt x="20" y="11"/>
                    </a:lnTo>
                    <a:lnTo>
                      <a:pt x="20" y="11"/>
                    </a:lnTo>
                    <a:lnTo>
                      <a:pt x="17" y="17"/>
                    </a:lnTo>
                    <a:lnTo>
                      <a:pt x="15" y="26"/>
                    </a:lnTo>
                    <a:lnTo>
                      <a:pt x="13" y="33"/>
                    </a:lnTo>
                    <a:lnTo>
                      <a:pt x="12" y="41"/>
                    </a:lnTo>
                    <a:lnTo>
                      <a:pt x="12" y="41"/>
                    </a:lnTo>
                    <a:lnTo>
                      <a:pt x="13" y="48"/>
                    </a:lnTo>
                    <a:lnTo>
                      <a:pt x="14" y="57"/>
                    </a:lnTo>
                    <a:lnTo>
                      <a:pt x="17" y="63"/>
                    </a:lnTo>
                    <a:lnTo>
                      <a:pt x="20" y="70"/>
                    </a:lnTo>
                    <a:lnTo>
                      <a:pt x="23" y="76"/>
                    </a:lnTo>
                    <a:lnTo>
                      <a:pt x="28" y="81"/>
                    </a:lnTo>
                    <a:lnTo>
                      <a:pt x="34" y="87"/>
                    </a:lnTo>
                    <a:lnTo>
                      <a:pt x="39" y="91"/>
                    </a:lnTo>
                    <a:lnTo>
                      <a:pt x="39" y="91"/>
                    </a:lnTo>
                    <a:lnTo>
                      <a:pt x="32" y="91"/>
                    </a:lnTo>
                    <a:lnTo>
                      <a:pt x="25" y="89"/>
                    </a:lnTo>
                    <a:lnTo>
                      <a:pt x="18" y="87"/>
                    </a:lnTo>
                    <a:lnTo>
                      <a:pt x="12" y="84"/>
                    </a:lnTo>
                    <a:lnTo>
                      <a:pt x="12" y="84"/>
                    </a:lnTo>
                    <a:lnTo>
                      <a:pt x="12" y="85"/>
                    </a:lnTo>
                    <a:lnTo>
                      <a:pt x="12" y="85"/>
                    </a:lnTo>
                    <a:lnTo>
                      <a:pt x="13" y="95"/>
                    </a:lnTo>
                    <a:lnTo>
                      <a:pt x="16" y="105"/>
                    </a:lnTo>
                    <a:lnTo>
                      <a:pt x="20" y="115"/>
                    </a:lnTo>
                    <a:lnTo>
                      <a:pt x="25" y="123"/>
                    </a:lnTo>
                    <a:lnTo>
                      <a:pt x="33" y="130"/>
                    </a:lnTo>
                    <a:lnTo>
                      <a:pt x="41" y="136"/>
                    </a:lnTo>
                    <a:lnTo>
                      <a:pt x="50" y="140"/>
                    </a:lnTo>
                    <a:lnTo>
                      <a:pt x="60" y="143"/>
                    </a:lnTo>
                    <a:lnTo>
                      <a:pt x="60" y="143"/>
                    </a:lnTo>
                    <a:lnTo>
                      <a:pt x="52" y="145"/>
                    </a:lnTo>
                    <a:lnTo>
                      <a:pt x="44" y="146"/>
                    </a:lnTo>
                    <a:lnTo>
                      <a:pt x="44" y="146"/>
                    </a:lnTo>
                    <a:lnTo>
                      <a:pt x="33" y="145"/>
                    </a:lnTo>
                    <a:lnTo>
                      <a:pt x="33" y="145"/>
                    </a:lnTo>
                    <a:lnTo>
                      <a:pt x="37" y="153"/>
                    </a:lnTo>
                    <a:lnTo>
                      <a:pt x="41" y="161"/>
                    </a:lnTo>
                    <a:lnTo>
                      <a:pt x="47" y="168"/>
                    </a:lnTo>
                    <a:lnTo>
                      <a:pt x="54" y="175"/>
                    </a:lnTo>
                    <a:lnTo>
                      <a:pt x="62" y="179"/>
                    </a:lnTo>
                    <a:lnTo>
                      <a:pt x="71" y="183"/>
                    </a:lnTo>
                    <a:lnTo>
                      <a:pt x="79" y="185"/>
                    </a:lnTo>
                    <a:lnTo>
                      <a:pt x="89" y="186"/>
                    </a:lnTo>
                    <a:lnTo>
                      <a:pt x="89" y="186"/>
                    </a:lnTo>
                    <a:lnTo>
                      <a:pt x="81" y="192"/>
                    </a:lnTo>
                    <a:lnTo>
                      <a:pt x="73" y="197"/>
                    </a:lnTo>
                    <a:lnTo>
                      <a:pt x="64" y="201"/>
                    </a:lnTo>
                    <a:lnTo>
                      <a:pt x="54" y="206"/>
                    </a:lnTo>
                    <a:lnTo>
                      <a:pt x="45" y="208"/>
                    </a:lnTo>
                    <a:lnTo>
                      <a:pt x="35" y="210"/>
                    </a:lnTo>
                    <a:lnTo>
                      <a:pt x="25" y="212"/>
                    </a:lnTo>
                    <a:lnTo>
                      <a:pt x="14" y="212"/>
                    </a:lnTo>
                    <a:lnTo>
                      <a:pt x="14" y="212"/>
                    </a:lnTo>
                    <a:lnTo>
                      <a:pt x="0" y="211"/>
                    </a:lnTo>
                    <a:lnTo>
                      <a:pt x="0" y="211"/>
                    </a:lnTo>
                    <a:lnTo>
                      <a:pt x="10" y="217"/>
                    </a:lnTo>
                    <a:lnTo>
                      <a:pt x="21" y="222"/>
                    </a:lnTo>
                    <a:lnTo>
                      <a:pt x="32" y="227"/>
                    </a:lnTo>
                    <a:lnTo>
                      <a:pt x="44" y="231"/>
                    </a:lnTo>
                    <a:lnTo>
                      <a:pt x="55" y="235"/>
                    </a:lnTo>
                    <a:lnTo>
                      <a:pt x="68" y="237"/>
                    </a:lnTo>
                    <a:lnTo>
                      <a:pt x="80" y="238"/>
                    </a:lnTo>
                    <a:lnTo>
                      <a:pt x="93" y="238"/>
                    </a:lnTo>
                    <a:lnTo>
                      <a:pt x="93" y="238"/>
                    </a:lnTo>
                    <a:lnTo>
                      <a:pt x="112" y="237"/>
                    </a:lnTo>
                    <a:lnTo>
                      <a:pt x="132" y="233"/>
                    </a:lnTo>
                    <a:lnTo>
                      <a:pt x="149" y="229"/>
                    </a:lnTo>
                    <a:lnTo>
                      <a:pt x="166" y="222"/>
                    </a:lnTo>
                    <a:lnTo>
                      <a:pt x="180" y="215"/>
                    </a:lnTo>
                    <a:lnTo>
                      <a:pt x="195" y="205"/>
                    </a:lnTo>
                    <a:lnTo>
                      <a:pt x="207" y="194"/>
                    </a:lnTo>
                    <a:lnTo>
                      <a:pt x="220" y="183"/>
                    </a:lnTo>
                    <a:lnTo>
                      <a:pt x="229" y="169"/>
                    </a:lnTo>
                    <a:lnTo>
                      <a:pt x="238" y="156"/>
                    </a:lnTo>
                    <a:lnTo>
                      <a:pt x="246" y="141"/>
                    </a:lnTo>
                    <a:lnTo>
                      <a:pt x="252" y="127"/>
                    </a:lnTo>
                    <a:lnTo>
                      <a:pt x="257" y="112"/>
                    </a:lnTo>
                    <a:lnTo>
                      <a:pt x="260" y="97"/>
                    </a:lnTo>
                    <a:lnTo>
                      <a:pt x="262" y="82"/>
                    </a:lnTo>
                    <a:lnTo>
                      <a:pt x="263" y="67"/>
                    </a:lnTo>
                    <a:lnTo>
                      <a:pt x="263" y="67"/>
                    </a:lnTo>
                    <a:lnTo>
                      <a:pt x="263" y="59"/>
                    </a:lnTo>
                    <a:lnTo>
                      <a:pt x="263" y="59"/>
                    </a:lnTo>
                    <a:lnTo>
                      <a:pt x="271" y="52"/>
                    </a:lnTo>
                    <a:lnTo>
                      <a:pt x="280" y="45"/>
                    </a:lnTo>
                    <a:lnTo>
                      <a:pt x="287" y="37"/>
                    </a:lnTo>
                    <a:lnTo>
                      <a:pt x="293" y="28"/>
                    </a:lnTo>
                    <a:lnTo>
                      <a:pt x="293" y="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8" name="ïś1îḓê"/>
            <p:cNvSpPr txBox="1"/>
            <p:nvPr/>
          </p:nvSpPr>
          <p:spPr bwMode="auto">
            <a:xfrm>
              <a:off x="2061714" y="2625988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 smtClean="0"/>
                <a:t>模型训练</a:t>
              </a:r>
              <a:endParaRPr lang="en-US" altLang="zh-CN" sz="1800" b="1" dirty="0"/>
            </a:p>
          </p:txBody>
        </p:sp>
        <p:sp>
          <p:nvSpPr>
            <p:cNvPr id="24" name="íślíďe"/>
            <p:cNvSpPr txBox="1"/>
            <p:nvPr/>
          </p:nvSpPr>
          <p:spPr bwMode="auto">
            <a:xfrm>
              <a:off x="5414670" y="5364102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 smtClean="0"/>
                <a:t>文本排序</a:t>
              </a:r>
              <a:endParaRPr lang="en-US" altLang="zh-CN" sz="1800" b="1" dirty="0"/>
            </a:p>
          </p:txBody>
        </p:sp>
        <p:sp>
          <p:nvSpPr>
            <p:cNvPr id="20" name="íŝļíḋê"/>
            <p:cNvSpPr txBox="1"/>
            <p:nvPr/>
          </p:nvSpPr>
          <p:spPr bwMode="auto">
            <a:xfrm>
              <a:off x="9683260" y="2897011"/>
              <a:ext cx="66130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 smtClean="0"/>
                <a:t>推荐</a:t>
              </a:r>
              <a:endParaRPr lang="en-US" altLang="zh-CN" sz="1800" b="1" dirty="0"/>
            </a:p>
          </p:txBody>
        </p:sp>
        <p:grpSp>
          <p:nvGrpSpPr>
            <p:cNvPr id="13" name="ïṣḻiḍé"/>
            <p:cNvGrpSpPr/>
            <p:nvPr/>
          </p:nvGrpSpPr>
          <p:grpSpPr>
            <a:xfrm>
              <a:off x="9397873" y="1718073"/>
              <a:ext cx="1069060" cy="1069060"/>
              <a:chOff x="9263631" y="1602489"/>
              <a:chExt cx="1069060" cy="1069060"/>
            </a:xfrm>
          </p:grpSpPr>
          <p:sp>
            <p:nvSpPr>
              <p:cNvPr id="17" name="ïsļîḑe"/>
              <p:cNvSpPr/>
              <p:nvPr/>
            </p:nvSpPr>
            <p:spPr>
              <a:xfrm>
                <a:off x="9263631" y="1602489"/>
                <a:ext cx="1069060" cy="1069060"/>
              </a:xfrm>
              <a:prstGeom prst="ellipse">
                <a:avLst/>
              </a:prstGeom>
              <a:solidFill>
                <a:schemeClr val="accent6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Sḷiḍé"/>
              <p:cNvSpPr/>
              <p:nvPr/>
            </p:nvSpPr>
            <p:spPr bwMode="auto">
              <a:xfrm>
                <a:off x="9587135" y="1906166"/>
                <a:ext cx="462194" cy="461706"/>
              </a:xfrm>
              <a:custGeom>
                <a:avLst/>
                <a:gdLst>
                  <a:gd name="T0" fmla="*/ 374 w 400"/>
                  <a:gd name="T1" fmla="*/ 100 h 400"/>
                  <a:gd name="T2" fmla="*/ 301 w 400"/>
                  <a:gd name="T3" fmla="*/ 27 h 400"/>
                  <a:gd name="T4" fmla="*/ 200 w 400"/>
                  <a:gd name="T5" fmla="*/ 0 h 400"/>
                  <a:gd name="T6" fmla="*/ 100 w 400"/>
                  <a:gd name="T7" fmla="*/ 27 h 400"/>
                  <a:gd name="T8" fmla="*/ 27 w 400"/>
                  <a:gd name="T9" fmla="*/ 100 h 400"/>
                  <a:gd name="T10" fmla="*/ 0 w 400"/>
                  <a:gd name="T11" fmla="*/ 200 h 400"/>
                  <a:gd name="T12" fmla="*/ 27 w 400"/>
                  <a:gd name="T13" fmla="*/ 301 h 400"/>
                  <a:gd name="T14" fmla="*/ 100 w 400"/>
                  <a:gd name="T15" fmla="*/ 374 h 400"/>
                  <a:gd name="T16" fmla="*/ 200 w 400"/>
                  <a:gd name="T17" fmla="*/ 400 h 400"/>
                  <a:gd name="T18" fmla="*/ 301 w 400"/>
                  <a:gd name="T19" fmla="*/ 374 h 400"/>
                  <a:gd name="T20" fmla="*/ 374 w 400"/>
                  <a:gd name="T21" fmla="*/ 301 h 400"/>
                  <a:gd name="T22" fmla="*/ 400 w 400"/>
                  <a:gd name="T23" fmla="*/ 200 h 400"/>
                  <a:gd name="T24" fmla="*/ 374 w 400"/>
                  <a:gd name="T25" fmla="*/ 100 h 400"/>
                  <a:gd name="T26" fmla="*/ 330 w 400"/>
                  <a:gd name="T27" fmla="*/ 170 h 400"/>
                  <a:gd name="T28" fmla="*/ 188 w 400"/>
                  <a:gd name="T29" fmla="*/ 311 h 400"/>
                  <a:gd name="T30" fmla="*/ 176 w 400"/>
                  <a:gd name="T31" fmla="*/ 316 h 400"/>
                  <a:gd name="T32" fmla="*/ 165 w 400"/>
                  <a:gd name="T33" fmla="*/ 311 h 400"/>
                  <a:gd name="T34" fmla="*/ 70 w 400"/>
                  <a:gd name="T35" fmla="*/ 217 h 400"/>
                  <a:gd name="T36" fmla="*/ 66 w 400"/>
                  <a:gd name="T37" fmla="*/ 205 h 400"/>
                  <a:gd name="T38" fmla="*/ 70 w 400"/>
                  <a:gd name="T39" fmla="*/ 193 h 400"/>
                  <a:gd name="T40" fmla="*/ 94 w 400"/>
                  <a:gd name="T41" fmla="*/ 170 h 400"/>
                  <a:gd name="T42" fmla="*/ 106 w 400"/>
                  <a:gd name="T43" fmla="*/ 165 h 400"/>
                  <a:gd name="T44" fmla="*/ 118 w 400"/>
                  <a:gd name="T45" fmla="*/ 170 h 400"/>
                  <a:gd name="T46" fmla="*/ 176 w 400"/>
                  <a:gd name="T47" fmla="*/ 229 h 400"/>
                  <a:gd name="T48" fmla="*/ 283 w 400"/>
                  <a:gd name="T49" fmla="*/ 123 h 400"/>
                  <a:gd name="T50" fmla="*/ 295 w 400"/>
                  <a:gd name="T51" fmla="*/ 118 h 400"/>
                  <a:gd name="T52" fmla="*/ 306 w 400"/>
                  <a:gd name="T53" fmla="*/ 123 h 400"/>
                  <a:gd name="T54" fmla="*/ 330 w 400"/>
                  <a:gd name="T55" fmla="*/ 146 h 400"/>
                  <a:gd name="T56" fmla="*/ 335 w 400"/>
                  <a:gd name="T57" fmla="*/ 158 h 400"/>
                  <a:gd name="T58" fmla="*/ 330 w 400"/>
                  <a:gd name="T59" fmla="*/ 170 h 400"/>
                  <a:gd name="T60" fmla="*/ 330 w 400"/>
                  <a:gd name="T61" fmla="*/ 170 h 400"/>
                  <a:gd name="T62" fmla="*/ 330 w 400"/>
                  <a:gd name="T63" fmla="*/ 17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0" h="400">
                    <a:moveTo>
                      <a:pt x="374" y="100"/>
                    </a:moveTo>
                    <a:cubicBezTo>
                      <a:pt x="356" y="69"/>
                      <a:pt x="331" y="45"/>
                      <a:pt x="301" y="27"/>
                    </a:cubicBezTo>
                    <a:cubicBezTo>
                      <a:pt x="270" y="9"/>
                      <a:pt x="237" y="0"/>
                      <a:pt x="200" y="0"/>
                    </a:cubicBezTo>
                    <a:cubicBezTo>
                      <a:pt x="164" y="0"/>
                      <a:pt x="130" y="9"/>
                      <a:pt x="100" y="27"/>
                    </a:cubicBezTo>
                    <a:cubicBezTo>
                      <a:pt x="69" y="45"/>
                      <a:pt x="45" y="69"/>
                      <a:pt x="27" y="100"/>
                    </a:cubicBezTo>
                    <a:cubicBezTo>
                      <a:pt x="9" y="130"/>
                      <a:pt x="0" y="164"/>
                      <a:pt x="0" y="200"/>
                    </a:cubicBezTo>
                    <a:cubicBezTo>
                      <a:pt x="0" y="237"/>
                      <a:pt x="9" y="270"/>
                      <a:pt x="27" y="301"/>
                    </a:cubicBezTo>
                    <a:cubicBezTo>
                      <a:pt x="45" y="331"/>
                      <a:pt x="69" y="356"/>
                      <a:pt x="100" y="374"/>
                    </a:cubicBezTo>
                    <a:cubicBezTo>
                      <a:pt x="130" y="391"/>
                      <a:pt x="164" y="400"/>
                      <a:pt x="200" y="400"/>
                    </a:cubicBezTo>
                    <a:cubicBezTo>
                      <a:pt x="237" y="400"/>
                      <a:pt x="270" y="391"/>
                      <a:pt x="301" y="374"/>
                    </a:cubicBezTo>
                    <a:cubicBezTo>
                      <a:pt x="331" y="356"/>
                      <a:pt x="356" y="331"/>
                      <a:pt x="374" y="301"/>
                    </a:cubicBezTo>
                    <a:cubicBezTo>
                      <a:pt x="392" y="270"/>
                      <a:pt x="400" y="237"/>
                      <a:pt x="400" y="200"/>
                    </a:cubicBezTo>
                    <a:cubicBezTo>
                      <a:pt x="400" y="164"/>
                      <a:pt x="392" y="130"/>
                      <a:pt x="374" y="100"/>
                    </a:cubicBezTo>
                    <a:close/>
                    <a:moveTo>
                      <a:pt x="330" y="170"/>
                    </a:moveTo>
                    <a:cubicBezTo>
                      <a:pt x="188" y="311"/>
                      <a:pt x="188" y="311"/>
                      <a:pt x="188" y="311"/>
                    </a:cubicBezTo>
                    <a:cubicBezTo>
                      <a:pt x="185" y="315"/>
                      <a:pt x="181" y="316"/>
                      <a:pt x="176" y="316"/>
                    </a:cubicBezTo>
                    <a:cubicBezTo>
                      <a:pt x="172" y="316"/>
                      <a:pt x="168" y="315"/>
                      <a:pt x="165" y="311"/>
                    </a:cubicBezTo>
                    <a:cubicBezTo>
                      <a:pt x="70" y="217"/>
                      <a:pt x="70" y="217"/>
                      <a:pt x="70" y="217"/>
                    </a:cubicBezTo>
                    <a:cubicBezTo>
                      <a:pt x="67" y="214"/>
                      <a:pt x="66" y="210"/>
                      <a:pt x="66" y="205"/>
                    </a:cubicBezTo>
                    <a:cubicBezTo>
                      <a:pt x="66" y="200"/>
                      <a:pt x="67" y="196"/>
                      <a:pt x="70" y="193"/>
                    </a:cubicBezTo>
                    <a:cubicBezTo>
                      <a:pt x="94" y="170"/>
                      <a:pt x="94" y="170"/>
                      <a:pt x="94" y="170"/>
                    </a:cubicBezTo>
                    <a:cubicBezTo>
                      <a:pt x="97" y="166"/>
                      <a:pt x="101" y="165"/>
                      <a:pt x="106" y="165"/>
                    </a:cubicBezTo>
                    <a:cubicBezTo>
                      <a:pt x="110" y="165"/>
                      <a:pt x="114" y="166"/>
                      <a:pt x="118" y="170"/>
                    </a:cubicBezTo>
                    <a:cubicBezTo>
                      <a:pt x="176" y="229"/>
                      <a:pt x="176" y="229"/>
                      <a:pt x="176" y="229"/>
                    </a:cubicBezTo>
                    <a:cubicBezTo>
                      <a:pt x="283" y="123"/>
                      <a:pt x="283" y="123"/>
                      <a:pt x="283" y="123"/>
                    </a:cubicBezTo>
                    <a:cubicBezTo>
                      <a:pt x="286" y="119"/>
                      <a:pt x="290" y="118"/>
                      <a:pt x="295" y="118"/>
                    </a:cubicBezTo>
                    <a:cubicBezTo>
                      <a:pt x="299" y="118"/>
                      <a:pt x="303" y="119"/>
                      <a:pt x="306" y="123"/>
                    </a:cubicBezTo>
                    <a:cubicBezTo>
                      <a:pt x="330" y="146"/>
                      <a:pt x="330" y="146"/>
                      <a:pt x="330" y="146"/>
                    </a:cubicBezTo>
                    <a:cubicBezTo>
                      <a:pt x="333" y="149"/>
                      <a:pt x="335" y="153"/>
                      <a:pt x="335" y="158"/>
                    </a:cubicBezTo>
                    <a:cubicBezTo>
                      <a:pt x="335" y="163"/>
                      <a:pt x="333" y="167"/>
                      <a:pt x="330" y="170"/>
                    </a:cubicBezTo>
                    <a:close/>
                    <a:moveTo>
                      <a:pt x="330" y="170"/>
                    </a:moveTo>
                    <a:cubicBezTo>
                      <a:pt x="330" y="170"/>
                      <a:pt x="330" y="170"/>
                      <a:pt x="330" y="17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199" y="1390048"/>
            <a:ext cx="5867400" cy="322897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6863310" y="3288086"/>
            <a:ext cx="1211597" cy="87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代码流程 </a:t>
            </a:r>
            <a:endParaRPr lang="zh-CN" altLang="en-US" dirty="0"/>
          </a:p>
        </p:txBody>
      </p:sp>
      <p:grpSp>
        <p:nvGrpSpPr>
          <p:cNvPr id="5" name="691ff9ac-1baf-47b6-971e-90b8fed2e25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79" y="1143496"/>
            <a:ext cx="11302770" cy="5714504"/>
            <a:chOff x="687279" y="1143496"/>
            <a:chExt cx="11302770" cy="5714504"/>
          </a:xfrm>
        </p:grpSpPr>
        <p:sp>
          <p:nvSpPr>
            <p:cNvPr id="6" name="iṩḷíḓé"/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îsļíḑê"/>
            <p:cNvSpPr txBox="1"/>
            <p:nvPr/>
          </p:nvSpPr>
          <p:spPr bwMode="auto">
            <a:xfrm>
              <a:off x="687279" y="1143496"/>
              <a:ext cx="738872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endParaRPr lang="en-US" altLang="zh-CN" sz="2400" b="1" dirty="0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23" name="图片 22" descr="image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8269" y="1880847"/>
            <a:ext cx="6629324" cy="3803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îSḻîḋê"/>
          <p:cNvSpPr/>
          <p:nvPr/>
        </p:nvSpPr>
        <p:spPr>
          <a:xfrm>
            <a:off x="9574154" y="5488719"/>
            <a:ext cx="982777" cy="751744"/>
          </a:xfrm>
          <a:custGeom>
            <a:avLst/>
            <a:gdLst>
              <a:gd name="connsiteX0" fmla="*/ 2323145 w 9034462"/>
              <a:gd name="connsiteY0" fmla="*/ 9034461 h 10325100"/>
              <a:gd name="connsiteX1" fmla="*/ 2323145 w 9034462"/>
              <a:gd name="connsiteY1" fmla="*/ 9163525 h 10325100"/>
              <a:gd name="connsiteX2" fmla="*/ 2968465 w 9034462"/>
              <a:gd name="connsiteY2" fmla="*/ 9550719 h 10325100"/>
              <a:gd name="connsiteX3" fmla="*/ 2968465 w 9034462"/>
              <a:gd name="connsiteY3" fmla="*/ 9421655 h 10325100"/>
              <a:gd name="connsiteX4" fmla="*/ 6453186 w 9034462"/>
              <a:gd name="connsiteY4" fmla="*/ 6195061 h 10325100"/>
              <a:gd name="connsiteX5" fmla="*/ 5936930 w 9034462"/>
              <a:gd name="connsiteY5" fmla="*/ 6840378 h 10325100"/>
              <a:gd name="connsiteX6" fmla="*/ 6065994 w 9034462"/>
              <a:gd name="connsiteY6" fmla="*/ 6840378 h 10325100"/>
              <a:gd name="connsiteX7" fmla="*/ 6582250 w 9034462"/>
              <a:gd name="connsiteY7" fmla="*/ 6195061 h 10325100"/>
              <a:gd name="connsiteX8" fmla="*/ 387192 w 9034462"/>
              <a:gd name="connsiteY8" fmla="*/ 5807870 h 10325100"/>
              <a:gd name="connsiteX9" fmla="*/ 387192 w 9034462"/>
              <a:gd name="connsiteY9" fmla="*/ 6840378 h 10325100"/>
              <a:gd name="connsiteX10" fmla="*/ 516253 w 9034462"/>
              <a:gd name="connsiteY10" fmla="*/ 6840378 h 10325100"/>
              <a:gd name="connsiteX11" fmla="*/ 516253 w 9034462"/>
              <a:gd name="connsiteY11" fmla="*/ 5807870 h 10325100"/>
              <a:gd name="connsiteX12" fmla="*/ 8001954 w 9034462"/>
              <a:gd name="connsiteY12" fmla="*/ 5291614 h 10325100"/>
              <a:gd name="connsiteX13" fmla="*/ 7872890 w 9034462"/>
              <a:gd name="connsiteY13" fmla="*/ 5678806 h 10325100"/>
              <a:gd name="connsiteX14" fmla="*/ 7872890 w 9034462"/>
              <a:gd name="connsiteY14" fmla="*/ 5936933 h 10325100"/>
              <a:gd name="connsiteX15" fmla="*/ 8001954 w 9034462"/>
              <a:gd name="connsiteY15" fmla="*/ 5936933 h 10325100"/>
              <a:gd name="connsiteX16" fmla="*/ 8131014 w 9034462"/>
              <a:gd name="connsiteY16" fmla="*/ 5420678 h 10325100"/>
              <a:gd name="connsiteX17" fmla="*/ 8131014 w 9034462"/>
              <a:gd name="connsiteY17" fmla="*/ 5291614 h 10325100"/>
              <a:gd name="connsiteX18" fmla="*/ 7098506 w 9034462"/>
              <a:gd name="connsiteY18" fmla="*/ 4775359 h 10325100"/>
              <a:gd name="connsiteX19" fmla="*/ 6582250 w 9034462"/>
              <a:gd name="connsiteY19" fmla="*/ 6065997 h 10325100"/>
              <a:gd name="connsiteX20" fmla="*/ 6969442 w 9034462"/>
              <a:gd name="connsiteY20" fmla="*/ 6065997 h 10325100"/>
              <a:gd name="connsiteX21" fmla="*/ 7356634 w 9034462"/>
              <a:gd name="connsiteY21" fmla="*/ 5162550 h 10325100"/>
              <a:gd name="connsiteX22" fmla="*/ 7227570 w 9034462"/>
              <a:gd name="connsiteY22" fmla="*/ 4775359 h 10325100"/>
              <a:gd name="connsiteX23" fmla="*/ 2065018 w 9034462"/>
              <a:gd name="connsiteY23" fmla="*/ 4000977 h 10325100"/>
              <a:gd name="connsiteX24" fmla="*/ 1677828 w 9034462"/>
              <a:gd name="connsiteY24" fmla="*/ 4775359 h 10325100"/>
              <a:gd name="connsiteX25" fmla="*/ 1806892 w 9034462"/>
              <a:gd name="connsiteY25" fmla="*/ 4775359 h 10325100"/>
              <a:gd name="connsiteX26" fmla="*/ 2194081 w 9034462"/>
              <a:gd name="connsiteY26" fmla="*/ 4000977 h 10325100"/>
              <a:gd name="connsiteX27" fmla="*/ 8647270 w 9034462"/>
              <a:gd name="connsiteY27" fmla="*/ 2581275 h 10325100"/>
              <a:gd name="connsiteX28" fmla="*/ 8905398 w 9034462"/>
              <a:gd name="connsiteY28" fmla="*/ 2581275 h 10325100"/>
              <a:gd name="connsiteX29" fmla="*/ 8905398 w 9034462"/>
              <a:gd name="connsiteY29" fmla="*/ 3226594 h 10325100"/>
              <a:gd name="connsiteX30" fmla="*/ 8647270 w 9034462"/>
              <a:gd name="connsiteY30" fmla="*/ 3226594 h 10325100"/>
              <a:gd name="connsiteX31" fmla="*/ 5420674 w 9034462"/>
              <a:gd name="connsiteY31" fmla="*/ 1935956 h 10325100"/>
              <a:gd name="connsiteX32" fmla="*/ 4904422 w 9034462"/>
              <a:gd name="connsiteY32" fmla="*/ 2194084 h 10325100"/>
              <a:gd name="connsiteX33" fmla="*/ 4775358 w 9034462"/>
              <a:gd name="connsiteY33" fmla="*/ 2065020 h 10325100"/>
              <a:gd name="connsiteX34" fmla="*/ 4775358 w 9034462"/>
              <a:gd name="connsiteY34" fmla="*/ 2194084 h 10325100"/>
              <a:gd name="connsiteX35" fmla="*/ 4904422 w 9034462"/>
              <a:gd name="connsiteY35" fmla="*/ 2323148 h 10325100"/>
              <a:gd name="connsiteX36" fmla="*/ 4000974 w 9034462"/>
              <a:gd name="connsiteY36" fmla="*/ 3097531 h 10325100"/>
              <a:gd name="connsiteX37" fmla="*/ 1935954 w 9034462"/>
              <a:gd name="connsiteY37" fmla="*/ 6711314 h 10325100"/>
              <a:gd name="connsiteX38" fmla="*/ 3097529 w 9034462"/>
              <a:gd name="connsiteY38" fmla="*/ 8518208 h 10325100"/>
              <a:gd name="connsiteX39" fmla="*/ 3226593 w 9034462"/>
              <a:gd name="connsiteY39" fmla="*/ 8518208 h 10325100"/>
              <a:gd name="connsiteX40" fmla="*/ 6453186 w 9034462"/>
              <a:gd name="connsiteY40" fmla="*/ 5549742 h 10325100"/>
              <a:gd name="connsiteX41" fmla="*/ 7098506 w 9034462"/>
              <a:gd name="connsiteY41" fmla="*/ 3484724 h 10325100"/>
              <a:gd name="connsiteX42" fmla="*/ 7098506 w 9034462"/>
              <a:gd name="connsiteY42" fmla="*/ 2452211 h 10325100"/>
              <a:gd name="connsiteX43" fmla="*/ 5807866 w 9034462"/>
              <a:gd name="connsiteY43" fmla="*/ 1935956 h 10325100"/>
              <a:gd name="connsiteX44" fmla="*/ 5678802 w 9034462"/>
              <a:gd name="connsiteY44" fmla="*/ 1935956 h 10325100"/>
              <a:gd name="connsiteX45" fmla="*/ 5549738 w 9034462"/>
              <a:gd name="connsiteY45" fmla="*/ 2065020 h 10325100"/>
              <a:gd name="connsiteX46" fmla="*/ 5420674 w 9034462"/>
              <a:gd name="connsiteY46" fmla="*/ 2065020 h 10325100"/>
              <a:gd name="connsiteX47" fmla="*/ 5549738 w 9034462"/>
              <a:gd name="connsiteY47" fmla="*/ 0 h 10325100"/>
              <a:gd name="connsiteX48" fmla="*/ 8389142 w 9034462"/>
              <a:gd name="connsiteY48" fmla="*/ 903445 h 10325100"/>
              <a:gd name="connsiteX49" fmla="*/ 8260078 w 9034462"/>
              <a:gd name="connsiteY49" fmla="*/ 1032509 h 10325100"/>
              <a:gd name="connsiteX50" fmla="*/ 8260078 w 9034462"/>
              <a:gd name="connsiteY50" fmla="*/ 1161573 h 10325100"/>
              <a:gd name="connsiteX51" fmla="*/ 8776334 w 9034462"/>
              <a:gd name="connsiteY51" fmla="*/ 1935956 h 10325100"/>
              <a:gd name="connsiteX52" fmla="*/ 8518206 w 9034462"/>
              <a:gd name="connsiteY52" fmla="*/ 1935956 h 10325100"/>
              <a:gd name="connsiteX53" fmla="*/ 8389142 w 9034462"/>
              <a:gd name="connsiteY53" fmla="*/ 1806894 h 10325100"/>
              <a:gd name="connsiteX54" fmla="*/ 8260078 w 9034462"/>
              <a:gd name="connsiteY54" fmla="*/ 1806894 h 10325100"/>
              <a:gd name="connsiteX55" fmla="*/ 8647270 w 9034462"/>
              <a:gd name="connsiteY55" fmla="*/ 4646295 h 10325100"/>
              <a:gd name="connsiteX56" fmla="*/ 8776334 w 9034462"/>
              <a:gd name="connsiteY56" fmla="*/ 4646295 h 10325100"/>
              <a:gd name="connsiteX57" fmla="*/ 9034462 w 9034462"/>
              <a:gd name="connsiteY57" fmla="*/ 4000977 h 10325100"/>
              <a:gd name="connsiteX58" fmla="*/ 9034462 w 9034462"/>
              <a:gd name="connsiteY58" fmla="*/ 4517231 h 10325100"/>
              <a:gd name="connsiteX59" fmla="*/ 7743826 w 9034462"/>
              <a:gd name="connsiteY59" fmla="*/ 7872889 h 10325100"/>
              <a:gd name="connsiteX60" fmla="*/ 7872890 w 9034462"/>
              <a:gd name="connsiteY60" fmla="*/ 7872889 h 10325100"/>
              <a:gd name="connsiteX61" fmla="*/ 5162550 w 9034462"/>
              <a:gd name="connsiteY61" fmla="*/ 10196036 h 10325100"/>
              <a:gd name="connsiteX62" fmla="*/ 4517230 w 9034462"/>
              <a:gd name="connsiteY62" fmla="*/ 10325100 h 10325100"/>
              <a:gd name="connsiteX63" fmla="*/ 4388166 w 9034462"/>
              <a:gd name="connsiteY63" fmla="*/ 10325100 h 10325100"/>
              <a:gd name="connsiteX64" fmla="*/ 516253 w 9034462"/>
              <a:gd name="connsiteY64" fmla="*/ 7872889 h 10325100"/>
              <a:gd name="connsiteX65" fmla="*/ 0 w 9034462"/>
              <a:gd name="connsiteY65" fmla="*/ 7098506 h 10325100"/>
              <a:gd name="connsiteX66" fmla="*/ 129064 w 9034462"/>
              <a:gd name="connsiteY66" fmla="*/ 6969442 h 10325100"/>
              <a:gd name="connsiteX67" fmla="*/ 0 w 9034462"/>
              <a:gd name="connsiteY67" fmla="*/ 6065997 h 10325100"/>
              <a:gd name="connsiteX68" fmla="*/ 0 w 9034462"/>
              <a:gd name="connsiteY68" fmla="*/ 5807870 h 10325100"/>
              <a:gd name="connsiteX69" fmla="*/ 2065018 w 9034462"/>
              <a:gd name="connsiteY69" fmla="*/ 2065020 h 10325100"/>
              <a:gd name="connsiteX70" fmla="*/ 2065018 w 9034462"/>
              <a:gd name="connsiteY70" fmla="*/ 2194084 h 10325100"/>
              <a:gd name="connsiteX71" fmla="*/ 516253 w 9034462"/>
              <a:gd name="connsiteY71" fmla="*/ 5033486 h 10325100"/>
              <a:gd name="connsiteX72" fmla="*/ 516253 w 9034462"/>
              <a:gd name="connsiteY72" fmla="*/ 5162550 h 10325100"/>
              <a:gd name="connsiteX73" fmla="*/ 645317 w 9034462"/>
              <a:gd name="connsiteY73" fmla="*/ 5162550 h 10325100"/>
              <a:gd name="connsiteX74" fmla="*/ 4130038 w 9034462"/>
              <a:gd name="connsiteY74" fmla="*/ 387192 h 10325100"/>
              <a:gd name="connsiteX75" fmla="*/ 3226593 w 9034462"/>
              <a:gd name="connsiteY75" fmla="*/ 903445 h 10325100"/>
              <a:gd name="connsiteX76" fmla="*/ 3097529 w 9034462"/>
              <a:gd name="connsiteY76" fmla="*/ 903445 h 10325100"/>
              <a:gd name="connsiteX77" fmla="*/ 5549738 w 9034462"/>
              <a:gd name="connsiteY77" fmla="*/ 0 h 1032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034462" h="10325100">
                <a:moveTo>
                  <a:pt x="2323145" y="9034461"/>
                </a:moveTo>
                <a:lnTo>
                  <a:pt x="2323145" y="9163525"/>
                </a:lnTo>
                <a:lnTo>
                  <a:pt x="2968465" y="9550719"/>
                </a:lnTo>
                <a:lnTo>
                  <a:pt x="2968465" y="9421655"/>
                </a:lnTo>
                <a:close/>
                <a:moveTo>
                  <a:pt x="6453186" y="6195061"/>
                </a:moveTo>
                <a:lnTo>
                  <a:pt x="5936930" y="6840378"/>
                </a:lnTo>
                <a:lnTo>
                  <a:pt x="6065994" y="6840378"/>
                </a:lnTo>
                <a:lnTo>
                  <a:pt x="6582250" y="6195061"/>
                </a:lnTo>
                <a:close/>
                <a:moveTo>
                  <a:pt x="387192" y="5807870"/>
                </a:moveTo>
                <a:lnTo>
                  <a:pt x="387192" y="6840378"/>
                </a:lnTo>
                <a:lnTo>
                  <a:pt x="516253" y="6840378"/>
                </a:lnTo>
                <a:lnTo>
                  <a:pt x="516253" y="5807870"/>
                </a:lnTo>
                <a:close/>
                <a:moveTo>
                  <a:pt x="8001954" y="5291614"/>
                </a:moveTo>
                <a:lnTo>
                  <a:pt x="7872890" y="5678806"/>
                </a:lnTo>
                <a:lnTo>
                  <a:pt x="7872890" y="5936933"/>
                </a:lnTo>
                <a:lnTo>
                  <a:pt x="8001954" y="5936933"/>
                </a:lnTo>
                <a:lnTo>
                  <a:pt x="8131014" y="5420678"/>
                </a:lnTo>
                <a:lnTo>
                  <a:pt x="8131014" y="5291614"/>
                </a:lnTo>
                <a:close/>
                <a:moveTo>
                  <a:pt x="7098506" y="4775359"/>
                </a:moveTo>
                <a:lnTo>
                  <a:pt x="6582250" y="6065997"/>
                </a:lnTo>
                <a:lnTo>
                  <a:pt x="6969442" y="6065997"/>
                </a:lnTo>
                <a:lnTo>
                  <a:pt x="7356634" y="5162550"/>
                </a:lnTo>
                <a:lnTo>
                  <a:pt x="7227570" y="4775359"/>
                </a:lnTo>
                <a:close/>
                <a:moveTo>
                  <a:pt x="2065018" y="4000977"/>
                </a:moveTo>
                <a:lnTo>
                  <a:pt x="1677828" y="4775359"/>
                </a:lnTo>
                <a:lnTo>
                  <a:pt x="1806892" y="4775359"/>
                </a:lnTo>
                <a:lnTo>
                  <a:pt x="2194081" y="4000977"/>
                </a:lnTo>
                <a:close/>
                <a:moveTo>
                  <a:pt x="8647270" y="2581275"/>
                </a:moveTo>
                <a:lnTo>
                  <a:pt x="8905398" y="2581275"/>
                </a:lnTo>
                <a:lnTo>
                  <a:pt x="8905398" y="3226594"/>
                </a:lnTo>
                <a:lnTo>
                  <a:pt x="8647270" y="3226594"/>
                </a:lnTo>
                <a:close/>
                <a:moveTo>
                  <a:pt x="5420674" y="1935956"/>
                </a:moveTo>
                <a:lnTo>
                  <a:pt x="4904422" y="2194084"/>
                </a:lnTo>
                <a:lnTo>
                  <a:pt x="4775358" y="2065020"/>
                </a:lnTo>
                <a:lnTo>
                  <a:pt x="4775358" y="2194084"/>
                </a:lnTo>
                <a:lnTo>
                  <a:pt x="4904422" y="2323148"/>
                </a:lnTo>
                <a:lnTo>
                  <a:pt x="4000974" y="3097531"/>
                </a:lnTo>
                <a:cubicBezTo>
                  <a:pt x="3287329" y="3097531"/>
                  <a:pt x="2598989" y="4302127"/>
                  <a:pt x="1935954" y="6711314"/>
                </a:cubicBezTo>
                <a:cubicBezTo>
                  <a:pt x="1935954" y="7399654"/>
                  <a:pt x="2323145" y="8001952"/>
                  <a:pt x="3097529" y="8518208"/>
                </a:cubicBezTo>
                <a:lnTo>
                  <a:pt x="3226593" y="8518208"/>
                </a:lnTo>
                <a:cubicBezTo>
                  <a:pt x="4167998" y="8518208"/>
                  <a:pt x="5243530" y="7528718"/>
                  <a:pt x="6453186" y="5549742"/>
                </a:cubicBezTo>
                <a:cubicBezTo>
                  <a:pt x="6883398" y="4608336"/>
                  <a:pt x="7098506" y="3919995"/>
                  <a:pt x="7098506" y="3484724"/>
                </a:cubicBezTo>
                <a:lnTo>
                  <a:pt x="7098506" y="2452211"/>
                </a:lnTo>
                <a:cubicBezTo>
                  <a:pt x="7098506" y="2214329"/>
                  <a:pt x="6668290" y="2042244"/>
                  <a:pt x="5807866" y="1935956"/>
                </a:cubicBezTo>
                <a:lnTo>
                  <a:pt x="5678802" y="1935956"/>
                </a:lnTo>
                <a:lnTo>
                  <a:pt x="5549738" y="2065020"/>
                </a:lnTo>
                <a:lnTo>
                  <a:pt x="5420674" y="2065020"/>
                </a:lnTo>
                <a:close/>
                <a:moveTo>
                  <a:pt x="5549738" y="0"/>
                </a:moveTo>
                <a:cubicBezTo>
                  <a:pt x="6562002" y="0"/>
                  <a:pt x="7508474" y="301149"/>
                  <a:pt x="8389142" y="903445"/>
                </a:cubicBezTo>
                <a:lnTo>
                  <a:pt x="8260078" y="1032509"/>
                </a:lnTo>
                <a:lnTo>
                  <a:pt x="8260078" y="1161573"/>
                </a:lnTo>
                <a:lnTo>
                  <a:pt x="8776334" y="1935956"/>
                </a:lnTo>
                <a:lnTo>
                  <a:pt x="8518206" y="1935956"/>
                </a:lnTo>
                <a:lnTo>
                  <a:pt x="8389142" y="1806894"/>
                </a:lnTo>
                <a:lnTo>
                  <a:pt x="8260078" y="1806894"/>
                </a:lnTo>
                <a:lnTo>
                  <a:pt x="8647270" y="4646295"/>
                </a:lnTo>
                <a:lnTo>
                  <a:pt x="8776334" y="4646295"/>
                </a:lnTo>
                <a:cubicBezTo>
                  <a:pt x="8776334" y="4216082"/>
                  <a:pt x="8862378" y="4000977"/>
                  <a:pt x="9034462" y="4000977"/>
                </a:cubicBezTo>
                <a:lnTo>
                  <a:pt x="9034462" y="4517231"/>
                </a:lnTo>
                <a:cubicBezTo>
                  <a:pt x="9034462" y="5003118"/>
                  <a:pt x="8604250" y="6121671"/>
                  <a:pt x="7743826" y="7872889"/>
                </a:cubicBezTo>
                <a:lnTo>
                  <a:pt x="7872890" y="7872889"/>
                </a:lnTo>
                <a:cubicBezTo>
                  <a:pt x="7265530" y="8708007"/>
                  <a:pt x="6362082" y="9482390"/>
                  <a:pt x="5162550" y="10196036"/>
                </a:cubicBezTo>
                <a:lnTo>
                  <a:pt x="4517230" y="10325100"/>
                </a:lnTo>
                <a:lnTo>
                  <a:pt x="4388166" y="10325100"/>
                </a:lnTo>
                <a:cubicBezTo>
                  <a:pt x="2343391" y="10325100"/>
                  <a:pt x="1052754" y="9507696"/>
                  <a:pt x="516253" y="7872889"/>
                </a:cubicBezTo>
                <a:lnTo>
                  <a:pt x="0" y="7098506"/>
                </a:lnTo>
                <a:lnTo>
                  <a:pt x="129064" y="6969442"/>
                </a:lnTo>
                <a:lnTo>
                  <a:pt x="0" y="6065997"/>
                </a:lnTo>
                <a:lnTo>
                  <a:pt x="0" y="5807870"/>
                </a:lnTo>
                <a:cubicBezTo>
                  <a:pt x="0" y="5094223"/>
                  <a:pt x="688341" y="3846608"/>
                  <a:pt x="2065018" y="2065020"/>
                </a:cubicBezTo>
                <a:lnTo>
                  <a:pt x="2065018" y="2194084"/>
                </a:lnTo>
                <a:cubicBezTo>
                  <a:pt x="1432353" y="3044386"/>
                  <a:pt x="916098" y="3990855"/>
                  <a:pt x="516253" y="5033486"/>
                </a:cubicBezTo>
                <a:lnTo>
                  <a:pt x="516253" y="5162550"/>
                </a:lnTo>
                <a:lnTo>
                  <a:pt x="645317" y="5162550"/>
                </a:lnTo>
                <a:cubicBezTo>
                  <a:pt x="959119" y="3902282"/>
                  <a:pt x="2120694" y="2310495"/>
                  <a:pt x="4130038" y="387192"/>
                </a:cubicBezTo>
                <a:lnTo>
                  <a:pt x="3226593" y="903445"/>
                </a:lnTo>
                <a:lnTo>
                  <a:pt x="3097529" y="903445"/>
                </a:lnTo>
                <a:cubicBezTo>
                  <a:pt x="3097529" y="508663"/>
                  <a:pt x="3914934" y="207514"/>
                  <a:pt x="5549738" y="0"/>
                </a:cubicBezTo>
                <a:close/>
              </a:path>
            </a:pathLst>
          </a:custGeom>
          <a:blipFill>
            <a:blip r:embed="rId2"/>
            <a:stretch>
              <a:fillRect l="-35876" r="-35660"/>
            </a:stretch>
          </a:blipFill>
          <a:ln w="38100" cap="flat" cmpd="sng" algn="ctr">
            <a:noFill/>
            <a:prstDash val="solid"/>
            <a:miter lim="800000"/>
          </a:ln>
          <a:effectLst>
            <a:outerShdw dist="38100" dir="8100000" sx="101000" sy="101000" algn="tr" rotWithShape="0">
              <a:schemeClr val="tx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pic>
        <p:nvPicPr>
          <p:cNvPr id="8" name="Picture 5" descr="image1"/>
          <p:cNvPicPr/>
          <p:nvPr/>
        </p:nvPicPr>
        <p:blipFill>
          <a:blip r:embed="rId3"/>
          <a:stretch>
            <a:fillRect/>
          </a:stretch>
        </p:blipFill>
        <p:spPr>
          <a:xfrm>
            <a:off x="6250622" y="2652201"/>
            <a:ext cx="5269865" cy="20993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45769" y="2436821"/>
            <a:ext cx="4719761" cy="1294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dirty="0">
                <a:latin typeface="+mn-ea"/>
              </a:rPr>
              <a:t>根据阅读历史与用户信息找到用户喜欢的话题，推荐对应话题的文章。</a:t>
            </a:r>
            <a:endParaRPr lang="en-US" altLang="zh-CN" sz="1700" dirty="0">
              <a:latin typeface="+mn-ea"/>
            </a:endParaRPr>
          </a:p>
          <a:p>
            <a:endParaRPr lang="zh-CN" altLang="en-US" sz="17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69924" y="3766457"/>
            <a:ext cx="4167554" cy="1973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lnSpc>
                <a:spcPct val="170000"/>
              </a:lnSpc>
              <a:spcAft>
                <a:spcPts val="0"/>
              </a:spcAft>
            </a:pP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① 用户阅读的文章关联的话题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+</a:t>
            </a:r>
          </a:p>
          <a:p>
            <a:pPr indent="266700"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   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用户关注话题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70000"/>
              </a:lnSpc>
              <a:spcAft>
                <a:spcPts val="0"/>
              </a:spcAft>
            </a:pPr>
            <a:r>
              <a:rPr lang="zh-CN" kern="100" dirty="0">
                <a:latin typeface="+mn-ea"/>
                <a:cs typeface="Times New Roman" panose="02020603050405020304" pitchFamily="18" charset="0"/>
              </a:rPr>
              <a:t>②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调整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XGBoost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参数，提高准确率</a:t>
            </a:r>
          </a:p>
          <a:p>
            <a:pPr indent="266700" algn="just">
              <a:lnSpc>
                <a:spcPct val="170000"/>
              </a:lnSpc>
              <a:spcAft>
                <a:spcPts val="0"/>
              </a:spcAft>
            </a:pPr>
            <a:r>
              <a:rPr lang="zh-CN" kern="100" dirty="0">
                <a:latin typeface="+mn-ea"/>
                <a:cs typeface="Times New Roman" panose="02020603050405020304" pitchFamily="18" charset="0"/>
              </a:rPr>
              <a:t>③ 尝试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对话题进行聚类，效果差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599587" y="3675657"/>
            <a:ext cx="533607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1"/>
          <p:cNvSpPr>
            <a:spLocks noGrp="1"/>
          </p:cNvSpPr>
          <p:nvPr/>
        </p:nvSpPr>
        <p:spPr>
          <a:xfrm>
            <a:off x="670559" y="102870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思路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（模型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 smtClean="0"/>
              <a:t>其他模型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îSḻîḋê"/>
          <p:cNvSpPr/>
          <p:nvPr/>
        </p:nvSpPr>
        <p:spPr>
          <a:xfrm>
            <a:off x="9574154" y="5488719"/>
            <a:ext cx="982777" cy="751744"/>
          </a:xfrm>
          <a:custGeom>
            <a:avLst/>
            <a:gdLst>
              <a:gd name="connsiteX0" fmla="*/ 2323145 w 9034462"/>
              <a:gd name="connsiteY0" fmla="*/ 9034461 h 10325100"/>
              <a:gd name="connsiteX1" fmla="*/ 2323145 w 9034462"/>
              <a:gd name="connsiteY1" fmla="*/ 9163525 h 10325100"/>
              <a:gd name="connsiteX2" fmla="*/ 2968465 w 9034462"/>
              <a:gd name="connsiteY2" fmla="*/ 9550719 h 10325100"/>
              <a:gd name="connsiteX3" fmla="*/ 2968465 w 9034462"/>
              <a:gd name="connsiteY3" fmla="*/ 9421655 h 10325100"/>
              <a:gd name="connsiteX4" fmla="*/ 6453186 w 9034462"/>
              <a:gd name="connsiteY4" fmla="*/ 6195061 h 10325100"/>
              <a:gd name="connsiteX5" fmla="*/ 5936930 w 9034462"/>
              <a:gd name="connsiteY5" fmla="*/ 6840378 h 10325100"/>
              <a:gd name="connsiteX6" fmla="*/ 6065994 w 9034462"/>
              <a:gd name="connsiteY6" fmla="*/ 6840378 h 10325100"/>
              <a:gd name="connsiteX7" fmla="*/ 6582250 w 9034462"/>
              <a:gd name="connsiteY7" fmla="*/ 6195061 h 10325100"/>
              <a:gd name="connsiteX8" fmla="*/ 387192 w 9034462"/>
              <a:gd name="connsiteY8" fmla="*/ 5807870 h 10325100"/>
              <a:gd name="connsiteX9" fmla="*/ 387192 w 9034462"/>
              <a:gd name="connsiteY9" fmla="*/ 6840378 h 10325100"/>
              <a:gd name="connsiteX10" fmla="*/ 516253 w 9034462"/>
              <a:gd name="connsiteY10" fmla="*/ 6840378 h 10325100"/>
              <a:gd name="connsiteX11" fmla="*/ 516253 w 9034462"/>
              <a:gd name="connsiteY11" fmla="*/ 5807870 h 10325100"/>
              <a:gd name="connsiteX12" fmla="*/ 8001954 w 9034462"/>
              <a:gd name="connsiteY12" fmla="*/ 5291614 h 10325100"/>
              <a:gd name="connsiteX13" fmla="*/ 7872890 w 9034462"/>
              <a:gd name="connsiteY13" fmla="*/ 5678806 h 10325100"/>
              <a:gd name="connsiteX14" fmla="*/ 7872890 w 9034462"/>
              <a:gd name="connsiteY14" fmla="*/ 5936933 h 10325100"/>
              <a:gd name="connsiteX15" fmla="*/ 8001954 w 9034462"/>
              <a:gd name="connsiteY15" fmla="*/ 5936933 h 10325100"/>
              <a:gd name="connsiteX16" fmla="*/ 8131014 w 9034462"/>
              <a:gd name="connsiteY16" fmla="*/ 5420678 h 10325100"/>
              <a:gd name="connsiteX17" fmla="*/ 8131014 w 9034462"/>
              <a:gd name="connsiteY17" fmla="*/ 5291614 h 10325100"/>
              <a:gd name="connsiteX18" fmla="*/ 7098506 w 9034462"/>
              <a:gd name="connsiteY18" fmla="*/ 4775359 h 10325100"/>
              <a:gd name="connsiteX19" fmla="*/ 6582250 w 9034462"/>
              <a:gd name="connsiteY19" fmla="*/ 6065997 h 10325100"/>
              <a:gd name="connsiteX20" fmla="*/ 6969442 w 9034462"/>
              <a:gd name="connsiteY20" fmla="*/ 6065997 h 10325100"/>
              <a:gd name="connsiteX21" fmla="*/ 7356634 w 9034462"/>
              <a:gd name="connsiteY21" fmla="*/ 5162550 h 10325100"/>
              <a:gd name="connsiteX22" fmla="*/ 7227570 w 9034462"/>
              <a:gd name="connsiteY22" fmla="*/ 4775359 h 10325100"/>
              <a:gd name="connsiteX23" fmla="*/ 2065018 w 9034462"/>
              <a:gd name="connsiteY23" fmla="*/ 4000977 h 10325100"/>
              <a:gd name="connsiteX24" fmla="*/ 1677828 w 9034462"/>
              <a:gd name="connsiteY24" fmla="*/ 4775359 h 10325100"/>
              <a:gd name="connsiteX25" fmla="*/ 1806892 w 9034462"/>
              <a:gd name="connsiteY25" fmla="*/ 4775359 h 10325100"/>
              <a:gd name="connsiteX26" fmla="*/ 2194081 w 9034462"/>
              <a:gd name="connsiteY26" fmla="*/ 4000977 h 10325100"/>
              <a:gd name="connsiteX27" fmla="*/ 8647270 w 9034462"/>
              <a:gd name="connsiteY27" fmla="*/ 2581275 h 10325100"/>
              <a:gd name="connsiteX28" fmla="*/ 8905398 w 9034462"/>
              <a:gd name="connsiteY28" fmla="*/ 2581275 h 10325100"/>
              <a:gd name="connsiteX29" fmla="*/ 8905398 w 9034462"/>
              <a:gd name="connsiteY29" fmla="*/ 3226594 h 10325100"/>
              <a:gd name="connsiteX30" fmla="*/ 8647270 w 9034462"/>
              <a:gd name="connsiteY30" fmla="*/ 3226594 h 10325100"/>
              <a:gd name="connsiteX31" fmla="*/ 5420674 w 9034462"/>
              <a:gd name="connsiteY31" fmla="*/ 1935956 h 10325100"/>
              <a:gd name="connsiteX32" fmla="*/ 4904422 w 9034462"/>
              <a:gd name="connsiteY32" fmla="*/ 2194084 h 10325100"/>
              <a:gd name="connsiteX33" fmla="*/ 4775358 w 9034462"/>
              <a:gd name="connsiteY33" fmla="*/ 2065020 h 10325100"/>
              <a:gd name="connsiteX34" fmla="*/ 4775358 w 9034462"/>
              <a:gd name="connsiteY34" fmla="*/ 2194084 h 10325100"/>
              <a:gd name="connsiteX35" fmla="*/ 4904422 w 9034462"/>
              <a:gd name="connsiteY35" fmla="*/ 2323148 h 10325100"/>
              <a:gd name="connsiteX36" fmla="*/ 4000974 w 9034462"/>
              <a:gd name="connsiteY36" fmla="*/ 3097531 h 10325100"/>
              <a:gd name="connsiteX37" fmla="*/ 1935954 w 9034462"/>
              <a:gd name="connsiteY37" fmla="*/ 6711314 h 10325100"/>
              <a:gd name="connsiteX38" fmla="*/ 3097529 w 9034462"/>
              <a:gd name="connsiteY38" fmla="*/ 8518208 h 10325100"/>
              <a:gd name="connsiteX39" fmla="*/ 3226593 w 9034462"/>
              <a:gd name="connsiteY39" fmla="*/ 8518208 h 10325100"/>
              <a:gd name="connsiteX40" fmla="*/ 6453186 w 9034462"/>
              <a:gd name="connsiteY40" fmla="*/ 5549742 h 10325100"/>
              <a:gd name="connsiteX41" fmla="*/ 7098506 w 9034462"/>
              <a:gd name="connsiteY41" fmla="*/ 3484724 h 10325100"/>
              <a:gd name="connsiteX42" fmla="*/ 7098506 w 9034462"/>
              <a:gd name="connsiteY42" fmla="*/ 2452211 h 10325100"/>
              <a:gd name="connsiteX43" fmla="*/ 5807866 w 9034462"/>
              <a:gd name="connsiteY43" fmla="*/ 1935956 h 10325100"/>
              <a:gd name="connsiteX44" fmla="*/ 5678802 w 9034462"/>
              <a:gd name="connsiteY44" fmla="*/ 1935956 h 10325100"/>
              <a:gd name="connsiteX45" fmla="*/ 5549738 w 9034462"/>
              <a:gd name="connsiteY45" fmla="*/ 2065020 h 10325100"/>
              <a:gd name="connsiteX46" fmla="*/ 5420674 w 9034462"/>
              <a:gd name="connsiteY46" fmla="*/ 2065020 h 10325100"/>
              <a:gd name="connsiteX47" fmla="*/ 5549738 w 9034462"/>
              <a:gd name="connsiteY47" fmla="*/ 0 h 10325100"/>
              <a:gd name="connsiteX48" fmla="*/ 8389142 w 9034462"/>
              <a:gd name="connsiteY48" fmla="*/ 903445 h 10325100"/>
              <a:gd name="connsiteX49" fmla="*/ 8260078 w 9034462"/>
              <a:gd name="connsiteY49" fmla="*/ 1032509 h 10325100"/>
              <a:gd name="connsiteX50" fmla="*/ 8260078 w 9034462"/>
              <a:gd name="connsiteY50" fmla="*/ 1161573 h 10325100"/>
              <a:gd name="connsiteX51" fmla="*/ 8776334 w 9034462"/>
              <a:gd name="connsiteY51" fmla="*/ 1935956 h 10325100"/>
              <a:gd name="connsiteX52" fmla="*/ 8518206 w 9034462"/>
              <a:gd name="connsiteY52" fmla="*/ 1935956 h 10325100"/>
              <a:gd name="connsiteX53" fmla="*/ 8389142 w 9034462"/>
              <a:gd name="connsiteY53" fmla="*/ 1806894 h 10325100"/>
              <a:gd name="connsiteX54" fmla="*/ 8260078 w 9034462"/>
              <a:gd name="connsiteY54" fmla="*/ 1806894 h 10325100"/>
              <a:gd name="connsiteX55" fmla="*/ 8647270 w 9034462"/>
              <a:gd name="connsiteY55" fmla="*/ 4646295 h 10325100"/>
              <a:gd name="connsiteX56" fmla="*/ 8776334 w 9034462"/>
              <a:gd name="connsiteY56" fmla="*/ 4646295 h 10325100"/>
              <a:gd name="connsiteX57" fmla="*/ 9034462 w 9034462"/>
              <a:gd name="connsiteY57" fmla="*/ 4000977 h 10325100"/>
              <a:gd name="connsiteX58" fmla="*/ 9034462 w 9034462"/>
              <a:gd name="connsiteY58" fmla="*/ 4517231 h 10325100"/>
              <a:gd name="connsiteX59" fmla="*/ 7743826 w 9034462"/>
              <a:gd name="connsiteY59" fmla="*/ 7872889 h 10325100"/>
              <a:gd name="connsiteX60" fmla="*/ 7872890 w 9034462"/>
              <a:gd name="connsiteY60" fmla="*/ 7872889 h 10325100"/>
              <a:gd name="connsiteX61" fmla="*/ 5162550 w 9034462"/>
              <a:gd name="connsiteY61" fmla="*/ 10196036 h 10325100"/>
              <a:gd name="connsiteX62" fmla="*/ 4517230 w 9034462"/>
              <a:gd name="connsiteY62" fmla="*/ 10325100 h 10325100"/>
              <a:gd name="connsiteX63" fmla="*/ 4388166 w 9034462"/>
              <a:gd name="connsiteY63" fmla="*/ 10325100 h 10325100"/>
              <a:gd name="connsiteX64" fmla="*/ 516253 w 9034462"/>
              <a:gd name="connsiteY64" fmla="*/ 7872889 h 10325100"/>
              <a:gd name="connsiteX65" fmla="*/ 0 w 9034462"/>
              <a:gd name="connsiteY65" fmla="*/ 7098506 h 10325100"/>
              <a:gd name="connsiteX66" fmla="*/ 129064 w 9034462"/>
              <a:gd name="connsiteY66" fmla="*/ 6969442 h 10325100"/>
              <a:gd name="connsiteX67" fmla="*/ 0 w 9034462"/>
              <a:gd name="connsiteY67" fmla="*/ 6065997 h 10325100"/>
              <a:gd name="connsiteX68" fmla="*/ 0 w 9034462"/>
              <a:gd name="connsiteY68" fmla="*/ 5807870 h 10325100"/>
              <a:gd name="connsiteX69" fmla="*/ 2065018 w 9034462"/>
              <a:gd name="connsiteY69" fmla="*/ 2065020 h 10325100"/>
              <a:gd name="connsiteX70" fmla="*/ 2065018 w 9034462"/>
              <a:gd name="connsiteY70" fmla="*/ 2194084 h 10325100"/>
              <a:gd name="connsiteX71" fmla="*/ 516253 w 9034462"/>
              <a:gd name="connsiteY71" fmla="*/ 5033486 h 10325100"/>
              <a:gd name="connsiteX72" fmla="*/ 516253 w 9034462"/>
              <a:gd name="connsiteY72" fmla="*/ 5162550 h 10325100"/>
              <a:gd name="connsiteX73" fmla="*/ 645317 w 9034462"/>
              <a:gd name="connsiteY73" fmla="*/ 5162550 h 10325100"/>
              <a:gd name="connsiteX74" fmla="*/ 4130038 w 9034462"/>
              <a:gd name="connsiteY74" fmla="*/ 387192 h 10325100"/>
              <a:gd name="connsiteX75" fmla="*/ 3226593 w 9034462"/>
              <a:gd name="connsiteY75" fmla="*/ 903445 h 10325100"/>
              <a:gd name="connsiteX76" fmla="*/ 3097529 w 9034462"/>
              <a:gd name="connsiteY76" fmla="*/ 903445 h 10325100"/>
              <a:gd name="connsiteX77" fmla="*/ 5549738 w 9034462"/>
              <a:gd name="connsiteY77" fmla="*/ 0 h 1032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034462" h="10325100">
                <a:moveTo>
                  <a:pt x="2323145" y="9034461"/>
                </a:moveTo>
                <a:lnTo>
                  <a:pt x="2323145" y="9163525"/>
                </a:lnTo>
                <a:lnTo>
                  <a:pt x="2968465" y="9550719"/>
                </a:lnTo>
                <a:lnTo>
                  <a:pt x="2968465" y="9421655"/>
                </a:lnTo>
                <a:close/>
                <a:moveTo>
                  <a:pt x="6453186" y="6195061"/>
                </a:moveTo>
                <a:lnTo>
                  <a:pt x="5936930" y="6840378"/>
                </a:lnTo>
                <a:lnTo>
                  <a:pt x="6065994" y="6840378"/>
                </a:lnTo>
                <a:lnTo>
                  <a:pt x="6582250" y="6195061"/>
                </a:lnTo>
                <a:close/>
                <a:moveTo>
                  <a:pt x="387192" y="5807870"/>
                </a:moveTo>
                <a:lnTo>
                  <a:pt x="387192" y="6840378"/>
                </a:lnTo>
                <a:lnTo>
                  <a:pt x="516253" y="6840378"/>
                </a:lnTo>
                <a:lnTo>
                  <a:pt x="516253" y="5807870"/>
                </a:lnTo>
                <a:close/>
                <a:moveTo>
                  <a:pt x="8001954" y="5291614"/>
                </a:moveTo>
                <a:lnTo>
                  <a:pt x="7872890" y="5678806"/>
                </a:lnTo>
                <a:lnTo>
                  <a:pt x="7872890" y="5936933"/>
                </a:lnTo>
                <a:lnTo>
                  <a:pt x="8001954" y="5936933"/>
                </a:lnTo>
                <a:lnTo>
                  <a:pt x="8131014" y="5420678"/>
                </a:lnTo>
                <a:lnTo>
                  <a:pt x="8131014" y="5291614"/>
                </a:lnTo>
                <a:close/>
                <a:moveTo>
                  <a:pt x="7098506" y="4775359"/>
                </a:moveTo>
                <a:lnTo>
                  <a:pt x="6582250" y="6065997"/>
                </a:lnTo>
                <a:lnTo>
                  <a:pt x="6969442" y="6065997"/>
                </a:lnTo>
                <a:lnTo>
                  <a:pt x="7356634" y="5162550"/>
                </a:lnTo>
                <a:lnTo>
                  <a:pt x="7227570" y="4775359"/>
                </a:lnTo>
                <a:close/>
                <a:moveTo>
                  <a:pt x="2065018" y="4000977"/>
                </a:moveTo>
                <a:lnTo>
                  <a:pt x="1677828" y="4775359"/>
                </a:lnTo>
                <a:lnTo>
                  <a:pt x="1806892" y="4775359"/>
                </a:lnTo>
                <a:lnTo>
                  <a:pt x="2194081" y="4000977"/>
                </a:lnTo>
                <a:close/>
                <a:moveTo>
                  <a:pt x="8647270" y="2581275"/>
                </a:moveTo>
                <a:lnTo>
                  <a:pt x="8905398" y="2581275"/>
                </a:lnTo>
                <a:lnTo>
                  <a:pt x="8905398" y="3226594"/>
                </a:lnTo>
                <a:lnTo>
                  <a:pt x="8647270" y="3226594"/>
                </a:lnTo>
                <a:close/>
                <a:moveTo>
                  <a:pt x="5420674" y="1935956"/>
                </a:moveTo>
                <a:lnTo>
                  <a:pt x="4904422" y="2194084"/>
                </a:lnTo>
                <a:lnTo>
                  <a:pt x="4775358" y="2065020"/>
                </a:lnTo>
                <a:lnTo>
                  <a:pt x="4775358" y="2194084"/>
                </a:lnTo>
                <a:lnTo>
                  <a:pt x="4904422" y="2323148"/>
                </a:lnTo>
                <a:lnTo>
                  <a:pt x="4000974" y="3097531"/>
                </a:lnTo>
                <a:cubicBezTo>
                  <a:pt x="3287329" y="3097531"/>
                  <a:pt x="2598989" y="4302127"/>
                  <a:pt x="1935954" y="6711314"/>
                </a:cubicBezTo>
                <a:cubicBezTo>
                  <a:pt x="1935954" y="7399654"/>
                  <a:pt x="2323145" y="8001952"/>
                  <a:pt x="3097529" y="8518208"/>
                </a:cubicBezTo>
                <a:lnTo>
                  <a:pt x="3226593" y="8518208"/>
                </a:lnTo>
                <a:cubicBezTo>
                  <a:pt x="4167998" y="8518208"/>
                  <a:pt x="5243530" y="7528718"/>
                  <a:pt x="6453186" y="5549742"/>
                </a:cubicBezTo>
                <a:cubicBezTo>
                  <a:pt x="6883398" y="4608336"/>
                  <a:pt x="7098506" y="3919995"/>
                  <a:pt x="7098506" y="3484724"/>
                </a:cubicBezTo>
                <a:lnTo>
                  <a:pt x="7098506" y="2452211"/>
                </a:lnTo>
                <a:cubicBezTo>
                  <a:pt x="7098506" y="2214329"/>
                  <a:pt x="6668290" y="2042244"/>
                  <a:pt x="5807866" y="1935956"/>
                </a:cubicBezTo>
                <a:lnTo>
                  <a:pt x="5678802" y="1935956"/>
                </a:lnTo>
                <a:lnTo>
                  <a:pt x="5549738" y="2065020"/>
                </a:lnTo>
                <a:lnTo>
                  <a:pt x="5420674" y="2065020"/>
                </a:lnTo>
                <a:close/>
                <a:moveTo>
                  <a:pt x="5549738" y="0"/>
                </a:moveTo>
                <a:cubicBezTo>
                  <a:pt x="6562002" y="0"/>
                  <a:pt x="7508474" y="301149"/>
                  <a:pt x="8389142" y="903445"/>
                </a:cubicBezTo>
                <a:lnTo>
                  <a:pt x="8260078" y="1032509"/>
                </a:lnTo>
                <a:lnTo>
                  <a:pt x="8260078" y="1161573"/>
                </a:lnTo>
                <a:lnTo>
                  <a:pt x="8776334" y="1935956"/>
                </a:lnTo>
                <a:lnTo>
                  <a:pt x="8518206" y="1935956"/>
                </a:lnTo>
                <a:lnTo>
                  <a:pt x="8389142" y="1806894"/>
                </a:lnTo>
                <a:lnTo>
                  <a:pt x="8260078" y="1806894"/>
                </a:lnTo>
                <a:lnTo>
                  <a:pt x="8647270" y="4646295"/>
                </a:lnTo>
                <a:lnTo>
                  <a:pt x="8776334" y="4646295"/>
                </a:lnTo>
                <a:cubicBezTo>
                  <a:pt x="8776334" y="4216082"/>
                  <a:pt x="8862378" y="4000977"/>
                  <a:pt x="9034462" y="4000977"/>
                </a:cubicBezTo>
                <a:lnTo>
                  <a:pt x="9034462" y="4517231"/>
                </a:lnTo>
                <a:cubicBezTo>
                  <a:pt x="9034462" y="5003118"/>
                  <a:pt x="8604250" y="6121671"/>
                  <a:pt x="7743826" y="7872889"/>
                </a:cubicBezTo>
                <a:lnTo>
                  <a:pt x="7872890" y="7872889"/>
                </a:lnTo>
                <a:cubicBezTo>
                  <a:pt x="7265530" y="8708007"/>
                  <a:pt x="6362082" y="9482390"/>
                  <a:pt x="5162550" y="10196036"/>
                </a:cubicBezTo>
                <a:lnTo>
                  <a:pt x="4517230" y="10325100"/>
                </a:lnTo>
                <a:lnTo>
                  <a:pt x="4388166" y="10325100"/>
                </a:lnTo>
                <a:cubicBezTo>
                  <a:pt x="2343391" y="10325100"/>
                  <a:pt x="1052754" y="9507696"/>
                  <a:pt x="516253" y="7872889"/>
                </a:cubicBezTo>
                <a:lnTo>
                  <a:pt x="0" y="7098506"/>
                </a:lnTo>
                <a:lnTo>
                  <a:pt x="129064" y="6969442"/>
                </a:lnTo>
                <a:lnTo>
                  <a:pt x="0" y="6065997"/>
                </a:lnTo>
                <a:lnTo>
                  <a:pt x="0" y="5807870"/>
                </a:lnTo>
                <a:cubicBezTo>
                  <a:pt x="0" y="5094223"/>
                  <a:pt x="688341" y="3846608"/>
                  <a:pt x="2065018" y="2065020"/>
                </a:cubicBezTo>
                <a:lnTo>
                  <a:pt x="2065018" y="2194084"/>
                </a:lnTo>
                <a:cubicBezTo>
                  <a:pt x="1432353" y="3044386"/>
                  <a:pt x="916098" y="3990855"/>
                  <a:pt x="516253" y="5033486"/>
                </a:cubicBezTo>
                <a:lnTo>
                  <a:pt x="516253" y="5162550"/>
                </a:lnTo>
                <a:lnTo>
                  <a:pt x="645317" y="5162550"/>
                </a:lnTo>
                <a:cubicBezTo>
                  <a:pt x="959119" y="3902282"/>
                  <a:pt x="2120694" y="2310495"/>
                  <a:pt x="4130038" y="387192"/>
                </a:cubicBezTo>
                <a:lnTo>
                  <a:pt x="3226593" y="903445"/>
                </a:lnTo>
                <a:lnTo>
                  <a:pt x="3097529" y="903445"/>
                </a:lnTo>
                <a:cubicBezTo>
                  <a:pt x="3097529" y="508663"/>
                  <a:pt x="3914934" y="207514"/>
                  <a:pt x="5549738" y="0"/>
                </a:cubicBezTo>
                <a:close/>
              </a:path>
            </a:pathLst>
          </a:custGeom>
          <a:blipFill>
            <a:blip r:embed="rId2"/>
            <a:stretch>
              <a:fillRect l="-35876" r="-35660"/>
            </a:stretch>
          </a:blipFill>
          <a:ln w="38100" cap="flat" cmpd="sng" algn="ctr">
            <a:noFill/>
            <a:prstDash val="solid"/>
            <a:miter lim="800000"/>
          </a:ln>
          <a:effectLst>
            <a:outerShdw dist="38100" dir="8100000" sx="101000" sy="101000" algn="tr" rotWithShape="0">
              <a:schemeClr val="tx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0" name="文本框 9"/>
          <p:cNvSpPr txBox="1"/>
          <p:nvPr/>
        </p:nvSpPr>
        <p:spPr>
          <a:xfrm>
            <a:off x="845769" y="2351096"/>
            <a:ext cx="4719761" cy="150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zh-CN" dirty="0"/>
              <a:t>根据用户文章话题等的交互关系找到每个用户与文章的相似度</a:t>
            </a:r>
            <a:r>
              <a:rPr lang="zh-CN" altLang="en-US" dirty="0"/>
              <a:t>，</a:t>
            </a:r>
            <a:r>
              <a:rPr lang="zh-CN" altLang="zh-CN" dirty="0"/>
              <a:t>按照相似度从大到小进行推荐</a:t>
            </a:r>
            <a:r>
              <a:rPr lang="zh-CN" altLang="en-US" dirty="0"/>
              <a:t>。</a:t>
            </a:r>
            <a:endParaRPr lang="zh-CN" altLang="en-US" sz="1700" dirty="0"/>
          </a:p>
        </p:txBody>
      </p:sp>
      <p:pic>
        <p:nvPicPr>
          <p:cNvPr id="7" name="Picture 7" descr="image2"/>
          <p:cNvPicPr/>
          <p:nvPr/>
        </p:nvPicPr>
        <p:blipFill>
          <a:blip r:embed="rId3"/>
          <a:stretch>
            <a:fillRect/>
          </a:stretch>
        </p:blipFill>
        <p:spPr>
          <a:xfrm>
            <a:off x="6186366" y="3119218"/>
            <a:ext cx="5270500" cy="18021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75946" y="4256942"/>
            <a:ext cx="3420208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模型</a:t>
            </a: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 err="1" smtClean="0">
                <a:latin typeface="+mn-ea"/>
              </a:rPr>
              <a:t>TensorRec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模型</a:t>
            </a:r>
            <a:r>
              <a:rPr lang="en-US" altLang="zh-CN" dirty="0" smtClean="0">
                <a:latin typeface="+mn-ea"/>
              </a:rPr>
              <a:t>4</a:t>
            </a:r>
            <a:r>
              <a:rPr lang="zh-CN" altLang="en-US" dirty="0" smtClean="0">
                <a:latin typeface="+mn-ea"/>
              </a:rPr>
              <a:t>：异构信息网络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模型</a:t>
            </a:r>
            <a:r>
              <a:rPr lang="en-US" altLang="zh-CN" dirty="0" smtClean="0">
                <a:latin typeface="+mn-ea"/>
              </a:rPr>
              <a:t>5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 smtClean="0">
                <a:latin typeface="+mn-ea"/>
              </a:rPr>
              <a:t>Spotlight</a:t>
            </a:r>
            <a:endParaRPr lang="zh-CN" altLang="en-US" dirty="0">
              <a:latin typeface="+mn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38041" y="4023761"/>
            <a:ext cx="533607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/>
        </p:nvSpPr>
        <p:spPr>
          <a:xfrm>
            <a:off x="670559" y="102870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思路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f738c60-f0de-49fa-98b5-0eaa980fdd6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028700"/>
            <a:ext cx="12192000" cy="5829300"/>
            <a:chOff x="0" y="1028700"/>
            <a:chExt cx="12192000" cy="5829300"/>
          </a:xfrm>
        </p:grpSpPr>
        <p:grpSp>
          <p:nvGrpSpPr>
            <p:cNvPr id="4" name="îşľiďê"/>
            <p:cNvGrpSpPr/>
            <p:nvPr/>
          </p:nvGrpSpPr>
          <p:grpSpPr>
            <a:xfrm>
              <a:off x="6546000" y="1028700"/>
              <a:ext cx="4139152" cy="5284723"/>
              <a:chOff x="6546000" y="1028700"/>
              <a:chExt cx="4139152" cy="5284723"/>
            </a:xfrm>
          </p:grpSpPr>
          <p:sp>
            <p:nvSpPr>
              <p:cNvPr id="14" name="i$ḻîḍè"/>
              <p:cNvSpPr/>
              <p:nvPr/>
            </p:nvSpPr>
            <p:spPr>
              <a:xfrm>
                <a:off x="1061004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42000">
                    <a:srgbClr val="E9E9EA"/>
                  </a:gs>
                  <a:gs pos="86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/>
                <a:endParaRPr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ïŝľíḓè"/>
              <p:cNvSpPr/>
              <p:nvPr/>
            </p:nvSpPr>
            <p:spPr>
              <a:xfrm>
                <a:off x="655458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53356">
                    <a:srgbClr val="E9E9EA"/>
                  </a:gs>
                  <a:gs pos="100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" name="iṣľïḋé"/>
              <p:cNvSpPr/>
              <p:nvPr/>
            </p:nvSpPr>
            <p:spPr>
              <a:xfrm>
                <a:off x="9883501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" name="ï$ľïḍé"/>
              <p:cNvSpPr/>
              <p:nvPr/>
            </p:nvSpPr>
            <p:spPr>
              <a:xfrm>
                <a:off x="9300914" y="2485227"/>
                <a:ext cx="190179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" name="ïṡ1ídé"/>
              <p:cNvSpPr/>
              <p:nvPr/>
            </p:nvSpPr>
            <p:spPr>
              <a:xfrm>
                <a:off x="9848760" y="2742449"/>
                <a:ext cx="259660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" name="íŝľiḍé"/>
              <p:cNvSpPr/>
              <p:nvPr/>
            </p:nvSpPr>
            <p:spPr>
              <a:xfrm>
                <a:off x="9266175" y="2519495"/>
                <a:ext cx="259660" cy="288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" name="is1idê"/>
              <p:cNvSpPr/>
              <p:nvPr/>
            </p:nvSpPr>
            <p:spPr>
              <a:xfrm>
                <a:off x="9884879" y="3361655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" name="ïSlïdè"/>
              <p:cNvSpPr/>
              <p:nvPr/>
            </p:nvSpPr>
            <p:spPr>
              <a:xfrm>
                <a:off x="9295722" y="3157064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" name="îšlïdé"/>
              <p:cNvSpPr/>
              <p:nvPr/>
            </p:nvSpPr>
            <p:spPr>
              <a:xfrm>
                <a:off x="8822771" y="2323114"/>
                <a:ext cx="1862381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015" y="17555"/>
                    </a:lnTo>
                    <a:cubicBezTo>
                      <a:pt x="20937" y="17145"/>
                      <a:pt x="20815" y="16755"/>
                      <a:pt x="20653" y="16397"/>
                    </a:cubicBezTo>
                    <a:cubicBezTo>
                      <a:pt x="20424" y="15892"/>
                      <a:pt x="20120" y="15462"/>
                      <a:pt x="19762" y="15138"/>
                    </a:cubicBezTo>
                    <a:lnTo>
                      <a:pt x="0" y="0"/>
                    </a:lnTo>
                    <a:lnTo>
                      <a:pt x="40" y="13327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" name="ïśḻíḓe"/>
              <p:cNvSpPr/>
              <p:nvPr/>
            </p:nvSpPr>
            <p:spPr>
              <a:xfrm>
                <a:off x="8832933" y="2809035"/>
                <a:ext cx="1292808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1581" y="21600"/>
                    </a:moveTo>
                    <a:lnTo>
                      <a:pt x="21581" y="19488"/>
                    </a:lnTo>
                    <a:cubicBezTo>
                      <a:pt x="21600" y="18804"/>
                      <a:pt x="21495" y="18130"/>
                      <a:pt x="21283" y="17579"/>
                    </a:cubicBezTo>
                    <a:cubicBezTo>
                      <a:pt x="21119" y="17153"/>
                      <a:pt x="20898" y="16819"/>
                      <a:pt x="20644" y="16615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" name="íṥļîde"/>
              <p:cNvSpPr/>
              <p:nvPr/>
            </p:nvSpPr>
            <p:spPr>
              <a:xfrm>
                <a:off x="9291232" y="3003700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" name="ïSlïḓe"/>
              <p:cNvSpPr/>
              <p:nvPr/>
            </p:nvSpPr>
            <p:spPr>
              <a:xfrm>
                <a:off x="9755182" y="3189937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" name="îṧ1íďè"/>
              <p:cNvSpPr/>
              <p:nvPr/>
            </p:nvSpPr>
            <p:spPr>
              <a:xfrm>
                <a:off x="7733902" y="2485227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" name="íslîḓe"/>
              <p:cNvSpPr/>
              <p:nvPr/>
            </p:nvSpPr>
            <p:spPr>
              <a:xfrm>
                <a:off x="7159518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" name="íṡļïde"/>
              <p:cNvSpPr/>
              <p:nvPr/>
            </p:nvSpPr>
            <p:spPr>
              <a:xfrm>
                <a:off x="7699163" y="2520901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" name="îṧliḓé"/>
              <p:cNvSpPr/>
              <p:nvPr/>
            </p:nvSpPr>
            <p:spPr>
              <a:xfrm>
                <a:off x="7124779" y="2742449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" name="í$ḻiḓe"/>
              <p:cNvSpPr/>
              <p:nvPr/>
            </p:nvSpPr>
            <p:spPr>
              <a:xfrm>
                <a:off x="7158046" y="3365605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" name="iṧ1iḋè"/>
              <p:cNvSpPr/>
              <p:nvPr/>
            </p:nvSpPr>
            <p:spPr>
              <a:xfrm>
                <a:off x="7747650" y="3157062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" name="íṣľîdé"/>
              <p:cNvSpPr/>
              <p:nvPr/>
            </p:nvSpPr>
            <p:spPr>
              <a:xfrm>
                <a:off x="6546000" y="2323114"/>
                <a:ext cx="1862395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85" y="17555"/>
                    </a:lnTo>
                    <a:cubicBezTo>
                      <a:pt x="663" y="17145"/>
                      <a:pt x="785" y="16755"/>
                      <a:pt x="947" y="16397"/>
                    </a:cubicBezTo>
                    <a:cubicBezTo>
                      <a:pt x="1176" y="15892"/>
                      <a:pt x="1480" y="15462"/>
                      <a:pt x="1838" y="15138"/>
                    </a:cubicBezTo>
                    <a:lnTo>
                      <a:pt x="21600" y="0"/>
                    </a:lnTo>
                    <a:lnTo>
                      <a:pt x="21560" y="13327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" name="ïṣḷîḋé"/>
              <p:cNvSpPr/>
              <p:nvPr/>
            </p:nvSpPr>
            <p:spPr>
              <a:xfrm>
                <a:off x="7124996" y="2809035"/>
                <a:ext cx="1292379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" y="21600"/>
                    </a:moveTo>
                    <a:lnTo>
                      <a:pt x="2" y="19488"/>
                    </a:lnTo>
                    <a:cubicBezTo>
                      <a:pt x="-17" y="18804"/>
                      <a:pt x="88" y="18130"/>
                      <a:pt x="300" y="17579"/>
                    </a:cubicBezTo>
                    <a:cubicBezTo>
                      <a:pt x="464" y="17153"/>
                      <a:pt x="685" y="16819"/>
                      <a:pt x="939" y="16615"/>
                    </a:cubicBezTo>
                    <a:lnTo>
                      <a:pt x="21583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" name="ís1iḋê"/>
              <p:cNvSpPr/>
              <p:nvPr/>
            </p:nvSpPr>
            <p:spPr>
              <a:xfrm>
                <a:off x="7548929" y="3173526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" name="ïŝ1ídé"/>
              <p:cNvSpPr/>
              <p:nvPr/>
            </p:nvSpPr>
            <p:spPr>
              <a:xfrm>
                <a:off x="7950612" y="2995495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" name="íSliḑe"/>
              <p:cNvSpPr/>
              <p:nvPr/>
            </p:nvSpPr>
            <p:spPr>
              <a:xfrm>
                <a:off x="7795486" y="4216013"/>
                <a:ext cx="801180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11" y="798"/>
                    </a:moveTo>
                    <a:lnTo>
                      <a:pt x="3277" y="9980"/>
                    </a:lnTo>
                    <a:cubicBezTo>
                      <a:pt x="2213" y="10656"/>
                      <a:pt x="1341" y="11655"/>
                      <a:pt x="760" y="12863"/>
                    </a:cubicBezTo>
                    <a:cubicBezTo>
                      <a:pt x="317" y="13787"/>
                      <a:pt x="57" y="14807"/>
                      <a:pt x="0" y="15854"/>
                    </a:cubicBezTo>
                    <a:lnTo>
                      <a:pt x="0" y="20589"/>
                    </a:lnTo>
                    <a:cubicBezTo>
                      <a:pt x="27" y="20866"/>
                      <a:pt x="144" y="21123"/>
                      <a:pt x="330" y="21310"/>
                    </a:cubicBezTo>
                    <a:cubicBezTo>
                      <a:pt x="509" y="21491"/>
                      <a:pt x="741" y="21594"/>
                      <a:pt x="983" y="21600"/>
                    </a:cubicBezTo>
                    <a:lnTo>
                      <a:pt x="21600" y="14621"/>
                    </a:lnTo>
                    <a:lnTo>
                      <a:pt x="21600" y="0"/>
                    </a:lnTo>
                    <a:lnTo>
                      <a:pt x="17411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" name="iṡ1íḍè"/>
              <p:cNvSpPr/>
              <p:nvPr/>
            </p:nvSpPr>
            <p:spPr>
              <a:xfrm>
                <a:off x="8634958" y="4216013"/>
                <a:ext cx="801181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89" y="798"/>
                    </a:moveTo>
                    <a:lnTo>
                      <a:pt x="18323" y="9980"/>
                    </a:lnTo>
                    <a:cubicBezTo>
                      <a:pt x="19387" y="10656"/>
                      <a:pt x="20259" y="11655"/>
                      <a:pt x="20840" y="12863"/>
                    </a:cubicBezTo>
                    <a:cubicBezTo>
                      <a:pt x="21283" y="13787"/>
                      <a:pt x="21543" y="14807"/>
                      <a:pt x="21600" y="15854"/>
                    </a:cubicBezTo>
                    <a:lnTo>
                      <a:pt x="21600" y="20589"/>
                    </a:lnTo>
                    <a:cubicBezTo>
                      <a:pt x="21573" y="20866"/>
                      <a:pt x="21456" y="21123"/>
                      <a:pt x="21270" y="21310"/>
                    </a:cubicBezTo>
                    <a:cubicBezTo>
                      <a:pt x="21091" y="21491"/>
                      <a:pt x="20859" y="21594"/>
                      <a:pt x="20617" y="21600"/>
                    </a:cubicBezTo>
                    <a:lnTo>
                      <a:pt x="0" y="14621"/>
                    </a:lnTo>
                    <a:lnTo>
                      <a:pt x="0" y="0"/>
                    </a:lnTo>
                    <a:lnTo>
                      <a:pt x="4189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" name="îsḷîḋe"/>
              <p:cNvSpPr/>
              <p:nvPr/>
            </p:nvSpPr>
            <p:spPr>
              <a:xfrm>
                <a:off x="7801877" y="4290712"/>
                <a:ext cx="672049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576" y="20037"/>
                      <a:pt x="1300" y="18605"/>
                      <a:pt x="2150" y="17349"/>
                    </a:cubicBezTo>
                    <a:cubicBezTo>
                      <a:pt x="3001" y="16092"/>
                      <a:pt x="3970" y="15024"/>
                      <a:pt x="5026" y="14178"/>
                    </a:cubicBezTo>
                    <a:lnTo>
                      <a:pt x="2160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" name="ïṧḻíḓé"/>
              <p:cNvSpPr/>
              <p:nvPr/>
            </p:nvSpPr>
            <p:spPr>
              <a:xfrm>
                <a:off x="8754031" y="4290712"/>
                <a:ext cx="672118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024" y="20037"/>
                      <a:pt x="20300" y="18605"/>
                      <a:pt x="19450" y="17349"/>
                    </a:cubicBezTo>
                    <a:cubicBezTo>
                      <a:pt x="18599" y="16092"/>
                      <a:pt x="17630" y="15024"/>
                      <a:pt x="16574" y="14178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" name="işļidé"/>
              <p:cNvSpPr/>
              <p:nvPr/>
            </p:nvSpPr>
            <p:spPr>
              <a:xfrm>
                <a:off x="8399219" y="1028700"/>
                <a:ext cx="434745" cy="35043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89" h="21600" extrusionOk="0">
                    <a:moveTo>
                      <a:pt x="8804" y="100"/>
                    </a:moveTo>
                    <a:cubicBezTo>
                      <a:pt x="8060" y="166"/>
                      <a:pt x="7413" y="247"/>
                      <a:pt x="6794" y="331"/>
                    </a:cubicBezTo>
                    <a:cubicBezTo>
                      <a:pt x="5555" y="498"/>
                      <a:pt x="4420" y="677"/>
                      <a:pt x="3459" y="872"/>
                    </a:cubicBezTo>
                    <a:cubicBezTo>
                      <a:pt x="949" y="1383"/>
                      <a:pt x="-246" y="1981"/>
                      <a:pt x="42" y="2583"/>
                    </a:cubicBezTo>
                    <a:lnTo>
                      <a:pt x="42" y="18187"/>
                    </a:lnTo>
                    <a:cubicBezTo>
                      <a:pt x="7" y="18787"/>
                      <a:pt x="845" y="19383"/>
                      <a:pt x="2515" y="19945"/>
                    </a:cubicBezTo>
                    <a:cubicBezTo>
                      <a:pt x="4349" y="20561"/>
                      <a:pt x="7148" y="21125"/>
                      <a:pt x="10744" y="21600"/>
                    </a:cubicBezTo>
                    <a:cubicBezTo>
                      <a:pt x="14247" y="21129"/>
                      <a:pt x="16962" y="20572"/>
                      <a:pt x="18727" y="19964"/>
                    </a:cubicBezTo>
                    <a:cubicBezTo>
                      <a:pt x="20421" y="19380"/>
                      <a:pt x="21205" y="18760"/>
                      <a:pt x="21035" y="18138"/>
                    </a:cubicBezTo>
                    <a:lnTo>
                      <a:pt x="21035" y="2541"/>
                    </a:lnTo>
                    <a:cubicBezTo>
                      <a:pt x="21354" y="1955"/>
                      <a:pt x="20265" y="1369"/>
                      <a:pt x="17913" y="863"/>
                    </a:cubicBezTo>
                    <a:cubicBezTo>
                      <a:pt x="17038" y="675"/>
                      <a:pt x="15998" y="500"/>
                      <a:pt x="14879" y="334"/>
                    </a:cubicBezTo>
                    <a:cubicBezTo>
                      <a:pt x="14319" y="251"/>
                      <a:pt x="13737" y="169"/>
                      <a:pt x="13045" y="104"/>
                    </a:cubicBezTo>
                    <a:cubicBezTo>
                      <a:pt x="12412" y="45"/>
                      <a:pt x="11698" y="1"/>
                      <a:pt x="10935" y="0"/>
                    </a:cubicBezTo>
                    <a:cubicBezTo>
                      <a:pt x="10173" y="0"/>
                      <a:pt x="9452" y="43"/>
                      <a:pt x="8804" y="10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" name="iSļïḋe"/>
              <p:cNvSpPr/>
              <p:nvPr/>
            </p:nvSpPr>
            <p:spPr>
              <a:xfrm>
                <a:off x="8583847" y="4044269"/>
                <a:ext cx="65506" cy="9741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3433" y="0"/>
                      <a:pt x="15079" y="0"/>
                      <a:pt x="16666" y="32"/>
                    </a:cubicBezTo>
                    <a:cubicBezTo>
                      <a:pt x="17724" y="55"/>
                      <a:pt x="18668" y="94"/>
                      <a:pt x="19433" y="146"/>
                    </a:cubicBezTo>
                    <a:cubicBezTo>
                      <a:pt x="20199" y="197"/>
                      <a:pt x="20786" y="261"/>
                      <a:pt x="21131" y="332"/>
                    </a:cubicBezTo>
                    <a:cubicBezTo>
                      <a:pt x="21365" y="385"/>
                      <a:pt x="21483" y="439"/>
                      <a:pt x="21541" y="503"/>
                    </a:cubicBezTo>
                    <a:cubicBezTo>
                      <a:pt x="21600" y="566"/>
                      <a:pt x="21600" y="638"/>
                      <a:pt x="21600" y="726"/>
                    </a:cubicBezTo>
                    <a:lnTo>
                      <a:pt x="21600" y="20874"/>
                    </a:lnTo>
                    <a:cubicBezTo>
                      <a:pt x="21600" y="20962"/>
                      <a:pt x="21600" y="21034"/>
                      <a:pt x="21541" y="21097"/>
                    </a:cubicBezTo>
                    <a:cubicBezTo>
                      <a:pt x="21483" y="21161"/>
                      <a:pt x="21365" y="21215"/>
                      <a:pt x="21131" y="21268"/>
                    </a:cubicBezTo>
                    <a:cubicBezTo>
                      <a:pt x="20786" y="21339"/>
                      <a:pt x="20199" y="21403"/>
                      <a:pt x="19433" y="21454"/>
                    </a:cubicBezTo>
                    <a:cubicBezTo>
                      <a:pt x="18668" y="21506"/>
                      <a:pt x="17724" y="21545"/>
                      <a:pt x="16666" y="21568"/>
                    </a:cubicBezTo>
                    <a:cubicBezTo>
                      <a:pt x="15079" y="21600"/>
                      <a:pt x="13433" y="21600"/>
                      <a:pt x="10800" y="21600"/>
                    </a:cubicBezTo>
                    <a:cubicBezTo>
                      <a:pt x="8167" y="21600"/>
                      <a:pt x="6521" y="21600"/>
                      <a:pt x="4934" y="21568"/>
                    </a:cubicBezTo>
                    <a:cubicBezTo>
                      <a:pt x="3876" y="21545"/>
                      <a:pt x="2932" y="21506"/>
                      <a:pt x="2167" y="21454"/>
                    </a:cubicBezTo>
                    <a:cubicBezTo>
                      <a:pt x="1401" y="21403"/>
                      <a:pt x="814" y="21339"/>
                      <a:pt x="469" y="21268"/>
                    </a:cubicBezTo>
                    <a:cubicBezTo>
                      <a:pt x="235" y="21215"/>
                      <a:pt x="117" y="21161"/>
                      <a:pt x="59" y="21097"/>
                    </a:cubicBezTo>
                    <a:cubicBezTo>
                      <a:pt x="0" y="21034"/>
                      <a:pt x="0" y="20962"/>
                      <a:pt x="0" y="20874"/>
                    </a:cubicBezTo>
                    <a:lnTo>
                      <a:pt x="0" y="726"/>
                    </a:lnTo>
                    <a:cubicBezTo>
                      <a:pt x="0" y="638"/>
                      <a:pt x="0" y="566"/>
                      <a:pt x="59" y="503"/>
                    </a:cubicBezTo>
                    <a:cubicBezTo>
                      <a:pt x="117" y="439"/>
                      <a:pt x="235" y="385"/>
                      <a:pt x="469" y="332"/>
                    </a:cubicBezTo>
                    <a:cubicBezTo>
                      <a:pt x="814" y="261"/>
                      <a:pt x="1401" y="197"/>
                      <a:pt x="2167" y="146"/>
                    </a:cubicBezTo>
                    <a:cubicBezTo>
                      <a:pt x="2932" y="94"/>
                      <a:pt x="3876" y="55"/>
                      <a:pt x="4934" y="32"/>
                    </a:cubicBezTo>
                    <a:cubicBezTo>
                      <a:pt x="6521" y="0"/>
                      <a:pt x="8167" y="0"/>
                      <a:pt x="10800" y="0"/>
                    </a:cubicBezTo>
                    <a:close/>
                  </a:path>
                </a:pathLst>
              </a:custGeom>
              <a:solidFill>
                <a:srgbClr val="E5E3E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" name="íṣ1îḑê"/>
              <p:cNvSpPr/>
              <p:nvPr/>
            </p:nvSpPr>
            <p:spPr>
              <a:xfrm>
                <a:off x="8440695" y="1186538"/>
                <a:ext cx="352400" cy="138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83" extrusionOk="0">
                    <a:moveTo>
                      <a:pt x="0" y="21483"/>
                    </a:moveTo>
                    <a:cubicBezTo>
                      <a:pt x="1199" y="8970"/>
                      <a:pt x="5608" y="118"/>
                      <a:pt x="10701" y="1"/>
                    </a:cubicBezTo>
                    <a:cubicBezTo>
                      <a:pt x="15848" y="-117"/>
                      <a:pt x="20355" y="8701"/>
                      <a:pt x="21600" y="21324"/>
                    </a:cubicBezTo>
                    <a:cubicBezTo>
                      <a:pt x="18521" y="14939"/>
                      <a:pt x="14651" y="11495"/>
                      <a:pt x="10669" y="11594"/>
                    </a:cubicBezTo>
                    <a:cubicBezTo>
                      <a:pt x="6769" y="11691"/>
                      <a:pt x="3001" y="15183"/>
                      <a:pt x="0" y="21483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43" name="iṣ1ide"/>
              <p:cNvGrpSpPr/>
              <p:nvPr/>
            </p:nvGrpSpPr>
            <p:grpSpPr>
              <a:xfrm>
                <a:off x="8440707" y="1564747"/>
                <a:ext cx="351038" cy="2262318"/>
                <a:chOff x="0" y="0"/>
                <a:chExt cx="543321" cy="3501526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51" name="îsḷîḑe"/>
                <p:cNvSpPr/>
                <p:nvPr/>
              </p:nvSpPr>
              <p:spPr>
                <a:xfrm>
                  <a:off x="0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2" name="íṡľiḑè"/>
                <p:cNvSpPr/>
                <p:nvPr/>
              </p:nvSpPr>
              <p:spPr>
                <a:xfrm>
                  <a:off x="0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3" name="îSlîdé"/>
                <p:cNvSpPr/>
                <p:nvPr/>
              </p:nvSpPr>
              <p:spPr>
                <a:xfrm>
                  <a:off x="0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4" name="íṧlídè"/>
                <p:cNvSpPr/>
                <p:nvPr/>
              </p:nvSpPr>
              <p:spPr>
                <a:xfrm>
                  <a:off x="0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5" name="ïṧḻîdé"/>
                <p:cNvSpPr/>
                <p:nvPr/>
              </p:nvSpPr>
              <p:spPr>
                <a:xfrm>
                  <a:off x="0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6" name="ïslïḑé"/>
                <p:cNvSpPr/>
                <p:nvPr/>
              </p:nvSpPr>
              <p:spPr>
                <a:xfrm>
                  <a:off x="0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7" name="ïṥľîďé"/>
                <p:cNvSpPr/>
                <p:nvPr/>
              </p:nvSpPr>
              <p:spPr>
                <a:xfrm>
                  <a:off x="0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8" name="isľide"/>
                <p:cNvSpPr/>
                <p:nvPr/>
              </p:nvSpPr>
              <p:spPr>
                <a:xfrm>
                  <a:off x="0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9" name="îšľîḋé"/>
                <p:cNvSpPr/>
                <p:nvPr/>
              </p:nvSpPr>
              <p:spPr>
                <a:xfrm>
                  <a:off x="0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0" name="î$ḻíḑé"/>
                <p:cNvSpPr/>
                <p:nvPr/>
              </p:nvSpPr>
              <p:spPr>
                <a:xfrm>
                  <a:off x="485775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1" name="iṣľïdè"/>
                <p:cNvSpPr/>
                <p:nvPr/>
              </p:nvSpPr>
              <p:spPr>
                <a:xfrm>
                  <a:off x="485775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2" name="iŝľîḑé"/>
                <p:cNvSpPr/>
                <p:nvPr/>
              </p:nvSpPr>
              <p:spPr>
                <a:xfrm>
                  <a:off x="485775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3" name="išḻîḍe"/>
                <p:cNvSpPr/>
                <p:nvPr/>
              </p:nvSpPr>
              <p:spPr>
                <a:xfrm>
                  <a:off x="485775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4" name="ïŝḷîďe"/>
                <p:cNvSpPr/>
                <p:nvPr/>
              </p:nvSpPr>
              <p:spPr>
                <a:xfrm>
                  <a:off x="485775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5" name="iṩḻîḍè"/>
                <p:cNvSpPr/>
                <p:nvPr/>
              </p:nvSpPr>
              <p:spPr>
                <a:xfrm>
                  <a:off x="485775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6" name="îṥḻïḍè"/>
                <p:cNvSpPr/>
                <p:nvPr/>
              </p:nvSpPr>
              <p:spPr>
                <a:xfrm>
                  <a:off x="485775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7" name="í$1ïḋè"/>
                <p:cNvSpPr/>
                <p:nvPr/>
              </p:nvSpPr>
              <p:spPr>
                <a:xfrm>
                  <a:off x="485775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8" name="îslïḍè"/>
                <p:cNvSpPr/>
                <p:nvPr/>
              </p:nvSpPr>
              <p:spPr>
                <a:xfrm>
                  <a:off x="485775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9" name="ïSḻïḍê"/>
                <p:cNvSpPr/>
                <p:nvPr/>
              </p:nvSpPr>
              <p:spPr>
                <a:xfrm>
                  <a:off x="1151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0" name="ïṩḷiḓé"/>
                <p:cNvSpPr/>
                <p:nvPr/>
              </p:nvSpPr>
              <p:spPr>
                <a:xfrm>
                  <a:off x="1151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1" name="îṡľiďe"/>
                <p:cNvSpPr/>
                <p:nvPr/>
              </p:nvSpPr>
              <p:spPr>
                <a:xfrm>
                  <a:off x="1151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2" name="î$ļîḋe"/>
                <p:cNvSpPr/>
                <p:nvPr/>
              </p:nvSpPr>
              <p:spPr>
                <a:xfrm>
                  <a:off x="1151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3" name="işľíďê"/>
                <p:cNvSpPr/>
                <p:nvPr/>
              </p:nvSpPr>
              <p:spPr>
                <a:xfrm>
                  <a:off x="1151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4" name="ï$ḻíďè"/>
                <p:cNvSpPr/>
                <p:nvPr/>
              </p:nvSpPr>
              <p:spPr>
                <a:xfrm>
                  <a:off x="1151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5" name="íṧ1ïďê"/>
                <p:cNvSpPr/>
                <p:nvPr/>
              </p:nvSpPr>
              <p:spPr>
                <a:xfrm>
                  <a:off x="1151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6" name="î$ľíḍê"/>
                <p:cNvSpPr/>
                <p:nvPr/>
              </p:nvSpPr>
              <p:spPr>
                <a:xfrm>
                  <a:off x="1151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7" name="iṥlide"/>
                <p:cNvSpPr/>
                <p:nvPr/>
              </p:nvSpPr>
              <p:spPr>
                <a:xfrm>
                  <a:off x="1151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8" name="ïsḷïďè"/>
                <p:cNvSpPr/>
                <p:nvPr/>
              </p:nvSpPr>
              <p:spPr>
                <a:xfrm>
                  <a:off x="486926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9" name="íṣļïḋé"/>
                <p:cNvSpPr/>
                <p:nvPr/>
              </p:nvSpPr>
              <p:spPr>
                <a:xfrm>
                  <a:off x="486926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0" name="î$ļiḓe"/>
                <p:cNvSpPr/>
                <p:nvPr/>
              </p:nvSpPr>
              <p:spPr>
                <a:xfrm>
                  <a:off x="486926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1" name="ïŝľîďe"/>
                <p:cNvSpPr/>
                <p:nvPr/>
              </p:nvSpPr>
              <p:spPr>
                <a:xfrm>
                  <a:off x="486926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2" name="ïŝļîḋè"/>
                <p:cNvSpPr/>
                <p:nvPr/>
              </p:nvSpPr>
              <p:spPr>
                <a:xfrm>
                  <a:off x="486926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3" name="íŝ1ïḑé"/>
                <p:cNvSpPr/>
                <p:nvPr/>
              </p:nvSpPr>
              <p:spPr>
                <a:xfrm>
                  <a:off x="486926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4" name="îŝḻîḑe"/>
                <p:cNvSpPr/>
                <p:nvPr/>
              </p:nvSpPr>
              <p:spPr>
                <a:xfrm>
                  <a:off x="486926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5" name="íŝḻïḑe"/>
                <p:cNvSpPr/>
                <p:nvPr/>
              </p:nvSpPr>
              <p:spPr>
                <a:xfrm>
                  <a:off x="486926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6" name="íşḻiḋè"/>
                <p:cNvSpPr/>
                <p:nvPr/>
              </p:nvSpPr>
              <p:spPr>
                <a:xfrm>
                  <a:off x="486926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7" name="ï$lïďe"/>
                <p:cNvSpPr/>
                <p:nvPr/>
              </p:nvSpPr>
              <p:spPr>
                <a:xfrm>
                  <a:off x="1151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8" name="ïŝliḍé"/>
                <p:cNvSpPr/>
                <p:nvPr/>
              </p:nvSpPr>
              <p:spPr>
                <a:xfrm>
                  <a:off x="1151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9" name="íşļïḑe"/>
                <p:cNvSpPr/>
                <p:nvPr/>
              </p:nvSpPr>
              <p:spPr>
                <a:xfrm>
                  <a:off x="1151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0" name="íś1iḋè"/>
                <p:cNvSpPr/>
                <p:nvPr/>
              </p:nvSpPr>
              <p:spPr>
                <a:xfrm>
                  <a:off x="1151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1" name="iş1íḍè"/>
                <p:cNvSpPr/>
                <p:nvPr/>
              </p:nvSpPr>
              <p:spPr>
                <a:xfrm>
                  <a:off x="1151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2" name="îśľîďè"/>
                <p:cNvSpPr/>
                <p:nvPr/>
              </p:nvSpPr>
              <p:spPr>
                <a:xfrm>
                  <a:off x="1151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3" name="îṧḷîḓê"/>
                <p:cNvSpPr/>
                <p:nvPr/>
              </p:nvSpPr>
              <p:spPr>
                <a:xfrm>
                  <a:off x="1151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4" name="ï$líḋé"/>
                <p:cNvSpPr/>
                <p:nvPr/>
              </p:nvSpPr>
              <p:spPr>
                <a:xfrm>
                  <a:off x="1151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5" name="îṩľïďê"/>
                <p:cNvSpPr/>
                <p:nvPr/>
              </p:nvSpPr>
              <p:spPr>
                <a:xfrm>
                  <a:off x="1151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6" name="iŝḻïḑê"/>
                <p:cNvSpPr/>
                <p:nvPr/>
              </p:nvSpPr>
              <p:spPr>
                <a:xfrm>
                  <a:off x="486926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7" name="iṩlïḑe"/>
                <p:cNvSpPr/>
                <p:nvPr/>
              </p:nvSpPr>
              <p:spPr>
                <a:xfrm>
                  <a:off x="486926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8" name="iṧ1íḍê"/>
                <p:cNvSpPr/>
                <p:nvPr/>
              </p:nvSpPr>
              <p:spPr>
                <a:xfrm>
                  <a:off x="486926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9" name="íŝļíḋe"/>
                <p:cNvSpPr/>
                <p:nvPr/>
              </p:nvSpPr>
              <p:spPr>
                <a:xfrm>
                  <a:off x="486926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0" name="ïṧḷíďê"/>
                <p:cNvSpPr/>
                <p:nvPr/>
              </p:nvSpPr>
              <p:spPr>
                <a:xfrm>
                  <a:off x="486926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1" name="ïŝľíḑe"/>
                <p:cNvSpPr/>
                <p:nvPr/>
              </p:nvSpPr>
              <p:spPr>
                <a:xfrm>
                  <a:off x="486926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2" name="íṣ1îḍè"/>
                <p:cNvSpPr/>
                <p:nvPr/>
              </p:nvSpPr>
              <p:spPr>
                <a:xfrm>
                  <a:off x="486926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3" name="îšļidé"/>
                <p:cNvSpPr/>
                <p:nvPr/>
              </p:nvSpPr>
              <p:spPr>
                <a:xfrm>
                  <a:off x="486926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4" name="îś1îḑè"/>
                <p:cNvSpPr/>
                <p:nvPr/>
              </p:nvSpPr>
              <p:spPr>
                <a:xfrm>
                  <a:off x="486926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4" name="íŝlîdè"/>
              <p:cNvGrpSpPr/>
              <p:nvPr/>
            </p:nvGrpSpPr>
            <p:grpSpPr>
              <a:xfrm>
                <a:off x="9189362" y="3615910"/>
                <a:ext cx="785931" cy="766320"/>
                <a:chOff x="0" y="0"/>
                <a:chExt cx="1216418" cy="1186066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45" name="íşľïďê"/>
                <p:cNvSpPr/>
                <p:nvPr/>
              </p:nvSpPr>
              <p:spPr>
                <a:xfrm>
                  <a:off x="0" y="0"/>
                  <a:ext cx="639801" cy="11860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31" h="21600" extrusionOk="0">
                      <a:moveTo>
                        <a:pt x="24" y="14080"/>
                      </a:moveTo>
                      <a:lnTo>
                        <a:pt x="17802" y="11322"/>
                      </a:lnTo>
                      <a:lnTo>
                        <a:pt x="18217" y="16238"/>
                      </a:lnTo>
                      <a:cubicBezTo>
                        <a:pt x="18211" y="16598"/>
                        <a:pt x="18327" y="16957"/>
                        <a:pt x="18559" y="17295"/>
                      </a:cubicBezTo>
                      <a:cubicBezTo>
                        <a:pt x="18669" y="17455"/>
                        <a:pt x="18805" y="17611"/>
                        <a:pt x="18965" y="17759"/>
                      </a:cubicBezTo>
                      <a:lnTo>
                        <a:pt x="13465" y="19149"/>
                      </a:lnTo>
                      <a:cubicBezTo>
                        <a:pt x="13101" y="19317"/>
                        <a:pt x="12792" y="19518"/>
                        <a:pt x="12552" y="19742"/>
                      </a:cubicBezTo>
                      <a:cubicBezTo>
                        <a:pt x="12088" y="20177"/>
                        <a:pt x="11898" y="20681"/>
                        <a:pt x="12011" y="21180"/>
                      </a:cubicBezTo>
                      <a:lnTo>
                        <a:pt x="20037" y="19614"/>
                      </a:lnTo>
                      <a:lnTo>
                        <a:pt x="20459" y="21600"/>
                      </a:lnTo>
                      <a:cubicBezTo>
                        <a:pt x="21160" y="18155"/>
                        <a:pt x="21518" y="14692"/>
                        <a:pt x="21530" y="11226"/>
                      </a:cubicBezTo>
                      <a:cubicBezTo>
                        <a:pt x="21544" y="7475"/>
                        <a:pt x="21154" y="3726"/>
                        <a:pt x="20361" y="0"/>
                      </a:cubicBezTo>
                      <a:cubicBezTo>
                        <a:pt x="19847" y="140"/>
                        <a:pt x="19403" y="345"/>
                        <a:pt x="19067" y="598"/>
                      </a:cubicBezTo>
                      <a:cubicBezTo>
                        <a:pt x="18712" y="866"/>
                        <a:pt x="18491" y="1179"/>
                        <a:pt x="18424" y="1508"/>
                      </a:cubicBezTo>
                      <a:lnTo>
                        <a:pt x="18336" y="7431"/>
                      </a:lnTo>
                      <a:lnTo>
                        <a:pt x="1541" y="11966"/>
                      </a:lnTo>
                      <a:cubicBezTo>
                        <a:pt x="1038" y="12208"/>
                        <a:pt x="639" y="12507"/>
                        <a:pt x="374" y="12842"/>
                      </a:cubicBezTo>
                      <a:cubicBezTo>
                        <a:pt x="64" y="13232"/>
                        <a:pt x="-56" y="13658"/>
                        <a:pt x="24" y="1408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6" name="íṧļídê"/>
                <p:cNvSpPr/>
                <p:nvPr/>
              </p:nvSpPr>
              <p:spPr>
                <a:xfrm>
                  <a:off x="607141" y="0"/>
                  <a:ext cx="609277" cy="11831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1" h="21600" extrusionOk="0">
                      <a:moveTo>
                        <a:pt x="21516" y="14115"/>
                      </a:moveTo>
                      <a:lnTo>
                        <a:pt x="2839" y="11350"/>
                      </a:lnTo>
                      <a:lnTo>
                        <a:pt x="2402" y="16278"/>
                      </a:lnTo>
                      <a:cubicBezTo>
                        <a:pt x="2409" y="16640"/>
                        <a:pt x="2287" y="16999"/>
                        <a:pt x="2044" y="17338"/>
                      </a:cubicBezTo>
                      <a:cubicBezTo>
                        <a:pt x="1928" y="17499"/>
                        <a:pt x="1785" y="17655"/>
                        <a:pt x="1616" y="17803"/>
                      </a:cubicBezTo>
                      <a:lnTo>
                        <a:pt x="7395" y="19196"/>
                      </a:lnTo>
                      <a:cubicBezTo>
                        <a:pt x="7778" y="19365"/>
                        <a:pt x="8102" y="19566"/>
                        <a:pt x="8354" y="19791"/>
                      </a:cubicBezTo>
                      <a:cubicBezTo>
                        <a:pt x="8841" y="20227"/>
                        <a:pt x="9041" y="20733"/>
                        <a:pt x="8922" y="21232"/>
                      </a:cubicBezTo>
                      <a:lnTo>
                        <a:pt x="490" y="19662"/>
                      </a:lnTo>
                      <a:lnTo>
                        <a:pt x="14" y="21600"/>
                      </a:lnTo>
                      <a:lnTo>
                        <a:pt x="0" y="0"/>
                      </a:lnTo>
                      <a:cubicBezTo>
                        <a:pt x="601" y="124"/>
                        <a:pt x="1123" y="331"/>
                        <a:pt x="1509" y="599"/>
                      </a:cubicBezTo>
                      <a:cubicBezTo>
                        <a:pt x="1892" y="866"/>
                        <a:pt x="2126" y="1181"/>
                        <a:pt x="2185" y="1511"/>
                      </a:cubicBezTo>
                      <a:lnTo>
                        <a:pt x="2277" y="7449"/>
                      </a:lnTo>
                      <a:lnTo>
                        <a:pt x="19922" y="11996"/>
                      </a:lnTo>
                      <a:cubicBezTo>
                        <a:pt x="20451" y="12238"/>
                        <a:pt x="20869" y="12538"/>
                        <a:pt x="21149" y="12874"/>
                      </a:cubicBezTo>
                      <a:cubicBezTo>
                        <a:pt x="21474" y="13265"/>
                        <a:pt x="21600" y="13692"/>
                        <a:pt x="21516" y="14115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7" name="ïŝlïďê"/>
                <p:cNvSpPr/>
                <p:nvPr/>
              </p:nvSpPr>
              <p:spPr>
                <a:xfrm>
                  <a:off x="161377" y="5072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8" name="îṣlíḓè"/>
                <p:cNvSpPr/>
                <p:nvPr/>
              </p:nvSpPr>
              <p:spPr>
                <a:xfrm>
                  <a:off x="358227" y="4056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9" name="îṧļiḓé"/>
                <p:cNvSpPr/>
                <p:nvPr/>
              </p:nvSpPr>
              <p:spPr>
                <a:xfrm>
                  <a:off x="828760" y="405696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0" name="ï$1idé"/>
                <p:cNvSpPr/>
                <p:nvPr/>
              </p:nvSpPr>
              <p:spPr>
                <a:xfrm>
                  <a:off x="1020581" y="509091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</p:grpSp>
        <p:sp>
          <p:nvSpPr>
            <p:cNvPr id="5" name="ïṣļíḍé"/>
            <p:cNvSpPr/>
            <p:nvPr/>
          </p:nvSpPr>
          <p:spPr>
            <a:xfrm>
              <a:off x="0" y="4932518"/>
              <a:ext cx="12192000" cy="1925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65" extrusionOk="0">
                  <a:moveTo>
                    <a:pt x="21600" y="19633"/>
                  </a:moveTo>
                  <a:lnTo>
                    <a:pt x="21600" y="4678"/>
                  </a:lnTo>
                  <a:cubicBezTo>
                    <a:pt x="21519" y="5200"/>
                    <a:pt x="21450" y="5778"/>
                    <a:pt x="21394" y="6397"/>
                  </a:cubicBezTo>
                  <a:cubicBezTo>
                    <a:pt x="21326" y="7134"/>
                    <a:pt x="21278" y="7922"/>
                    <a:pt x="21250" y="8739"/>
                  </a:cubicBezTo>
                  <a:cubicBezTo>
                    <a:pt x="20732" y="6146"/>
                    <a:pt x="20024" y="5226"/>
                    <a:pt x="19365" y="6289"/>
                  </a:cubicBezTo>
                  <a:cubicBezTo>
                    <a:pt x="18691" y="7375"/>
                    <a:pt x="18159" y="10379"/>
                    <a:pt x="17955" y="14256"/>
                  </a:cubicBezTo>
                  <a:cubicBezTo>
                    <a:pt x="17634" y="12696"/>
                    <a:pt x="17199" y="12181"/>
                    <a:pt x="16798" y="12887"/>
                  </a:cubicBezTo>
                  <a:cubicBezTo>
                    <a:pt x="16407" y="13575"/>
                    <a:pt x="16100" y="15338"/>
                    <a:pt x="15978" y="17597"/>
                  </a:cubicBezTo>
                  <a:cubicBezTo>
                    <a:pt x="15803" y="16521"/>
                    <a:pt x="15571" y="15813"/>
                    <a:pt x="15318" y="15584"/>
                  </a:cubicBezTo>
                  <a:cubicBezTo>
                    <a:pt x="15024" y="15317"/>
                    <a:pt x="14722" y="15720"/>
                    <a:pt x="14477" y="16708"/>
                  </a:cubicBezTo>
                  <a:cubicBezTo>
                    <a:pt x="14291" y="14758"/>
                    <a:pt x="14004" y="13198"/>
                    <a:pt x="13655" y="12253"/>
                  </a:cubicBezTo>
                  <a:cubicBezTo>
                    <a:pt x="13039" y="10580"/>
                    <a:pt x="12315" y="10968"/>
                    <a:pt x="11762" y="13266"/>
                  </a:cubicBezTo>
                  <a:cubicBezTo>
                    <a:pt x="11578" y="11890"/>
                    <a:pt x="11312" y="10963"/>
                    <a:pt x="11015" y="10670"/>
                  </a:cubicBezTo>
                  <a:cubicBezTo>
                    <a:pt x="10742" y="10401"/>
                    <a:pt x="10462" y="10688"/>
                    <a:pt x="10221" y="11483"/>
                  </a:cubicBezTo>
                  <a:cubicBezTo>
                    <a:pt x="10170" y="7291"/>
                    <a:pt x="9751" y="3546"/>
                    <a:pt x="9112" y="1556"/>
                  </a:cubicBezTo>
                  <a:cubicBezTo>
                    <a:pt x="8023" y="-1835"/>
                    <a:pt x="6666" y="498"/>
                    <a:pt x="6072" y="6781"/>
                  </a:cubicBezTo>
                  <a:cubicBezTo>
                    <a:pt x="5812" y="5146"/>
                    <a:pt x="5436" y="4296"/>
                    <a:pt x="5053" y="4477"/>
                  </a:cubicBezTo>
                  <a:cubicBezTo>
                    <a:pt x="4640" y="4672"/>
                    <a:pt x="4271" y="6034"/>
                    <a:pt x="4065" y="8117"/>
                  </a:cubicBezTo>
                  <a:cubicBezTo>
                    <a:pt x="3794" y="6709"/>
                    <a:pt x="3446" y="5902"/>
                    <a:pt x="3082" y="5841"/>
                  </a:cubicBezTo>
                  <a:cubicBezTo>
                    <a:pt x="2707" y="5778"/>
                    <a:pt x="2342" y="6506"/>
                    <a:pt x="2053" y="7890"/>
                  </a:cubicBezTo>
                  <a:cubicBezTo>
                    <a:pt x="1856" y="5787"/>
                    <a:pt x="1565" y="4032"/>
                    <a:pt x="1210" y="2809"/>
                  </a:cubicBezTo>
                  <a:cubicBezTo>
                    <a:pt x="848" y="1560"/>
                    <a:pt x="433" y="914"/>
                    <a:pt x="11" y="942"/>
                  </a:cubicBezTo>
                  <a:lnTo>
                    <a:pt x="0" y="19765"/>
                  </a:lnTo>
                  <a:lnTo>
                    <a:pt x="21600" y="1963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defRPr sz="3200" cap="none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05" name="标题 10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 smtClean="0"/>
              <a:t>模型融合（在线测试）</a:t>
            </a:r>
            <a:endParaRPr lang="zh-CN" dirty="0"/>
          </a:p>
        </p:txBody>
      </p:sp>
      <p:sp>
        <p:nvSpPr>
          <p:cNvPr id="107" name="文本框 106"/>
          <p:cNvSpPr txBox="1"/>
          <p:nvPr/>
        </p:nvSpPr>
        <p:spPr>
          <a:xfrm>
            <a:off x="669924" y="2707912"/>
            <a:ext cx="4167554" cy="56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lnSpc>
                <a:spcPct val="170000"/>
              </a:lnSpc>
              <a:spcAft>
                <a:spcPts val="0"/>
              </a:spcAft>
            </a:pPr>
            <a:r>
              <a:rPr lang="zh-CN" kern="100" dirty="0">
                <a:latin typeface="+mn-ea"/>
                <a:cs typeface="Times New Roman" panose="02020603050405020304" pitchFamily="18" charset="0"/>
              </a:rPr>
              <a:t>按离线测试的分数比融合各模型结果。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结果分析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030767" y="3150051"/>
            <a:ext cx="4546600" cy="1015623"/>
          </a:xfrm>
        </p:spPr>
        <p:txBody>
          <a:bodyPr>
            <a:normAutofit lnSpcReduction="10000"/>
          </a:bodyPr>
          <a:lstStyle/>
          <a:p>
            <a:pPr marL="171450" lvl="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+mn-ea"/>
              </a:rPr>
              <a:t>离线结果</a:t>
            </a:r>
            <a:endParaRPr lang="en-US" altLang="zh-CN" sz="1800" dirty="0" smtClean="0">
              <a:latin typeface="+mn-ea"/>
            </a:endParaRPr>
          </a:p>
          <a:p>
            <a:pPr marL="171450" lvl="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+mn-ea"/>
              </a:rPr>
              <a:t>在线结果</a:t>
            </a:r>
            <a:endParaRPr lang="zh-CN" altLang="en-US" sz="1800" dirty="0"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离线分数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16</a:t>
            </a:fld>
            <a:endParaRPr lang="zh-CN" altLang="en-US"/>
          </a:p>
        </p:txBody>
      </p:sp>
      <p:grpSp>
        <p:nvGrpSpPr>
          <p:cNvPr id="6" name="iŝḻiďê"/>
          <p:cNvGrpSpPr/>
          <p:nvPr/>
        </p:nvGrpSpPr>
        <p:grpSpPr>
          <a:xfrm>
            <a:off x="5961000" y="1136018"/>
            <a:ext cx="5560013" cy="5010908"/>
            <a:chOff x="6896096" y="1569749"/>
            <a:chExt cx="4419615" cy="3983135"/>
          </a:xfrm>
        </p:grpSpPr>
        <p:grpSp>
          <p:nvGrpSpPr>
            <p:cNvPr id="23" name="ïś1ïďe"/>
            <p:cNvGrpSpPr/>
            <p:nvPr/>
          </p:nvGrpSpPr>
          <p:grpSpPr>
            <a:xfrm>
              <a:off x="6896096" y="2780928"/>
              <a:ext cx="4419615" cy="2771956"/>
              <a:chOff x="6896096" y="2780928"/>
              <a:chExt cx="4419615" cy="2771956"/>
            </a:xfrm>
          </p:grpSpPr>
          <p:grpSp>
            <p:nvGrpSpPr>
              <p:cNvPr id="93" name="i$ḻîde"/>
              <p:cNvGrpSpPr/>
              <p:nvPr/>
            </p:nvGrpSpPr>
            <p:grpSpPr>
              <a:xfrm>
                <a:off x="6896096" y="2780928"/>
                <a:ext cx="4419615" cy="2771956"/>
                <a:chOff x="6896096" y="2780928"/>
                <a:chExt cx="4419615" cy="2771956"/>
              </a:xfrm>
            </p:grpSpPr>
            <p:sp>
              <p:nvSpPr>
                <p:cNvPr id="96" name="iṧlïḋê"/>
                <p:cNvSpPr/>
                <p:nvPr/>
              </p:nvSpPr>
              <p:spPr bwMode="auto">
                <a:xfrm>
                  <a:off x="6896096" y="2780928"/>
                  <a:ext cx="4419615" cy="2699913"/>
                </a:xfrm>
                <a:custGeom>
                  <a:avLst/>
                  <a:gdLst>
                    <a:gd name="T0" fmla="*/ 0 w 7891"/>
                    <a:gd name="T1" fmla="*/ 3956 h 4797"/>
                    <a:gd name="T2" fmla="*/ 2655 w 7891"/>
                    <a:gd name="T3" fmla="*/ 2237 h 4797"/>
                    <a:gd name="T4" fmla="*/ 3513 w 7891"/>
                    <a:gd name="T5" fmla="*/ 2965 h 4797"/>
                    <a:gd name="T6" fmla="*/ 5274 w 7891"/>
                    <a:gd name="T7" fmla="*/ 1265 h 4797"/>
                    <a:gd name="T8" fmla="*/ 5728 w 7891"/>
                    <a:gd name="T9" fmla="*/ 1639 h 4797"/>
                    <a:gd name="T10" fmla="*/ 6751 w 7891"/>
                    <a:gd name="T11" fmla="*/ 759 h 4797"/>
                    <a:gd name="T12" fmla="*/ 6560 w 7891"/>
                    <a:gd name="T13" fmla="*/ 807 h 4797"/>
                    <a:gd name="T14" fmla="*/ 6560 w 7891"/>
                    <a:gd name="T15" fmla="*/ 480 h 4797"/>
                    <a:gd name="T16" fmla="*/ 7891 w 7891"/>
                    <a:gd name="T17" fmla="*/ 0 h 4797"/>
                    <a:gd name="T18" fmla="*/ 7891 w 7891"/>
                    <a:gd name="T19" fmla="*/ 327 h 4797"/>
                    <a:gd name="T20" fmla="*/ 7621 w 7891"/>
                    <a:gd name="T21" fmla="*/ 1497 h 4797"/>
                    <a:gd name="T22" fmla="*/ 7163 w 7891"/>
                    <a:gd name="T23" fmla="*/ 1062 h 4797"/>
                    <a:gd name="T24" fmla="*/ 5728 w 7891"/>
                    <a:gd name="T25" fmla="*/ 2480 h 4797"/>
                    <a:gd name="T26" fmla="*/ 5279 w 7891"/>
                    <a:gd name="T27" fmla="*/ 2045 h 4797"/>
                    <a:gd name="T28" fmla="*/ 3626 w 7891"/>
                    <a:gd name="T29" fmla="*/ 3731 h 4797"/>
                    <a:gd name="T30" fmla="*/ 2692 w 7891"/>
                    <a:gd name="T31" fmla="*/ 3067 h 4797"/>
                    <a:gd name="T32" fmla="*/ 515 w 7891"/>
                    <a:gd name="T33" fmla="*/ 4797 h 4797"/>
                    <a:gd name="T34" fmla="*/ 0 w 7891"/>
                    <a:gd name="T35" fmla="*/ 4282 h 4797"/>
                    <a:gd name="T36" fmla="*/ 0 w 7891"/>
                    <a:gd name="T37" fmla="*/ 3956 h 47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891" h="4797">
                      <a:moveTo>
                        <a:pt x="0" y="3956"/>
                      </a:moveTo>
                      <a:lnTo>
                        <a:pt x="2655" y="2237"/>
                      </a:lnTo>
                      <a:lnTo>
                        <a:pt x="3513" y="2965"/>
                      </a:lnTo>
                      <a:lnTo>
                        <a:pt x="5274" y="1265"/>
                      </a:lnTo>
                      <a:lnTo>
                        <a:pt x="5728" y="1639"/>
                      </a:lnTo>
                      <a:lnTo>
                        <a:pt x="6751" y="759"/>
                      </a:lnTo>
                      <a:lnTo>
                        <a:pt x="6560" y="807"/>
                      </a:lnTo>
                      <a:lnTo>
                        <a:pt x="6560" y="480"/>
                      </a:lnTo>
                      <a:lnTo>
                        <a:pt x="7891" y="0"/>
                      </a:lnTo>
                      <a:lnTo>
                        <a:pt x="7891" y="327"/>
                      </a:lnTo>
                      <a:lnTo>
                        <a:pt x="7621" y="1497"/>
                      </a:lnTo>
                      <a:lnTo>
                        <a:pt x="7163" y="1062"/>
                      </a:lnTo>
                      <a:lnTo>
                        <a:pt x="5728" y="2480"/>
                      </a:lnTo>
                      <a:lnTo>
                        <a:pt x="5279" y="2045"/>
                      </a:lnTo>
                      <a:lnTo>
                        <a:pt x="3626" y="3731"/>
                      </a:lnTo>
                      <a:lnTo>
                        <a:pt x="2692" y="3067"/>
                      </a:lnTo>
                      <a:lnTo>
                        <a:pt x="515" y="4797"/>
                      </a:lnTo>
                      <a:lnTo>
                        <a:pt x="0" y="4282"/>
                      </a:lnTo>
                      <a:lnTo>
                        <a:pt x="0" y="3956"/>
                      </a:ln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/>
                </a:p>
              </p:txBody>
            </p:sp>
            <p:sp>
              <p:nvSpPr>
                <p:cNvPr id="97" name="í$ḷïḑé"/>
                <p:cNvSpPr/>
                <p:nvPr/>
              </p:nvSpPr>
              <p:spPr bwMode="auto">
                <a:xfrm>
                  <a:off x="6896096" y="2964975"/>
                  <a:ext cx="4419615" cy="2587909"/>
                </a:xfrm>
                <a:custGeom>
                  <a:avLst/>
                  <a:gdLst>
                    <a:gd name="T0" fmla="*/ 0 w 7891"/>
                    <a:gd name="T1" fmla="*/ 3955 h 4598"/>
                    <a:gd name="T2" fmla="*/ 2655 w 7891"/>
                    <a:gd name="T3" fmla="*/ 2236 h 4598"/>
                    <a:gd name="T4" fmla="*/ 3513 w 7891"/>
                    <a:gd name="T5" fmla="*/ 2964 h 4598"/>
                    <a:gd name="T6" fmla="*/ 5274 w 7891"/>
                    <a:gd name="T7" fmla="*/ 1264 h 4598"/>
                    <a:gd name="T8" fmla="*/ 5728 w 7891"/>
                    <a:gd name="T9" fmla="*/ 1638 h 4598"/>
                    <a:gd name="T10" fmla="*/ 6829 w 7891"/>
                    <a:gd name="T11" fmla="*/ 692 h 4598"/>
                    <a:gd name="T12" fmla="*/ 6560 w 7891"/>
                    <a:gd name="T13" fmla="*/ 480 h 4598"/>
                    <a:gd name="T14" fmla="*/ 7891 w 7891"/>
                    <a:gd name="T15" fmla="*/ 0 h 4598"/>
                    <a:gd name="T16" fmla="*/ 7621 w 7891"/>
                    <a:gd name="T17" fmla="*/ 1496 h 4598"/>
                    <a:gd name="T18" fmla="*/ 7163 w 7891"/>
                    <a:gd name="T19" fmla="*/ 1061 h 4598"/>
                    <a:gd name="T20" fmla="*/ 5728 w 7891"/>
                    <a:gd name="T21" fmla="*/ 2480 h 4598"/>
                    <a:gd name="T22" fmla="*/ 5279 w 7891"/>
                    <a:gd name="T23" fmla="*/ 2045 h 4598"/>
                    <a:gd name="T24" fmla="*/ 3626 w 7891"/>
                    <a:gd name="T25" fmla="*/ 3730 h 4598"/>
                    <a:gd name="T26" fmla="*/ 2621 w 7891"/>
                    <a:gd name="T27" fmla="*/ 2950 h 4598"/>
                    <a:gd name="T28" fmla="*/ 392 w 7891"/>
                    <a:gd name="T29" fmla="*/ 4598 h 4598"/>
                    <a:gd name="T30" fmla="*/ 0 w 7891"/>
                    <a:gd name="T31" fmla="*/ 3955 h 4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891" h="4598">
                      <a:moveTo>
                        <a:pt x="0" y="3955"/>
                      </a:moveTo>
                      <a:lnTo>
                        <a:pt x="2655" y="2236"/>
                      </a:lnTo>
                      <a:lnTo>
                        <a:pt x="3513" y="2964"/>
                      </a:lnTo>
                      <a:lnTo>
                        <a:pt x="5274" y="1264"/>
                      </a:lnTo>
                      <a:lnTo>
                        <a:pt x="5728" y="1638"/>
                      </a:lnTo>
                      <a:lnTo>
                        <a:pt x="6829" y="692"/>
                      </a:lnTo>
                      <a:lnTo>
                        <a:pt x="6560" y="480"/>
                      </a:lnTo>
                      <a:lnTo>
                        <a:pt x="7891" y="0"/>
                      </a:lnTo>
                      <a:lnTo>
                        <a:pt x="7621" y="1496"/>
                      </a:lnTo>
                      <a:lnTo>
                        <a:pt x="7163" y="1061"/>
                      </a:lnTo>
                      <a:lnTo>
                        <a:pt x="5728" y="2480"/>
                      </a:lnTo>
                      <a:lnTo>
                        <a:pt x="5279" y="2045"/>
                      </a:lnTo>
                      <a:lnTo>
                        <a:pt x="3626" y="3730"/>
                      </a:lnTo>
                      <a:lnTo>
                        <a:pt x="2621" y="2950"/>
                      </a:lnTo>
                      <a:lnTo>
                        <a:pt x="392" y="4598"/>
                      </a:lnTo>
                      <a:lnTo>
                        <a:pt x="0" y="395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/>
                </a:p>
              </p:txBody>
            </p:sp>
          </p:grpSp>
          <p:sp>
            <p:nvSpPr>
              <p:cNvPr id="94" name="íŝľíḓè"/>
              <p:cNvSpPr/>
              <p:nvPr/>
            </p:nvSpPr>
            <p:spPr bwMode="auto">
              <a:xfrm>
                <a:off x="9602417" y="3274533"/>
                <a:ext cx="1110644" cy="552703"/>
              </a:xfrm>
              <a:custGeom>
                <a:avLst/>
                <a:gdLst>
                  <a:gd name="T0" fmla="*/ 0 w 839"/>
                  <a:gd name="T1" fmla="*/ 394 h 415"/>
                  <a:gd name="T2" fmla="*/ 205 w 839"/>
                  <a:gd name="T3" fmla="*/ 190 h 415"/>
                  <a:gd name="T4" fmla="*/ 379 w 839"/>
                  <a:gd name="T5" fmla="*/ 343 h 415"/>
                  <a:gd name="T6" fmla="*/ 770 w 839"/>
                  <a:gd name="T7" fmla="*/ 0 h 415"/>
                  <a:gd name="T8" fmla="*/ 839 w 839"/>
                  <a:gd name="T9" fmla="*/ 54 h 415"/>
                  <a:gd name="T10" fmla="*/ 379 w 839"/>
                  <a:gd name="T11" fmla="*/ 415 h 415"/>
                  <a:gd name="T12" fmla="*/ 187 w 839"/>
                  <a:gd name="T13" fmla="*/ 275 h 415"/>
                  <a:gd name="T14" fmla="*/ 0 w 839"/>
                  <a:gd name="T15" fmla="*/ 394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9" h="415">
                    <a:moveTo>
                      <a:pt x="0" y="394"/>
                    </a:moveTo>
                    <a:cubicBezTo>
                      <a:pt x="0" y="394"/>
                      <a:pt x="184" y="184"/>
                      <a:pt x="205" y="190"/>
                    </a:cubicBezTo>
                    <a:cubicBezTo>
                      <a:pt x="225" y="195"/>
                      <a:pt x="353" y="366"/>
                      <a:pt x="379" y="343"/>
                    </a:cubicBezTo>
                    <a:cubicBezTo>
                      <a:pt x="406" y="320"/>
                      <a:pt x="770" y="0"/>
                      <a:pt x="770" y="0"/>
                    </a:cubicBezTo>
                    <a:cubicBezTo>
                      <a:pt x="839" y="54"/>
                      <a:pt x="839" y="54"/>
                      <a:pt x="839" y="54"/>
                    </a:cubicBezTo>
                    <a:cubicBezTo>
                      <a:pt x="839" y="54"/>
                      <a:pt x="429" y="390"/>
                      <a:pt x="379" y="415"/>
                    </a:cubicBezTo>
                    <a:cubicBezTo>
                      <a:pt x="379" y="415"/>
                      <a:pt x="217" y="271"/>
                      <a:pt x="187" y="275"/>
                    </a:cubicBezTo>
                    <a:cubicBezTo>
                      <a:pt x="157" y="279"/>
                      <a:pt x="38" y="407"/>
                      <a:pt x="0" y="394"/>
                    </a:cubicBezTo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95" name="îṡľíḋê"/>
              <p:cNvSpPr/>
              <p:nvPr/>
            </p:nvSpPr>
            <p:spPr bwMode="auto">
              <a:xfrm>
                <a:off x="10570240" y="2996493"/>
                <a:ext cx="246436" cy="181233"/>
              </a:xfrm>
              <a:custGeom>
                <a:avLst/>
                <a:gdLst>
                  <a:gd name="T0" fmla="*/ 0 w 186"/>
                  <a:gd name="T1" fmla="*/ 136 h 136"/>
                  <a:gd name="T2" fmla="*/ 182 w 186"/>
                  <a:gd name="T3" fmla="*/ 43 h 136"/>
                  <a:gd name="T4" fmla="*/ 0 w 186"/>
                  <a:gd name="T5" fmla="*/ 41 h 136"/>
                  <a:gd name="T6" fmla="*/ 0 w 186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6" h="136">
                    <a:moveTo>
                      <a:pt x="0" y="136"/>
                    </a:moveTo>
                    <a:cubicBezTo>
                      <a:pt x="0" y="136"/>
                      <a:pt x="186" y="87"/>
                      <a:pt x="182" y="43"/>
                    </a:cubicBezTo>
                    <a:cubicBezTo>
                      <a:pt x="178" y="0"/>
                      <a:pt x="0" y="41"/>
                      <a:pt x="0" y="41"/>
                    </a:cubicBezTo>
                    <a:lnTo>
                      <a:pt x="0" y="13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</p:grpSp>
        <p:sp>
          <p:nvSpPr>
            <p:cNvPr id="24" name="îṣlîḋé"/>
            <p:cNvSpPr/>
            <p:nvPr/>
          </p:nvSpPr>
          <p:spPr bwMode="auto">
            <a:xfrm>
              <a:off x="8831742" y="3864382"/>
              <a:ext cx="525358" cy="475032"/>
            </a:xfrm>
            <a:custGeom>
              <a:avLst/>
              <a:gdLst>
                <a:gd name="T0" fmla="*/ 428 w 938"/>
                <a:gd name="T1" fmla="*/ 844 h 844"/>
                <a:gd name="T2" fmla="*/ 0 w 938"/>
                <a:gd name="T3" fmla="*/ 782 h 844"/>
                <a:gd name="T4" fmla="*/ 324 w 938"/>
                <a:gd name="T5" fmla="*/ 648 h 844"/>
                <a:gd name="T6" fmla="*/ 194 w 938"/>
                <a:gd name="T7" fmla="*/ 203 h 844"/>
                <a:gd name="T8" fmla="*/ 508 w 938"/>
                <a:gd name="T9" fmla="*/ 451 h 844"/>
                <a:gd name="T10" fmla="*/ 551 w 938"/>
                <a:gd name="T11" fmla="*/ 0 h 844"/>
                <a:gd name="T12" fmla="*/ 655 w 938"/>
                <a:gd name="T13" fmla="*/ 340 h 844"/>
                <a:gd name="T14" fmla="*/ 938 w 938"/>
                <a:gd name="T15" fmla="*/ 0 h 844"/>
                <a:gd name="T16" fmla="*/ 794 w 938"/>
                <a:gd name="T17" fmla="*/ 527 h 844"/>
                <a:gd name="T18" fmla="*/ 428 w 938"/>
                <a:gd name="T1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8" h="844">
                  <a:moveTo>
                    <a:pt x="428" y="844"/>
                  </a:moveTo>
                  <a:lnTo>
                    <a:pt x="0" y="782"/>
                  </a:lnTo>
                  <a:lnTo>
                    <a:pt x="324" y="648"/>
                  </a:lnTo>
                  <a:lnTo>
                    <a:pt x="194" y="203"/>
                  </a:lnTo>
                  <a:lnTo>
                    <a:pt x="508" y="451"/>
                  </a:lnTo>
                  <a:lnTo>
                    <a:pt x="551" y="0"/>
                  </a:lnTo>
                  <a:lnTo>
                    <a:pt x="655" y="340"/>
                  </a:lnTo>
                  <a:lnTo>
                    <a:pt x="938" y="0"/>
                  </a:lnTo>
                  <a:lnTo>
                    <a:pt x="794" y="527"/>
                  </a:lnTo>
                  <a:lnTo>
                    <a:pt x="428" y="84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25" name="ïṧ1idê"/>
            <p:cNvSpPr/>
            <p:nvPr/>
          </p:nvSpPr>
          <p:spPr bwMode="auto">
            <a:xfrm>
              <a:off x="7608521" y="3568895"/>
              <a:ext cx="1278670" cy="468278"/>
            </a:xfrm>
            <a:custGeom>
              <a:avLst/>
              <a:gdLst>
                <a:gd name="T0" fmla="*/ 0 w 966"/>
                <a:gd name="T1" fmla="*/ 352 h 352"/>
                <a:gd name="T2" fmla="*/ 966 w 966"/>
                <a:gd name="T3" fmla="*/ 276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6" h="352">
                  <a:moveTo>
                    <a:pt x="0" y="352"/>
                  </a:moveTo>
                  <a:cubicBezTo>
                    <a:pt x="539" y="0"/>
                    <a:pt x="805" y="152"/>
                    <a:pt x="966" y="276"/>
                  </a:cubicBezTo>
                </a:path>
              </a:pathLst>
            </a:custGeom>
            <a:noFill/>
            <a:ln w="44450" cap="flat">
              <a:solidFill>
                <a:schemeClr val="tx2">
                  <a:lumMod val="40000"/>
                  <a:lumOff val="6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26" name="íš1idê"/>
            <p:cNvSpPr/>
            <p:nvPr/>
          </p:nvSpPr>
          <p:spPr bwMode="auto">
            <a:xfrm>
              <a:off x="8887191" y="3338696"/>
              <a:ext cx="259879" cy="544260"/>
            </a:xfrm>
            <a:custGeom>
              <a:avLst/>
              <a:gdLst>
                <a:gd name="T0" fmla="*/ 56 w 196"/>
                <a:gd name="T1" fmla="*/ 409 h 409"/>
                <a:gd name="T2" fmla="*/ 196 w 196"/>
                <a:gd name="T3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409">
                  <a:moveTo>
                    <a:pt x="56" y="409"/>
                  </a:moveTo>
                  <a:cubicBezTo>
                    <a:pt x="0" y="227"/>
                    <a:pt x="131" y="62"/>
                    <a:pt x="196" y="0"/>
                  </a:cubicBezTo>
                </a:path>
              </a:pathLst>
            </a:custGeom>
            <a:noFill/>
            <a:ln w="44450" cap="flat">
              <a:solidFill>
                <a:schemeClr val="tx2">
                  <a:lumMod val="40000"/>
                  <a:lumOff val="6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27" name="isliḑé"/>
            <p:cNvSpPr/>
            <p:nvPr/>
          </p:nvSpPr>
          <p:spPr bwMode="auto">
            <a:xfrm>
              <a:off x="9708891" y="2379057"/>
              <a:ext cx="408475" cy="274401"/>
            </a:xfrm>
            <a:custGeom>
              <a:avLst/>
              <a:gdLst>
                <a:gd name="T0" fmla="*/ 0 w 249"/>
                <a:gd name="T1" fmla="*/ 0 h 167"/>
                <a:gd name="T2" fmla="*/ 249 w 249"/>
                <a:gd name="T3" fmla="*/ 109 h 167"/>
                <a:gd name="T4" fmla="*/ 171 w 249"/>
                <a:gd name="T5" fmla="*/ 142 h 167"/>
                <a:gd name="T6" fmla="*/ 0 w 249"/>
                <a:gd name="T7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" h="167">
                  <a:moveTo>
                    <a:pt x="0" y="0"/>
                  </a:moveTo>
                  <a:cubicBezTo>
                    <a:pt x="0" y="0"/>
                    <a:pt x="187" y="44"/>
                    <a:pt x="249" y="109"/>
                  </a:cubicBezTo>
                  <a:cubicBezTo>
                    <a:pt x="249" y="109"/>
                    <a:pt x="210" y="167"/>
                    <a:pt x="171" y="142"/>
                  </a:cubicBezTo>
                  <a:cubicBezTo>
                    <a:pt x="132" y="117"/>
                    <a:pt x="0" y="28"/>
                    <a:pt x="0" y="0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28" name="îŝļídê"/>
            <p:cNvSpPr/>
            <p:nvPr/>
          </p:nvSpPr>
          <p:spPr bwMode="auto">
            <a:xfrm>
              <a:off x="9562312" y="2160926"/>
              <a:ext cx="297325" cy="272316"/>
            </a:xfrm>
            <a:custGeom>
              <a:avLst/>
              <a:gdLst>
                <a:gd name="T0" fmla="*/ 0 w 181"/>
                <a:gd name="T1" fmla="*/ 136 h 166"/>
                <a:gd name="T2" fmla="*/ 27 w 181"/>
                <a:gd name="T3" fmla="*/ 53 h 166"/>
                <a:gd name="T4" fmla="*/ 114 w 181"/>
                <a:gd name="T5" fmla="*/ 0 h 166"/>
                <a:gd name="T6" fmla="*/ 181 w 181"/>
                <a:gd name="T7" fmla="*/ 103 h 166"/>
                <a:gd name="T8" fmla="*/ 69 w 181"/>
                <a:gd name="T9" fmla="*/ 162 h 166"/>
                <a:gd name="T10" fmla="*/ 0 w 181"/>
                <a:gd name="T11" fmla="*/ 13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66">
                  <a:moveTo>
                    <a:pt x="0" y="136"/>
                  </a:moveTo>
                  <a:cubicBezTo>
                    <a:pt x="0" y="136"/>
                    <a:pt x="7" y="76"/>
                    <a:pt x="27" y="53"/>
                  </a:cubicBezTo>
                  <a:cubicBezTo>
                    <a:pt x="47" y="30"/>
                    <a:pt x="114" y="0"/>
                    <a:pt x="114" y="0"/>
                  </a:cubicBezTo>
                  <a:cubicBezTo>
                    <a:pt x="114" y="0"/>
                    <a:pt x="167" y="75"/>
                    <a:pt x="181" y="103"/>
                  </a:cubicBezTo>
                  <a:cubicBezTo>
                    <a:pt x="181" y="103"/>
                    <a:pt x="106" y="157"/>
                    <a:pt x="69" y="162"/>
                  </a:cubicBezTo>
                  <a:cubicBezTo>
                    <a:pt x="32" y="166"/>
                    <a:pt x="0" y="136"/>
                    <a:pt x="0" y="136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29" name="íṥľíḍé"/>
            <p:cNvSpPr/>
            <p:nvPr/>
          </p:nvSpPr>
          <p:spPr bwMode="auto">
            <a:xfrm>
              <a:off x="9600520" y="2178988"/>
              <a:ext cx="218131" cy="200069"/>
            </a:xfrm>
            <a:custGeom>
              <a:avLst/>
              <a:gdLst>
                <a:gd name="T0" fmla="*/ 0 w 133"/>
                <a:gd name="T1" fmla="*/ 100 h 122"/>
                <a:gd name="T2" fmla="*/ 20 w 133"/>
                <a:gd name="T3" fmla="*/ 39 h 122"/>
                <a:gd name="T4" fmla="*/ 83 w 133"/>
                <a:gd name="T5" fmla="*/ 0 h 122"/>
                <a:gd name="T6" fmla="*/ 133 w 133"/>
                <a:gd name="T7" fmla="*/ 75 h 122"/>
                <a:gd name="T8" fmla="*/ 51 w 133"/>
                <a:gd name="T9" fmla="*/ 119 h 122"/>
                <a:gd name="T10" fmla="*/ 0 w 133"/>
                <a:gd name="T11" fmla="*/ 10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122">
                  <a:moveTo>
                    <a:pt x="0" y="100"/>
                  </a:moveTo>
                  <a:cubicBezTo>
                    <a:pt x="0" y="100"/>
                    <a:pt x="5" y="56"/>
                    <a:pt x="20" y="39"/>
                  </a:cubicBezTo>
                  <a:cubicBezTo>
                    <a:pt x="35" y="22"/>
                    <a:pt x="83" y="0"/>
                    <a:pt x="83" y="0"/>
                  </a:cubicBezTo>
                  <a:cubicBezTo>
                    <a:pt x="83" y="0"/>
                    <a:pt x="122" y="55"/>
                    <a:pt x="133" y="75"/>
                  </a:cubicBezTo>
                  <a:cubicBezTo>
                    <a:pt x="133" y="75"/>
                    <a:pt x="77" y="115"/>
                    <a:pt x="51" y="119"/>
                  </a:cubicBezTo>
                  <a:cubicBezTo>
                    <a:pt x="24" y="122"/>
                    <a:pt x="0" y="100"/>
                    <a:pt x="0" y="100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30" name="îŝḻïďê"/>
            <p:cNvSpPr/>
            <p:nvPr/>
          </p:nvSpPr>
          <p:spPr bwMode="auto">
            <a:xfrm>
              <a:off x="9687356" y="2192187"/>
              <a:ext cx="125043" cy="168808"/>
            </a:xfrm>
            <a:custGeom>
              <a:avLst/>
              <a:gdLst>
                <a:gd name="T0" fmla="*/ 0 w 76"/>
                <a:gd name="T1" fmla="*/ 0 h 103"/>
                <a:gd name="T2" fmla="*/ 76 w 76"/>
                <a:gd name="T3" fmla="*/ 103 h 103"/>
                <a:gd name="T4" fmla="*/ 0 w 76"/>
                <a:gd name="T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" h="103">
                  <a:moveTo>
                    <a:pt x="0" y="0"/>
                  </a:moveTo>
                  <a:cubicBezTo>
                    <a:pt x="0" y="0"/>
                    <a:pt x="53" y="82"/>
                    <a:pt x="76" y="103"/>
                  </a:cubicBezTo>
                  <a:cubicBezTo>
                    <a:pt x="76" y="103"/>
                    <a:pt x="12" y="5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31" name="îśļîďê"/>
            <p:cNvSpPr/>
            <p:nvPr/>
          </p:nvSpPr>
          <p:spPr bwMode="auto">
            <a:xfrm>
              <a:off x="8919034" y="3277284"/>
              <a:ext cx="605765" cy="606460"/>
            </a:xfrm>
            <a:custGeom>
              <a:avLst/>
              <a:gdLst>
                <a:gd name="T0" fmla="*/ 362 w 369"/>
                <a:gd name="T1" fmla="*/ 198 h 369"/>
                <a:gd name="T2" fmla="*/ 172 w 369"/>
                <a:gd name="T3" fmla="*/ 362 h 369"/>
                <a:gd name="T4" fmla="*/ 8 w 369"/>
                <a:gd name="T5" fmla="*/ 172 h 369"/>
                <a:gd name="T6" fmla="*/ 198 w 369"/>
                <a:gd name="T7" fmla="*/ 8 h 369"/>
                <a:gd name="T8" fmla="*/ 362 w 369"/>
                <a:gd name="T9" fmla="*/ 198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" h="369">
                  <a:moveTo>
                    <a:pt x="362" y="198"/>
                  </a:moveTo>
                  <a:cubicBezTo>
                    <a:pt x="355" y="296"/>
                    <a:pt x="269" y="369"/>
                    <a:pt x="172" y="362"/>
                  </a:cubicBezTo>
                  <a:cubicBezTo>
                    <a:pt x="74" y="355"/>
                    <a:pt x="0" y="270"/>
                    <a:pt x="8" y="172"/>
                  </a:cubicBezTo>
                  <a:cubicBezTo>
                    <a:pt x="15" y="74"/>
                    <a:pt x="100" y="0"/>
                    <a:pt x="198" y="8"/>
                  </a:cubicBezTo>
                  <a:cubicBezTo>
                    <a:pt x="296" y="15"/>
                    <a:pt x="369" y="100"/>
                    <a:pt x="362" y="198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32" name="íṡlîḍe"/>
            <p:cNvSpPr/>
            <p:nvPr/>
          </p:nvSpPr>
          <p:spPr bwMode="auto">
            <a:xfrm>
              <a:off x="8997533" y="3356479"/>
              <a:ext cx="450156" cy="450156"/>
            </a:xfrm>
            <a:custGeom>
              <a:avLst/>
              <a:gdLst>
                <a:gd name="T0" fmla="*/ 268 w 274"/>
                <a:gd name="T1" fmla="*/ 147 h 274"/>
                <a:gd name="T2" fmla="*/ 127 w 274"/>
                <a:gd name="T3" fmla="*/ 268 h 274"/>
                <a:gd name="T4" fmla="*/ 5 w 274"/>
                <a:gd name="T5" fmla="*/ 127 h 274"/>
                <a:gd name="T6" fmla="*/ 147 w 274"/>
                <a:gd name="T7" fmla="*/ 5 h 274"/>
                <a:gd name="T8" fmla="*/ 268 w 274"/>
                <a:gd name="T9" fmla="*/ 147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274">
                  <a:moveTo>
                    <a:pt x="268" y="147"/>
                  </a:moveTo>
                  <a:cubicBezTo>
                    <a:pt x="263" y="219"/>
                    <a:pt x="200" y="274"/>
                    <a:pt x="127" y="268"/>
                  </a:cubicBezTo>
                  <a:cubicBezTo>
                    <a:pt x="54" y="263"/>
                    <a:pt x="0" y="200"/>
                    <a:pt x="5" y="127"/>
                  </a:cubicBezTo>
                  <a:cubicBezTo>
                    <a:pt x="11" y="54"/>
                    <a:pt x="74" y="0"/>
                    <a:pt x="147" y="5"/>
                  </a:cubicBezTo>
                  <a:cubicBezTo>
                    <a:pt x="219" y="11"/>
                    <a:pt x="274" y="74"/>
                    <a:pt x="268" y="147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33" name="îṩ1îdé"/>
            <p:cNvSpPr/>
            <p:nvPr/>
          </p:nvSpPr>
          <p:spPr bwMode="auto">
            <a:xfrm>
              <a:off x="9028794" y="3389129"/>
              <a:ext cx="385550" cy="384161"/>
            </a:xfrm>
            <a:custGeom>
              <a:avLst/>
              <a:gdLst>
                <a:gd name="T0" fmla="*/ 231 w 235"/>
                <a:gd name="T1" fmla="*/ 125 h 234"/>
                <a:gd name="T2" fmla="*/ 109 w 235"/>
                <a:gd name="T3" fmla="*/ 230 h 234"/>
                <a:gd name="T4" fmla="*/ 5 w 235"/>
                <a:gd name="T5" fmla="*/ 108 h 234"/>
                <a:gd name="T6" fmla="*/ 126 w 235"/>
                <a:gd name="T7" fmla="*/ 4 h 234"/>
                <a:gd name="T8" fmla="*/ 231 w 235"/>
                <a:gd name="T9" fmla="*/ 125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4">
                  <a:moveTo>
                    <a:pt x="231" y="125"/>
                  </a:moveTo>
                  <a:cubicBezTo>
                    <a:pt x="226" y="188"/>
                    <a:pt x="172" y="234"/>
                    <a:pt x="109" y="230"/>
                  </a:cubicBezTo>
                  <a:cubicBezTo>
                    <a:pt x="47" y="225"/>
                    <a:pt x="0" y="171"/>
                    <a:pt x="5" y="108"/>
                  </a:cubicBezTo>
                  <a:cubicBezTo>
                    <a:pt x="10" y="46"/>
                    <a:pt x="64" y="0"/>
                    <a:pt x="126" y="4"/>
                  </a:cubicBezTo>
                  <a:cubicBezTo>
                    <a:pt x="189" y="9"/>
                    <a:pt x="235" y="63"/>
                    <a:pt x="231" y="125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34" name="iṥḷiḓé"/>
            <p:cNvSpPr/>
            <p:nvPr/>
          </p:nvSpPr>
          <p:spPr bwMode="auto">
            <a:xfrm>
              <a:off x="9150364" y="3509309"/>
              <a:ext cx="144494" cy="144494"/>
            </a:xfrm>
            <a:custGeom>
              <a:avLst/>
              <a:gdLst>
                <a:gd name="T0" fmla="*/ 86 w 88"/>
                <a:gd name="T1" fmla="*/ 47 h 88"/>
                <a:gd name="T2" fmla="*/ 41 w 88"/>
                <a:gd name="T3" fmla="*/ 86 h 88"/>
                <a:gd name="T4" fmla="*/ 2 w 88"/>
                <a:gd name="T5" fmla="*/ 41 h 88"/>
                <a:gd name="T6" fmla="*/ 47 w 88"/>
                <a:gd name="T7" fmla="*/ 2 h 88"/>
                <a:gd name="T8" fmla="*/ 86 w 88"/>
                <a:gd name="T9" fmla="*/ 4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8">
                  <a:moveTo>
                    <a:pt x="86" y="47"/>
                  </a:moveTo>
                  <a:cubicBezTo>
                    <a:pt x="84" y="70"/>
                    <a:pt x="64" y="88"/>
                    <a:pt x="41" y="86"/>
                  </a:cubicBezTo>
                  <a:cubicBezTo>
                    <a:pt x="17" y="84"/>
                    <a:pt x="0" y="64"/>
                    <a:pt x="2" y="41"/>
                  </a:cubicBezTo>
                  <a:cubicBezTo>
                    <a:pt x="3" y="17"/>
                    <a:pt x="24" y="0"/>
                    <a:pt x="47" y="2"/>
                  </a:cubicBezTo>
                  <a:cubicBezTo>
                    <a:pt x="70" y="3"/>
                    <a:pt x="88" y="24"/>
                    <a:pt x="86" y="47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35" name="íSľîḑè"/>
            <p:cNvSpPr/>
            <p:nvPr/>
          </p:nvSpPr>
          <p:spPr bwMode="auto">
            <a:xfrm>
              <a:off x="9050329" y="3396076"/>
              <a:ext cx="204932" cy="209795"/>
            </a:xfrm>
            <a:custGeom>
              <a:avLst/>
              <a:gdLst>
                <a:gd name="T0" fmla="*/ 0 w 295"/>
                <a:gd name="T1" fmla="*/ 59 h 302"/>
                <a:gd name="T2" fmla="*/ 231 w 295"/>
                <a:gd name="T3" fmla="*/ 302 h 302"/>
                <a:gd name="T4" fmla="*/ 295 w 295"/>
                <a:gd name="T5" fmla="*/ 248 h 302"/>
                <a:gd name="T6" fmla="*/ 71 w 295"/>
                <a:gd name="T7" fmla="*/ 0 h 302"/>
                <a:gd name="T8" fmla="*/ 0 w 295"/>
                <a:gd name="T9" fmla="*/ 59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302">
                  <a:moveTo>
                    <a:pt x="0" y="59"/>
                  </a:moveTo>
                  <a:lnTo>
                    <a:pt x="231" y="302"/>
                  </a:lnTo>
                  <a:lnTo>
                    <a:pt x="295" y="248"/>
                  </a:lnTo>
                  <a:lnTo>
                    <a:pt x="71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36" name="ïS1íḍè"/>
            <p:cNvSpPr/>
            <p:nvPr/>
          </p:nvSpPr>
          <p:spPr bwMode="auto">
            <a:xfrm>
              <a:off x="9181625" y="3540570"/>
              <a:ext cx="81973" cy="81973"/>
            </a:xfrm>
            <a:custGeom>
              <a:avLst/>
              <a:gdLst>
                <a:gd name="T0" fmla="*/ 49 w 50"/>
                <a:gd name="T1" fmla="*/ 27 h 50"/>
                <a:gd name="T2" fmla="*/ 23 w 50"/>
                <a:gd name="T3" fmla="*/ 49 h 50"/>
                <a:gd name="T4" fmla="*/ 1 w 50"/>
                <a:gd name="T5" fmla="*/ 23 h 50"/>
                <a:gd name="T6" fmla="*/ 27 w 50"/>
                <a:gd name="T7" fmla="*/ 1 h 50"/>
                <a:gd name="T8" fmla="*/ 49 w 50"/>
                <a:gd name="T9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49" y="27"/>
                  </a:moveTo>
                  <a:cubicBezTo>
                    <a:pt x="48" y="40"/>
                    <a:pt x="36" y="50"/>
                    <a:pt x="23" y="49"/>
                  </a:cubicBezTo>
                  <a:cubicBezTo>
                    <a:pt x="10" y="48"/>
                    <a:pt x="0" y="36"/>
                    <a:pt x="1" y="23"/>
                  </a:cubicBezTo>
                  <a:cubicBezTo>
                    <a:pt x="2" y="10"/>
                    <a:pt x="13" y="0"/>
                    <a:pt x="27" y="1"/>
                  </a:cubicBezTo>
                  <a:cubicBezTo>
                    <a:pt x="40" y="2"/>
                    <a:pt x="50" y="13"/>
                    <a:pt x="49" y="27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37" name="işḷïdê"/>
            <p:cNvSpPr/>
            <p:nvPr/>
          </p:nvSpPr>
          <p:spPr bwMode="auto">
            <a:xfrm>
              <a:off x="10035393" y="2471450"/>
              <a:ext cx="604376" cy="605765"/>
            </a:xfrm>
            <a:custGeom>
              <a:avLst/>
              <a:gdLst>
                <a:gd name="T0" fmla="*/ 361 w 368"/>
                <a:gd name="T1" fmla="*/ 198 h 369"/>
                <a:gd name="T2" fmla="*/ 171 w 368"/>
                <a:gd name="T3" fmla="*/ 362 h 369"/>
                <a:gd name="T4" fmla="*/ 7 w 368"/>
                <a:gd name="T5" fmla="*/ 171 h 369"/>
                <a:gd name="T6" fmla="*/ 197 w 368"/>
                <a:gd name="T7" fmla="*/ 7 h 369"/>
                <a:gd name="T8" fmla="*/ 361 w 368"/>
                <a:gd name="T9" fmla="*/ 198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69">
                  <a:moveTo>
                    <a:pt x="361" y="198"/>
                  </a:moveTo>
                  <a:cubicBezTo>
                    <a:pt x="354" y="295"/>
                    <a:pt x="269" y="369"/>
                    <a:pt x="171" y="362"/>
                  </a:cubicBezTo>
                  <a:cubicBezTo>
                    <a:pt x="73" y="354"/>
                    <a:pt x="0" y="269"/>
                    <a:pt x="7" y="171"/>
                  </a:cubicBezTo>
                  <a:cubicBezTo>
                    <a:pt x="14" y="73"/>
                    <a:pt x="99" y="0"/>
                    <a:pt x="197" y="7"/>
                  </a:cubicBezTo>
                  <a:cubicBezTo>
                    <a:pt x="295" y="15"/>
                    <a:pt x="368" y="100"/>
                    <a:pt x="361" y="198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38" name="îṧ1íḓê"/>
            <p:cNvSpPr/>
            <p:nvPr/>
          </p:nvSpPr>
          <p:spPr bwMode="auto">
            <a:xfrm>
              <a:off x="10112503" y="2548560"/>
              <a:ext cx="450156" cy="450156"/>
            </a:xfrm>
            <a:custGeom>
              <a:avLst/>
              <a:gdLst>
                <a:gd name="T0" fmla="*/ 269 w 274"/>
                <a:gd name="T1" fmla="*/ 147 h 274"/>
                <a:gd name="T2" fmla="*/ 127 w 274"/>
                <a:gd name="T3" fmla="*/ 269 h 274"/>
                <a:gd name="T4" fmla="*/ 6 w 274"/>
                <a:gd name="T5" fmla="*/ 128 h 274"/>
                <a:gd name="T6" fmla="*/ 147 w 274"/>
                <a:gd name="T7" fmla="*/ 6 h 274"/>
                <a:gd name="T8" fmla="*/ 269 w 274"/>
                <a:gd name="T9" fmla="*/ 147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274">
                  <a:moveTo>
                    <a:pt x="269" y="147"/>
                  </a:moveTo>
                  <a:cubicBezTo>
                    <a:pt x="263" y="220"/>
                    <a:pt x="200" y="274"/>
                    <a:pt x="127" y="269"/>
                  </a:cubicBezTo>
                  <a:cubicBezTo>
                    <a:pt x="55" y="263"/>
                    <a:pt x="0" y="200"/>
                    <a:pt x="6" y="128"/>
                  </a:cubicBezTo>
                  <a:cubicBezTo>
                    <a:pt x="11" y="55"/>
                    <a:pt x="74" y="0"/>
                    <a:pt x="147" y="6"/>
                  </a:cubicBezTo>
                  <a:cubicBezTo>
                    <a:pt x="219" y="11"/>
                    <a:pt x="274" y="75"/>
                    <a:pt x="269" y="147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39" name="ísḷíḓè"/>
            <p:cNvSpPr/>
            <p:nvPr/>
          </p:nvSpPr>
          <p:spPr bwMode="auto">
            <a:xfrm>
              <a:off x="10145848" y="2581210"/>
              <a:ext cx="384161" cy="386245"/>
            </a:xfrm>
            <a:custGeom>
              <a:avLst/>
              <a:gdLst>
                <a:gd name="T0" fmla="*/ 230 w 234"/>
                <a:gd name="T1" fmla="*/ 126 h 235"/>
                <a:gd name="T2" fmla="*/ 109 w 234"/>
                <a:gd name="T3" fmla="*/ 230 h 235"/>
                <a:gd name="T4" fmla="*/ 4 w 234"/>
                <a:gd name="T5" fmla="*/ 109 h 235"/>
                <a:gd name="T6" fmla="*/ 125 w 234"/>
                <a:gd name="T7" fmla="*/ 5 h 235"/>
                <a:gd name="T8" fmla="*/ 230 w 234"/>
                <a:gd name="T9" fmla="*/ 126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235">
                  <a:moveTo>
                    <a:pt x="230" y="126"/>
                  </a:moveTo>
                  <a:cubicBezTo>
                    <a:pt x="225" y="188"/>
                    <a:pt x="171" y="235"/>
                    <a:pt x="109" y="230"/>
                  </a:cubicBezTo>
                  <a:cubicBezTo>
                    <a:pt x="46" y="225"/>
                    <a:pt x="0" y="171"/>
                    <a:pt x="4" y="109"/>
                  </a:cubicBezTo>
                  <a:cubicBezTo>
                    <a:pt x="9" y="47"/>
                    <a:pt x="63" y="0"/>
                    <a:pt x="125" y="5"/>
                  </a:cubicBezTo>
                  <a:cubicBezTo>
                    <a:pt x="188" y="9"/>
                    <a:pt x="234" y="64"/>
                    <a:pt x="230" y="126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40" name="iṡļiḋê"/>
            <p:cNvSpPr/>
            <p:nvPr/>
          </p:nvSpPr>
          <p:spPr bwMode="auto">
            <a:xfrm>
              <a:off x="10265333" y="2701391"/>
              <a:ext cx="144494" cy="144494"/>
            </a:xfrm>
            <a:custGeom>
              <a:avLst/>
              <a:gdLst>
                <a:gd name="T0" fmla="*/ 86 w 88"/>
                <a:gd name="T1" fmla="*/ 48 h 88"/>
                <a:gd name="T2" fmla="*/ 41 w 88"/>
                <a:gd name="T3" fmla="*/ 87 h 88"/>
                <a:gd name="T4" fmla="*/ 2 w 88"/>
                <a:gd name="T5" fmla="*/ 41 h 88"/>
                <a:gd name="T6" fmla="*/ 47 w 88"/>
                <a:gd name="T7" fmla="*/ 2 h 88"/>
                <a:gd name="T8" fmla="*/ 86 w 88"/>
                <a:gd name="T9" fmla="*/ 4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8">
                  <a:moveTo>
                    <a:pt x="86" y="48"/>
                  </a:moveTo>
                  <a:cubicBezTo>
                    <a:pt x="85" y="71"/>
                    <a:pt x="64" y="88"/>
                    <a:pt x="41" y="87"/>
                  </a:cubicBezTo>
                  <a:cubicBezTo>
                    <a:pt x="18" y="85"/>
                    <a:pt x="0" y="65"/>
                    <a:pt x="2" y="41"/>
                  </a:cubicBezTo>
                  <a:cubicBezTo>
                    <a:pt x="3" y="18"/>
                    <a:pt x="24" y="0"/>
                    <a:pt x="47" y="2"/>
                  </a:cubicBezTo>
                  <a:cubicBezTo>
                    <a:pt x="71" y="4"/>
                    <a:pt x="88" y="24"/>
                    <a:pt x="86" y="48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41" name="íšḻïḑè"/>
            <p:cNvSpPr/>
            <p:nvPr/>
          </p:nvSpPr>
          <p:spPr bwMode="auto">
            <a:xfrm>
              <a:off x="10166688" y="2589546"/>
              <a:ext cx="203543" cy="209795"/>
            </a:xfrm>
            <a:custGeom>
              <a:avLst/>
              <a:gdLst>
                <a:gd name="T0" fmla="*/ 0 w 293"/>
                <a:gd name="T1" fmla="*/ 59 h 302"/>
                <a:gd name="T2" fmla="*/ 230 w 293"/>
                <a:gd name="T3" fmla="*/ 302 h 302"/>
                <a:gd name="T4" fmla="*/ 293 w 293"/>
                <a:gd name="T5" fmla="*/ 248 h 302"/>
                <a:gd name="T6" fmla="*/ 71 w 293"/>
                <a:gd name="T7" fmla="*/ 0 h 302"/>
                <a:gd name="T8" fmla="*/ 0 w 293"/>
                <a:gd name="T9" fmla="*/ 59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302">
                  <a:moveTo>
                    <a:pt x="0" y="59"/>
                  </a:moveTo>
                  <a:lnTo>
                    <a:pt x="230" y="302"/>
                  </a:lnTo>
                  <a:lnTo>
                    <a:pt x="293" y="248"/>
                  </a:lnTo>
                  <a:lnTo>
                    <a:pt x="71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42" name="i$1ïḍe"/>
            <p:cNvSpPr/>
            <p:nvPr/>
          </p:nvSpPr>
          <p:spPr bwMode="auto">
            <a:xfrm>
              <a:off x="10296594" y="2732651"/>
              <a:ext cx="81973" cy="81973"/>
            </a:xfrm>
            <a:custGeom>
              <a:avLst/>
              <a:gdLst>
                <a:gd name="T0" fmla="*/ 49 w 50"/>
                <a:gd name="T1" fmla="*/ 27 h 50"/>
                <a:gd name="T2" fmla="*/ 23 w 50"/>
                <a:gd name="T3" fmla="*/ 49 h 50"/>
                <a:gd name="T4" fmla="*/ 1 w 50"/>
                <a:gd name="T5" fmla="*/ 24 h 50"/>
                <a:gd name="T6" fmla="*/ 27 w 50"/>
                <a:gd name="T7" fmla="*/ 1 h 50"/>
                <a:gd name="T8" fmla="*/ 49 w 50"/>
                <a:gd name="T9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49" y="27"/>
                  </a:moveTo>
                  <a:cubicBezTo>
                    <a:pt x="48" y="40"/>
                    <a:pt x="37" y="50"/>
                    <a:pt x="23" y="49"/>
                  </a:cubicBezTo>
                  <a:cubicBezTo>
                    <a:pt x="10" y="48"/>
                    <a:pt x="0" y="37"/>
                    <a:pt x="1" y="24"/>
                  </a:cubicBezTo>
                  <a:cubicBezTo>
                    <a:pt x="2" y="10"/>
                    <a:pt x="13" y="0"/>
                    <a:pt x="27" y="1"/>
                  </a:cubicBezTo>
                  <a:cubicBezTo>
                    <a:pt x="40" y="2"/>
                    <a:pt x="50" y="14"/>
                    <a:pt x="49" y="27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43" name="ïṩľïḑê"/>
            <p:cNvSpPr/>
            <p:nvPr/>
          </p:nvSpPr>
          <p:spPr bwMode="auto">
            <a:xfrm>
              <a:off x="8749531" y="2308894"/>
              <a:ext cx="1344910" cy="1139283"/>
            </a:xfrm>
            <a:custGeom>
              <a:avLst/>
              <a:gdLst>
                <a:gd name="T0" fmla="*/ 255 w 819"/>
                <a:gd name="T1" fmla="*/ 419 h 694"/>
                <a:gd name="T2" fmla="*/ 329 w 819"/>
                <a:gd name="T3" fmla="*/ 449 h 694"/>
                <a:gd name="T4" fmla="*/ 473 w 819"/>
                <a:gd name="T5" fmla="*/ 612 h 694"/>
                <a:gd name="T6" fmla="*/ 713 w 819"/>
                <a:gd name="T7" fmla="*/ 428 h 694"/>
                <a:gd name="T8" fmla="*/ 459 w 819"/>
                <a:gd name="T9" fmla="*/ 62 h 694"/>
                <a:gd name="T10" fmla="*/ 434 w 819"/>
                <a:gd name="T11" fmla="*/ 30 h 694"/>
                <a:gd name="T12" fmla="*/ 479 w 819"/>
                <a:gd name="T13" fmla="*/ 33 h 694"/>
                <a:gd name="T14" fmla="*/ 805 w 819"/>
                <a:gd name="T15" fmla="*/ 197 h 694"/>
                <a:gd name="T16" fmla="*/ 813 w 819"/>
                <a:gd name="T17" fmla="*/ 406 h 694"/>
                <a:gd name="T18" fmla="*/ 446 w 819"/>
                <a:gd name="T19" fmla="*/ 694 h 694"/>
                <a:gd name="T20" fmla="*/ 323 w 819"/>
                <a:gd name="T21" fmla="*/ 651 h 694"/>
                <a:gd name="T22" fmla="*/ 86 w 819"/>
                <a:gd name="T23" fmla="*/ 636 h 694"/>
                <a:gd name="T24" fmla="*/ 32 w 819"/>
                <a:gd name="T25" fmla="*/ 457 h 694"/>
                <a:gd name="T26" fmla="*/ 255 w 819"/>
                <a:gd name="T27" fmla="*/ 419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9" h="694">
                  <a:moveTo>
                    <a:pt x="255" y="419"/>
                  </a:moveTo>
                  <a:cubicBezTo>
                    <a:pt x="255" y="419"/>
                    <a:pt x="305" y="428"/>
                    <a:pt x="329" y="449"/>
                  </a:cubicBezTo>
                  <a:cubicBezTo>
                    <a:pt x="353" y="470"/>
                    <a:pt x="463" y="606"/>
                    <a:pt x="473" y="612"/>
                  </a:cubicBezTo>
                  <a:cubicBezTo>
                    <a:pt x="484" y="617"/>
                    <a:pt x="691" y="463"/>
                    <a:pt x="713" y="428"/>
                  </a:cubicBezTo>
                  <a:cubicBezTo>
                    <a:pt x="735" y="393"/>
                    <a:pt x="724" y="117"/>
                    <a:pt x="459" y="62"/>
                  </a:cubicBezTo>
                  <a:cubicBezTo>
                    <a:pt x="459" y="62"/>
                    <a:pt x="427" y="59"/>
                    <a:pt x="434" y="30"/>
                  </a:cubicBezTo>
                  <a:cubicBezTo>
                    <a:pt x="442" y="0"/>
                    <a:pt x="479" y="33"/>
                    <a:pt x="479" y="33"/>
                  </a:cubicBezTo>
                  <a:cubicBezTo>
                    <a:pt x="479" y="33"/>
                    <a:pt x="676" y="54"/>
                    <a:pt x="805" y="197"/>
                  </a:cubicBezTo>
                  <a:cubicBezTo>
                    <a:pt x="805" y="197"/>
                    <a:pt x="819" y="389"/>
                    <a:pt x="813" y="406"/>
                  </a:cubicBezTo>
                  <a:cubicBezTo>
                    <a:pt x="807" y="422"/>
                    <a:pt x="516" y="648"/>
                    <a:pt x="446" y="694"/>
                  </a:cubicBezTo>
                  <a:cubicBezTo>
                    <a:pt x="446" y="694"/>
                    <a:pt x="387" y="644"/>
                    <a:pt x="323" y="651"/>
                  </a:cubicBezTo>
                  <a:cubicBezTo>
                    <a:pt x="260" y="658"/>
                    <a:pt x="106" y="654"/>
                    <a:pt x="86" y="636"/>
                  </a:cubicBezTo>
                  <a:cubicBezTo>
                    <a:pt x="65" y="617"/>
                    <a:pt x="0" y="513"/>
                    <a:pt x="32" y="457"/>
                  </a:cubicBezTo>
                  <a:cubicBezTo>
                    <a:pt x="64" y="401"/>
                    <a:pt x="255" y="419"/>
                    <a:pt x="255" y="41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44" name="íSlîdè"/>
            <p:cNvSpPr/>
            <p:nvPr/>
          </p:nvSpPr>
          <p:spPr bwMode="auto">
            <a:xfrm>
              <a:off x="8714797" y="3016778"/>
              <a:ext cx="681486" cy="656477"/>
            </a:xfrm>
            <a:custGeom>
              <a:avLst/>
              <a:gdLst>
                <a:gd name="T0" fmla="*/ 138 w 415"/>
                <a:gd name="T1" fmla="*/ 76 h 400"/>
                <a:gd name="T2" fmla="*/ 47 w 415"/>
                <a:gd name="T3" fmla="*/ 364 h 400"/>
                <a:gd name="T4" fmla="*/ 106 w 415"/>
                <a:gd name="T5" fmla="*/ 390 h 400"/>
                <a:gd name="T6" fmla="*/ 396 w 415"/>
                <a:gd name="T7" fmla="*/ 192 h 400"/>
                <a:gd name="T8" fmla="*/ 138 w 415"/>
                <a:gd name="T9" fmla="*/ 7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400">
                  <a:moveTo>
                    <a:pt x="138" y="76"/>
                  </a:moveTo>
                  <a:cubicBezTo>
                    <a:pt x="90" y="93"/>
                    <a:pt x="0" y="252"/>
                    <a:pt x="47" y="364"/>
                  </a:cubicBezTo>
                  <a:cubicBezTo>
                    <a:pt x="47" y="364"/>
                    <a:pt x="77" y="400"/>
                    <a:pt x="106" y="390"/>
                  </a:cubicBezTo>
                  <a:cubicBezTo>
                    <a:pt x="134" y="380"/>
                    <a:pt x="377" y="218"/>
                    <a:pt x="396" y="192"/>
                  </a:cubicBezTo>
                  <a:cubicBezTo>
                    <a:pt x="415" y="167"/>
                    <a:pt x="355" y="0"/>
                    <a:pt x="138" y="76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45" name="îŝlîḋe"/>
            <p:cNvSpPr/>
            <p:nvPr/>
          </p:nvSpPr>
          <p:spPr bwMode="auto">
            <a:xfrm>
              <a:off x="8614762" y="2942446"/>
              <a:ext cx="658561" cy="200764"/>
            </a:xfrm>
            <a:custGeom>
              <a:avLst/>
              <a:gdLst>
                <a:gd name="T0" fmla="*/ 384 w 401"/>
                <a:gd name="T1" fmla="*/ 15 h 122"/>
                <a:gd name="T2" fmla="*/ 119 w 401"/>
                <a:gd name="T3" fmla="*/ 17 h 122"/>
                <a:gd name="T4" fmla="*/ 15 w 401"/>
                <a:gd name="T5" fmla="*/ 29 h 122"/>
                <a:gd name="T6" fmla="*/ 111 w 401"/>
                <a:gd name="T7" fmla="*/ 114 h 122"/>
                <a:gd name="T8" fmla="*/ 380 w 401"/>
                <a:gd name="T9" fmla="*/ 72 h 122"/>
                <a:gd name="T10" fmla="*/ 384 w 401"/>
                <a:gd name="T11" fmla="*/ 1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1" h="122">
                  <a:moveTo>
                    <a:pt x="384" y="15"/>
                  </a:moveTo>
                  <a:cubicBezTo>
                    <a:pt x="371" y="0"/>
                    <a:pt x="185" y="12"/>
                    <a:pt x="119" y="17"/>
                  </a:cubicBezTo>
                  <a:cubicBezTo>
                    <a:pt x="52" y="22"/>
                    <a:pt x="26" y="5"/>
                    <a:pt x="15" y="29"/>
                  </a:cubicBezTo>
                  <a:cubicBezTo>
                    <a:pt x="0" y="58"/>
                    <a:pt x="55" y="106"/>
                    <a:pt x="111" y="114"/>
                  </a:cubicBezTo>
                  <a:cubicBezTo>
                    <a:pt x="168" y="122"/>
                    <a:pt x="361" y="84"/>
                    <a:pt x="380" y="72"/>
                  </a:cubicBezTo>
                  <a:cubicBezTo>
                    <a:pt x="399" y="60"/>
                    <a:pt x="401" y="35"/>
                    <a:pt x="384" y="15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46" name="îşļïḍe"/>
            <p:cNvSpPr/>
            <p:nvPr/>
          </p:nvSpPr>
          <p:spPr bwMode="auto">
            <a:xfrm>
              <a:off x="9997880" y="2412402"/>
              <a:ext cx="540465" cy="556443"/>
            </a:xfrm>
            <a:custGeom>
              <a:avLst/>
              <a:gdLst>
                <a:gd name="T0" fmla="*/ 41 w 329"/>
                <a:gd name="T1" fmla="*/ 339 h 339"/>
                <a:gd name="T2" fmla="*/ 25 w 329"/>
                <a:gd name="T3" fmla="*/ 133 h 339"/>
                <a:gd name="T4" fmla="*/ 187 w 329"/>
                <a:gd name="T5" fmla="*/ 5 h 339"/>
                <a:gd name="T6" fmla="*/ 329 w 329"/>
                <a:gd name="T7" fmla="*/ 63 h 339"/>
                <a:gd name="T8" fmla="*/ 191 w 329"/>
                <a:gd name="T9" fmla="*/ 167 h 339"/>
                <a:gd name="T10" fmla="*/ 94 w 329"/>
                <a:gd name="T11" fmla="*/ 305 h 339"/>
                <a:gd name="T12" fmla="*/ 41 w 329"/>
                <a:gd name="T13" fmla="*/ 339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" h="339">
                  <a:moveTo>
                    <a:pt x="41" y="339"/>
                  </a:moveTo>
                  <a:cubicBezTo>
                    <a:pt x="41" y="339"/>
                    <a:pt x="0" y="178"/>
                    <a:pt x="25" y="133"/>
                  </a:cubicBezTo>
                  <a:cubicBezTo>
                    <a:pt x="50" y="87"/>
                    <a:pt x="94" y="12"/>
                    <a:pt x="187" y="5"/>
                  </a:cubicBezTo>
                  <a:cubicBezTo>
                    <a:pt x="249" y="0"/>
                    <a:pt x="305" y="29"/>
                    <a:pt x="329" y="63"/>
                  </a:cubicBezTo>
                  <a:cubicBezTo>
                    <a:pt x="329" y="63"/>
                    <a:pt x="239" y="136"/>
                    <a:pt x="191" y="167"/>
                  </a:cubicBezTo>
                  <a:cubicBezTo>
                    <a:pt x="143" y="198"/>
                    <a:pt x="74" y="244"/>
                    <a:pt x="94" y="305"/>
                  </a:cubicBezTo>
                  <a:cubicBezTo>
                    <a:pt x="94" y="305"/>
                    <a:pt x="82" y="325"/>
                    <a:pt x="41" y="339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47" name="ïṣlîḋé"/>
            <p:cNvSpPr/>
            <p:nvPr/>
          </p:nvSpPr>
          <p:spPr bwMode="auto">
            <a:xfrm>
              <a:off x="9524799" y="3458597"/>
              <a:ext cx="59048" cy="163946"/>
            </a:xfrm>
            <a:custGeom>
              <a:avLst/>
              <a:gdLst>
                <a:gd name="T0" fmla="*/ 6 w 36"/>
                <a:gd name="T1" fmla="*/ 16 h 100"/>
                <a:gd name="T2" fmla="*/ 21 w 36"/>
                <a:gd name="T3" fmla="*/ 90 h 100"/>
                <a:gd name="T4" fmla="*/ 36 w 36"/>
                <a:gd name="T5" fmla="*/ 90 h 100"/>
                <a:gd name="T6" fmla="*/ 18 w 36"/>
                <a:gd name="T7" fmla="*/ 8 h 100"/>
                <a:gd name="T8" fmla="*/ 6 w 36"/>
                <a:gd name="T9" fmla="*/ 1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00">
                  <a:moveTo>
                    <a:pt x="6" y="16"/>
                  </a:moveTo>
                  <a:cubicBezTo>
                    <a:pt x="20" y="38"/>
                    <a:pt x="20" y="64"/>
                    <a:pt x="21" y="90"/>
                  </a:cubicBezTo>
                  <a:cubicBezTo>
                    <a:pt x="21" y="100"/>
                    <a:pt x="36" y="100"/>
                    <a:pt x="36" y="90"/>
                  </a:cubicBezTo>
                  <a:cubicBezTo>
                    <a:pt x="35" y="61"/>
                    <a:pt x="35" y="33"/>
                    <a:pt x="18" y="8"/>
                  </a:cubicBezTo>
                  <a:cubicBezTo>
                    <a:pt x="13" y="0"/>
                    <a:pt x="0" y="8"/>
                    <a:pt x="6" y="16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48" name="ïṥļîḍè"/>
            <p:cNvSpPr/>
            <p:nvPr/>
          </p:nvSpPr>
          <p:spPr bwMode="auto">
            <a:xfrm>
              <a:off x="9582458" y="3458597"/>
              <a:ext cx="47239" cy="124349"/>
            </a:xfrm>
            <a:custGeom>
              <a:avLst/>
              <a:gdLst>
                <a:gd name="T0" fmla="*/ 5 w 29"/>
                <a:gd name="T1" fmla="*/ 16 h 76"/>
                <a:gd name="T2" fmla="*/ 14 w 29"/>
                <a:gd name="T3" fmla="*/ 66 h 76"/>
                <a:gd name="T4" fmla="*/ 29 w 29"/>
                <a:gd name="T5" fmla="*/ 66 h 76"/>
                <a:gd name="T6" fmla="*/ 17 w 29"/>
                <a:gd name="T7" fmla="*/ 8 h 76"/>
                <a:gd name="T8" fmla="*/ 5 w 29"/>
                <a:gd name="T9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76">
                  <a:moveTo>
                    <a:pt x="5" y="16"/>
                  </a:moveTo>
                  <a:cubicBezTo>
                    <a:pt x="13" y="31"/>
                    <a:pt x="13" y="49"/>
                    <a:pt x="14" y="66"/>
                  </a:cubicBezTo>
                  <a:cubicBezTo>
                    <a:pt x="14" y="76"/>
                    <a:pt x="29" y="76"/>
                    <a:pt x="29" y="66"/>
                  </a:cubicBezTo>
                  <a:cubicBezTo>
                    <a:pt x="28" y="46"/>
                    <a:pt x="28" y="26"/>
                    <a:pt x="17" y="8"/>
                  </a:cubicBezTo>
                  <a:cubicBezTo>
                    <a:pt x="13" y="0"/>
                    <a:pt x="0" y="7"/>
                    <a:pt x="5" y="16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49" name="ï$ḷîḑè"/>
            <p:cNvSpPr/>
            <p:nvPr/>
          </p:nvSpPr>
          <p:spPr bwMode="auto">
            <a:xfrm>
              <a:off x="8872490" y="3709378"/>
              <a:ext cx="125043" cy="136853"/>
            </a:xfrm>
            <a:custGeom>
              <a:avLst/>
              <a:gdLst>
                <a:gd name="T0" fmla="*/ 5 w 76"/>
                <a:gd name="T1" fmla="*/ 17 h 83"/>
                <a:gd name="T2" fmla="*/ 58 w 76"/>
                <a:gd name="T3" fmla="*/ 76 h 83"/>
                <a:gd name="T4" fmla="*/ 68 w 76"/>
                <a:gd name="T5" fmla="*/ 66 h 83"/>
                <a:gd name="T6" fmla="*/ 17 w 76"/>
                <a:gd name="T7" fmla="*/ 9 h 83"/>
                <a:gd name="T8" fmla="*/ 5 w 76"/>
                <a:gd name="T9" fmla="*/ 1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83">
                  <a:moveTo>
                    <a:pt x="5" y="17"/>
                  </a:moveTo>
                  <a:cubicBezTo>
                    <a:pt x="17" y="41"/>
                    <a:pt x="38" y="58"/>
                    <a:pt x="58" y="76"/>
                  </a:cubicBezTo>
                  <a:cubicBezTo>
                    <a:pt x="65" y="83"/>
                    <a:pt x="76" y="72"/>
                    <a:pt x="68" y="66"/>
                  </a:cubicBezTo>
                  <a:cubicBezTo>
                    <a:pt x="49" y="49"/>
                    <a:pt x="30" y="32"/>
                    <a:pt x="17" y="9"/>
                  </a:cubicBezTo>
                  <a:cubicBezTo>
                    <a:pt x="13" y="0"/>
                    <a:pt x="0" y="8"/>
                    <a:pt x="5" y="17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50" name="îŝḷíḋê"/>
            <p:cNvSpPr/>
            <p:nvPr/>
          </p:nvSpPr>
          <p:spPr bwMode="auto">
            <a:xfrm>
              <a:off x="8838450" y="3757312"/>
              <a:ext cx="85446" cy="95172"/>
            </a:xfrm>
            <a:custGeom>
              <a:avLst/>
              <a:gdLst>
                <a:gd name="T0" fmla="*/ 6 w 52"/>
                <a:gd name="T1" fmla="*/ 16 h 58"/>
                <a:gd name="T2" fmla="*/ 36 w 52"/>
                <a:gd name="T3" fmla="*/ 52 h 58"/>
                <a:gd name="T4" fmla="*/ 44 w 52"/>
                <a:gd name="T5" fmla="*/ 39 h 58"/>
                <a:gd name="T6" fmla="*/ 18 w 52"/>
                <a:gd name="T7" fmla="*/ 8 h 58"/>
                <a:gd name="T8" fmla="*/ 6 w 52"/>
                <a:gd name="T9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8">
                  <a:moveTo>
                    <a:pt x="6" y="16"/>
                  </a:moveTo>
                  <a:cubicBezTo>
                    <a:pt x="14" y="29"/>
                    <a:pt x="23" y="43"/>
                    <a:pt x="36" y="52"/>
                  </a:cubicBezTo>
                  <a:cubicBezTo>
                    <a:pt x="44" y="58"/>
                    <a:pt x="52" y="45"/>
                    <a:pt x="44" y="39"/>
                  </a:cubicBezTo>
                  <a:cubicBezTo>
                    <a:pt x="33" y="32"/>
                    <a:pt x="26" y="19"/>
                    <a:pt x="18" y="8"/>
                  </a:cubicBezTo>
                  <a:cubicBezTo>
                    <a:pt x="13" y="0"/>
                    <a:pt x="0" y="8"/>
                    <a:pt x="6" y="16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51" name="iṡḻidè"/>
            <p:cNvSpPr/>
            <p:nvPr/>
          </p:nvSpPr>
          <p:spPr bwMode="auto">
            <a:xfrm>
              <a:off x="10119450" y="3029282"/>
              <a:ext cx="109760" cy="67384"/>
            </a:xfrm>
            <a:custGeom>
              <a:avLst/>
              <a:gdLst>
                <a:gd name="T0" fmla="*/ 8 w 67"/>
                <a:gd name="T1" fmla="*/ 17 h 41"/>
                <a:gd name="T2" fmla="*/ 54 w 67"/>
                <a:gd name="T3" fmla="*/ 38 h 41"/>
                <a:gd name="T4" fmla="*/ 58 w 67"/>
                <a:gd name="T5" fmla="*/ 24 h 41"/>
                <a:gd name="T6" fmla="*/ 16 w 67"/>
                <a:gd name="T7" fmla="*/ 4 h 41"/>
                <a:gd name="T8" fmla="*/ 8 w 67"/>
                <a:gd name="T9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1">
                  <a:moveTo>
                    <a:pt x="8" y="17"/>
                  </a:moveTo>
                  <a:cubicBezTo>
                    <a:pt x="23" y="26"/>
                    <a:pt x="38" y="34"/>
                    <a:pt x="54" y="38"/>
                  </a:cubicBezTo>
                  <a:cubicBezTo>
                    <a:pt x="63" y="41"/>
                    <a:pt x="67" y="26"/>
                    <a:pt x="58" y="24"/>
                  </a:cubicBezTo>
                  <a:cubicBezTo>
                    <a:pt x="43" y="20"/>
                    <a:pt x="29" y="12"/>
                    <a:pt x="16" y="4"/>
                  </a:cubicBezTo>
                  <a:cubicBezTo>
                    <a:pt x="7" y="0"/>
                    <a:pt x="0" y="13"/>
                    <a:pt x="8" y="17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52" name="íşḻíde"/>
            <p:cNvSpPr/>
            <p:nvPr/>
          </p:nvSpPr>
          <p:spPr bwMode="auto">
            <a:xfrm>
              <a:off x="10106251" y="3085551"/>
              <a:ext cx="90309" cy="49323"/>
            </a:xfrm>
            <a:custGeom>
              <a:avLst/>
              <a:gdLst>
                <a:gd name="T0" fmla="*/ 8 w 55"/>
                <a:gd name="T1" fmla="*/ 17 h 30"/>
                <a:gd name="T2" fmla="*/ 42 w 55"/>
                <a:gd name="T3" fmla="*/ 28 h 30"/>
                <a:gd name="T4" fmla="*/ 46 w 55"/>
                <a:gd name="T5" fmla="*/ 14 h 30"/>
                <a:gd name="T6" fmla="*/ 16 w 55"/>
                <a:gd name="T7" fmla="*/ 4 h 30"/>
                <a:gd name="T8" fmla="*/ 8 w 55"/>
                <a:gd name="T9" fmla="*/ 1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0">
                  <a:moveTo>
                    <a:pt x="8" y="17"/>
                  </a:moveTo>
                  <a:cubicBezTo>
                    <a:pt x="19" y="23"/>
                    <a:pt x="30" y="26"/>
                    <a:pt x="42" y="28"/>
                  </a:cubicBezTo>
                  <a:cubicBezTo>
                    <a:pt x="51" y="30"/>
                    <a:pt x="55" y="15"/>
                    <a:pt x="46" y="14"/>
                  </a:cubicBezTo>
                  <a:cubicBezTo>
                    <a:pt x="36" y="12"/>
                    <a:pt x="25" y="10"/>
                    <a:pt x="16" y="4"/>
                  </a:cubicBezTo>
                  <a:cubicBezTo>
                    <a:pt x="7" y="0"/>
                    <a:pt x="0" y="13"/>
                    <a:pt x="8" y="17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53" name="îṧḷîḓé"/>
            <p:cNvSpPr/>
            <p:nvPr/>
          </p:nvSpPr>
          <p:spPr bwMode="auto">
            <a:xfrm>
              <a:off x="10639769" y="2624281"/>
              <a:ext cx="47933" cy="118096"/>
            </a:xfrm>
            <a:custGeom>
              <a:avLst/>
              <a:gdLst>
                <a:gd name="T0" fmla="*/ 5 w 29"/>
                <a:gd name="T1" fmla="*/ 16 h 72"/>
                <a:gd name="T2" fmla="*/ 14 w 29"/>
                <a:gd name="T3" fmla="*/ 62 h 72"/>
                <a:gd name="T4" fmla="*/ 29 w 29"/>
                <a:gd name="T5" fmla="*/ 62 h 72"/>
                <a:gd name="T6" fmla="*/ 17 w 29"/>
                <a:gd name="T7" fmla="*/ 8 h 72"/>
                <a:gd name="T8" fmla="*/ 5 w 29"/>
                <a:gd name="T9" fmla="*/ 1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72">
                  <a:moveTo>
                    <a:pt x="5" y="16"/>
                  </a:moveTo>
                  <a:cubicBezTo>
                    <a:pt x="12" y="30"/>
                    <a:pt x="13" y="46"/>
                    <a:pt x="14" y="62"/>
                  </a:cubicBezTo>
                  <a:cubicBezTo>
                    <a:pt x="14" y="72"/>
                    <a:pt x="29" y="72"/>
                    <a:pt x="29" y="62"/>
                  </a:cubicBezTo>
                  <a:cubicBezTo>
                    <a:pt x="28" y="43"/>
                    <a:pt x="26" y="25"/>
                    <a:pt x="17" y="8"/>
                  </a:cubicBezTo>
                  <a:cubicBezTo>
                    <a:pt x="13" y="0"/>
                    <a:pt x="0" y="7"/>
                    <a:pt x="5" y="16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54" name="ïşlïḑe"/>
            <p:cNvSpPr/>
            <p:nvPr/>
          </p:nvSpPr>
          <p:spPr bwMode="auto">
            <a:xfrm>
              <a:off x="10695343" y="2608998"/>
              <a:ext cx="44460" cy="110455"/>
            </a:xfrm>
            <a:custGeom>
              <a:avLst/>
              <a:gdLst>
                <a:gd name="T0" fmla="*/ 4 w 27"/>
                <a:gd name="T1" fmla="*/ 13 h 67"/>
                <a:gd name="T2" fmla="*/ 12 w 27"/>
                <a:gd name="T3" fmla="*/ 57 h 67"/>
                <a:gd name="T4" fmla="*/ 27 w 27"/>
                <a:gd name="T5" fmla="*/ 57 h 67"/>
                <a:gd name="T6" fmla="*/ 18 w 27"/>
                <a:gd name="T7" fmla="*/ 9 h 67"/>
                <a:gd name="T8" fmla="*/ 4 w 27"/>
                <a:gd name="T9" fmla="*/ 1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67">
                  <a:moveTo>
                    <a:pt x="4" y="13"/>
                  </a:moveTo>
                  <a:cubicBezTo>
                    <a:pt x="9" y="27"/>
                    <a:pt x="11" y="42"/>
                    <a:pt x="12" y="57"/>
                  </a:cubicBezTo>
                  <a:cubicBezTo>
                    <a:pt x="12" y="67"/>
                    <a:pt x="27" y="67"/>
                    <a:pt x="27" y="57"/>
                  </a:cubicBezTo>
                  <a:cubicBezTo>
                    <a:pt x="26" y="40"/>
                    <a:pt x="24" y="24"/>
                    <a:pt x="18" y="9"/>
                  </a:cubicBezTo>
                  <a:cubicBezTo>
                    <a:pt x="15" y="0"/>
                    <a:pt x="0" y="4"/>
                    <a:pt x="4" y="13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55" name="íSľíḋé"/>
            <p:cNvSpPr/>
            <p:nvPr/>
          </p:nvSpPr>
          <p:spPr bwMode="auto">
            <a:xfrm>
              <a:off x="9453941" y="2709032"/>
              <a:ext cx="277874" cy="187565"/>
            </a:xfrm>
            <a:custGeom>
              <a:avLst/>
              <a:gdLst>
                <a:gd name="T0" fmla="*/ 39 w 169"/>
                <a:gd name="T1" fmla="*/ 48 h 114"/>
                <a:gd name="T2" fmla="*/ 85 w 169"/>
                <a:gd name="T3" fmla="*/ 51 h 114"/>
                <a:gd name="T4" fmla="*/ 135 w 169"/>
                <a:gd name="T5" fmla="*/ 5 h 114"/>
                <a:gd name="T6" fmla="*/ 169 w 169"/>
                <a:gd name="T7" fmla="*/ 32 h 114"/>
                <a:gd name="T8" fmla="*/ 75 w 169"/>
                <a:gd name="T9" fmla="*/ 103 h 114"/>
                <a:gd name="T10" fmla="*/ 57 w 169"/>
                <a:gd name="T11" fmla="*/ 101 h 114"/>
                <a:gd name="T12" fmla="*/ 46 w 169"/>
                <a:gd name="T13" fmla="*/ 108 h 114"/>
                <a:gd name="T14" fmla="*/ 6 w 169"/>
                <a:gd name="T15" fmla="*/ 106 h 114"/>
                <a:gd name="T16" fmla="*/ 9 w 169"/>
                <a:gd name="T17" fmla="*/ 53 h 114"/>
                <a:gd name="T18" fmla="*/ 39 w 169"/>
                <a:gd name="T19" fmla="*/ 4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9" h="114">
                  <a:moveTo>
                    <a:pt x="39" y="48"/>
                  </a:moveTo>
                  <a:cubicBezTo>
                    <a:pt x="39" y="48"/>
                    <a:pt x="73" y="53"/>
                    <a:pt x="85" y="51"/>
                  </a:cubicBezTo>
                  <a:cubicBezTo>
                    <a:pt x="98" y="48"/>
                    <a:pt x="128" y="10"/>
                    <a:pt x="135" y="5"/>
                  </a:cubicBezTo>
                  <a:cubicBezTo>
                    <a:pt x="143" y="0"/>
                    <a:pt x="169" y="32"/>
                    <a:pt x="169" y="32"/>
                  </a:cubicBezTo>
                  <a:cubicBezTo>
                    <a:pt x="169" y="32"/>
                    <a:pt x="91" y="96"/>
                    <a:pt x="75" y="103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46" y="108"/>
                    <a:pt x="46" y="108"/>
                    <a:pt x="46" y="108"/>
                  </a:cubicBezTo>
                  <a:cubicBezTo>
                    <a:pt x="46" y="108"/>
                    <a:pt x="12" y="114"/>
                    <a:pt x="6" y="106"/>
                  </a:cubicBezTo>
                  <a:cubicBezTo>
                    <a:pt x="0" y="97"/>
                    <a:pt x="9" y="53"/>
                    <a:pt x="9" y="53"/>
                  </a:cubicBezTo>
                  <a:cubicBezTo>
                    <a:pt x="9" y="53"/>
                    <a:pt x="28" y="47"/>
                    <a:pt x="39" y="48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56" name="íṩliḍê"/>
            <p:cNvSpPr/>
            <p:nvPr/>
          </p:nvSpPr>
          <p:spPr bwMode="auto">
            <a:xfrm>
              <a:off x="8762730" y="2530498"/>
              <a:ext cx="771795" cy="288989"/>
            </a:xfrm>
            <a:custGeom>
              <a:avLst/>
              <a:gdLst>
                <a:gd name="T0" fmla="*/ 161 w 470"/>
                <a:gd name="T1" fmla="*/ 119 h 176"/>
                <a:gd name="T2" fmla="*/ 362 w 470"/>
                <a:gd name="T3" fmla="*/ 14 h 176"/>
                <a:gd name="T4" fmla="*/ 470 w 470"/>
                <a:gd name="T5" fmla="*/ 157 h 176"/>
                <a:gd name="T6" fmla="*/ 428 w 470"/>
                <a:gd name="T7" fmla="*/ 173 h 176"/>
                <a:gd name="T8" fmla="*/ 360 w 470"/>
                <a:gd name="T9" fmla="*/ 52 h 176"/>
                <a:gd name="T10" fmla="*/ 169 w 470"/>
                <a:gd name="T11" fmla="*/ 157 h 176"/>
                <a:gd name="T12" fmla="*/ 161 w 470"/>
                <a:gd name="T13" fmla="*/ 1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0" h="176">
                  <a:moveTo>
                    <a:pt x="161" y="119"/>
                  </a:moveTo>
                  <a:cubicBezTo>
                    <a:pt x="161" y="119"/>
                    <a:pt x="287" y="0"/>
                    <a:pt x="362" y="14"/>
                  </a:cubicBezTo>
                  <a:cubicBezTo>
                    <a:pt x="437" y="27"/>
                    <a:pt x="461" y="111"/>
                    <a:pt x="470" y="157"/>
                  </a:cubicBezTo>
                  <a:cubicBezTo>
                    <a:pt x="470" y="157"/>
                    <a:pt x="442" y="176"/>
                    <a:pt x="428" y="173"/>
                  </a:cubicBezTo>
                  <a:cubicBezTo>
                    <a:pt x="428" y="173"/>
                    <a:pt x="414" y="48"/>
                    <a:pt x="360" y="52"/>
                  </a:cubicBezTo>
                  <a:cubicBezTo>
                    <a:pt x="305" y="57"/>
                    <a:pt x="180" y="151"/>
                    <a:pt x="169" y="157"/>
                  </a:cubicBezTo>
                  <a:cubicBezTo>
                    <a:pt x="158" y="164"/>
                    <a:pt x="0" y="139"/>
                    <a:pt x="161" y="11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57" name="îšľiḋè"/>
            <p:cNvSpPr/>
            <p:nvPr/>
          </p:nvSpPr>
          <p:spPr bwMode="auto">
            <a:xfrm>
              <a:off x="9556060" y="2842412"/>
              <a:ext cx="248003" cy="336922"/>
            </a:xfrm>
            <a:custGeom>
              <a:avLst/>
              <a:gdLst>
                <a:gd name="T0" fmla="*/ 43 w 151"/>
                <a:gd name="T1" fmla="*/ 126 h 205"/>
                <a:gd name="T2" fmla="*/ 82 w 151"/>
                <a:gd name="T3" fmla="*/ 103 h 205"/>
                <a:gd name="T4" fmla="*/ 87 w 151"/>
                <a:gd name="T5" fmla="*/ 24 h 205"/>
                <a:gd name="T6" fmla="*/ 143 w 151"/>
                <a:gd name="T7" fmla="*/ 15 h 205"/>
                <a:gd name="T8" fmla="*/ 113 w 151"/>
                <a:gd name="T9" fmla="*/ 156 h 205"/>
                <a:gd name="T10" fmla="*/ 97 w 151"/>
                <a:gd name="T11" fmla="*/ 155 h 205"/>
                <a:gd name="T12" fmla="*/ 95 w 151"/>
                <a:gd name="T13" fmla="*/ 183 h 205"/>
                <a:gd name="T14" fmla="*/ 38 w 151"/>
                <a:gd name="T15" fmla="*/ 205 h 205"/>
                <a:gd name="T16" fmla="*/ 6 w 151"/>
                <a:gd name="T17" fmla="*/ 153 h 205"/>
                <a:gd name="T18" fmla="*/ 43 w 151"/>
                <a:gd name="T19" fmla="*/ 12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" h="205">
                  <a:moveTo>
                    <a:pt x="43" y="126"/>
                  </a:moveTo>
                  <a:cubicBezTo>
                    <a:pt x="43" y="126"/>
                    <a:pt x="74" y="117"/>
                    <a:pt x="82" y="103"/>
                  </a:cubicBezTo>
                  <a:cubicBezTo>
                    <a:pt x="90" y="89"/>
                    <a:pt x="97" y="41"/>
                    <a:pt x="87" y="24"/>
                  </a:cubicBezTo>
                  <a:cubicBezTo>
                    <a:pt x="87" y="24"/>
                    <a:pt x="130" y="0"/>
                    <a:pt x="143" y="15"/>
                  </a:cubicBezTo>
                  <a:cubicBezTo>
                    <a:pt x="143" y="15"/>
                    <a:pt x="151" y="126"/>
                    <a:pt x="113" y="156"/>
                  </a:cubicBezTo>
                  <a:cubicBezTo>
                    <a:pt x="97" y="155"/>
                    <a:pt x="97" y="155"/>
                    <a:pt x="97" y="155"/>
                  </a:cubicBezTo>
                  <a:cubicBezTo>
                    <a:pt x="97" y="155"/>
                    <a:pt x="106" y="177"/>
                    <a:pt x="95" y="183"/>
                  </a:cubicBezTo>
                  <a:cubicBezTo>
                    <a:pt x="84" y="190"/>
                    <a:pt x="41" y="205"/>
                    <a:pt x="38" y="205"/>
                  </a:cubicBezTo>
                  <a:cubicBezTo>
                    <a:pt x="38" y="205"/>
                    <a:pt x="13" y="166"/>
                    <a:pt x="6" y="153"/>
                  </a:cubicBezTo>
                  <a:cubicBezTo>
                    <a:pt x="0" y="141"/>
                    <a:pt x="43" y="126"/>
                    <a:pt x="43" y="126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58" name="íŝlîďê"/>
            <p:cNvSpPr/>
            <p:nvPr/>
          </p:nvSpPr>
          <p:spPr bwMode="auto">
            <a:xfrm>
              <a:off x="8677284" y="2699307"/>
              <a:ext cx="948940" cy="409169"/>
            </a:xfrm>
            <a:custGeom>
              <a:avLst/>
              <a:gdLst>
                <a:gd name="T0" fmla="*/ 176 w 578"/>
                <a:gd name="T1" fmla="*/ 40 h 249"/>
                <a:gd name="T2" fmla="*/ 578 w 578"/>
                <a:gd name="T3" fmla="*/ 213 h 249"/>
                <a:gd name="T4" fmla="*/ 545 w 578"/>
                <a:gd name="T5" fmla="*/ 249 h 249"/>
                <a:gd name="T6" fmla="*/ 161 w 578"/>
                <a:gd name="T7" fmla="*/ 88 h 249"/>
                <a:gd name="T8" fmla="*/ 34 w 578"/>
                <a:gd name="T9" fmla="*/ 82 h 249"/>
                <a:gd name="T10" fmla="*/ 176 w 578"/>
                <a:gd name="T11" fmla="*/ 4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8" h="249">
                  <a:moveTo>
                    <a:pt x="176" y="40"/>
                  </a:moveTo>
                  <a:cubicBezTo>
                    <a:pt x="176" y="40"/>
                    <a:pt x="473" y="12"/>
                    <a:pt x="578" y="213"/>
                  </a:cubicBezTo>
                  <a:cubicBezTo>
                    <a:pt x="578" y="213"/>
                    <a:pt x="551" y="239"/>
                    <a:pt x="545" y="249"/>
                  </a:cubicBezTo>
                  <a:cubicBezTo>
                    <a:pt x="545" y="249"/>
                    <a:pt x="478" y="50"/>
                    <a:pt x="161" y="88"/>
                  </a:cubicBezTo>
                  <a:cubicBezTo>
                    <a:pt x="153" y="86"/>
                    <a:pt x="57" y="139"/>
                    <a:pt x="34" y="82"/>
                  </a:cubicBezTo>
                  <a:cubicBezTo>
                    <a:pt x="0" y="0"/>
                    <a:pt x="176" y="40"/>
                    <a:pt x="176" y="4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59" name="íš1iḑè"/>
            <p:cNvSpPr/>
            <p:nvPr/>
          </p:nvSpPr>
          <p:spPr bwMode="auto">
            <a:xfrm>
              <a:off x="9109378" y="1630187"/>
              <a:ext cx="390413" cy="607849"/>
            </a:xfrm>
            <a:custGeom>
              <a:avLst/>
              <a:gdLst>
                <a:gd name="T0" fmla="*/ 231 w 238"/>
                <a:gd name="T1" fmla="*/ 325 h 370"/>
                <a:gd name="T2" fmla="*/ 222 w 238"/>
                <a:gd name="T3" fmla="*/ 281 h 370"/>
                <a:gd name="T4" fmla="*/ 96 w 238"/>
                <a:gd name="T5" fmla="*/ 258 h 370"/>
                <a:gd name="T6" fmla="*/ 207 w 238"/>
                <a:gd name="T7" fmla="*/ 227 h 370"/>
                <a:gd name="T8" fmla="*/ 203 w 238"/>
                <a:gd name="T9" fmla="*/ 211 h 370"/>
                <a:gd name="T10" fmla="*/ 216 w 238"/>
                <a:gd name="T11" fmla="*/ 184 h 370"/>
                <a:gd name="T12" fmla="*/ 190 w 238"/>
                <a:gd name="T13" fmla="*/ 170 h 370"/>
                <a:gd name="T14" fmla="*/ 189 w 238"/>
                <a:gd name="T15" fmla="*/ 166 h 370"/>
                <a:gd name="T16" fmla="*/ 189 w 238"/>
                <a:gd name="T17" fmla="*/ 166 h 370"/>
                <a:gd name="T18" fmla="*/ 168 w 238"/>
                <a:gd name="T19" fmla="*/ 98 h 370"/>
                <a:gd name="T20" fmla="*/ 7 w 238"/>
                <a:gd name="T21" fmla="*/ 181 h 370"/>
                <a:gd name="T22" fmla="*/ 73 w 238"/>
                <a:gd name="T23" fmla="*/ 339 h 370"/>
                <a:gd name="T24" fmla="*/ 231 w 238"/>
                <a:gd name="T25" fmla="*/ 325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8" h="370">
                  <a:moveTo>
                    <a:pt x="231" y="325"/>
                  </a:moveTo>
                  <a:cubicBezTo>
                    <a:pt x="231" y="316"/>
                    <a:pt x="227" y="300"/>
                    <a:pt x="222" y="281"/>
                  </a:cubicBezTo>
                  <a:cubicBezTo>
                    <a:pt x="140" y="369"/>
                    <a:pt x="96" y="258"/>
                    <a:pt x="96" y="258"/>
                  </a:cubicBezTo>
                  <a:cubicBezTo>
                    <a:pt x="106" y="257"/>
                    <a:pt x="177" y="236"/>
                    <a:pt x="207" y="227"/>
                  </a:cubicBezTo>
                  <a:cubicBezTo>
                    <a:pt x="206" y="221"/>
                    <a:pt x="204" y="216"/>
                    <a:pt x="203" y="211"/>
                  </a:cubicBezTo>
                  <a:cubicBezTo>
                    <a:pt x="231" y="212"/>
                    <a:pt x="238" y="174"/>
                    <a:pt x="216" y="184"/>
                  </a:cubicBezTo>
                  <a:cubicBezTo>
                    <a:pt x="201" y="191"/>
                    <a:pt x="193" y="178"/>
                    <a:pt x="190" y="170"/>
                  </a:cubicBezTo>
                  <a:cubicBezTo>
                    <a:pt x="190" y="169"/>
                    <a:pt x="189" y="167"/>
                    <a:pt x="189" y="166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77" y="127"/>
                    <a:pt x="168" y="98"/>
                    <a:pt x="168" y="98"/>
                  </a:cubicBezTo>
                  <a:cubicBezTo>
                    <a:pt x="53" y="0"/>
                    <a:pt x="0" y="162"/>
                    <a:pt x="7" y="181"/>
                  </a:cubicBezTo>
                  <a:cubicBezTo>
                    <a:pt x="13" y="201"/>
                    <a:pt x="43" y="309"/>
                    <a:pt x="73" y="339"/>
                  </a:cubicBezTo>
                  <a:cubicBezTo>
                    <a:pt x="103" y="370"/>
                    <a:pt x="235" y="366"/>
                    <a:pt x="231" y="325"/>
                  </a:cubicBezTo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60" name="îśḷîḓe"/>
            <p:cNvSpPr/>
            <p:nvPr/>
          </p:nvSpPr>
          <p:spPr bwMode="auto">
            <a:xfrm>
              <a:off x="8926675" y="1569749"/>
              <a:ext cx="522403" cy="536991"/>
            </a:xfrm>
            <a:custGeom>
              <a:avLst/>
              <a:gdLst>
                <a:gd name="T0" fmla="*/ 155 w 318"/>
                <a:gd name="T1" fmla="*/ 293 h 327"/>
                <a:gd name="T2" fmla="*/ 127 w 318"/>
                <a:gd name="T3" fmla="*/ 175 h 327"/>
                <a:gd name="T4" fmla="*/ 231 w 318"/>
                <a:gd name="T5" fmla="*/ 154 h 327"/>
                <a:gd name="T6" fmla="*/ 201 w 318"/>
                <a:gd name="T7" fmla="*/ 142 h 327"/>
                <a:gd name="T8" fmla="*/ 309 w 318"/>
                <a:gd name="T9" fmla="*/ 124 h 327"/>
                <a:gd name="T10" fmla="*/ 290 w 318"/>
                <a:gd name="T11" fmla="*/ 129 h 327"/>
                <a:gd name="T12" fmla="*/ 262 w 318"/>
                <a:gd name="T13" fmla="*/ 11 h 327"/>
                <a:gd name="T14" fmla="*/ 245 w 318"/>
                <a:gd name="T15" fmla="*/ 58 h 327"/>
                <a:gd name="T16" fmla="*/ 168 w 318"/>
                <a:gd name="T17" fmla="*/ 8 h 327"/>
                <a:gd name="T18" fmla="*/ 162 w 318"/>
                <a:gd name="T19" fmla="*/ 56 h 327"/>
                <a:gd name="T20" fmla="*/ 50 w 318"/>
                <a:gd name="T21" fmla="*/ 118 h 327"/>
                <a:gd name="T22" fmla="*/ 3 w 318"/>
                <a:gd name="T23" fmla="*/ 134 h 327"/>
                <a:gd name="T24" fmla="*/ 31 w 318"/>
                <a:gd name="T25" fmla="*/ 140 h 327"/>
                <a:gd name="T26" fmla="*/ 15 w 318"/>
                <a:gd name="T27" fmla="*/ 168 h 327"/>
                <a:gd name="T28" fmla="*/ 32 w 318"/>
                <a:gd name="T29" fmla="*/ 158 h 327"/>
                <a:gd name="T30" fmla="*/ 93 w 318"/>
                <a:gd name="T31" fmla="*/ 266 h 327"/>
                <a:gd name="T32" fmla="*/ 85 w 318"/>
                <a:gd name="T33" fmla="*/ 300 h 327"/>
                <a:gd name="T34" fmla="*/ 102 w 318"/>
                <a:gd name="T35" fmla="*/ 291 h 327"/>
                <a:gd name="T36" fmla="*/ 111 w 318"/>
                <a:gd name="T37" fmla="*/ 317 h 327"/>
                <a:gd name="T38" fmla="*/ 155 w 318"/>
                <a:gd name="T39" fmla="*/ 29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8" h="327">
                  <a:moveTo>
                    <a:pt x="155" y="293"/>
                  </a:moveTo>
                  <a:cubicBezTo>
                    <a:pt x="155" y="293"/>
                    <a:pt x="196" y="217"/>
                    <a:pt x="127" y="175"/>
                  </a:cubicBezTo>
                  <a:cubicBezTo>
                    <a:pt x="127" y="175"/>
                    <a:pt x="249" y="167"/>
                    <a:pt x="231" y="154"/>
                  </a:cubicBezTo>
                  <a:cubicBezTo>
                    <a:pt x="215" y="142"/>
                    <a:pt x="201" y="142"/>
                    <a:pt x="201" y="142"/>
                  </a:cubicBezTo>
                  <a:cubicBezTo>
                    <a:pt x="201" y="142"/>
                    <a:pt x="301" y="156"/>
                    <a:pt x="309" y="124"/>
                  </a:cubicBezTo>
                  <a:cubicBezTo>
                    <a:pt x="318" y="90"/>
                    <a:pt x="290" y="129"/>
                    <a:pt x="290" y="129"/>
                  </a:cubicBezTo>
                  <a:cubicBezTo>
                    <a:pt x="290" y="129"/>
                    <a:pt x="309" y="19"/>
                    <a:pt x="262" y="11"/>
                  </a:cubicBezTo>
                  <a:cubicBezTo>
                    <a:pt x="215" y="4"/>
                    <a:pt x="245" y="58"/>
                    <a:pt x="245" y="58"/>
                  </a:cubicBezTo>
                  <a:cubicBezTo>
                    <a:pt x="245" y="58"/>
                    <a:pt x="223" y="16"/>
                    <a:pt x="168" y="8"/>
                  </a:cubicBezTo>
                  <a:cubicBezTo>
                    <a:pt x="113" y="0"/>
                    <a:pt x="130" y="46"/>
                    <a:pt x="162" y="56"/>
                  </a:cubicBezTo>
                  <a:cubicBezTo>
                    <a:pt x="162" y="56"/>
                    <a:pt x="77" y="67"/>
                    <a:pt x="50" y="118"/>
                  </a:cubicBezTo>
                  <a:cubicBezTo>
                    <a:pt x="50" y="118"/>
                    <a:pt x="6" y="110"/>
                    <a:pt x="3" y="134"/>
                  </a:cubicBezTo>
                  <a:cubicBezTo>
                    <a:pt x="0" y="158"/>
                    <a:pt x="31" y="140"/>
                    <a:pt x="31" y="140"/>
                  </a:cubicBezTo>
                  <a:cubicBezTo>
                    <a:pt x="31" y="140"/>
                    <a:pt x="2" y="161"/>
                    <a:pt x="15" y="168"/>
                  </a:cubicBezTo>
                  <a:cubicBezTo>
                    <a:pt x="27" y="176"/>
                    <a:pt x="32" y="158"/>
                    <a:pt x="32" y="158"/>
                  </a:cubicBezTo>
                  <a:cubicBezTo>
                    <a:pt x="32" y="158"/>
                    <a:pt x="26" y="249"/>
                    <a:pt x="93" y="266"/>
                  </a:cubicBezTo>
                  <a:cubicBezTo>
                    <a:pt x="93" y="266"/>
                    <a:pt x="76" y="295"/>
                    <a:pt x="85" y="300"/>
                  </a:cubicBezTo>
                  <a:cubicBezTo>
                    <a:pt x="94" y="306"/>
                    <a:pt x="102" y="291"/>
                    <a:pt x="102" y="291"/>
                  </a:cubicBezTo>
                  <a:cubicBezTo>
                    <a:pt x="102" y="291"/>
                    <a:pt x="92" y="327"/>
                    <a:pt x="111" y="317"/>
                  </a:cubicBezTo>
                  <a:cubicBezTo>
                    <a:pt x="129" y="308"/>
                    <a:pt x="149" y="308"/>
                    <a:pt x="155" y="29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61" name="i$ḷíďé"/>
            <p:cNvSpPr/>
            <p:nvPr/>
          </p:nvSpPr>
          <p:spPr bwMode="auto">
            <a:xfrm>
              <a:off x="9289996" y="2068533"/>
              <a:ext cx="141021" cy="103508"/>
            </a:xfrm>
            <a:custGeom>
              <a:avLst/>
              <a:gdLst>
                <a:gd name="T0" fmla="*/ 0 w 86"/>
                <a:gd name="T1" fmla="*/ 16 h 63"/>
                <a:gd name="T2" fmla="*/ 86 w 86"/>
                <a:gd name="T3" fmla="*/ 36 h 63"/>
                <a:gd name="T4" fmla="*/ 0 w 86"/>
                <a:gd name="T5" fmla="*/ 1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63">
                  <a:moveTo>
                    <a:pt x="0" y="16"/>
                  </a:moveTo>
                  <a:cubicBezTo>
                    <a:pt x="16" y="38"/>
                    <a:pt x="45" y="63"/>
                    <a:pt x="86" y="36"/>
                  </a:cubicBezTo>
                  <a:cubicBezTo>
                    <a:pt x="66" y="0"/>
                    <a:pt x="23" y="8"/>
                    <a:pt x="0" y="16"/>
                  </a:cubicBezTo>
                </a:path>
              </a:pathLst>
            </a:custGeom>
            <a:solidFill>
              <a:srgbClr val="DA90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62" name="ïṥliďê"/>
            <p:cNvSpPr/>
            <p:nvPr/>
          </p:nvSpPr>
          <p:spPr bwMode="auto">
            <a:xfrm>
              <a:off x="9267071" y="2003232"/>
              <a:ext cx="207016" cy="125043"/>
            </a:xfrm>
            <a:custGeom>
              <a:avLst/>
              <a:gdLst>
                <a:gd name="T0" fmla="*/ 111 w 126"/>
                <a:gd name="T1" fmla="*/ 0 h 76"/>
                <a:gd name="T2" fmla="*/ 0 w 126"/>
                <a:gd name="T3" fmla="*/ 31 h 76"/>
                <a:gd name="T4" fmla="*/ 14 w 126"/>
                <a:gd name="T5" fmla="*/ 56 h 76"/>
                <a:gd name="T6" fmla="*/ 100 w 126"/>
                <a:gd name="T7" fmla="*/ 76 h 76"/>
                <a:gd name="T8" fmla="*/ 126 w 126"/>
                <a:gd name="T9" fmla="*/ 54 h 76"/>
                <a:gd name="T10" fmla="*/ 111 w 126"/>
                <a:gd name="T1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76">
                  <a:moveTo>
                    <a:pt x="111" y="0"/>
                  </a:moveTo>
                  <a:cubicBezTo>
                    <a:pt x="81" y="9"/>
                    <a:pt x="10" y="30"/>
                    <a:pt x="0" y="31"/>
                  </a:cubicBezTo>
                  <a:cubicBezTo>
                    <a:pt x="0" y="31"/>
                    <a:pt x="5" y="43"/>
                    <a:pt x="14" y="56"/>
                  </a:cubicBezTo>
                  <a:cubicBezTo>
                    <a:pt x="37" y="48"/>
                    <a:pt x="80" y="40"/>
                    <a:pt x="100" y="76"/>
                  </a:cubicBezTo>
                  <a:cubicBezTo>
                    <a:pt x="108" y="71"/>
                    <a:pt x="117" y="64"/>
                    <a:pt x="126" y="54"/>
                  </a:cubicBezTo>
                  <a:cubicBezTo>
                    <a:pt x="122" y="38"/>
                    <a:pt x="117" y="19"/>
                    <a:pt x="111" y="0"/>
                  </a:cubicBezTo>
                </a:path>
              </a:pathLst>
            </a:custGeom>
            <a:solidFill>
              <a:srgbClr val="753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63" name="iṣḷïḑê"/>
            <p:cNvSpPr/>
            <p:nvPr/>
          </p:nvSpPr>
          <p:spPr bwMode="auto">
            <a:xfrm>
              <a:off x="9337234" y="1889999"/>
              <a:ext cx="39597" cy="63911"/>
            </a:xfrm>
            <a:custGeom>
              <a:avLst/>
              <a:gdLst>
                <a:gd name="T0" fmla="*/ 21 w 24"/>
                <a:gd name="T1" fmla="*/ 17 h 39"/>
                <a:gd name="T2" fmla="*/ 17 w 24"/>
                <a:gd name="T3" fmla="*/ 37 h 39"/>
                <a:gd name="T4" fmla="*/ 3 w 24"/>
                <a:gd name="T5" fmla="*/ 22 h 39"/>
                <a:gd name="T6" fmla="*/ 7 w 24"/>
                <a:gd name="T7" fmla="*/ 1 h 39"/>
                <a:gd name="T8" fmla="*/ 21 w 24"/>
                <a:gd name="T9" fmla="*/ 1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9">
                  <a:moveTo>
                    <a:pt x="21" y="17"/>
                  </a:moveTo>
                  <a:cubicBezTo>
                    <a:pt x="24" y="27"/>
                    <a:pt x="22" y="36"/>
                    <a:pt x="17" y="37"/>
                  </a:cubicBezTo>
                  <a:cubicBezTo>
                    <a:pt x="12" y="39"/>
                    <a:pt x="6" y="32"/>
                    <a:pt x="3" y="22"/>
                  </a:cubicBezTo>
                  <a:cubicBezTo>
                    <a:pt x="0" y="11"/>
                    <a:pt x="2" y="2"/>
                    <a:pt x="7" y="1"/>
                  </a:cubicBezTo>
                  <a:cubicBezTo>
                    <a:pt x="12" y="0"/>
                    <a:pt x="18" y="7"/>
                    <a:pt x="21" y="17"/>
                  </a:cubicBezTo>
                </a:path>
              </a:pathLst>
            </a:custGeom>
            <a:solidFill>
              <a:srgbClr val="190F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64" name="ïŝ1íḓè"/>
            <p:cNvSpPr/>
            <p:nvPr/>
          </p:nvSpPr>
          <p:spPr bwMode="auto">
            <a:xfrm>
              <a:off x="9092705" y="1978224"/>
              <a:ext cx="128517" cy="129906"/>
            </a:xfrm>
            <a:custGeom>
              <a:avLst/>
              <a:gdLst>
                <a:gd name="T0" fmla="*/ 75 w 78"/>
                <a:gd name="T1" fmla="*/ 35 h 79"/>
                <a:gd name="T2" fmla="*/ 30 w 78"/>
                <a:gd name="T3" fmla="*/ 10 h 79"/>
                <a:gd name="T4" fmla="*/ 28 w 78"/>
                <a:gd name="T5" fmla="*/ 59 h 79"/>
                <a:gd name="T6" fmla="*/ 75 w 78"/>
                <a:gd name="T7" fmla="*/ 3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79">
                  <a:moveTo>
                    <a:pt x="75" y="35"/>
                  </a:moveTo>
                  <a:cubicBezTo>
                    <a:pt x="75" y="35"/>
                    <a:pt x="59" y="0"/>
                    <a:pt x="30" y="10"/>
                  </a:cubicBezTo>
                  <a:cubicBezTo>
                    <a:pt x="0" y="21"/>
                    <a:pt x="16" y="47"/>
                    <a:pt x="28" y="59"/>
                  </a:cubicBezTo>
                  <a:cubicBezTo>
                    <a:pt x="40" y="71"/>
                    <a:pt x="78" y="79"/>
                    <a:pt x="75" y="35"/>
                  </a:cubicBezTo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65" name="î$ḻïḑe"/>
            <p:cNvSpPr/>
            <p:nvPr/>
          </p:nvSpPr>
          <p:spPr bwMode="auto">
            <a:xfrm>
              <a:off x="9289996" y="1778154"/>
              <a:ext cx="65300" cy="78499"/>
            </a:xfrm>
            <a:custGeom>
              <a:avLst/>
              <a:gdLst>
                <a:gd name="T0" fmla="*/ 40 w 40"/>
                <a:gd name="T1" fmla="*/ 38 h 48"/>
                <a:gd name="T2" fmla="*/ 0 w 40"/>
                <a:gd name="T3" fmla="*/ 48 h 48"/>
                <a:gd name="T4" fmla="*/ 40 w 40"/>
                <a:gd name="T5" fmla="*/ 3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48">
                  <a:moveTo>
                    <a:pt x="40" y="38"/>
                  </a:moveTo>
                  <a:cubicBezTo>
                    <a:pt x="40" y="38"/>
                    <a:pt x="12" y="16"/>
                    <a:pt x="0" y="48"/>
                  </a:cubicBezTo>
                  <a:cubicBezTo>
                    <a:pt x="0" y="48"/>
                    <a:pt x="6" y="0"/>
                    <a:pt x="40" y="38"/>
                  </a:cubicBezTo>
                </a:path>
              </a:pathLst>
            </a:custGeom>
            <a:solidFill>
              <a:srgbClr val="3A2B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66" name="işlídê"/>
            <p:cNvSpPr/>
            <p:nvPr/>
          </p:nvSpPr>
          <p:spPr bwMode="auto">
            <a:xfrm>
              <a:off x="9119103" y="2097015"/>
              <a:ext cx="180618" cy="96561"/>
            </a:xfrm>
            <a:custGeom>
              <a:avLst/>
              <a:gdLst>
                <a:gd name="T0" fmla="*/ 110 w 110"/>
                <a:gd name="T1" fmla="*/ 55 h 59"/>
                <a:gd name="T2" fmla="*/ 30 w 110"/>
                <a:gd name="T3" fmla="*/ 54 h 59"/>
                <a:gd name="T4" fmla="*/ 1 w 110"/>
                <a:gd name="T5" fmla="*/ 36 h 59"/>
                <a:gd name="T6" fmla="*/ 71 w 110"/>
                <a:gd name="T7" fmla="*/ 0 h 59"/>
                <a:gd name="T8" fmla="*/ 110 w 110"/>
                <a:gd name="T9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59">
                  <a:moveTo>
                    <a:pt x="110" y="55"/>
                  </a:moveTo>
                  <a:cubicBezTo>
                    <a:pt x="110" y="55"/>
                    <a:pt x="52" y="48"/>
                    <a:pt x="30" y="54"/>
                  </a:cubicBezTo>
                  <a:cubicBezTo>
                    <a:pt x="30" y="54"/>
                    <a:pt x="1" y="59"/>
                    <a:pt x="1" y="36"/>
                  </a:cubicBezTo>
                  <a:cubicBezTo>
                    <a:pt x="0" y="12"/>
                    <a:pt x="40" y="14"/>
                    <a:pt x="71" y="0"/>
                  </a:cubicBezTo>
                  <a:lnTo>
                    <a:pt x="110" y="55"/>
                  </a:ln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67" name="îsḻîďè"/>
            <p:cNvSpPr/>
            <p:nvPr/>
          </p:nvSpPr>
          <p:spPr bwMode="auto">
            <a:xfrm>
              <a:off x="8647412" y="2093541"/>
              <a:ext cx="522403" cy="700937"/>
            </a:xfrm>
            <a:custGeom>
              <a:avLst/>
              <a:gdLst>
                <a:gd name="T0" fmla="*/ 273 w 318"/>
                <a:gd name="T1" fmla="*/ 18 h 427"/>
                <a:gd name="T2" fmla="*/ 118 w 318"/>
                <a:gd name="T3" fmla="*/ 83 h 427"/>
                <a:gd name="T4" fmla="*/ 41 w 318"/>
                <a:gd name="T5" fmla="*/ 427 h 427"/>
                <a:gd name="T6" fmla="*/ 259 w 318"/>
                <a:gd name="T7" fmla="*/ 361 h 427"/>
                <a:gd name="T8" fmla="*/ 256 w 318"/>
                <a:gd name="T9" fmla="*/ 184 h 427"/>
                <a:gd name="T10" fmla="*/ 305 w 318"/>
                <a:gd name="T11" fmla="*/ 56 h 427"/>
                <a:gd name="T12" fmla="*/ 273 w 318"/>
                <a:gd name="T13" fmla="*/ 18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8" h="427">
                  <a:moveTo>
                    <a:pt x="273" y="18"/>
                  </a:moveTo>
                  <a:cubicBezTo>
                    <a:pt x="273" y="18"/>
                    <a:pt x="198" y="0"/>
                    <a:pt x="118" y="83"/>
                  </a:cubicBezTo>
                  <a:cubicBezTo>
                    <a:pt x="37" y="166"/>
                    <a:pt x="0" y="359"/>
                    <a:pt x="41" y="427"/>
                  </a:cubicBezTo>
                  <a:cubicBezTo>
                    <a:pt x="41" y="427"/>
                    <a:pt x="240" y="407"/>
                    <a:pt x="259" y="361"/>
                  </a:cubicBezTo>
                  <a:cubicBezTo>
                    <a:pt x="259" y="361"/>
                    <a:pt x="203" y="254"/>
                    <a:pt x="256" y="184"/>
                  </a:cubicBezTo>
                  <a:cubicBezTo>
                    <a:pt x="318" y="101"/>
                    <a:pt x="298" y="78"/>
                    <a:pt x="305" y="56"/>
                  </a:cubicBezTo>
                  <a:cubicBezTo>
                    <a:pt x="298" y="30"/>
                    <a:pt x="310" y="30"/>
                    <a:pt x="273" y="1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68" name="îṩḻidê"/>
            <p:cNvSpPr/>
            <p:nvPr/>
          </p:nvSpPr>
          <p:spPr bwMode="auto">
            <a:xfrm>
              <a:off x="9039909" y="2109519"/>
              <a:ext cx="131990" cy="368183"/>
            </a:xfrm>
            <a:custGeom>
              <a:avLst/>
              <a:gdLst>
                <a:gd name="T0" fmla="*/ 43 w 80"/>
                <a:gd name="T1" fmla="*/ 0 h 224"/>
                <a:gd name="T2" fmla="*/ 33 w 80"/>
                <a:gd name="T3" fmla="*/ 122 h 224"/>
                <a:gd name="T4" fmla="*/ 22 w 80"/>
                <a:gd name="T5" fmla="*/ 141 h 224"/>
                <a:gd name="T6" fmla="*/ 9 w 80"/>
                <a:gd name="T7" fmla="*/ 203 h 224"/>
                <a:gd name="T8" fmla="*/ 76 w 80"/>
                <a:gd name="T9" fmla="*/ 72 h 224"/>
                <a:gd name="T10" fmla="*/ 45 w 80"/>
                <a:gd name="T1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224">
                  <a:moveTo>
                    <a:pt x="43" y="0"/>
                  </a:moveTo>
                  <a:cubicBezTo>
                    <a:pt x="43" y="0"/>
                    <a:pt x="36" y="111"/>
                    <a:pt x="33" y="122"/>
                  </a:cubicBezTo>
                  <a:cubicBezTo>
                    <a:pt x="31" y="133"/>
                    <a:pt x="22" y="141"/>
                    <a:pt x="22" y="141"/>
                  </a:cubicBezTo>
                  <a:cubicBezTo>
                    <a:pt x="22" y="141"/>
                    <a:pt x="0" y="182"/>
                    <a:pt x="9" y="203"/>
                  </a:cubicBezTo>
                  <a:cubicBezTo>
                    <a:pt x="17" y="224"/>
                    <a:pt x="80" y="100"/>
                    <a:pt x="76" y="72"/>
                  </a:cubicBezTo>
                  <a:cubicBezTo>
                    <a:pt x="72" y="44"/>
                    <a:pt x="45" y="0"/>
                    <a:pt x="45" y="0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69" name="îšḷïḓê"/>
            <p:cNvSpPr/>
            <p:nvPr/>
          </p:nvSpPr>
          <p:spPr bwMode="auto">
            <a:xfrm>
              <a:off x="8627961" y="2711116"/>
              <a:ext cx="197291" cy="127822"/>
            </a:xfrm>
            <a:custGeom>
              <a:avLst/>
              <a:gdLst>
                <a:gd name="T0" fmla="*/ 120 w 120"/>
                <a:gd name="T1" fmla="*/ 43 h 78"/>
                <a:gd name="T2" fmla="*/ 0 w 120"/>
                <a:gd name="T3" fmla="*/ 21 h 78"/>
                <a:gd name="T4" fmla="*/ 37 w 120"/>
                <a:gd name="T5" fmla="*/ 0 h 78"/>
                <a:gd name="T6" fmla="*/ 120 w 120"/>
                <a:gd name="T7" fmla="*/ 4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78">
                  <a:moveTo>
                    <a:pt x="120" y="43"/>
                  </a:moveTo>
                  <a:cubicBezTo>
                    <a:pt x="120" y="43"/>
                    <a:pt x="54" y="78"/>
                    <a:pt x="0" y="21"/>
                  </a:cubicBezTo>
                  <a:cubicBezTo>
                    <a:pt x="0" y="21"/>
                    <a:pt x="39" y="40"/>
                    <a:pt x="37" y="0"/>
                  </a:cubicBezTo>
                  <a:cubicBezTo>
                    <a:pt x="37" y="0"/>
                    <a:pt x="47" y="51"/>
                    <a:pt x="120" y="43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70" name="ïṣľíḑé"/>
            <p:cNvSpPr/>
            <p:nvPr/>
          </p:nvSpPr>
          <p:spPr bwMode="auto">
            <a:xfrm>
              <a:off x="8559187" y="2073396"/>
              <a:ext cx="592566" cy="228551"/>
            </a:xfrm>
            <a:custGeom>
              <a:avLst/>
              <a:gdLst>
                <a:gd name="T0" fmla="*/ 361 w 361"/>
                <a:gd name="T1" fmla="*/ 78 h 139"/>
                <a:gd name="T2" fmla="*/ 290 w 361"/>
                <a:gd name="T3" fmla="*/ 17 h 139"/>
                <a:gd name="T4" fmla="*/ 83 w 361"/>
                <a:gd name="T5" fmla="*/ 0 h 139"/>
                <a:gd name="T6" fmla="*/ 0 w 361"/>
                <a:gd name="T7" fmla="*/ 10 h 139"/>
                <a:gd name="T8" fmla="*/ 23 w 361"/>
                <a:gd name="T9" fmla="*/ 99 h 139"/>
                <a:gd name="T10" fmla="*/ 142 w 361"/>
                <a:gd name="T11" fmla="*/ 107 h 139"/>
                <a:gd name="T12" fmla="*/ 361 w 361"/>
                <a:gd name="T13" fmla="*/ 95 h 139"/>
                <a:gd name="T14" fmla="*/ 361 w 361"/>
                <a:gd name="T15" fmla="*/ 7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1" h="139">
                  <a:moveTo>
                    <a:pt x="361" y="78"/>
                  </a:moveTo>
                  <a:cubicBezTo>
                    <a:pt x="361" y="78"/>
                    <a:pt x="352" y="34"/>
                    <a:pt x="290" y="17"/>
                  </a:cubicBezTo>
                  <a:cubicBezTo>
                    <a:pt x="228" y="0"/>
                    <a:pt x="149" y="74"/>
                    <a:pt x="83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3" y="86"/>
                    <a:pt x="23" y="99"/>
                  </a:cubicBezTo>
                  <a:cubicBezTo>
                    <a:pt x="23" y="99"/>
                    <a:pt x="91" y="139"/>
                    <a:pt x="142" y="107"/>
                  </a:cubicBezTo>
                  <a:cubicBezTo>
                    <a:pt x="235" y="47"/>
                    <a:pt x="299" y="15"/>
                    <a:pt x="361" y="95"/>
                  </a:cubicBezTo>
                  <a:lnTo>
                    <a:pt x="361" y="7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71" name="îšḻiďe"/>
            <p:cNvSpPr/>
            <p:nvPr/>
          </p:nvSpPr>
          <p:spPr bwMode="auto">
            <a:xfrm>
              <a:off x="9123966" y="2169262"/>
              <a:ext cx="54185" cy="42376"/>
            </a:xfrm>
            <a:custGeom>
              <a:avLst/>
              <a:gdLst>
                <a:gd name="T0" fmla="*/ 33 w 33"/>
                <a:gd name="T1" fmla="*/ 10 h 26"/>
                <a:gd name="T2" fmla="*/ 19 w 33"/>
                <a:gd name="T3" fmla="*/ 26 h 26"/>
                <a:gd name="T4" fmla="*/ 2 w 33"/>
                <a:gd name="T5" fmla="*/ 10 h 26"/>
                <a:gd name="T6" fmla="*/ 33 w 33"/>
                <a:gd name="T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6">
                  <a:moveTo>
                    <a:pt x="33" y="10"/>
                  </a:move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0" y="19"/>
                    <a:pt x="2" y="10"/>
                  </a:cubicBezTo>
                  <a:cubicBezTo>
                    <a:pt x="3" y="0"/>
                    <a:pt x="33" y="10"/>
                    <a:pt x="33" y="10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72" name="îṧļïdè"/>
            <p:cNvSpPr/>
            <p:nvPr/>
          </p:nvSpPr>
          <p:spPr bwMode="auto">
            <a:xfrm>
              <a:off x="9145501" y="2201912"/>
              <a:ext cx="14588" cy="49323"/>
            </a:xfrm>
            <a:custGeom>
              <a:avLst/>
              <a:gdLst>
                <a:gd name="T0" fmla="*/ 4 w 9"/>
                <a:gd name="T1" fmla="*/ 0 h 30"/>
                <a:gd name="T2" fmla="*/ 6 w 9"/>
                <a:gd name="T3" fmla="*/ 17 h 30"/>
                <a:gd name="T4" fmla="*/ 0 w 9"/>
                <a:gd name="T5" fmla="*/ 17 h 30"/>
                <a:gd name="T6" fmla="*/ 4 w 9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0">
                  <a:moveTo>
                    <a:pt x="4" y="0"/>
                  </a:moveTo>
                  <a:cubicBezTo>
                    <a:pt x="4" y="0"/>
                    <a:pt x="9" y="4"/>
                    <a:pt x="6" y="17"/>
                  </a:cubicBezTo>
                  <a:cubicBezTo>
                    <a:pt x="3" y="30"/>
                    <a:pt x="0" y="17"/>
                    <a:pt x="0" y="17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73" name="iṡḷîďè"/>
            <p:cNvSpPr/>
            <p:nvPr/>
          </p:nvSpPr>
          <p:spPr bwMode="auto">
            <a:xfrm>
              <a:off x="8966273" y="2275549"/>
              <a:ext cx="127822" cy="311914"/>
            </a:xfrm>
            <a:custGeom>
              <a:avLst/>
              <a:gdLst>
                <a:gd name="T0" fmla="*/ 78 w 78"/>
                <a:gd name="T1" fmla="*/ 28 h 190"/>
                <a:gd name="T2" fmla="*/ 26 w 78"/>
                <a:gd name="T3" fmla="*/ 0 h 190"/>
                <a:gd name="T4" fmla="*/ 44 w 78"/>
                <a:gd name="T5" fmla="*/ 190 h 190"/>
                <a:gd name="T6" fmla="*/ 78 w 78"/>
                <a:gd name="T7" fmla="*/ 2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90">
                  <a:moveTo>
                    <a:pt x="78" y="28"/>
                  </a:moveTo>
                  <a:cubicBezTo>
                    <a:pt x="78" y="28"/>
                    <a:pt x="51" y="21"/>
                    <a:pt x="26" y="0"/>
                  </a:cubicBezTo>
                  <a:cubicBezTo>
                    <a:pt x="26" y="0"/>
                    <a:pt x="0" y="137"/>
                    <a:pt x="44" y="190"/>
                  </a:cubicBezTo>
                  <a:cubicBezTo>
                    <a:pt x="44" y="190"/>
                    <a:pt x="33" y="121"/>
                    <a:pt x="78" y="28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74" name="íṡ1ïḍé"/>
            <p:cNvSpPr/>
            <p:nvPr/>
          </p:nvSpPr>
          <p:spPr bwMode="auto">
            <a:xfrm>
              <a:off x="9027405" y="2156063"/>
              <a:ext cx="118096" cy="165335"/>
            </a:xfrm>
            <a:custGeom>
              <a:avLst/>
              <a:gdLst>
                <a:gd name="T0" fmla="*/ 54 w 72"/>
                <a:gd name="T1" fmla="*/ 0 h 101"/>
                <a:gd name="T2" fmla="*/ 0 w 72"/>
                <a:gd name="T3" fmla="*/ 9 h 101"/>
                <a:gd name="T4" fmla="*/ 41 w 72"/>
                <a:gd name="T5" fmla="*/ 101 h 101"/>
                <a:gd name="T6" fmla="*/ 54 w 72"/>
                <a:gd name="T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101">
                  <a:moveTo>
                    <a:pt x="54" y="0"/>
                  </a:moveTo>
                  <a:cubicBezTo>
                    <a:pt x="54" y="0"/>
                    <a:pt x="26" y="18"/>
                    <a:pt x="0" y="9"/>
                  </a:cubicBezTo>
                  <a:cubicBezTo>
                    <a:pt x="0" y="9"/>
                    <a:pt x="23" y="79"/>
                    <a:pt x="41" y="101"/>
                  </a:cubicBezTo>
                  <a:cubicBezTo>
                    <a:pt x="41" y="101"/>
                    <a:pt x="72" y="46"/>
                    <a:pt x="54" y="0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75" name="í$liḍè"/>
            <p:cNvSpPr/>
            <p:nvPr/>
          </p:nvSpPr>
          <p:spPr bwMode="auto">
            <a:xfrm>
              <a:off x="9082980" y="2108130"/>
              <a:ext cx="95172" cy="103508"/>
            </a:xfrm>
            <a:custGeom>
              <a:avLst/>
              <a:gdLst>
                <a:gd name="T0" fmla="*/ 4 w 58"/>
                <a:gd name="T1" fmla="*/ 0 h 63"/>
                <a:gd name="T2" fmla="*/ 32 w 58"/>
                <a:gd name="T3" fmla="*/ 3 h 63"/>
                <a:gd name="T4" fmla="*/ 58 w 58"/>
                <a:gd name="T5" fmla="*/ 47 h 63"/>
                <a:gd name="T6" fmla="*/ 21 w 58"/>
                <a:gd name="T7" fmla="*/ 63 h 63"/>
                <a:gd name="T8" fmla="*/ 4 w 5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3">
                  <a:moveTo>
                    <a:pt x="4" y="0"/>
                  </a:moveTo>
                  <a:cubicBezTo>
                    <a:pt x="32" y="3"/>
                    <a:pt x="32" y="3"/>
                    <a:pt x="32" y="3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0" y="22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76" name="îṡľiďe"/>
            <p:cNvSpPr/>
            <p:nvPr/>
          </p:nvSpPr>
          <p:spPr bwMode="auto">
            <a:xfrm>
              <a:off x="8856512" y="2668046"/>
              <a:ext cx="216742" cy="105592"/>
            </a:xfrm>
            <a:custGeom>
              <a:avLst/>
              <a:gdLst>
                <a:gd name="T0" fmla="*/ 0 w 132"/>
                <a:gd name="T1" fmla="*/ 64 h 64"/>
                <a:gd name="T2" fmla="*/ 127 w 132"/>
                <a:gd name="T3" fmla="*/ 19 h 64"/>
                <a:gd name="T4" fmla="*/ 122 w 132"/>
                <a:gd name="T5" fmla="*/ 9 h 64"/>
                <a:gd name="T6" fmla="*/ 132 w 132"/>
                <a:gd name="T7" fmla="*/ 12 h 64"/>
                <a:gd name="T8" fmla="*/ 115 w 132"/>
                <a:gd name="T9" fmla="*/ 0 h 64"/>
                <a:gd name="T10" fmla="*/ 115 w 132"/>
                <a:gd name="T11" fmla="*/ 18 h 64"/>
                <a:gd name="T12" fmla="*/ 0 w 132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64">
                  <a:moveTo>
                    <a:pt x="0" y="64"/>
                  </a:moveTo>
                  <a:cubicBezTo>
                    <a:pt x="0" y="64"/>
                    <a:pt x="114" y="34"/>
                    <a:pt x="127" y="19"/>
                  </a:cubicBezTo>
                  <a:cubicBezTo>
                    <a:pt x="122" y="9"/>
                    <a:pt x="122" y="9"/>
                    <a:pt x="122" y="9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2" y="12"/>
                    <a:pt x="118" y="1"/>
                    <a:pt x="115" y="0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8"/>
                    <a:pt x="35" y="59"/>
                    <a:pt x="0" y="64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77" name="íśľïḑè"/>
            <p:cNvSpPr/>
            <p:nvPr/>
          </p:nvSpPr>
          <p:spPr bwMode="auto">
            <a:xfrm>
              <a:off x="8854428" y="2144253"/>
              <a:ext cx="606460" cy="518930"/>
            </a:xfrm>
            <a:custGeom>
              <a:avLst/>
              <a:gdLst>
                <a:gd name="T0" fmla="*/ 122 w 369"/>
                <a:gd name="T1" fmla="*/ 7 h 316"/>
                <a:gd name="T2" fmla="*/ 112 w 369"/>
                <a:gd name="T3" fmla="*/ 190 h 316"/>
                <a:gd name="T4" fmla="*/ 336 w 369"/>
                <a:gd name="T5" fmla="*/ 159 h 316"/>
                <a:gd name="T6" fmla="*/ 369 w 369"/>
                <a:gd name="T7" fmla="*/ 188 h 316"/>
                <a:gd name="T8" fmla="*/ 86 w 369"/>
                <a:gd name="T9" fmla="*/ 235 h 316"/>
                <a:gd name="T10" fmla="*/ 122 w 369"/>
                <a:gd name="T11" fmla="*/ 7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9" h="316">
                  <a:moveTo>
                    <a:pt x="122" y="7"/>
                  </a:moveTo>
                  <a:cubicBezTo>
                    <a:pt x="143" y="12"/>
                    <a:pt x="70" y="113"/>
                    <a:pt x="112" y="190"/>
                  </a:cubicBezTo>
                  <a:cubicBezTo>
                    <a:pt x="148" y="256"/>
                    <a:pt x="255" y="204"/>
                    <a:pt x="336" y="159"/>
                  </a:cubicBezTo>
                  <a:cubicBezTo>
                    <a:pt x="336" y="159"/>
                    <a:pt x="350" y="183"/>
                    <a:pt x="369" y="188"/>
                  </a:cubicBezTo>
                  <a:cubicBezTo>
                    <a:pt x="369" y="188"/>
                    <a:pt x="159" y="316"/>
                    <a:pt x="86" y="235"/>
                  </a:cubicBezTo>
                  <a:cubicBezTo>
                    <a:pt x="0" y="140"/>
                    <a:pt x="86" y="0"/>
                    <a:pt x="122" y="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78" name="íŝḷíḓè"/>
            <p:cNvSpPr/>
            <p:nvPr/>
          </p:nvSpPr>
          <p:spPr bwMode="auto">
            <a:xfrm>
              <a:off x="8825251" y="2176904"/>
              <a:ext cx="191733" cy="371656"/>
            </a:xfrm>
            <a:custGeom>
              <a:avLst/>
              <a:gdLst>
                <a:gd name="T0" fmla="*/ 110 w 117"/>
                <a:gd name="T1" fmla="*/ 0 h 226"/>
                <a:gd name="T2" fmla="*/ 117 w 117"/>
                <a:gd name="T3" fmla="*/ 226 h 226"/>
                <a:gd name="T4" fmla="*/ 110 w 117"/>
                <a:gd name="T5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226">
                  <a:moveTo>
                    <a:pt x="110" y="0"/>
                  </a:moveTo>
                  <a:cubicBezTo>
                    <a:pt x="110" y="0"/>
                    <a:pt x="0" y="126"/>
                    <a:pt x="117" y="226"/>
                  </a:cubicBezTo>
                  <a:cubicBezTo>
                    <a:pt x="117" y="226"/>
                    <a:pt x="13" y="152"/>
                    <a:pt x="110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79" name="i$ḷiďe"/>
            <p:cNvSpPr/>
            <p:nvPr/>
          </p:nvSpPr>
          <p:spPr bwMode="auto">
            <a:xfrm>
              <a:off x="9399756" y="2293611"/>
              <a:ext cx="174366" cy="169503"/>
            </a:xfrm>
            <a:custGeom>
              <a:avLst/>
              <a:gdLst>
                <a:gd name="T0" fmla="*/ 4 w 106"/>
                <a:gd name="T1" fmla="*/ 68 h 103"/>
                <a:gd name="T2" fmla="*/ 17 w 106"/>
                <a:gd name="T3" fmla="*/ 8 h 103"/>
                <a:gd name="T4" fmla="*/ 43 w 106"/>
                <a:gd name="T5" fmla="*/ 10 h 103"/>
                <a:gd name="T6" fmla="*/ 76 w 106"/>
                <a:gd name="T7" fmla="*/ 20 h 103"/>
                <a:gd name="T8" fmla="*/ 97 w 106"/>
                <a:gd name="T9" fmla="*/ 59 h 103"/>
                <a:gd name="T10" fmla="*/ 81 w 106"/>
                <a:gd name="T11" fmla="*/ 56 h 103"/>
                <a:gd name="T12" fmla="*/ 55 w 106"/>
                <a:gd name="T13" fmla="*/ 49 h 103"/>
                <a:gd name="T14" fmla="*/ 37 w 106"/>
                <a:gd name="T15" fmla="*/ 97 h 103"/>
                <a:gd name="T16" fmla="*/ 4 w 106"/>
                <a:gd name="T17" fmla="*/ 6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03">
                  <a:moveTo>
                    <a:pt x="4" y="68"/>
                  </a:moveTo>
                  <a:cubicBezTo>
                    <a:pt x="4" y="68"/>
                    <a:pt x="0" y="19"/>
                    <a:pt x="17" y="8"/>
                  </a:cubicBezTo>
                  <a:cubicBezTo>
                    <a:pt x="17" y="8"/>
                    <a:pt x="33" y="0"/>
                    <a:pt x="43" y="10"/>
                  </a:cubicBezTo>
                  <a:cubicBezTo>
                    <a:pt x="43" y="10"/>
                    <a:pt x="72" y="3"/>
                    <a:pt x="76" y="20"/>
                  </a:cubicBezTo>
                  <a:cubicBezTo>
                    <a:pt x="76" y="20"/>
                    <a:pt x="106" y="27"/>
                    <a:pt x="97" y="59"/>
                  </a:cubicBezTo>
                  <a:cubicBezTo>
                    <a:pt x="97" y="59"/>
                    <a:pt x="88" y="67"/>
                    <a:pt x="81" y="56"/>
                  </a:cubicBezTo>
                  <a:cubicBezTo>
                    <a:pt x="75" y="45"/>
                    <a:pt x="59" y="31"/>
                    <a:pt x="55" y="49"/>
                  </a:cubicBezTo>
                  <a:cubicBezTo>
                    <a:pt x="52" y="67"/>
                    <a:pt x="61" y="91"/>
                    <a:pt x="37" y="97"/>
                  </a:cubicBezTo>
                  <a:cubicBezTo>
                    <a:pt x="13" y="103"/>
                    <a:pt x="4" y="82"/>
                    <a:pt x="4" y="68"/>
                  </a:cubicBezTo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80" name="îṧľiďê"/>
            <p:cNvSpPr/>
            <p:nvPr/>
          </p:nvSpPr>
          <p:spPr bwMode="auto">
            <a:xfrm>
              <a:off x="9435880" y="2324871"/>
              <a:ext cx="106981" cy="106981"/>
            </a:xfrm>
            <a:custGeom>
              <a:avLst/>
              <a:gdLst>
                <a:gd name="T0" fmla="*/ 64 w 65"/>
                <a:gd name="T1" fmla="*/ 35 h 65"/>
                <a:gd name="T2" fmla="*/ 30 w 65"/>
                <a:gd name="T3" fmla="*/ 64 h 65"/>
                <a:gd name="T4" fmla="*/ 1 w 65"/>
                <a:gd name="T5" fmla="*/ 30 h 65"/>
                <a:gd name="T6" fmla="*/ 35 w 65"/>
                <a:gd name="T7" fmla="*/ 1 h 65"/>
                <a:gd name="T8" fmla="*/ 64 w 65"/>
                <a:gd name="T9" fmla="*/ 3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64" y="35"/>
                  </a:moveTo>
                  <a:cubicBezTo>
                    <a:pt x="62" y="52"/>
                    <a:pt x="47" y="65"/>
                    <a:pt x="30" y="64"/>
                  </a:cubicBezTo>
                  <a:cubicBezTo>
                    <a:pt x="13" y="62"/>
                    <a:pt x="0" y="47"/>
                    <a:pt x="1" y="30"/>
                  </a:cubicBezTo>
                  <a:cubicBezTo>
                    <a:pt x="2" y="13"/>
                    <a:pt x="17" y="0"/>
                    <a:pt x="35" y="1"/>
                  </a:cubicBezTo>
                  <a:cubicBezTo>
                    <a:pt x="52" y="2"/>
                    <a:pt x="65" y="17"/>
                    <a:pt x="64" y="35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81" name="ïṩľíḋé"/>
            <p:cNvSpPr/>
            <p:nvPr/>
          </p:nvSpPr>
          <p:spPr bwMode="auto">
            <a:xfrm>
              <a:off x="9456025" y="2345017"/>
              <a:ext cx="67384" cy="67384"/>
            </a:xfrm>
            <a:custGeom>
              <a:avLst/>
              <a:gdLst>
                <a:gd name="T0" fmla="*/ 40 w 41"/>
                <a:gd name="T1" fmla="*/ 22 h 41"/>
                <a:gd name="T2" fmla="*/ 19 w 41"/>
                <a:gd name="T3" fmla="*/ 40 h 41"/>
                <a:gd name="T4" fmla="*/ 1 w 41"/>
                <a:gd name="T5" fmla="*/ 19 h 41"/>
                <a:gd name="T6" fmla="*/ 22 w 41"/>
                <a:gd name="T7" fmla="*/ 1 h 41"/>
                <a:gd name="T8" fmla="*/ 40 w 41"/>
                <a:gd name="T9" fmla="*/ 2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40" y="22"/>
                  </a:moveTo>
                  <a:cubicBezTo>
                    <a:pt x="39" y="33"/>
                    <a:pt x="30" y="41"/>
                    <a:pt x="19" y="40"/>
                  </a:cubicBezTo>
                  <a:cubicBezTo>
                    <a:pt x="8" y="39"/>
                    <a:pt x="0" y="30"/>
                    <a:pt x="1" y="19"/>
                  </a:cubicBezTo>
                  <a:cubicBezTo>
                    <a:pt x="1" y="8"/>
                    <a:pt x="11" y="0"/>
                    <a:pt x="22" y="1"/>
                  </a:cubicBezTo>
                  <a:cubicBezTo>
                    <a:pt x="33" y="2"/>
                    <a:pt x="41" y="11"/>
                    <a:pt x="40" y="22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82" name="ïšľîḋé"/>
            <p:cNvSpPr/>
            <p:nvPr/>
          </p:nvSpPr>
          <p:spPr bwMode="auto">
            <a:xfrm>
              <a:off x="8061098" y="2300557"/>
              <a:ext cx="182702" cy="167419"/>
            </a:xfrm>
            <a:custGeom>
              <a:avLst/>
              <a:gdLst>
                <a:gd name="T0" fmla="*/ 104 w 111"/>
                <a:gd name="T1" fmla="*/ 57 h 102"/>
                <a:gd name="T2" fmla="*/ 39 w 111"/>
                <a:gd name="T3" fmla="*/ 6 h 102"/>
                <a:gd name="T4" fmla="*/ 18 w 111"/>
                <a:gd name="T5" fmla="*/ 8 h 102"/>
                <a:gd name="T6" fmla="*/ 6 w 111"/>
                <a:gd name="T7" fmla="*/ 23 h 102"/>
                <a:gd name="T8" fmla="*/ 8 w 111"/>
                <a:gd name="T9" fmla="*/ 45 h 102"/>
                <a:gd name="T10" fmla="*/ 9 w 111"/>
                <a:gd name="T11" fmla="*/ 46 h 102"/>
                <a:gd name="T12" fmla="*/ 12 w 111"/>
                <a:gd name="T13" fmla="*/ 38 h 102"/>
                <a:gd name="T14" fmla="*/ 23 w 111"/>
                <a:gd name="T15" fmla="*/ 24 h 102"/>
                <a:gd name="T16" fmla="*/ 40 w 111"/>
                <a:gd name="T17" fmla="*/ 21 h 102"/>
                <a:gd name="T18" fmla="*/ 89 w 111"/>
                <a:gd name="T19" fmla="*/ 59 h 102"/>
                <a:gd name="T20" fmla="*/ 89 w 111"/>
                <a:gd name="T21" fmla="*/ 77 h 102"/>
                <a:gd name="T22" fmla="*/ 79 w 111"/>
                <a:gd name="T23" fmla="*/ 91 h 102"/>
                <a:gd name="T24" fmla="*/ 72 w 111"/>
                <a:gd name="T25" fmla="*/ 96 h 102"/>
                <a:gd name="T26" fmla="*/ 72 w 111"/>
                <a:gd name="T27" fmla="*/ 96 h 102"/>
                <a:gd name="T28" fmla="*/ 94 w 111"/>
                <a:gd name="T29" fmla="*/ 94 h 102"/>
                <a:gd name="T30" fmla="*/ 106 w 111"/>
                <a:gd name="T31" fmla="*/ 79 h 102"/>
                <a:gd name="T32" fmla="*/ 104 w 111"/>
                <a:gd name="T33" fmla="*/ 5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1" h="102">
                  <a:moveTo>
                    <a:pt x="104" y="57"/>
                  </a:moveTo>
                  <a:cubicBezTo>
                    <a:pt x="39" y="6"/>
                    <a:pt x="39" y="6"/>
                    <a:pt x="39" y="6"/>
                  </a:cubicBezTo>
                  <a:cubicBezTo>
                    <a:pt x="33" y="0"/>
                    <a:pt x="23" y="2"/>
                    <a:pt x="18" y="8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30"/>
                    <a:pt x="1" y="40"/>
                    <a:pt x="8" y="45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3"/>
                    <a:pt x="10" y="40"/>
                    <a:pt x="12" y="38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7" y="18"/>
                    <a:pt x="35" y="17"/>
                    <a:pt x="40" y="21"/>
                  </a:cubicBezTo>
                  <a:cubicBezTo>
                    <a:pt x="89" y="59"/>
                    <a:pt x="89" y="59"/>
                    <a:pt x="89" y="59"/>
                  </a:cubicBezTo>
                  <a:cubicBezTo>
                    <a:pt x="94" y="63"/>
                    <a:pt x="94" y="72"/>
                    <a:pt x="89" y="77"/>
                  </a:cubicBezTo>
                  <a:cubicBezTo>
                    <a:pt x="79" y="91"/>
                    <a:pt x="79" y="91"/>
                    <a:pt x="79" y="91"/>
                  </a:cubicBezTo>
                  <a:cubicBezTo>
                    <a:pt x="77" y="93"/>
                    <a:pt x="74" y="95"/>
                    <a:pt x="72" y="96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9" y="102"/>
                    <a:pt x="89" y="101"/>
                    <a:pt x="94" y="94"/>
                  </a:cubicBezTo>
                  <a:cubicBezTo>
                    <a:pt x="106" y="79"/>
                    <a:pt x="106" y="79"/>
                    <a:pt x="106" y="79"/>
                  </a:cubicBezTo>
                  <a:cubicBezTo>
                    <a:pt x="111" y="72"/>
                    <a:pt x="110" y="62"/>
                    <a:pt x="104" y="57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83" name="ïṥḷîḑé"/>
            <p:cNvSpPr/>
            <p:nvPr/>
          </p:nvSpPr>
          <p:spPr bwMode="auto">
            <a:xfrm>
              <a:off x="8049983" y="2292221"/>
              <a:ext cx="182007" cy="166030"/>
            </a:xfrm>
            <a:custGeom>
              <a:avLst/>
              <a:gdLst>
                <a:gd name="T0" fmla="*/ 103 w 111"/>
                <a:gd name="T1" fmla="*/ 56 h 101"/>
                <a:gd name="T2" fmla="*/ 39 w 111"/>
                <a:gd name="T3" fmla="*/ 5 h 101"/>
                <a:gd name="T4" fmla="*/ 17 w 111"/>
                <a:gd name="T5" fmla="*/ 7 h 101"/>
                <a:gd name="T6" fmla="*/ 5 w 111"/>
                <a:gd name="T7" fmla="*/ 23 h 101"/>
                <a:gd name="T8" fmla="*/ 8 w 111"/>
                <a:gd name="T9" fmla="*/ 44 h 101"/>
                <a:gd name="T10" fmla="*/ 8 w 111"/>
                <a:gd name="T11" fmla="*/ 45 h 101"/>
                <a:gd name="T12" fmla="*/ 12 w 111"/>
                <a:gd name="T13" fmla="*/ 37 h 101"/>
                <a:gd name="T14" fmla="*/ 22 w 111"/>
                <a:gd name="T15" fmla="*/ 24 h 101"/>
                <a:gd name="T16" fmla="*/ 40 w 111"/>
                <a:gd name="T17" fmla="*/ 20 h 101"/>
                <a:gd name="T18" fmla="*/ 88 w 111"/>
                <a:gd name="T19" fmla="*/ 59 h 101"/>
                <a:gd name="T20" fmla="*/ 89 w 111"/>
                <a:gd name="T21" fmla="*/ 77 h 101"/>
                <a:gd name="T22" fmla="*/ 78 w 111"/>
                <a:gd name="T23" fmla="*/ 90 h 101"/>
                <a:gd name="T24" fmla="*/ 71 w 111"/>
                <a:gd name="T25" fmla="*/ 95 h 101"/>
                <a:gd name="T26" fmla="*/ 72 w 111"/>
                <a:gd name="T27" fmla="*/ 96 h 101"/>
                <a:gd name="T28" fmla="*/ 94 w 111"/>
                <a:gd name="T29" fmla="*/ 93 h 101"/>
                <a:gd name="T30" fmla="*/ 106 w 111"/>
                <a:gd name="T31" fmla="*/ 78 h 101"/>
                <a:gd name="T32" fmla="*/ 103 w 111"/>
                <a:gd name="T33" fmla="*/ 5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1" h="101">
                  <a:moveTo>
                    <a:pt x="103" y="56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32" y="0"/>
                    <a:pt x="23" y="1"/>
                    <a:pt x="17" y="7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0" y="29"/>
                    <a:pt x="1" y="39"/>
                    <a:pt x="8" y="44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9" y="42"/>
                    <a:pt x="10" y="39"/>
                    <a:pt x="12" y="3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7" y="18"/>
                    <a:pt x="35" y="16"/>
                    <a:pt x="40" y="20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93" y="63"/>
                    <a:pt x="94" y="71"/>
                    <a:pt x="89" y="77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6" y="93"/>
                    <a:pt x="74" y="94"/>
                    <a:pt x="71" y="95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9" y="101"/>
                    <a:pt x="88" y="100"/>
                    <a:pt x="94" y="93"/>
                  </a:cubicBezTo>
                  <a:cubicBezTo>
                    <a:pt x="106" y="78"/>
                    <a:pt x="106" y="78"/>
                    <a:pt x="106" y="78"/>
                  </a:cubicBezTo>
                  <a:cubicBezTo>
                    <a:pt x="111" y="71"/>
                    <a:pt x="110" y="61"/>
                    <a:pt x="103" y="56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84" name="ïşľïďe"/>
            <p:cNvSpPr/>
            <p:nvPr/>
          </p:nvSpPr>
          <p:spPr bwMode="auto">
            <a:xfrm>
              <a:off x="7681800" y="2254708"/>
              <a:ext cx="724556" cy="700937"/>
            </a:xfrm>
            <a:custGeom>
              <a:avLst/>
              <a:gdLst>
                <a:gd name="T0" fmla="*/ 286 w 441"/>
                <a:gd name="T1" fmla="*/ 419 h 427"/>
                <a:gd name="T2" fmla="*/ 264 w 441"/>
                <a:gd name="T3" fmla="*/ 422 h 427"/>
                <a:gd name="T4" fmla="*/ 8 w 441"/>
                <a:gd name="T5" fmla="*/ 219 h 427"/>
                <a:gd name="T6" fmla="*/ 6 w 441"/>
                <a:gd name="T7" fmla="*/ 197 h 427"/>
                <a:gd name="T8" fmla="*/ 156 w 441"/>
                <a:gd name="T9" fmla="*/ 8 h 427"/>
                <a:gd name="T10" fmla="*/ 178 w 441"/>
                <a:gd name="T11" fmla="*/ 5 h 427"/>
                <a:gd name="T12" fmla="*/ 434 w 441"/>
                <a:gd name="T13" fmla="*/ 208 h 427"/>
                <a:gd name="T14" fmla="*/ 436 w 441"/>
                <a:gd name="T15" fmla="*/ 230 h 427"/>
                <a:gd name="T16" fmla="*/ 286 w 441"/>
                <a:gd name="T17" fmla="*/ 419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427">
                  <a:moveTo>
                    <a:pt x="286" y="419"/>
                  </a:moveTo>
                  <a:cubicBezTo>
                    <a:pt x="280" y="426"/>
                    <a:pt x="270" y="427"/>
                    <a:pt x="264" y="422"/>
                  </a:cubicBezTo>
                  <a:cubicBezTo>
                    <a:pt x="8" y="219"/>
                    <a:pt x="8" y="219"/>
                    <a:pt x="8" y="219"/>
                  </a:cubicBezTo>
                  <a:cubicBezTo>
                    <a:pt x="2" y="213"/>
                    <a:pt x="0" y="204"/>
                    <a:pt x="6" y="197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62" y="1"/>
                    <a:pt x="171" y="0"/>
                    <a:pt x="178" y="5"/>
                  </a:cubicBezTo>
                  <a:cubicBezTo>
                    <a:pt x="434" y="208"/>
                    <a:pt x="434" y="208"/>
                    <a:pt x="434" y="208"/>
                  </a:cubicBezTo>
                  <a:cubicBezTo>
                    <a:pt x="440" y="214"/>
                    <a:pt x="441" y="223"/>
                    <a:pt x="436" y="230"/>
                  </a:cubicBezTo>
                  <a:lnTo>
                    <a:pt x="286" y="419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85" name="îṣľíḑe"/>
            <p:cNvSpPr/>
            <p:nvPr/>
          </p:nvSpPr>
          <p:spPr bwMode="auto">
            <a:xfrm>
              <a:off x="7681800" y="2254708"/>
              <a:ext cx="694685" cy="676623"/>
            </a:xfrm>
            <a:custGeom>
              <a:avLst/>
              <a:gdLst>
                <a:gd name="T0" fmla="*/ 267 w 423"/>
                <a:gd name="T1" fmla="*/ 404 h 412"/>
                <a:gd name="T2" fmla="*/ 246 w 423"/>
                <a:gd name="T3" fmla="*/ 407 h 412"/>
                <a:gd name="T4" fmla="*/ 8 w 423"/>
                <a:gd name="T5" fmla="*/ 218 h 412"/>
                <a:gd name="T6" fmla="*/ 6 w 423"/>
                <a:gd name="T7" fmla="*/ 197 h 412"/>
                <a:gd name="T8" fmla="*/ 156 w 423"/>
                <a:gd name="T9" fmla="*/ 8 h 412"/>
                <a:gd name="T10" fmla="*/ 177 w 423"/>
                <a:gd name="T11" fmla="*/ 5 h 412"/>
                <a:gd name="T12" fmla="*/ 415 w 423"/>
                <a:gd name="T13" fmla="*/ 194 h 412"/>
                <a:gd name="T14" fmla="*/ 417 w 423"/>
                <a:gd name="T15" fmla="*/ 215 h 412"/>
                <a:gd name="T16" fmla="*/ 267 w 423"/>
                <a:gd name="T17" fmla="*/ 404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412">
                  <a:moveTo>
                    <a:pt x="267" y="404"/>
                  </a:moveTo>
                  <a:cubicBezTo>
                    <a:pt x="261" y="411"/>
                    <a:pt x="252" y="412"/>
                    <a:pt x="246" y="407"/>
                  </a:cubicBezTo>
                  <a:cubicBezTo>
                    <a:pt x="8" y="218"/>
                    <a:pt x="8" y="218"/>
                    <a:pt x="8" y="218"/>
                  </a:cubicBezTo>
                  <a:cubicBezTo>
                    <a:pt x="1" y="213"/>
                    <a:pt x="0" y="204"/>
                    <a:pt x="6" y="197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62" y="1"/>
                    <a:pt x="171" y="0"/>
                    <a:pt x="177" y="5"/>
                  </a:cubicBezTo>
                  <a:cubicBezTo>
                    <a:pt x="415" y="194"/>
                    <a:pt x="415" y="194"/>
                    <a:pt x="415" y="194"/>
                  </a:cubicBezTo>
                  <a:cubicBezTo>
                    <a:pt x="422" y="199"/>
                    <a:pt x="423" y="209"/>
                    <a:pt x="417" y="215"/>
                  </a:cubicBezTo>
                  <a:lnTo>
                    <a:pt x="267" y="404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86" name="î$ľîde"/>
            <p:cNvSpPr/>
            <p:nvPr/>
          </p:nvSpPr>
          <p:spPr bwMode="auto">
            <a:xfrm>
              <a:off x="7681800" y="2254708"/>
              <a:ext cx="694685" cy="676623"/>
            </a:xfrm>
            <a:custGeom>
              <a:avLst/>
              <a:gdLst>
                <a:gd name="T0" fmla="*/ 267 w 423"/>
                <a:gd name="T1" fmla="*/ 404 h 412"/>
                <a:gd name="T2" fmla="*/ 246 w 423"/>
                <a:gd name="T3" fmla="*/ 407 h 412"/>
                <a:gd name="T4" fmla="*/ 8 w 423"/>
                <a:gd name="T5" fmla="*/ 218 h 412"/>
                <a:gd name="T6" fmla="*/ 6 w 423"/>
                <a:gd name="T7" fmla="*/ 197 h 412"/>
                <a:gd name="T8" fmla="*/ 156 w 423"/>
                <a:gd name="T9" fmla="*/ 8 h 412"/>
                <a:gd name="T10" fmla="*/ 177 w 423"/>
                <a:gd name="T11" fmla="*/ 5 h 412"/>
                <a:gd name="T12" fmla="*/ 415 w 423"/>
                <a:gd name="T13" fmla="*/ 194 h 412"/>
                <a:gd name="T14" fmla="*/ 417 w 423"/>
                <a:gd name="T15" fmla="*/ 215 h 412"/>
                <a:gd name="T16" fmla="*/ 267 w 423"/>
                <a:gd name="T17" fmla="*/ 404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412">
                  <a:moveTo>
                    <a:pt x="267" y="404"/>
                  </a:moveTo>
                  <a:cubicBezTo>
                    <a:pt x="261" y="411"/>
                    <a:pt x="252" y="412"/>
                    <a:pt x="246" y="407"/>
                  </a:cubicBezTo>
                  <a:cubicBezTo>
                    <a:pt x="8" y="218"/>
                    <a:pt x="8" y="218"/>
                    <a:pt x="8" y="218"/>
                  </a:cubicBezTo>
                  <a:cubicBezTo>
                    <a:pt x="1" y="213"/>
                    <a:pt x="0" y="204"/>
                    <a:pt x="6" y="197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62" y="1"/>
                    <a:pt x="171" y="0"/>
                    <a:pt x="177" y="5"/>
                  </a:cubicBezTo>
                  <a:cubicBezTo>
                    <a:pt x="415" y="194"/>
                    <a:pt x="415" y="194"/>
                    <a:pt x="415" y="194"/>
                  </a:cubicBezTo>
                  <a:cubicBezTo>
                    <a:pt x="422" y="199"/>
                    <a:pt x="423" y="209"/>
                    <a:pt x="417" y="215"/>
                  </a:cubicBezTo>
                  <a:lnTo>
                    <a:pt x="267" y="404"/>
                  </a:lnTo>
                  <a:close/>
                </a:path>
              </a:pathLst>
            </a:custGeom>
            <a:noFill/>
            <a:ln w="14288" cap="flat">
              <a:solidFill>
                <a:schemeClr val="tx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87" name="ïSľiḍê"/>
            <p:cNvSpPr/>
            <p:nvPr/>
          </p:nvSpPr>
          <p:spPr bwMode="auto">
            <a:xfrm>
              <a:off x="7639424" y="2219974"/>
              <a:ext cx="698158" cy="681486"/>
            </a:xfrm>
            <a:custGeom>
              <a:avLst/>
              <a:gdLst>
                <a:gd name="T0" fmla="*/ 269 w 425"/>
                <a:gd name="T1" fmla="*/ 406 h 415"/>
                <a:gd name="T2" fmla="*/ 248 w 425"/>
                <a:gd name="T3" fmla="*/ 409 h 415"/>
                <a:gd name="T4" fmla="*/ 8 w 425"/>
                <a:gd name="T5" fmla="*/ 218 h 415"/>
                <a:gd name="T6" fmla="*/ 6 w 425"/>
                <a:gd name="T7" fmla="*/ 197 h 415"/>
                <a:gd name="T8" fmla="*/ 156 w 425"/>
                <a:gd name="T9" fmla="*/ 8 h 415"/>
                <a:gd name="T10" fmla="*/ 177 w 425"/>
                <a:gd name="T11" fmla="*/ 5 h 415"/>
                <a:gd name="T12" fmla="*/ 418 w 425"/>
                <a:gd name="T13" fmla="*/ 196 h 415"/>
                <a:gd name="T14" fmla="*/ 419 w 425"/>
                <a:gd name="T15" fmla="*/ 217 h 415"/>
                <a:gd name="T16" fmla="*/ 269 w 425"/>
                <a:gd name="T17" fmla="*/ 406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5" h="415">
                  <a:moveTo>
                    <a:pt x="269" y="406"/>
                  </a:moveTo>
                  <a:cubicBezTo>
                    <a:pt x="264" y="413"/>
                    <a:pt x="254" y="415"/>
                    <a:pt x="248" y="409"/>
                  </a:cubicBezTo>
                  <a:cubicBezTo>
                    <a:pt x="8" y="218"/>
                    <a:pt x="8" y="218"/>
                    <a:pt x="8" y="218"/>
                  </a:cubicBezTo>
                  <a:cubicBezTo>
                    <a:pt x="1" y="213"/>
                    <a:pt x="0" y="204"/>
                    <a:pt x="6" y="197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62" y="1"/>
                    <a:pt x="171" y="0"/>
                    <a:pt x="177" y="5"/>
                  </a:cubicBezTo>
                  <a:cubicBezTo>
                    <a:pt x="418" y="196"/>
                    <a:pt x="418" y="196"/>
                    <a:pt x="418" y="196"/>
                  </a:cubicBezTo>
                  <a:cubicBezTo>
                    <a:pt x="424" y="201"/>
                    <a:pt x="425" y="211"/>
                    <a:pt x="419" y="217"/>
                  </a:cubicBezTo>
                  <a:lnTo>
                    <a:pt x="269" y="40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88" name="iṥḻidè"/>
            <p:cNvSpPr/>
            <p:nvPr/>
          </p:nvSpPr>
          <p:spPr bwMode="auto">
            <a:xfrm>
              <a:off x="7672074" y="2252624"/>
              <a:ext cx="617575" cy="602986"/>
            </a:xfrm>
            <a:custGeom>
              <a:avLst/>
              <a:gdLst>
                <a:gd name="T0" fmla="*/ 237 w 376"/>
                <a:gd name="T1" fmla="*/ 360 h 367"/>
                <a:gd name="T2" fmla="*/ 218 w 376"/>
                <a:gd name="T3" fmla="*/ 363 h 367"/>
                <a:gd name="T4" fmla="*/ 6 w 376"/>
                <a:gd name="T5" fmla="*/ 194 h 367"/>
                <a:gd name="T6" fmla="*/ 5 w 376"/>
                <a:gd name="T7" fmla="*/ 175 h 367"/>
                <a:gd name="T8" fmla="*/ 139 w 376"/>
                <a:gd name="T9" fmla="*/ 7 h 367"/>
                <a:gd name="T10" fmla="*/ 158 w 376"/>
                <a:gd name="T11" fmla="*/ 4 h 367"/>
                <a:gd name="T12" fmla="*/ 369 w 376"/>
                <a:gd name="T13" fmla="*/ 172 h 367"/>
                <a:gd name="T14" fmla="*/ 371 w 376"/>
                <a:gd name="T15" fmla="*/ 191 h 367"/>
                <a:gd name="T16" fmla="*/ 237 w 376"/>
                <a:gd name="T17" fmla="*/ 36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367">
                  <a:moveTo>
                    <a:pt x="237" y="360"/>
                  </a:moveTo>
                  <a:cubicBezTo>
                    <a:pt x="232" y="366"/>
                    <a:pt x="223" y="367"/>
                    <a:pt x="218" y="363"/>
                  </a:cubicBezTo>
                  <a:cubicBezTo>
                    <a:pt x="6" y="194"/>
                    <a:pt x="6" y="194"/>
                    <a:pt x="6" y="194"/>
                  </a:cubicBezTo>
                  <a:cubicBezTo>
                    <a:pt x="1" y="190"/>
                    <a:pt x="0" y="181"/>
                    <a:pt x="5" y="175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44" y="1"/>
                    <a:pt x="152" y="0"/>
                    <a:pt x="158" y="4"/>
                  </a:cubicBezTo>
                  <a:cubicBezTo>
                    <a:pt x="369" y="172"/>
                    <a:pt x="369" y="172"/>
                    <a:pt x="369" y="172"/>
                  </a:cubicBezTo>
                  <a:cubicBezTo>
                    <a:pt x="375" y="177"/>
                    <a:pt x="376" y="185"/>
                    <a:pt x="371" y="191"/>
                  </a:cubicBezTo>
                  <a:lnTo>
                    <a:pt x="237" y="36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89" name="íSlïḋê"/>
            <p:cNvSpPr/>
            <p:nvPr/>
          </p:nvSpPr>
          <p:spPr bwMode="auto">
            <a:xfrm>
              <a:off x="8414693" y="2554812"/>
              <a:ext cx="42376" cy="72247"/>
            </a:xfrm>
            <a:custGeom>
              <a:avLst/>
              <a:gdLst>
                <a:gd name="T0" fmla="*/ 6 w 26"/>
                <a:gd name="T1" fmla="*/ 16 h 44"/>
                <a:gd name="T2" fmla="*/ 11 w 26"/>
                <a:gd name="T3" fmla="*/ 34 h 44"/>
                <a:gd name="T4" fmla="*/ 26 w 26"/>
                <a:gd name="T5" fmla="*/ 34 h 44"/>
                <a:gd name="T6" fmla="*/ 18 w 26"/>
                <a:gd name="T7" fmla="*/ 8 h 44"/>
                <a:gd name="T8" fmla="*/ 6 w 26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4">
                  <a:moveTo>
                    <a:pt x="6" y="16"/>
                  </a:moveTo>
                  <a:cubicBezTo>
                    <a:pt x="9" y="21"/>
                    <a:pt x="10" y="27"/>
                    <a:pt x="11" y="34"/>
                  </a:cubicBezTo>
                  <a:cubicBezTo>
                    <a:pt x="11" y="44"/>
                    <a:pt x="26" y="44"/>
                    <a:pt x="26" y="34"/>
                  </a:cubicBezTo>
                  <a:cubicBezTo>
                    <a:pt x="25" y="25"/>
                    <a:pt x="23" y="16"/>
                    <a:pt x="18" y="8"/>
                  </a:cubicBezTo>
                  <a:cubicBezTo>
                    <a:pt x="13" y="0"/>
                    <a:pt x="0" y="7"/>
                    <a:pt x="6" y="16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90" name="íşľiḑé"/>
            <p:cNvSpPr/>
            <p:nvPr/>
          </p:nvSpPr>
          <p:spPr bwMode="auto">
            <a:xfrm>
              <a:off x="8460542" y="2556896"/>
              <a:ext cx="32650" cy="60438"/>
            </a:xfrm>
            <a:custGeom>
              <a:avLst/>
              <a:gdLst>
                <a:gd name="T0" fmla="*/ 3 w 20"/>
                <a:gd name="T1" fmla="*/ 13 h 37"/>
                <a:gd name="T2" fmla="*/ 5 w 20"/>
                <a:gd name="T3" fmla="*/ 27 h 37"/>
                <a:gd name="T4" fmla="*/ 20 w 20"/>
                <a:gd name="T5" fmla="*/ 27 h 37"/>
                <a:gd name="T6" fmla="*/ 17 w 20"/>
                <a:gd name="T7" fmla="*/ 9 h 37"/>
                <a:gd name="T8" fmla="*/ 3 w 20"/>
                <a:gd name="T9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3" y="13"/>
                  </a:moveTo>
                  <a:cubicBezTo>
                    <a:pt x="4" y="17"/>
                    <a:pt x="4" y="22"/>
                    <a:pt x="5" y="27"/>
                  </a:cubicBezTo>
                  <a:cubicBezTo>
                    <a:pt x="5" y="37"/>
                    <a:pt x="20" y="37"/>
                    <a:pt x="20" y="27"/>
                  </a:cubicBezTo>
                  <a:cubicBezTo>
                    <a:pt x="19" y="21"/>
                    <a:pt x="19" y="15"/>
                    <a:pt x="17" y="9"/>
                  </a:cubicBezTo>
                  <a:cubicBezTo>
                    <a:pt x="14" y="0"/>
                    <a:pt x="0" y="4"/>
                    <a:pt x="3" y="13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91" name="íṣľide"/>
            <p:cNvSpPr/>
            <p:nvPr/>
          </p:nvSpPr>
          <p:spPr bwMode="auto">
            <a:xfrm>
              <a:off x="7549115" y="2507574"/>
              <a:ext cx="42376" cy="100035"/>
            </a:xfrm>
            <a:custGeom>
              <a:avLst/>
              <a:gdLst>
                <a:gd name="T0" fmla="*/ 7 w 26"/>
                <a:gd name="T1" fmla="*/ 9 h 61"/>
                <a:gd name="T2" fmla="*/ 9 w 26"/>
                <a:gd name="T3" fmla="*/ 53 h 61"/>
                <a:gd name="T4" fmla="*/ 21 w 26"/>
                <a:gd name="T5" fmla="*/ 45 h 61"/>
                <a:gd name="T6" fmla="*/ 19 w 26"/>
                <a:gd name="T7" fmla="*/ 17 h 61"/>
                <a:gd name="T8" fmla="*/ 7 w 26"/>
                <a:gd name="T9" fmla="*/ 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61">
                  <a:moveTo>
                    <a:pt x="7" y="9"/>
                  </a:moveTo>
                  <a:cubicBezTo>
                    <a:pt x="0" y="24"/>
                    <a:pt x="2" y="38"/>
                    <a:pt x="9" y="53"/>
                  </a:cubicBezTo>
                  <a:cubicBezTo>
                    <a:pt x="13" y="61"/>
                    <a:pt x="26" y="54"/>
                    <a:pt x="21" y="45"/>
                  </a:cubicBezTo>
                  <a:cubicBezTo>
                    <a:pt x="17" y="36"/>
                    <a:pt x="15" y="26"/>
                    <a:pt x="19" y="17"/>
                  </a:cubicBezTo>
                  <a:cubicBezTo>
                    <a:pt x="23" y="8"/>
                    <a:pt x="11" y="0"/>
                    <a:pt x="7" y="9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92" name="i$ľîḑè"/>
            <p:cNvSpPr/>
            <p:nvPr/>
          </p:nvSpPr>
          <p:spPr bwMode="auto">
            <a:xfrm>
              <a:off x="7508129" y="2518689"/>
              <a:ext cx="31261" cy="80583"/>
            </a:xfrm>
            <a:custGeom>
              <a:avLst/>
              <a:gdLst>
                <a:gd name="T0" fmla="*/ 1 w 19"/>
                <a:gd name="T1" fmla="*/ 10 h 49"/>
                <a:gd name="T2" fmla="*/ 3 w 19"/>
                <a:gd name="T3" fmla="*/ 40 h 49"/>
                <a:gd name="T4" fmla="*/ 17 w 19"/>
                <a:gd name="T5" fmla="*/ 36 h 49"/>
                <a:gd name="T6" fmla="*/ 16 w 19"/>
                <a:gd name="T7" fmla="*/ 10 h 49"/>
                <a:gd name="T8" fmla="*/ 1 w 19"/>
                <a:gd name="T9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9">
                  <a:moveTo>
                    <a:pt x="1" y="10"/>
                  </a:moveTo>
                  <a:cubicBezTo>
                    <a:pt x="1" y="20"/>
                    <a:pt x="1" y="30"/>
                    <a:pt x="3" y="40"/>
                  </a:cubicBezTo>
                  <a:cubicBezTo>
                    <a:pt x="5" y="49"/>
                    <a:pt x="19" y="45"/>
                    <a:pt x="17" y="36"/>
                  </a:cubicBezTo>
                  <a:cubicBezTo>
                    <a:pt x="16" y="27"/>
                    <a:pt x="16" y="19"/>
                    <a:pt x="16" y="10"/>
                  </a:cubicBezTo>
                  <a:cubicBezTo>
                    <a:pt x="15" y="0"/>
                    <a:pt x="0" y="0"/>
                    <a:pt x="1" y="10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</p:grpSp>
      <p:graphicFrame>
        <p:nvGraphicFramePr>
          <p:cNvPr id="98" name="图表 97"/>
          <p:cNvGraphicFramePr/>
          <p:nvPr/>
        </p:nvGraphicFramePr>
        <p:xfrm>
          <a:off x="398191" y="13820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9" name="îṧľïḓê"/>
          <p:cNvSpPr/>
          <p:nvPr/>
        </p:nvSpPr>
        <p:spPr bwMode="auto">
          <a:xfrm>
            <a:off x="933967" y="4519091"/>
            <a:ext cx="4036224" cy="1664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100" dirty="0" smtClean="0"/>
              <a:t>方法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： </a:t>
            </a:r>
            <a:r>
              <a:rPr lang="en-US" altLang="zh-CN" sz="1100" dirty="0" err="1" smtClean="0"/>
              <a:t>fastText</a:t>
            </a:r>
            <a:endParaRPr lang="en-US" altLang="zh-CN" sz="1100" dirty="0" smtClean="0"/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100" dirty="0" smtClean="0"/>
              <a:t>方法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word2vec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100" dirty="0" smtClean="0"/>
              <a:t>方法</a:t>
            </a:r>
            <a:r>
              <a:rPr lang="en-US" altLang="zh-CN" sz="1100" dirty="0" smtClean="0"/>
              <a:t>3</a:t>
            </a:r>
            <a:r>
              <a:rPr lang="zh-CN" altLang="en-US" sz="1100" dirty="0" smtClean="0"/>
              <a:t>： </a:t>
            </a:r>
            <a:r>
              <a:rPr lang="en-US" altLang="zh-CN" sz="1100" dirty="0" smtClean="0"/>
              <a:t>spotlight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100" dirty="0" smtClean="0"/>
              <a:t>方法</a:t>
            </a:r>
            <a:r>
              <a:rPr lang="en-US" altLang="zh-CN" sz="1100" dirty="0" smtClean="0"/>
              <a:t>4</a:t>
            </a:r>
            <a:r>
              <a:rPr lang="zh-CN" altLang="en-US" sz="1100" dirty="0" smtClean="0"/>
              <a:t>： </a:t>
            </a:r>
            <a:r>
              <a:rPr lang="en-US" altLang="zh-CN" sz="1100" dirty="0" err="1" smtClean="0"/>
              <a:t>TensorRec</a:t>
            </a:r>
            <a:endParaRPr lang="en-US" altLang="zh-CN" sz="1100" dirty="0" smtClean="0"/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100" dirty="0" smtClean="0"/>
              <a:t>方法</a:t>
            </a:r>
            <a:r>
              <a:rPr lang="en-US" altLang="zh-CN" sz="1100" dirty="0" smtClean="0"/>
              <a:t>5</a:t>
            </a:r>
            <a:r>
              <a:rPr lang="zh-CN" altLang="en-US" sz="1100" dirty="0" smtClean="0"/>
              <a:t>： </a:t>
            </a:r>
            <a:r>
              <a:rPr lang="en-US" altLang="zh-CN" sz="1100" dirty="0" smtClean="0"/>
              <a:t>HIN</a:t>
            </a:r>
            <a:r>
              <a:rPr lang="zh-CN" altLang="en-US" sz="1100" dirty="0" smtClean="0"/>
              <a:t>异构信息网络</a:t>
            </a:r>
            <a:endParaRPr lang="en-US" altLang="zh-CN" sz="1100" dirty="0" smtClean="0"/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100" dirty="0" smtClean="0"/>
              <a:t>方法</a:t>
            </a:r>
            <a:r>
              <a:rPr lang="en-US" altLang="zh-CN" sz="1100" dirty="0" smtClean="0"/>
              <a:t>6</a:t>
            </a:r>
            <a:r>
              <a:rPr lang="zh-CN" altLang="en-US" sz="1100" dirty="0" smtClean="0"/>
              <a:t>： 根据用户阅读的文章（最后</a:t>
            </a:r>
            <a:r>
              <a:rPr lang="en-US" altLang="zh-CN" sz="1100" dirty="0" smtClean="0"/>
              <a:t>10</a:t>
            </a:r>
            <a:r>
              <a:rPr lang="zh-CN" altLang="en-US" sz="1100" dirty="0" smtClean="0"/>
              <a:t>篇）话题，推荐话题下的文章</a:t>
            </a:r>
            <a:endParaRPr lang="zh-CN" altLang="en-US" sz="1100" dirty="0"/>
          </a:p>
        </p:txBody>
      </p:sp>
      <p:sp>
        <p:nvSpPr>
          <p:cNvPr id="100" name="îṧľïḓê"/>
          <p:cNvSpPr/>
          <p:nvPr/>
        </p:nvSpPr>
        <p:spPr bwMode="auto">
          <a:xfrm>
            <a:off x="1736654" y="3945560"/>
            <a:ext cx="4036224" cy="49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离线</a:t>
            </a:r>
            <a:r>
              <a:rPr lang="zh-CN" altLang="zh-CN" sz="1400" dirty="0" smtClean="0"/>
              <a:t>测试阶段</a:t>
            </a:r>
            <a:r>
              <a:rPr lang="zh-CN" altLang="en-US" sz="1400" dirty="0" smtClean="0"/>
              <a:t>各方法结果对比</a:t>
            </a:r>
            <a:endParaRPr lang="en-US" altLang="zh-CN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在线</a:t>
            </a:r>
            <a:r>
              <a:rPr lang="zh-CN" altLang="en-US" dirty="0" smtClean="0"/>
              <a:t>分数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17</a:t>
            </a:fld>
            <a:endParaRPr lang="zh-CN" altLang="en-US"/>
          </a:p>
        </p:txBody>
      </p:sp>
      <p:grpSp>
        <p:nvGrpSpPr>
          <p:cNvPr id="6" name="iŝḻiďê"/>
          <p:cNvGrpSpPr/>
          <p:nvPr/>
        </p:nvGrpSpPr>
        <p:grpSpPr>
          <a:xfrm>
            <a:off x="5961000" y="1136018"/>
            <a:ext cx="5560013" cy="5010908"/>
            <a:chOff x="6896096" y="1569749"/>
            <a:chExt cx="4419615" cy="3983135"/>
          </a:xfrm>
        </p:grpSpPr>
        <p:grpSp>
          <p:nvGrpSpPr>
            <p:cNvPr id="23" name="ïś1ïďe"/>
            <p:cNvGrpSpPr/>
            <p:nvPr/>
          </p:nvGrpSpPr>
          <p:grpSpPr>
            <a:xfrm>
              <a:off x="6896096" y="2780928"/>
              <a:ext cx="4419615" cy="2771956"/>
              <a:chOff x="6896096" y="2780928"/>
              <a:chExt cx="4419615" cy="2771956"/>
            </a:xfrm>
          </p:grpSpPr>
          <p:grpSp>
            <p:nvGrpSpPr>
              <p:cNvPr id="93" name="i$ḻîde"/>
              <p:cNvGrpSpPr/>
              <p:nvPr/>
            </p:nvGrpSpPr>
            <p:grpSpPr>
              <a:xfrm>
                <a:off x="6896096" y="2780928"/>
                <a:ext cx="4419615" cy="2771956"/>
                <a:chOff x="6896096" y="2780928"/>
                <a:chExt cx="4419615" cy="2771956"/>
              </a:xfrm>
            </p:grpSpPr>
            <p:sp>
              <p:nvSpPr>
                <p:cNvPr id="96" name="iṧlïḋê"/>
                <p:cNvSpPr/>
                <p:nvPr/>
              </p:nvSpPr>
              <p:spPr bwMode="auto">
                <a:xfrm>
                  <a:off x="6896096" y="2780928"/>
                  <a:ext cx="4419615" cy="2699913"/>
                </a:xfrm>
                <a:custGeom>
                  <a:avLst/>
                  <a:gdLst>
                    <a:gd name="T0" fmla="*/ 0 w 7891"/>
                    <a:gd name="T1" fmla="*/ 3956 h 4797"/>
                    <a:gd name="T2" fmla="*/ 2655 w 7891"/>
                    <a:gd name="T3" fmla="*/ 2237 h 4797"/>
                    <a:gd name="T4" fmla="*/ 3513 w 7891"/>
                    <a:gd name="T5" fmla="*/ 2965 h 4797"/>
                    <a:gd name="T6" fmla="*/ 5274 w 7891"/>
                    <a:gd name="T7" fmla="*/ 1265 h 4797"/>
                    <a:gd name="T8" fmla="*/ 5728 w 7891"/>
                    <a:gd name="T9" fmla="*/ 1639 h 4797"/>
                    <a:gd name="T10" fmla="*/ 6751 w 7891"/>
                    <a:gd name="T11" fmla="*/ 759 h 4797"/>
                    <a:gd name="T12" fmla="*/ 6560 w 7891"/>
                    <a:gd name="T13" fmla="*/ 807 h 4797"/>
                    <a:gd name="T14" fmla="*/ 6560 w 7891"/>
                    <a:gd name="T15" fmla="*/ 480 h 4797"/>
                    <a:gd name="T16" fmla="*/ 7891 w 7891"/>
                    <a:gd name="T17" fmla="*/ 0 h 4797"/>
                    <a:gd name="T18" fmla="*/ 7891 w 7891"/>
                    <a:gd name="T19" fmla="*/ 327 h 4797"/>
                    <a:gd name="T20" fmla="*/ 7621 w 7891"/>
                    <a:gd name="T21" fmla="*/ 1497 h 4797"/>
                    <a:gd name="T22" fmla="*/ 7163 w 7891"/>
                    <a:gd name="T23" fmla="*/ 1062 h 4797"/>
                    <a:gd name="T24" fmla="*/ 5728 w 7891"/>
                    <a:gd name="T25" fmla="*/ 2480 h 4797"/>
                    <a:gd name="T26" fmla="*/ 5279 w 7891"/>
                    <a:gd name="T27" fmla="*/ 2045 h 4797"/>
                    <a:gd name="T28" fmla="*/ 3626 w 7891"/>
                    <a:gd name="T29" fmla="*/ 3731 h 4797"/>
                    <a:gd name="T30" fmla="*/ 2692 w 7891"/>
                    <a:gd name="T31" fmla="*/ 3067 h 4797"/>
                    <a:gd name="T32" fmla="*/ 515 w 7891"/>
                    <a:gd name="T33" fmla="*/ 4797 h 4797"/>
                    <a:gd name="T34" fmla="*/ 0 w 7891"/>
                    <a:gd name="T35" fmla="*/ 4282 h 4797"/>
                    <a:gd name="T36" fmla="*/ 0 w 7891"/>
                    <a:gd name="T37" fmla="*/ 3956 h 47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891" h="4797">
                      <a:moveTo>
                        <a:pt x="0" y="3956"/>
                      </a:moveTo>
                      <a:lnTo>
                        <a:pt x="2655" y="2237"/>
                      </a:lnTo>
                      <a:lnTo>
                        <a:pt x="3513" y="2965"/>
                      </a:lnTo>
                      <a:lnTo>
                        <a:pt x="5274" y="1265"/>
                      </a:lnTo>
                      <a:lnTo>
                        <a:pt x="5728" y="1639"/>
                      </a:lnTo>
                      <a:lnTo>
                        <a:pt x="6751" y="759"/>
                      </a:lnTo>
                      <a:lnTo>
                        <a:pt x="6560" y="807"/>
                      </a:lnTo>
                      <a:lnTo>
                        <a:pt x="6560" y="480"/>
                      </a:lnTo>
                      <a:lnTo>
                        <a:pt x="7891" y="0"/>
                      </a:lnTo>
                      <a:lnTo>
                        <a:pt x="7891" y="327"/>
                      </a:lnTo>
                      <a:lnTo>
                        <a:pt x="7621" y="1497"/>
                      </a:lnTo>
                      <a:lnTo>
                        <a:pt x="7163" y="1062"/>
                      </a:lnTo>
                      <a:lnTo>
                        <a:pt x="5728" y="2480"/>
                      </a:lnTo>
                      <a:lnTo>
                        <a:pt x="5279" y="2045"/>
                      </a:lnTo>
                      <a:lnTo>
                        <a:pt x="3626" y="3731"/>
                      </a:lnTo>
                      <a:lnTo>
                        <a:pt x="2692" y="3067"/>
                      </a:lnTo>
                      <a:lnTo>
                        <a:pt x="515" y="4797"/>
                      </a:lnTo>
                      <a:lnTo>
                        <a:pt x="0" y="4282"/>
                      </a:lnTo>
                      <a:lnTo>
                        <a:pt x="0" y="3956"/>
                      </a:ln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/>
                </a:p>
              </p:txBody>
            </p:sp>
            <p:sp>
              <p:nvSpPr>
                <p:cNvPr id="97" name="í$ḷïḑé"/>
                <p:cNvSpPr/>
                <p:nvPr/>
              </p:nvSpPr>
              <p:spPr bwMode="auto">
                <a:xfrm>
                  <a:off x="6896096" y="2964975"/>
                  <a:ext cx="4419615" cy="2587909"/>
                </a:xfrm>
                <a:custGeom>
                  <a:avLst/>
                  <a:gdLst>
                    <a:gd name="T0" fmla="*/ 0 w 7891"/>
                    <a:gd name="T1" fmla="*/ 3955 h 4598"/>
                    <a:gd name="T2" fmla="*/ 2655 w 7891"/>
                    <a:gd name="T3" fmla="*/ 2236 h 4598"/>
                    <a:gd name="T4" fmla="*/ 3513 w 7891"/>
                    <a:gd name="T5" fmla="*/ 2964 h 4598"/>
                    <a:gd name="T6" fmla="*/ 5274 w 7891"/>
                    <a:gd name="T7" fmla="*/ 1264 h 4598"/>
                    <a:gd name="T8" fmla="*/ 5728 w 7891"/>
                    <a:gd name="T9" fmla="*/ 1638 h 4598"/>
                    <a:gd name="T10" fmla="*/ 6829 w 7891"/>
                    <a:gd name="T11" fmla="*/ 692 h 4598"/>
                    <a:gd name="T12" fmla="*/ 6560 w 7891"/>
                    <a:gd name="T13" fmla="*/ 480 h 4598"/>
                    <a:gd name="T14" fmla="*/ 7891 w 7891"/>
                    <a:gd name="T15" fmla="*/ 0 h 4598"/>
                    <a:gd name="T16" fmla="*/ 7621 w 7891"/>
                    <a:gd name="T17" fmla="*/ 1496 h 4598"/>
                    <a:gd name="T18" fmla="*/ 7163 w 7891"/>
                    <a:gd name="T19" fmla="*/ 1061 h 4598"/>
                    <a:gd name="T20" fmla="*/ 5728 w 7891"/>
                    <a:gd name="T21" fmla="*/ 2480 h 4598"/>
                    <a:gd name="T22" fmla="*/ 5279 w 7891"/>
                    <a:gd name="T23" fmla="*/ 2045 h 4598"/>
                    <a:gd name="T24" fmla="*/ 3626 w 7891"/>
                    <a:gd name="T25" fmla="*/ 3730 h 4598"/>
                    <a:gd name="T26" fmla="*/ 2621 w 7891"/>
                    <a:gd name="T27" fmla="*/ 2950 h 4598"/>
                    <a:gd name="T28" fmla="*/ 392 w 7891"/>
                    <a:gd name="T29" fmla="*/ 4598 h 4598"/>
                    <a:gd name="T30" fmla="*/ 0 w 7891"/>
                    <a:gd name="T31" fmla="*/ 3955 h 4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891" h="4598">
                      <a:moveTo>
                        <a:pt x="0" y="3955"/>
                      </a:moveTo>
                      <a:lnTo>
                        <a:pt x="2655" y="2236"/>
                      </a:lnTo>
                      <a:lnTo>
                        <a:pt x="3513" y="2964"/>
                      </a:lnTo>
                      <a:lnTo>
                        <a:pt x="5274" y="1264"/>
                      </a:lnTo>
                      <a:lnTo>
                        <a:pt x="5728" y="1638"/>
                      </a:lnTo>
                      <a:lnTo>
                        <a:pt x="6829" y="692"/>
                      </a:lnTo>
                      <a:lnTo>
                        <a:pt x="6560" y="480"/>
                      </a:lnTo>
                      <a:lnTo>
                        <a:pt x="7891" y="0"/>
                      </a:lnTo>
                      <a:lnTo>
                        <a:pt x="7621" y="1496"/>
                      </a:lnTo>
                      <a:lnTo>
                        <a:pt x="7163" y="1061"/>
                      </a:lnTo>
                      <a:lnTo>
                        <a:pt x="5728" y="2480"/>
                      </a:lnTo>
                      <a:lnTo>
                        <a:pt x="5279" y="2045"/>
                      </a:lnTo>
                      <a:lnTo>
                        <a:pt x="3626" y="3730"/>
                      </a:lnTo>
                      <a:lnTo>
                        <a:pt x="2621" y="2950"/>
                      </a:lnTo>
                      <a:lnTo>
                        <a:pt x="392" y="4598"/>
                      </a:lnTo>
                      <a:lnTo>
                        <a:pt x="0" y="395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/>
                </a:p>
              </p:txBody>
            </p:sp>
          </p:grpSp>
          <p:sp>
            <p:nvSpPr>
              <p:cNvPr id="94" name="íŝľíḓè"/>
              <p:cNvSpPr/>
              <p:nvPr/>
            </p:nvSpPr>
            <p:spPr bwMode="auto">
              <a:xfrm>
                <a:off x="9602417" y="3274533"/>
                <a:ext cx="1110644" cy="552703"/>
              </a:xfrm>
              <a:custGeom>
                <a:avLst/>
                <a:gdLst>
                  <a:gd name="T0" fmla="*/ 0 w 839"/>
                  <a:gd name="T1" fmla="*/ 394 h 415"/>
                  <a:gd name="T2" fmla="*/ 205 w 839"/>
                  <a:gd name="T3" fmla="*/ 190 h 415"/>
                  <a:gd name="T4" fmla="*/ 379 w 839"/>
                  <a:gd name="T5" fmla="*/ 343 h 415"/>
                  <a:gd name="T6" fmla="*/ 770 w 839"/>
                  <a:gd name="T7" fmla="*/ 0 h 415"/>
                  <a:gd name="T8" fmla="*/ 839 w 839"/>
                  <a:gd name="T9" fmla="*/ 54 h 415"/>
                  <a:gd name="T10" fmla="*/ 379 w 839"/>
                  <a:gd name="T11" fmla="*/ 415 h 415"/>
                  <a:gd name="T12" fmla="*/ 187 w 839"/>
                  <a:gd name="T13" fmla="*/ 275 h 415"/>
                  <a:gd name="T14" fmla="*/ 0 w 839"/>
                  <a:gd name="T15" fmla="*/ 394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9" h="415">
                    <a:moveTo>
                      <a:pt x="0" y="394"/>
                    </a:moveTo>
                    <a:cubicBezTo>
                      <a:pt x="0" y="394"/>
                      <a:pt x="184" y="184"/>
                      <a:pt x="205" y="190"/>
                    </a:cubicBezTo>
                    <a:cubicBezTo>
                      <a:pt x="225" y="195"/>
                      <a:pt x="353" y="366"/>
                      <a:pt x="379" y="343"/>
                    </a:cubicBezTo>
                    <a:cubicBezTo>
                      <a:pt x="406" y="320"/>
                      <a:pt x="770" y="0"/>
                      <a:pt x="770" y="0"/>
                    </a:cubicBezTo>
                    <a:cubicBezTo>
                      <a:pt x="839" y="54"/>
                      <a:pt x="839" y="54"/>
                      <a:pt x="839" y="54"/>
                    </a:cubicBezTo>
                    <a:cubicBezTo>
                      <a:pt x="839" y="54"/>
                      <a:pt x="429" y="390"/>
                      <a:pt x="379" y="415"/>
                    </a:cubicBezTo>
                    <a:cubicBezTo>
                      <a:pt x="379" y="415"/>
                      <a:pt x="217" y="271"/>
                      <a:pt x="187" y="275"/>
                    </a:cubicBezTo>
                    <a:cubicBezTo>
                      <a:pt x="157" y="279"/>
                      <a:pt x="38" y="407"/>
                      <a:pt x="0" y="394"/>
                    </a:cubicBezTo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95" name="îṡľíḋê"/>
              <p:cNvSpPr/>
              <p:nvPr/>
            </p:nvSpPr>
            <p:spPr bwMode="auto">
              <a:xfrm>
                <a:off x="10570240" y="2996493"/>
                <a:ext cx="246436" cy="181233"/>
              </a:xfrm>
              <a:custGeom>
                <a:avLst/>
                <a:gdLst>
                  <a:gd name="T0" fmla="*/ 0 w 186"/>
                  <a:gd name="T1" fmla="*/ 136 h 136"/>
                  <a:gd name="T2" fmla="*/ 182 w 186"/>
                  <a:gd name="T3" fmla="*/ 43 h 136"/>
                  <a:gd name="T4" fmla="*/ 0 w 186"/>
                  <a:gd name="T5" fmla="*/ 41 h 136"/>
                  <a:gd name="T6" fmla="*/ 0 w 186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6" h="136">
                    <a:moveTo>
                      <a:pt x="0" y="136"/>
                    </a:moveTo>
                    <a:cubicBezTo>
                      <a:pt x="0" y="136"/>
                      <a:pt x="186" y="87"/>
                      <a:pt x="182" y="43"/>
                    </a:cubicBezTo>
                    <a:cubicBezTo>
                      <a:pt x="178" y="0"/>
                      <a:pt x="0" y="41"/>
                      <a:pt x="0" y="41"/>
                    </a:cubicBezTo>
                    <a:lnTo>
                      <a:pt x="0" y="13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</p:grpSp>
        <p:sp>
          <p:nvSpPr>
            <p:cNvPr id="24" name="îṣlîḋé"/>
            <p:cNvSpPr/>
            <p:nvPr/>
          </p:nvSpPr>
          <p:spPr bwMode="auto">
            <a:xfrm>
              <a:off x="8831742" y="3864382"/>
              <a:ext cx="525358" cy="475032"/>
            </a:xfrm>
            <a:custGeom>
              <a:avLst/>
              <a:gdLst>
                <a:gd name="T0" fmla="*/ 428 w 938"/>
                <a:gd name="T1" fmla="*/ 844 h 844"/>
                <a:gd name="T2" fmla="*/ 0 w 938"/>
                <a:gd name="T3" fmla="*/ 782 h 844"/>
                <a:gd name="T4" fmla="*/ 324 w 938"/>
                <a:gd name="T5" fmla="*/ 648 h 844"/>
                <a:gd name="T6" fmla="*/ 194 w 938"/>
                <a:gd name="T7" fmla="*/ 203 h 844"/>
                <a:gd name="T8" fmla="*/ 508 w 938"/>
                <a:gd name="T9" fmla="*/ 451 h 844"/>
                <a:gd name="T10" fmla="*/ 551 w 938"/>
                <a:gd name="T11" fmla="*/ 0 h 844"/>
                <a:gd name="T12" fmla="*/ 655 w 938"/>
                <a:gd name="T13" fmla="*/ 340 h 844"/>
                <a:gd name="T14" fmla="*/ 938 w 938"/>
                <a:gd name="T15" fmla="*/ 0 h 844"/>
                <a:gd name="T16" fmla="*/ 794 w 938"/>
                <a:gd name="T17" fmla="*/ 527 h 844"/>
                <a:gd name="T18" fmla="*/ 428 w 938"/>
                <a:gd name="T1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8" h="844">
                  <a:moveTo>
                    <a:pt x="428" y="844"/>
                  </a:moveTo>
                  <a:lnTo>
                    <a:pt x="0" y="782"/>
                  </a:lnTo>
                  <a:lnTo>
                    <a:pt x="324" y="648"/>
                  </a:lnTo>
                  <a:lnTo>
                    <a:pt x="194" y="203"/>
                  </a:lnTo>
                  <a:lnTo>
                    <a:pt x="508" y="451"/>
                  </a:lnTo>
                  <a:lnTo>
                    <a:pt x="551" y="0"/>
                  </a:lnTo>
                  <a:lnTo>
                    <a:pt x="655" y="340"/>
                  </a:lnTo>
                  <a:lnTo>
                    <a:pt x="938" y="0"/>
                  </a:lnTo>
                  <a:lnTo>
                    <a:pt x="794" y="527"/>
                  </a:lnTo>
                  <a:lnTo>
                    <a:pt x="428" y="84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25" name="ïṧ1idê"/>
            <p:cNvSpPr/>
            <p:nvPr/>
          </p:nvSpPr>
          <p:spPr bwMode="auto">
            <a:xfrm>
              <a:off x="7608521" y="3568895"/>
              <a:ext cx="1278670" cy="468278"/>
            </a:xfrm>
            <a:custGeom>
              <a:avLst/>
              <a:gdLst>
                <a:gd name="T0" fmla="*/ 0 w 966"/>
                <a:gd name="T1" fmla="*/ 352 h 352"/>
                <a:gd name="T2" fmla="*/ 966 w 966"/>
                <a:gd name="T3" fmla="*/ 276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6" h="352">
                  <a:moveTo>
                    <a:pt x="0" y="352"/>
                  </a:moveTo>
                  <a:cubicBezTo>
                    <a:pt x="539" y="0"/>
                    <a:pt x="805" y="152"/>
                    <a:pt x="966" y="276"/>
                  </a:cubicBezTo>
                </a:path>
              </a:pathLst>
            </a:custGeom>
            <a:noFill/>
            <a:ln w="44450" cap="flat">
              <a:solidFill>
                <a:schemeClr val="tx2">
                  <a:lumMod val="40000"/>
                  <a:lumOff val="6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26" name="íš1idê"/>
            <p:cNvSpPr/>
            <p:nvPr/>
          </p:nvSpPr>
          <p:spPr bwMode="auto">
            <a:xfrm>
              <a:off x="8887191" y="3338696"/>
              <a:ext cx="259879" cy="544260"/>
            </a:xfrm>
            <a:custGeom>
              <a:avLst/>
              <a:gdLst>
                <a:gd name="T0" fmla="*/ 56 w 196"/>
                <a:gd name="T1" fmla="*/ 409 h 409"/>
                <a:gd name="T2" fmla="*/ 196 w 196"/>
                <a:gd name="T3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409">
                  <a:moveTo>
                    <a:pt x="56" y="409"/>
                  </a:moveTo>
                  <a:cubicBezTo>
                    <a:pt x="0" y="227"/>
                    <a:pt x="131" y="62"/>
                    <a:pt x="196" y="0"/>
                  </a:cubicBezTo>
                </a:path>
              </a:pathLst>
            </a:custGeom>
            <a:noFill/>
            <a:ln w="44450" cap="flat">
              <a:solidFill>
                <a:schemeClr val="tx2">
                  <a:lumMod val="40000"/>
                  <a:lumOff val="6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27" name="isliḑé"/>
            <p:cNvSpPr/>
            <p:nvPr/>
          </p:nvSpPr>
          <p:spPr bwMode="auto">
            <a:xfrm>
              <a:off x="9708891" y="2379057"/>
              <a:ext cx="408475" cy="274401"/>
            </a:xfrm>
            <a:custGeom>
              <a:avLst/>
              <a:gdLst>
                <a:gd name="T0" fmla="*/ 0 w 249"/>
                <a:gd name="T1" fmla="*/ 0 h 167"/>
                <a:gd name="T2" fmla="*/ 249 w 249"/>
                <a:gd name="T3" fmla="*/ 109 h 167"/>
                <a:gd name="T4" fmla="*/ 171 w 249"/>
                <a:gd name="T5" fmla="*/ 142 h 167"/>
                <a:gd name="T6" fmla="*/ 0 w 249"/>
                <a:gd name="T7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" h="167">
                  <a:moveTo>
                    <a:pt x="0" y="0"/>
                  </a:moveTo>
                  <a:cubicBezTo>
                    <a:pt x="0" y="0"/>
                    <a:pt x="187" y="44"/>
                    <a:pt x="249" y="109"/>
                  </a:cubicBezTo>
                  <a:cubicBezTo>
                    <a:pt x="249" y="109"/>
                    <a:pt x="210" y="167"/>
                    <a:pt x="171" y="142"/>
                  </a:cubicBezTo>
                  <a:cubicBezTo>
                    <a:pt x="132" y="117"/>
                    <a:pt x="0" y="28"/>
                    <a:pt x="0" y="0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28" name="îŝļídê"/>
            <p:cNvSpPr/>
            <p:nvPr/>
          </p:nvSpPr>
          <p:spPr bwMode="auto">
            <a:xfrm>
              <a:off x="9562312" y="2160926"/>
              <a:ext cx="297325" cy="272316"/>
            </a:xfrm>
            <a:custGeom>
              <a:avLst/>
              <a:gdLst>
                <a:gd name="T0" fmla="*/ 0 w 181"/>
                <a:gd name="T1" fmla="*/ 136 h 166"/>
                <a:gd name="T2" fmla="*/ 27 w 181"/>
                <a:gd name="T3" fmla="*/ 53 h 166"/>
                <a:gd name="T4" fmla="*/ 114 w 181"/>
                <a:gd name="T5" fmla="*/ 0 h 166"/>
                <a:gd name="T6" fmla="*/ 181 w 181"/>
                <a:gd name="T7" fmla="*/ 103 h 166"/>
                <a:gd name="T8" fmla="*/ 69 w 181"/>
                <a:gd name="T9" fmla="*/ 162 h 166"/>
                <a:gd name="T10" fmla="*/ 0 w 181"/>
                <a:gd name="T11" fmla="*/ 13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66">
                  <a:moveTo>
                    <a:pt x="0" y="136"/>
                  </a:moveTo>
                  <a:cubicBezTo>
                    <a:pt x="0" y="136"/>
                    <a:pt x="7" y="76"/>
                    <a:pt x="27" y="53"/>
                  </a:cubicBezTo>
                  <a:cubicBezTo>
                    <a:pt x="47" y="30"/>
                    <a:pt x="114" y="0"/>
                    <a:pt x="114" y="0"/>
                  </a:cubicBezTo>
                  <a:cubicBezTo>
                    <a:pt x="114" y="0"/>
                    <a:pt x="167" y="75"/>
                    <a:pt x="181" y="103"/>
                  </a:cubicBezTo>
                  <a:cubicBezTo>
                    <a:pt x="181" y="103"/>
                    <a:pt x="106" y="157"/>
                    <a:pt x="69" y="162"/>
                  </a:cubicBezTo>
                  <a:cubicBezTo>
                    <a:pt x="32" y="166"/>
                    <a:pt x="0" y="136"/>
                    <a:pt x="0" y="136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29" name="íṥľíḍé"/>
            <p:cNvSpPr/>
            <p:nvPr/>
          </p:nvSpPr>
          <p:spPr bwMode="auto">
            <a:xfrm>
              <a:off x="9600520" y="2178988"/>
              <a:ext cx="218131" cy="200069"/>
            </a:xfrm>
            <a:custGeom>
              <a:avLst/>
              <a:gdLst>
                <a:gd name="T0" fmla="*/ 0 w 133"/>
                <a:gd name="T1" fmla="*/ 100 h 122"/>
                <a:gd name="T2" fmla="*/ 20 w 133"/>
                <a:gd name="T3" fmla="*/ 39 h 122"/>
                <a:gd name="T4" fmla="*/ 83 w 133"/>
                <a:gd name="T5" fmla="*/ 0 h 122"/>
                <a:gd name="T6" fmla="*/ 133 w 133"/>
                <a:gd name="T7" fmla="*/ 75 h 122"/>
                <a:gd name="T8" fmla="*/ 51 w 133"/>
                <a:gd name="T9" fmla="*/ 119 h 122"/>
                <a:gd name="T10" fmla="*/ 0 w 133"/>
                <a:gd name="T11" fmla="*/ 10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122">
                  <a:moveTo>
                    <a:pt x="0" y="100"/>
                  </a:moveTo>
                  <a:cubicBezTo>
                    <a:pt x="0" y="100"/>
                    <a:pt x="5" y="56"/>
                    <a:pt x="20" y="39"/>
                  </a:cubicBezTo>
                  <a:cubicBezTo>
                    <a:pt x="35" y="22"/>
                    <a:pt x="83" y="0"/>
                    <a:pt x="83" y="0"/>
                  </a:cubicBezTo>
                  <a:cubicBezTo>
                    <a:pt x="83" y="0"/>
                    <a:pt x="122" y="55"/>
                    <a:pt x="133" y="75"/>
                  </a:cubicBezTo>
                  <a:cubicBezTo>
                    <a:pt x="133" y="75"/>
                    <a:pt x="77" y="115"/>
                    <a:pt x="51" y="119"/>
                  </a:cubicBezTo>
                  <a:cubicBezTo>
                    <a:pt x="24" y="122"/>
                    <a:pt x="0" y="100"/>
                    <a:pt x="0" y="100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30" name="îŝḻïďê"/>
            <p:cNvSpPr/>
            <p:nvPr/>
          </p:nvSpPr>
          <p:spPr bwMode="auto">
            <a:xfrm>
              <a:off x="9687356" y="2192187"/>
              <a:ext cx="125043" cy="168808"/>
            </a:xfrm>
            <a:custGeom>
              <a:avLst/>
              <a:gdLst>
                <a:gd name="T0" fmla="*/ 0 w 76"/>
                <a:gd name="T1" fmla="*/ 0 h 103"/>
                <a:gd name="T2" fmla="*/ 76 w 76"/>
                <a:gd name="T3" fmla="*/ 103 h 103"/>
                <a:gd name="T4" fmla="*/ 0 w 76"/>
                <a:gd name="T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" h="103">
                  <a:moveTo>
                    <a:pt x="0" y="0"/>
                  </a:moveTo>
                  <a:cubicBezTo>
                    <a:pt x="0" y="0"/>
                    <a:pt x="53" y="82"/>
                    <a:pt x="76" y="103"/>
                  </a:cubicBezTo>
                  <a:cubicBezTo>
                    <a:pt x="76" y="103"/>
                    <a:pt x="12" y="5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31" name="îśļîďê"/>
            <p:cNvSpPr/>
            <p:nvPr/>
          </p:nvSpPr>
          <p:spPr bwMode="auto">
            <a:xfrm>
              <a:off x="8919034" y="3277284"/>
              <a:ext cx="605765" cy="606460"/>
            </a:xfrm>
            <a:custGeom>
              <a:avLst/>
              <a:gdLst>
                <a:gd name="T0" fmla="*/ 362 w 369"/>
                <a:gd name="T1" fmla="*/ 198 h 369"/>
                <a:gd name="T2" fmla="*/ 172 w 369"/>
                <a:gd name="T3" fmla="*/ 362 h 369"/>
                <a:gd name="T4" fmla="*/ 8 w 369"/>
                <a:gd name="T5" fmla="*/ 172 h 369"/>
                <a:gd name="T6" fmla="*/ 198 w 369"/>
                <a:gd name="T7" fmla="*/ 8 h 369"/>
                <a:gd name="T8" fmla="*/ 362 w 369"/>
                <a:gd name="T9" fmla="*/ 198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" h="369">
                  <a:moveTo>
                    <a:pt x="362" y="198"/>
                  </a:moveTo>
                  <a:cubicBezTo>
                    <a:pt x="355" y="296"/>
                    <a:pt x="269" y="369"/>
                    <a:pt x="172" y="362"/>
                  </a:cubicBezTo>
                  <a:cubicBezTo>
                    <a:pt x="74" y="355"/>
                    <a:pt x="0" y="270"/>
                    <a:pt x="8" y="172"/>
                  </a:cubicBezTo>
                  <a:cubicBezTo>
                    <a:pt x="15" y="74"/>
                    <a:pt x="100" y="0"/>
                    <a:pt x="198" y="8"/>
                  </a:cubicBezTo>
                  <a:cubicBezTo>
                    <a:pt x="296" y="15"/>
                    <a:pt x="369" y="100"/>
                    <a:pt x="362" y="198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32" name="íṡlîḍe"/>
            <p:cNvSpPr/>
            <p:nvPr/>
          </p:nvSpPr>
          <p:spPr bwMode="auto">
            <a:xfrm>
              <a:off x="8997533" y="3356479"/>
              <a:ext cx="450156" cy="450156"/>
            </a:xfrm>
            <a:custGeom>
              <a:avLst/>
              <a:gdLst>
                <a:gd name="T0" fmla="*/ 268 w 274"/>
                <a:gd name="T1" fmla="*/ 147 h 274"/>
                <a:gd name="T2" fmla="*/ 127 w 274"/>
                <a:gd name="T3" fmla="*/ 268 h 274"/>
                <a:gd name="T4" fmla="*/ 5 w 274"/>
                <a:gd name="T5" fmla="*/ 127 h 274"/>
                <a:gd name="T6" fmla="*/ 147 w 274"/>
                <a:gd name="T7" fmla="*/ 5 h 274"/>
                <a:gd name="T8" fmla="*/ 268 w 274"/>
                <a:gd name="T9" fmla="*/ 147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274">
                  <a:moveTo>
                    <a:pt x="268" y="147"/>
                  </a:moveTo>
                  <a:cubicBezTo>
                    <a:pt x="263" y="219"/>
                    <a:pt x="200" y="274"/>
                    <a:pt x="127" y="268"/>
                  </a:cubicBezTo>
                  <a:cubicBezTo>
                    <a:pt x="54" y="263"/>
                    <a:pt x="0" y="200"/>
                    <a:pt x="5" y="127"/>
                  </a:cubicBezTo>
                  <a:cubicBezTo>
                    <a:pt x="11" y="54"/>
                    <a:pt x="74" y="0"/>
                    <a:pt x="147" y="5"/>
                  </a:cubicBezTo>
                  <a:cubicBezTo>
                    <a:pt x="219" y="11"/>
                    <a:pt x="274" y="74"/>
                    <a:pt x="268" y="147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33" name="îṩ1îdé"/>
            <p:cNvSpPr/>
            <p:nvPr/>
          </p:nvSpPr>
          <p:spPr bwMode="auto">
            <a:xfrm>
              <a:off x="9028794" y="3389129"/>
              <a:ext cx="385550" cy="384161"/>
            </a:xfrm>
            <a:custGeom>
              <a:avLst/>
              <a:gdLst>
                <a:gd name="T0" fmla="*/ 231 w 235"/>
                <a:gd name="T1" fmla="*/ 125 h 234"/>
                <a:gd name="T2" fmla="*/ 109 w 235"/>
                <a:gd name="T3" fmla="*/ 230 h 234"/>
                <a:gd name="T4" fmla="*/ 5 w 235"/>
                <a:gd name="T5" fmla="*/ 108 h 234"/>
                <a:gd name="T6" fmla="*/ 126 w 235"/>
                <a:gd name="T7" fmla="*/ 4 h 234"/>
                <a:gd name="T8" fmla="*/ 231 w 235"/>
                <a:gd name="T9" fmla="*/ 125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4">
                  <a:moveTo>
                    <a:pt x="231" y="125"/>
                  </a:moveTo>
                  <a:cubicBezTo>
                    <a:pt x="226" y="188"/>
                    <a:pt x="172" y="234"/>
                    <a:pt x="109" y="230"/>
                  </a:cubicBezTo>
                  <a:cubicBezTo>
                    <a:pt x="47" y="225"/>
                    <a:pt x="0" y="171"/>
                    <a:pt x="5" y="108"/>
                  </a:cubicBezTo>
                  <a:cubicBezTo>
                    <a:pt x="10" y="46"/>
                    <a:pt x="64" y="0"/>
                    <a:pt x="126" y="4"/>
                  </a:cubicBezTo>
                  <a:cubicBezTo>
                    <a:pt x="189" y="9"/>
                    <a:pt x="235" y="63"/>
                    <a:pt x="231" y="125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34" name="iṥḷiḓé"/>
            <p:cNvSpPr/>
            <p:nvPr/>
          </p:nvSpPr>
          <p:spPr bwMode="auto">
            <a:xfrm>
              <a:off x="9150364" y="3509309"/>
              <a:ext cx="144494" cy="144494"/>
            </a:xfrm>
            <a:custGeom>
              <a:avLst/>
              <a:gdLst>
                <a:gd name="T0" fmla="*/ 86 w 88"/>
                <a:gd name="T1" fmla="*/ 47 h 88"/>
                <a:gd name="T2" fmla="*/ 41 w 88"/>
                <a:gd name="T3" fmla="*/ 86 h 88"/>
                <a:gd name="T4" fmla="*/ 2 w 88"/>
                <a:gd name="T5" fmla="*/ 41 h 88"/>
                <a:gd name="T6" fmla="*/ 47 w 88"/>
                <a:gd name="T7" fmla="*/ 2 h 88"/>
                <a:gd name="T8" fmla="*/ 86 w 88"/>
                <a:gd name="T9" fmla="*/ 4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8">
                  <a:moveTo>
                    <a:pt x="86" y="47"/>
                  </a:moveTo>
                  <a:cubicBezTo>
                    <a:pt x="84" y="70"/>
                    <a:pt x="64" y="88"/>
                    <a:pt x="41" y="86"/>
                  </a:cubicBezTo>
                  <a:cubicBezTo>
                    <a:pt x="17" y="84"/>
                    <a:pt x="0" y="64"/>
                    <a:pt x="2" y="41"/>
                  </a:cubicBezTo>
                  <a:cubicBezTo>
                    <a:pt x="3" y="17"/>
                    <a:pt x="24" y="0"/>
                    <a:pt x="47" y="2"/>
                  </a:cubicBezTo>
                  <a:cubicBezTo>
                    <a:pt x="70" y="3"/>
                    <a:pt x="88" y="24"/>
                    <a:pt x="86" y="47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35" name="íSľîḑè"/>
            <p:cNvSpPr/>
            <p:nvPr/>
          </p:nvSpPr>
          <p:spPr bwMode="auto">
            <a:xfrm>
              <a:off x="9050329" y="3396076"/>
              <a:ext cx="204932" cy="209795"/>
            </a:xfrm>
            <a:custGeom>
              <a:avLst/>
              <a:gdLst>
                <a:gd name="T0" fmla="*/ 0 w 295"/>
                <a:gd name="T1" fmla="*/ 59 h 302"/>
                <a:gd name="T2" fmla="*/ 231 w 295"/>
                <a:gd name="T3" fmla="*/ 302 h 302"/>
                <a:gd name="T4" fmla="*/ 295 w 295"/>
                <a:gd name="T5" fmla="*/ 248 h 302"/>
                <a:gd name="T6" fmla="*/ 71 w 295"/>
                <a:gd name="T7" fmla="*/ 0 h 302"/>
                <a:gd name="T8" fmla="*/ 0 w 295"/>
                <a:gd name="T9" fmla="*/ 59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302">
                  <a:moveTo>
                    <a:pt x="0" y="59"/>
                  </a:moveTo>
                  <a:lnTo>
                    <a:pt x="231" y="302"/>
                  </a:lnTo>
                  <a:lnTo>
                    <a:pt x="295" y="248"/>
                  </a:lnTo>
                  <a:lnTo>
                    <a:pt x="71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36" name="ïS1íḍè"/>
            <p:cNvSpPr/>
            <p:nvPr/>
          </p:nvSpPr>
          <p:spPr bwMode="auto">
            <a:xfrm>
              <a:off x="9181625" y="3540570"/>
              <a:ext cx="81973" cy="81973"/>
            </a:xfrm>
            <a:custGeom>
              <a:avLst/>
              <a:gdLst>
                <a:gd name="T0" fmla="*/ 49 w 50"/>
                <a:gd name="T1" fmla="*/ 27 h 50"/>
                <a:gd name="T2" fmla="*/ 23 w 50"/>
                <a:gd name="T3" fmla="*/ 49 h 50"/>
                <a:gd name="T4" fmla="*/ 1 w 50"/>
                <a:gd name="T5" fmla="*/ 23 h 50"/>
                <a:gd name="T6" fmla="*/ 27 w 50"/>
                <a:gd name="T7" fmla="*/ 1 h 50"/>
                <a:gd name="T8" fmla="*/ 49 w 50"/>
                <a:gd name="T9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49" y="27"/>
                  </a:moveTo>
                  <a:cubicBezTo>
                    <a:pt x="48" y="40"/>
                    <a:pt x="36" y="50"/>
                    <a:pt x="23" y="49"/>
                  </a:cubicBezTo>
                  <a:cubicBezTo>
                    <a:pt x="10" y="48"/>
                    <a:pt x="0" y="36"/>
                    <a:pt x="1" y="23"/>
                  </a:cubicBezTo>
                  <a:cubicBezTo>
                    <a:pt x="2" y="10"/>
                    <a:pt x="13" y="0"/>
                    <a:pt x="27" y="1"/>
                  </a:cubicBezTo>
                  <a:cubicBezTo>
                    <a:pt x="40" y="2"/>
                    <a:pt x="50" y="13"/>
                    <a:pt x="49" y="27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37" name="işḷïdê"/>
            <p:cNvSpPr/>
            <p:nvPr/>
          </p:nvSpPr>
          <p:spPr bwMode="auto">
            <a:xfrm>
              <a:off x="10035393" y="2471450"/>
              <a:ext cx="604376" cy="605765"/>
            </a:xfrm>
            <a:custGeom>
              <a:avLst/>
              <a:gdLst>
                <a:gd name="T0" fmla="*/ 361 w 368"/>
                <a:gd name="T1" fmla="*/ 198 h 369"/>
                <a:gd name="T2" fmla="*/ 171 w 368"/>
                <a:gd name="T3" fmla="*/ 362 h 369"/>
                <a:gd name="T4" fmla="*/ 7 w 368"/>
                <a:gd name="T5" fmla="*/ 171 h 369"/>
                <a:gd name="T6" fmla="*/ 197 w 368"/>
                <a:gd name="T7" fmla="*/ 7 h 369"/>
                <a:gd name="T8" fmla="*/ 361 w 368"/>
                <a:gd name="T9" fmla="*/ 198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69">
                  <a:moveTo>
                    <a:pt x="361" y="198"/>
                  </a:moveTo>
                  <a:cubicBezTo>
                    <a:pt x="354" y="295"/>
                    <a:pt x="269" y="369"/>
                    <a:pt x="171" y="362"/>
                  </a:cubicBezTo>
                  <a:cubicBezTo>
                    <a:pt x="73" y="354"/>
                    <a:pt x="0" y="269"/>
                    <a:pt x="7" y="171"/>
                  </a:cubicBezTo>
                  <a:cubicBezTo>
                    <a:pt x="14" y="73"/>
                    <a:pt x="99" y="0"/>
                    <a:pt x="197" y="7"/>
                  </a:cubicBezTo>
                  <a:cubicBezTo>
                    <a:pt x="295" y="15"/>
                    <a:pt x="368" y="100"/>
                    <a:pt x="361" y="198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38" name="îṧ1íḓê"/>
            <p:cNvSpPr/>
            <p:nvPr/>
          </p:nvSpPr>
          <p:spPr bwMode="auto">
            <a:xfrm>
              <a:off x="10112503" y="2548560"/>
              <a:ext cx="450156" cy="450156"/>
            </a:xfrm>
            <a:custGeom>
              <a:avLst/>
              <a:gdLst>
                <a:gd name="T0" fmla="*/ 269 w 274"/>
                <a:gd name="T1" fmla="*/ 147 h 274"/>
                <a:gd name="T2" fmla="*/ 127 w 274"/>
                <a:gd name="T3" fmla="*/ 269 h 274"/>
                <a:gd name="T4" fmla="*/ 6 w 274"/>
                <a:gd name="T5" fmla="*/ 128 h 274"/>
                <a:gd name="T6" fmla="*/ 147 w 274"/>
                <a:gd name="T7" fmla="*/ 6 h 274"/>
                <a:gd name="T8" fmla="*/ 269 w 274"/>
                <a:gd name="T9" fmla="*/ 147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274">
                  <a:moveTo>
                    <a:pt x="269" y="147"/>
                  </a:moveTo>
                  <a:cubicBezTo>
                    <a:pt x="263" y="220"/>
                    <a:pt x="200" y="274"/>
                    <a:pt x="127" y="269"/>
                  </a:cubicBezTo>
                  <a:cubicBezTo>
                    <a:pt x="55" y="263"/>
                    <a:pt x="0" y="200"/>
                    <a:pt x="6" y="128"/>
                  </a:cubicBezTo>
                  <a:cubicBezTo>
                    <a:pt x="11" y="55"/>
                    <a:pt x="74" y="0"/>
                    <a:pt x="147" y="6"/>
                  </a:cubicBezTo>
                  <a:cubicBezTo>
                    <a:pt x="219" y="11"/>
                    <a:pt x="274" y="75"/>
                    <a:pt x="269" y="147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39" name="ísḷíḓè"/>
            <p:cNvSpPr/>
            <p:nvPr/>
          </p:nvSpPr>
          <p:spPr bwMode="auto">
            <a:xfrm>
              <a:off x="10145848" y="2581210"/>
              <a:ext cx="384161" cy="386245"/>
            </a:xfrm>
            <a:custGeom>
              <a:avLst/>
              <a:gdLst>
                <a:gd name="T0" fmla="*/ 230 w 234"/>
                <a:gd name="T1" fmla="*/ 126 h 235"/>
                <a:gd name="T2" fmla="*/ 109 w 234"/>
                <a:gd name="T3" fmla="*/ 230 h 235"/>
                <a:gd name="T4" fmla="*/ 4 w 234"/>
                <a:gd name="T5" fmla="*/ 109 h 235"/>
                <a:gd name="T6" fmla="*/ 125 w 234"/>
                <a:gd name="T7" fmla="*/ 5 h 235"/>
                <a:gd name="T8" fmla="*/ 230 w 234"/>
                <a:gd name="T9" fmla="*/ 126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235">
                  <a:moveTo>
                    <a:pt x="230" y="126"/>
                  </a:moveTo>
                  <a:cubicBezTo>
                    <a:pt x="225" y="188"/>
                    <a:pt x="171" y="235"/>
                    <a:pt x="109" y="230"/>
                  </a:cubicBezTo>
                  <a:cubicBezTo>
                    <a:pt x="46" y="225"/>
                    <a:pt x="0" y="171"/>
                    <a:pt x="4" y="109"/>
                  </a:cubicBezTo>
                  <a:cubicBezTo>
                    <a:pt x="9" y="47"/>
                    <a:pt x="63" y="0"/>
                    <a:pt x="125" y="5"/>
                  </a:cubicBezTo>
                  <a:cubicBezTo>
                    <a:pt x="188" y="9"/>
                    <a:pt x="234" y="64"/>
                    <a:pt x="230" y="126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40" name="iṡļiḋê"/>
            <p:cNvSpPr/>
            <p:nvPr/>
          </p:nvSpPr>
          <p:spPr bwMode="auto">
            <a:xfrm>
              <a:off x="10265333" y="2701391"/>
              <a:ext cx="144494" cy="144494"/>
            </a:xfrm>
            <a:custGeom>
              <a:avLst/>
              <a:gdLst>
                <a:gd name="T0" fmla="*/ 86 w 88"/>
                <a:gd name="T1" fmla="*/ 48 h 88"/>
                <a:gd name="T2" fmla="*/ 41 w 88"/>
                <a:gd name="T3" fmla="*/ 87 h 88"/>
                <a:gd name="T4" fmla="*/ 2 w 88"/>
                <a:gd name="T5" fmla="*/ 41 h 88"/>
                <a:gd name="T6" fmla="*/ 47 w 88"/>
                <a:gd name="T7" fmla="*/ 2 h 88"/>
                <a:gd name="T8" fmla="*/ 86 w 88"/>
                <a:gd name="T9" fmla="*/ 4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8">
                  <a:moveTo>
                    <a:pt x="86" y="48"/>
                  </a:moveTo>
                  <a:cubicBezTo>
                    <a:pt x="85" y="71"/>
                    <a:pt x="64" y="88"/>
                    <a:pt x="41" y="87"/>
                  </a:cubicBezTo>
                  <a:cubicBezTo>
                    <a:pt x="18" y="85"/>
                    <a:pt x="0" y="65"/>
                    <a:pt x="2" y="41"/>
                  </a:cubicBezTo>
                  <a:cubicBezTo>
                    <a:pt x="3" y="18"/>
                    <a:pt x="24" y="0"/>
                    <a:pt x="47" y="2"/>
                  </a:cubicBezTo>
                  <a:cubicBezTo>
                    <a:pt x="71" y="4"/>
                    <a:pt x="88" y="24"/>
                    <a:pt x="86" y="48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41" name="íšḻïḑè"/>
            <p:cNvSpPr/>
            <p:nvPr/>
          </p:nvSpPr>
          <p:spPr bwMode="auto">
            <a:xfrm>
              <a:off x="10166688" y="2589546"/>
              <a:ext cx="203543" cy="209795"/>
            </a:xfrm>
            <a:custGeom>
              <a:avLst/>
              <a:gdLst>
                <a:gd name="T0" fmla="*/ 0 w 293"/>
                <a:gd name="T1" fmla="*/ 59 h 302"/>
                <a:gd name="T2" fmla="*/ 230 w 293"/>
                <a:gd name="T3" fmla="*/ 302 h 302"/>
                <a:gd name="T4" fmla="*/ 293 w 293"/>
                <a:gd name="T5" fmla="*/ 248 h 302"/>
                <a:gd name="T6" fmla="*/ 71 w 293"/>
                <a:gd name="T7" fmla="*/ 0 h 302"/>
                <a:gd name="T8" fmla="*/ 0 w 293"/>
                <a:gd name="T9" fmla="*/ 59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302">
                  <a:moveTo>
                    <a:pt x="0" y="59"/>
                  </a:moveTo>
                  <a:lnTo>
                    <a:pt x="230" y="302"/>
                  </a:lnTo>
                  <a:lnTo>
                    <a:pt x="293" y="248"/>
                  </a:lnTo>
                  <a:lnTo>
                    <a:pt x="71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42" name="i$1ïḍe"/>
            <p:cNvSpPr/>
            <p:nvPr/>
          </p:nvSpPr>
          <p:spPr bwMode="auto">
            <a:xfrm>
              <a:off x="10296594" y="2732651"/>
              <a:ext cx="81973" cy="81973"/>
            </a:xfrm>
            <a:custGeom>
              <a:avLst/>
              <a:gdLst>
                <a:gd name="T0" fmla="*/ 49 w 50"/>
                <a:gd name="T1" fmla="*/ 27 h 50"/>
                <a:gd name="T2" fmla="*/ 23 w 50"/>
                <a:gd name="T3" fmla="*/ 49 h 50"/>
                <a:gd name="T4" fmla="*/ 1 w 50"/>
                <a:gd name="T5" fmla="*/ 24 h 50"/>
                <a:gd name="T6" fmla="*/ 27 w 50"/>
                <a:gd name="T7" fmla="*/ 1 h 50"/>
                <a:gd name="T8" fmla="*/ 49 w 50"/>
                <a:gd name="T9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49" y="27"/>
                  </a:moveTo>
                  <a:cubicBezTo>
                    <a:pt x="48" y="40"/>
                    <a:pt x="37" y="50"/>
                    <a:pt x="23" y="49"/>
                  </a:cubicBezTo>
                  <a:cubicBezTo>
                    <a:pt x="10" y="48"/>
                    <a:pt x="0" y="37"/>
                    <a:pt x="1" y="24"/>
                  </a:cubicBezTo>
                  <a:cubicBezTo>
                    <a:pt x="2" y="10"/>
                    <a:pt x="13" y="0"/>
                    <a:pt x="27" y="1"/>
                  </a:cubicBezTo>
                  <a:cubicBezTo>
                    <a:pt x="40" y="2"/>
                    <a:pt x="50" y="14"/>
                    <a:pt x="49" y="27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43" name="ïṩľïḑê"/>
            <p:cNvSpPr/>
            <p:nvPr/>
          </p:nvSpPr>
          <p:spPr bwMode="auto">
            <a:xfrm>
              <a:off x="8749531" y="2308894"/>
              <a:ext cx="1344910" cy="1139283"/>
            </a:xfrm>
            <a:custGeom>
              <a:avLst/>
              <a:gdLst>
                <a:gd name="T0" fmla="*/ 255 w 819"/>
                <a:gd name="T1" fmla="*/ 419 h 694"/>
                <a:gd name="T2" fmla="*/ 329 w 819"/>
                <a:gd name="T3" fmla="*/ 449 h 694"/>
                <a:gd name="T4" fmla="*/ 473 w 819"/>
                <a:gd name="T5" fmla="*/ 612 h 694"/>
                <a:gd name="T6" fmla="*/ 713 w 819"/>
                <a:gd name="T7" fmla="*/ 428 h 694"/>
                <a:gd name="T8" fmla="*/ 459 w 819"/>
                <a:gd name="T9" fmla="*/ 62 h 694"/>
                <a:gd name="T10" fmla="*/ 434 w 819"/>
                <a:gd name="T11" fmla="*/ 30 h 694"/>
                <a:gd name="T12" fmla="*/ 479 w 819"/>
                <a:gd name="T13" fmla="*/ 33 h 694"/>
                <a:gd name="T14" fmla="*/ 805 w 819"/>
                <a:gd name="T15" fmla="*/ 197 h 694"/>
                <a:gd name="T16" fmla="*/ 813 w 819"/>
                <a:gd name="T17" fmla="*/ 406 h 694"/>
                <a:gd name="T18" fmla="*/ 446 w 819"/>
                <a:gd name="T19" fmla="*/ 694 h 694"/>
                <a:gd name="T20" fmla="*/ 323 w 819"/>
                <a:gd name="T21" fmla="*/ 651 h 694"/>
                <a:gd name="T22" fmla="*/ 86 w 819"/>
                <a:gd name="T23" fmla="*/ 636 h 694"/>
                <a:gd name="T24" fmla="*/ 32 w 819"/>
                <a:gd name="T25" fmla="*/ 457 h 694"/>
                <a:gd name="T26" fmla="*/ 255 w 819"/>
                <a:gd name="T27" fmla="*/ 419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9" h="694">
                  <a:moveTo>
                    <a:pt x="255" y="419"/>
                  </a:moveTo>
                  <a:cubicBezTo>
                    <a:pt x="255" y="419"/>
                    <a:pt x="305" y="428"/>
                    <a:pt x="329" y="449"/>
                  </a:cubicBezTo>
                  <a:cubicBezTo>
                    <a:pt x="353" y="470"/>
                    <a:pt x="463" y="606"/>
                    <a:pt x="473" y="612"/>
                  </a:cubicBezTo>
                  <a:cubicBezTo>
                    <a:pt x="484" y="617"/>
                    <a:pt x="691" y="463"/>
                    <a:pt x="713" y="428"/>
                  </a:cubicBezTo>
                  <a:cubicBezTo>
                    <a:pt x="735" y="393"/>
                    <a:pt x="724" y="117"/>
                    <a:pt x="459" y="62"/>
                  </a:cubicBezTo>
                  <a:cubicBezTo>
                    <a:pt x="459" y="62"/>
                    <a:pt x="427" y="59"/>
                    <a:pt x="434" y="30"/>
                  </a:cubicBezTo>
                  <a:cubicBezTo>
                    <a:pt x="442" y="0"/>
                    <a:pt x="479" y="33"/>
                    <a:pt x="479" y="33"/>
                  </a:cubicBezTo>
                  <a:cubicBezTo>
                    <a:pt x="479" y="33"/>
                    <a:pt x="676" y="54"/>
                    <a:pt x="805" y="197"/>
                  </a:cubicBezTo>
                  <a:cubicBezTo>
                    <a:pt x="805" y="197"/>
                    <a:pt x="819" y="389"/>
                    <a:pt x="813" y="406"/>
                  </a:cubicBezTo>
                  <a:cubicBezTo>
                    <a:pt x="807" y="422"/>
                    <a:pt x="516" y="648"/>
                    <a:pt x="446" y="694"/>
                  </a:cubicBezTo>
                  <a:cubicBezTo>
                    <a:pt x="446" y="694"/>
                    <a:pt x="387" y="644"/>
                    <a:pt x="323" y="651"/>
                  </a:cubicBezTo>
                  <a:cubicBezTo>
                    <a:pt x="260" y="658"/>
                    <a:pt x="106" y="654"/>
                    <a:pt x="86" y="636"/>
                  </a:cubicBezTo>
                  <a:cubicBezTo>
                    <a:pt x="65" y="617"/>
                    <a:pt x="0" y="513"/>
                    <a:pt x="32" y="457"/>
                  </a:cubicBezTo>
                  <a:cubicBezTo>
                    <a:pt x="64" y="401"/>
                    <a:pt x="255" y="419"/>
                    <a:pt x="255" y="41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44" name="íSlîdè"/>
            <p:cNvSpPr/>
            <p:nvPr/>
          </p:nvSpPr>
          <p:spPr bwMode="auto">
            <a:xfrm>
              <a:off x="8714797" y="3016778"/>
              <a:ext cx="681486" cy="656477"/>
            </a:xfrm>
            <a:custGeom>
              <a:avLst/>
              <a:gdLst>
                <a:gd name="T0" fmla="*/ 138 w 415"/>
                <a:gd name="T1" fmla="*/ 76 h 400"/>
                <a:gd name="T2" fmla="*/ 47 w 415"/>
                <a:gd name="T3" fmla="*/ 364 h 400"/>
                <a:gd name="T4" fmla="*/ 106 w 415"/>
                <a:gd name="T5" fmla="*/ 390 h 400"/>
                <a:gd name="T6" fmla="*/ 396 w 415"/>
                <a:gd name="T7" fmla="*/ 192 h 400"/>
                <a:gd name="T8" fmla="*/ 138 w 415"/>
                <a:gd name="T9" fmla="*/ 7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400">
                  <a:moveTo>
                    <a:pt x="138" y="76"/>
                  </a:moveTo>
                  <a:cubicBezTo>
                    <a:pt x="90" y="93"/>
                    <a:pt x="0" y="252"/>
                    <a:pt x="47" y="364"/>
                  </a:cubicBezTo>
                  <a:cubicBezTo>
                    <a:pt x="47" y="364"/>
                    <a:pt x="77" y="400"/>
                    <a:pt x="106" y="390"/>
                  </a:cubicBezTo>
                  <a:cubicBezTo>
                    <a:pt x="134" y="380"/>
                    <a:pt x="377" y="218"/>
                    <a:pt x="396" y="192"/>
                  </a:cubicBezTo>
                  <a:cubicBezTo>
                    <a:pt x="415" y="167"/>
                    <a:pt x="355" y="0"/>
                    <a:pt x="138" y="76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45" name="îŝlîḋe"/>
            <p:cNvSpPr/>
            <p:nvPr/>
          </p:nvSpPr>
          <p:spPr bwMode="auto">
            <a:xfrm>
              <a:off x="8614762" y="2942446"/>
              <a:ext cx="658561" cy="200764"/>
            </a:xfrm>
            <a:custGeom>
              <a:avLst/>
              <a:gdLst>
                <a:gd name="T0" fmla="*/ 384 w 401"/>
                <a:gd name="T1" fmla="*/ 15 h 122"/>
                <a:gd name="T2" fmla="*/ 119 w 401"/>
                <a:gd name="T3" fmla="*/ 17 h 122"/>
                <a:gd name="T4" fmla="*/ 15 w 401"/>
                <a:gd name="T5" fmla="*/ 29 h 122"/>
                <a:gd name="T6" fmla="*/ 111 w 401"/>
                <a:gd name="T7" fmla="*/ 114 h 122"/>
                <a:gd name="T8" fmla="*/ 380 w 401"/>
                <a:gd name="T9" fmla="*/ 72 h 122"/>
                <a:gd name="T10" fmla="*/ 384 w 401"/>
                <a:gd name="T11" fmla="*/ 1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1" h="122">
                  <a:moveTo>
                    <a:pt x="384" y="15"/>
                  </a:moveTo>
                  <a:cubicBezTo>
                    <a:pt x="371" y="0"/>
                    <a:pt x="185" y="12"/>
                    <a:pt x="119" y="17"/>
                  </a:cubicBezTo>
                  <a:cubicBezTo>
                    <a:pt x="52" y="22"/>
                    <a:pt x="26" y="5"/>
                    <a:pt x="15" y="29"/>
                  </a:cubicBezTo>
                  <a:cubicBezTo>
                    <a:pt x="0" y="58"/>
                    <a:pt x="55" y="106"/>
                    <a:pt x="111" y="114"/>
                  </a:cubicBezTo>
                  <a:cubicBezTo>
                    <a:pt x="168" y="122"/>
                    <a:pt x="361" y="84"/>
                    <a:pt x="380" y="72"/>
                  </a:cubicBezTo>
                  <a:cubicBezTo>
                    <a:pt x="399" y="60"/>
                    <a:pt x="401" y="35"/>
                    <a:pt x="384" y="15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46" name="îşļïḍe"/>
            <p:cNvSpPr/>
            <p:nvPr/>
          </p:nvSpPr>
          <p:spPr bwMode="auto">
            <a:xfrm>
              <a:off x="9997880" y="2412402"/>
              <a:ext cx="540465" cy="556443"/>
            </a:xfrm>
            <a:custGeom>
              <a:avLst/>
              <a:gdLst>
                <a:gd name="T0" fmla="*/ 41 w 329"/>
                <a:gd name="T1" fmla="*/ 339 h 339"/>
                <a:gd name="T2" fmla="*/ 25 w 329"/>
                <a:gd name="T3" fmla="*/ 133 h 339"/>
                <a:gd name="T4" fmla="*/ 187 w 329"/>
                <a:gd name="T5" fmla="*/ 5 h 339"/>
                <a:gd name="T6" fmla="*/ 329 w 329"/>
                <a:gd name="T7" fmla="*/ 63 h 339"/>
                <a:gd name="T8" fmla="*/ 191 w 329"/>
                <a:gd name="T9" fmla="*/ 167 h 339"/>
                <a:gd name="T10" fmla="*/ 94 w 329"/>
                <a:gd name="T11" fmla="*/ 305 h 339"/>
                <a:gd name="T12" fmla="*/ 41 w 329"/>
                <a:gd name="T13" fmla="*/ 339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" h="339">
                  <a:moveTo>
                    <a:pt x="41" y="339"/>
                  </a:moveTo>
                  <a:cubicBezTo>
                    <a:pt x="41" y="339"/>
                    <a:pt x="0" y="178"/>
                    <a:pt x="25" y="133"/>
                  </a:cubicBezTo>
                  <a:cubicBezTo>
                    <a:pt x="50" y="87"/>
                    <a:pt x="94" y="12"/>
                    <a:pt x="187" y="5"/>
                  </a:cubicBezTo>
                  <a:cubicBezTo>
                    <a:pt x="249" y="0"/>
                    <a:pt x="305" y="29"/>
                    <a:pt x="329" y="63"/>
                  </a:cubicBezTo>
                  <a:cubicBezTo>
                    <a:pt x="329" y="63"/>
                    <a:pt x="239" y="136"/>
                    <a:pt x="191" y="167"/>
                  </a:cubicBezTo>
                  <a:cubicBezTo>
                    <a:pt x="143" y="198"/>
                    <a:pt x="74" y="244"/>
                    <a:pt x="94" y="305"/>
                  </a:cubicBezTo>
                  <a:cubicBezTo>
                    <a:pt x="94" y="305"/>
                    <a:pt x="82" y="325"/>
                    <a:pt x="41" y="339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47" name="ïṣlîḋé"/>
            <p:cNvSpPr/>
            <p:nvPr/>
          </p:nvSpPr>
          <p:spPr bwMode="auto">
            <a:xfrm>
              <a:off x="9524799" y="3458597"/>
              <a:ext cx="59048" cy="163946"/>
            </a:xfrm>
            <a:custGeom>
              <a:avLst/>
              <a:gdLst>
                <a:gd name="T0" fmla="*/ 6 w 36"/>
                <a:gd name="T1" fmla="*/ 16 h 100"/>
                <a:gd name="T2" fmla="*/ 21 w 36"/>
                <a:gd name="T3" fmla="*/ 90 h 100"/>
                <a:gd name="T4" fmla="*/ 36 w 36"/>
                <a:gd name="T5" fmla="*/ 90 h 100"/>
                <a:gd name="T6" fmla="*/ 18 w 36"/>
                <a:gd name="T7" fmla="*/ 8 h 100"/>
                <a:gd name="T8" fmla="*/ 6 w 36"/>
                <a:gd name="T9" fmla="*/ 1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00">
                  <a:moveTo>
                    <a:pt x="6" y="16"/>
                  </a:moveTo>
                  <a:cubicBezTo>
                    <a:pt x="20" y="38"/>
                    <a:pt x="20" y="64"/>
                    <a:pt x="21" y="90"/>
                  </a:cubicBezTo>
                  <a:cubicBezTo>
                    <a:pt x="21" y="100"/>
                    <a:pt x="36" y="100"/>
                    <a:pt x="36" y="90"/>
                  </a:cubicBezTo>
                  <a:cubicBezTo>
                    <a:pt x="35" y="61"/>
                    <a:pt x="35" y="33"/>
                    <a:pt x="18" y="8"/>
                  </a:cubicBezTo>
                  <a:cubicBezTo>
                    <a:pt x="13" y="0"/>
                    <a:pt x="0" y="8"/>
                    <a:pt x="6" y="16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48" name="ïṥļîḍè"/>
            <p:cNvSpPr/>
            <p:nvPr/>
          </p:nvSpPr>
          <p:spPr bwMode="auto">
            <a:xfrm>
              <a:off x="9582458" y="3458597"/>
              <a:ext cx="47239" cy="124349"/>
            </a:xfrm>
            <a:custGeom>
              <a:avLst/>
              <a:gdLst>
                <a:gd name="T0" fmla="*/ 5 w 29"/>
                <a:gd name="T1" fmla="*/ 16 h 76"/>
                <a:gd name="T2" fmla="*/ 14 w 29"/>
                <a:gd name="T3" fmla="*/ 66 h 76"/>
                <a:gd name="T4" fmla="*/ 29 w 29"/>
                <a:gd name="T5" fmla="*/ 66 h 76"/>
                <a:gd name="T6" fmla="*/ 17 w 29"/>
                <a:gd name="T7" fmla="*/ 8 h 76"/>
                <a:gd name="T8" fmla="*/ 5 w 29"/>
                <a:gd name="T9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76">
                  <a:moveTo>
                    <a:pt x="5" y="16"/>
                  </a:moveTo>
                  <a:cubicBezTo>
                    <a:pt x="13" y="31"/>
                    <a:pt x="13" y="49"/>
                    <a:pt x="14" y="66"/>
                  </a:cubicBezTo>
                  <a:cubicBezTo>
                    <a:pt x="14" y="76"/>
                    <a:pt x="29" y="76"/>
                    <a:pt x="29" y="66"/>
                  </a:cubicBezTo>
                  <a:cubicBezTo>
                    <a:pt x="28" y="46"/>
                    <a:pt x="28" y="26"/>
                    <a:pt x="17" y="8"/>
                  </a:cubicBezTo>
                  <a:cubicBezTo>
                    <a:pt x="13" y="0"/>
                    <a:pt x="0" y="7"/>
                    <a:pt x="5" y="16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49" name="ï$ḷîḑè"/>
            <p:cNvSpPr/>
            <p:nvPr/>
          </p:nvSpPr>
          <p:spPr bwMode="auto">
            <a:xfrm>
              <a:off x="8872490" y="3709378"/>
              <a:ext cx="125043" cy="136853"/>
            </a:xfrm>
            <a:custGeom>
              <a:avLst/>
              <a:gdLst>
                <a:gd name="T0" fmla="*/ 5 w 76"/>
                <a:gd name="T1" fmla="*/ 17 h 83"/>
                <a:gd name="T2" fmla="*/ 58 w 76"/>
                <a:gd name="T3" fmla="*/ 76 h 83"/>
                <a:gd name="T4" fmla="*/ 68 w 76"/>
                <a:gd name="T5" fmla="*/ 66 h 83"/>
                <a:gd name="T6" fmla="*/ 17 w 76"/>
                <a:gd name="T7" fmla="*/ 9 h 83"/>
                <a:gd name="T8" fmla="*/ 5 w 76"/>
                <a:gd name="T9" fmla="*/ 1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83">
                  <a:moveTo>
                    <a:pt x="5" y="17"/>
                  </a:moveTo>
                  <a:cubicBezTo>
                    <a:pt x="17" y="41"/>
                    <a:pt x="38" y="58"/>
                    <a:pt x="58" y="76"/>
                  </a:cubicBezTo>
                  <a:cubicBezTo>
                    <a:pt x="65" y="83"/>
                    <a:pt x="76" y="72"/>
                    <a:pt x="68" y="66"/>
                  </a:cubicBezTo>
                  <a:cubicBezTo>
                    <a:pt x="49" y="49"/>
                    <a:pt x="30" y="32"/>
                    <a:pt x="17" y="9"/>
                  </a:cubicBezTo>
                  <a:cubicBezTo>
                    <a:pt x="13" y="0"/>
                    <a:pt x="0" y="8"/>
                    <a:pt x="5" y="17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50" name="îŝḷíḋê"/>
            <p:cNvSpPr/>
            <p:nvPr/>
          </p:nvSpPr>
          <p:spPr bwMode="auto">
            <a:xfrm>
              <a:off x="8838450" y="3757312"/>
              <a:ext cx="85446" cy="95172"/>
            </a:xfrm>
            <a:custGeom>
              <a:avLst/>
              <a:gdLst>
                <a:gd name="T0" fmla="*/ 6 w 52"/>
                <a:gd name="T1" fmla="*/ 16 h 58"/>
                <a:gd name="T2" fmla="*/ 36 w 52"/>
                <a:gd name="T3" fmla="*/ 52 h 58"/>
                <a:gd name="T4" fmla="*/ 44 w 52"/>
                <a:gd name="T5" fmla="*/ 39 h 58"/>
                <a:gd name="T6" fmla="*/ 18 w 52"/>
                <a:gd name="T7" fmla="*/ 8 h 58"/>
                <a:gd name="T8" fmla="*/ 6 w 52"/>
                <a:gd name="T9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8">
                  <a:moveTo>
                    <a:pt x="6" y="16"/>
                  </a:moveTo>
                  <a:cubicBezTo>
                    <a:pt x="14" y="29"/>
                    <a:pt x="23" y="43"/>
                    <a:pt x="36" y="52"/>
                  </a:cubicBezTo>
                  <a:cubicBezTo>
                    <a:pt x="44" y="58"/>
                    <a:pt x="52" y="45"/>
                    <a:pt x="44" y="39"/>
                  </a:cubicBezTo>
                  <a:cubicBezTo>
                    <a:pt x="33" y="32"/>
                    <a:pt x="26" y="19"/>
                    <a:pt x="18" y="8"/>
                  </a:cubicBezTo>
                  <a:cubicBezTo>
                    <a:pt x="13" y="0"/>
                    <a:pt x="0" y="8"/>
                    <a:pt x="6" y="16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51" name="iṡḻidè"/>
            <p:cNvSpPr/>
            <p:nvPr/>
          </p:nvSpPr>
          <p:spPr bwMode="auto">
            <a:xfrm>
              <a:off x="10119450" y="3029282"/>
              <a:ext cx="109760" cy="67384"/>
            </a:xfrm>
            <a:custGeom>
              <a:avLst/>
              <a:gdLst>
                <a:gd name="T0" fmla="*/ 8 w 67"/>
                <a:gd name="T1" fmla="*/ 17 h 41"/>
                <a:gd name="T2" fmla="*/ 54 w 67"/>
                <a:gd name="T3" fmla="*/ 38 h 41"/>
                <a:gd name="T4" fmla="*/ 58 w 67"/>
                <a:gd name="T5" fmla="*/ 24 h 41"/>
                <a:gd name="T6" fmla="*/ 16 w 67"/>
                <a:gd name="T7" fmla="*/ 4 h 41"/>
                <a:gd name="T8" fmla="*/ 8 w 67"/>
                <a:gd name="T9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1">
                  <a:moveTo>
                    <a:pt x="8" y="17"/>
                  </a:moveTo>
                  <a:cubicBezTo>
                    <a:pt x="23" y="26"/>
                    <a:pt x="38" y="34"/>
                    <a:pt x="54" y="38"/>
                  </a:cubicBezTo>
                  <a:cubicBezTo>
                    <a:pt x="63" y="41"/>
                    <a:pt x="67" y="26"/>
                    <a:pt x="58" y="24"/>
                  </a:cubicBezTo>
                  <a:cubicBezTo>
                    <a:pt x="43" y="20"/>
                    <a:pt x="29" y="12"/>
                    <a:pt x="16" y="4"/>
                  </a:cubicBezTo>
                  <a:cubicBezTo>
                    <a:pt x="7" y="0"/>
                    <a:pt x="0" y="13"/>
                    <a:pt x="8" y="17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52" name="íşḻíde"/>
            <p:cNvSpPr/>
            <p:nvPr/>
          </p:nvSpPr>
          <p:spPr bwMode="auto">
            <a:xfrm>
              <a:off x="10106251" y="3085551"/>
              <a:ext cx="90309" cy="49323"/>
            </a:xfrm>
            <a:custGeom>
              <a:avLst/>
              <a:gdLst>
                <a:gd name="T0" fmla="*/ 8 w 55"/>
                <a:gd name="T1" fmla="*/ 17 h 30"/>
                <a:gd name="T2" fmla="*/ 42 w 55"/>
                <a:gd name="T3" fmla="*/ 28 h 30"/>
                <a:gd name="T4" fmla="*/ 46 w 55"/>
                <a:gd name="T5" fmla="*/ 14 h 30"/>
                <a:gd name="T6" fmla="*/ 16 w 55"/>
                <a:gd name="T7" fmla="*/ 4 h 30"/>
                <a:gd name="T8" fmla="*/ 8 w 55"/>
                <a:gd name="T9" fmla="*/ 1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0">
                  <a:moveTo>
                    <a:pt x="8" y="17"/>
                  </a:moveTo>
                  <a:cubicBezTo>
                    <a:pt x="19" y="23"/>
                    <a:pt x="30" y="26"/>
                    <a:pt x="42" y="28"/>
                  </a:cubicBezTo>
                  <a:cubicBezTo>
                    <a:pt x="51" y="30"/>
                    <a:pt x="55" y="15"/>
                    <a:pt x="46" y="14"/>
                  </a:cubicBezTo>
                  <a:cubicBezTo>
                    <a:pt x="36" y="12"/>
                    <a:pt x="25" y="10"/>
                    <a:pt x="16" y="4"/>
                  </a:cubicBezTo>
                  <a:cubicBezTo>
                    <a:pt x="7" y="0"/>
                    <a:pt x="0" y="13"/>
                    <a:pt x="8" y="17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53" name="îṧḷîḓé"/>
            <p:cNvSpPr/>
            <p:nvPr/>
          </p:nvSpPr>
          <p:spPr bwMode="auto">
            <a:xfrm>
              <a:off x="10639769" y="2624281"/>
              <a:ext cx="47933" cy="118096"/>
            </a:xfrm>
            <a:custGeom>
              <a:avLst/>
              <a:gdLst>
                <a:gd name="T0" fmla="*/ 5 w 29"/>
                <a:gd name="T1" fmla="*/ 16 h 72"/>
                <a:gd name="T2" fmla="*/ 14 w 29"/>
                <a:gd name="T3" fmla="*/ 62 h 72"/>
                <a:gd name="T4" fmla="*/ 29 w 29"/>
                <a:gd name="T5" fmla="*/ 62 h 72"/>
                <a:gd name="T6" fmla="*/ 17 w 29"/>
                <a:gd name="T7" fmla="*/ 8 h 72"/>
                <a:gd name="T8" fmla="*/ 5 w 29"/>
                <a:gd name="T9" fmla="*/ 1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72">
                  <a:moveTo>
                    <a:pt x="5" y="16"/>
                  </a:moveTo>
                  <a:cubicBezTo>
                    <a:pt x="12" y="30"/>
                    <a:pt x="13" y="46"/>
                    <a:pt x="14" y="62"/>
                  </a:cubicBezTo>
                  <a:cubicBezTo>
                    <a:pt x="14" y="72"/>
                    <a:pt x="29" y="72"/>
                    <a:pt x="29" y="62"/>
                  </a:cubicBezTo>
                  <a:cubicBezTo>
                    <a:pt x="28" y="43"/>
                    <a:pt x="26" y="25"/>
                    <a:pt x="17" y="8"/>
                  </a:cubicBezTo>
                  <a:cubicBezTo>
                    <a:pt x="13" y="0"/>
                    <a:pt x="0" y="7"/>
                    <a:pt x="5" y="16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54" name="ïşlïḑe"/>
            <p:cNvSpPr/>
            <p:nvPr/>
          </p:nvSpPr>
          <p:spPr bwMode="auto">
            <a:xfrm>
              <a:off x="10695343" y="2608998"/>
              <a:ext cx="44460" cy="110455"/>
            </a:xfrm>
            <a:custGeom>
              <a:avLst/>
              <a:gdLst>
                <a:gd name="T0" fmla="*/ 4 w 27"/>
                <a:gd name="T1" fmla="*/ 13 h 67"/>
                <a:gd name="T2" fmla="*/ 12 w 27"/>
                <a:gd name="T3" fmla="*/ 57 h 67"/>
                <a:gd name="T4" fmla="*/ 27 w 27"/>
                <a:gd name="T5" fmla="*/ 57 h 67"/>
                <a:gd name="T6" fmla="*/ 18 w 27"/>
                <a:gd name="T7" fmla="*/ 9 h 67"/>
                <a:gd name="T8" fmla="*/ 4 w 27"/>
                <a:gd name="T9" fmla="*/ 1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67">
                  <a:moveTo>
                    <a:pt x="4" y="13"/>
                  </a:moveTo>
                  <a:cubicBezTo>
                    <a:pt x="9" y="27"/>
                    <a:pt x="11" y="42"/>
                    <a:pt x="12" y="57"/>
                  </a:cubicBezTo>
                  <a:cubicBezTo>
                    <a:pt x="12" y="67"/>
                    <a:pt x="27" y="67"/>
                    <a:pt x="27" y="57"/>
                  </a:cubicBezTo>
                  <a:cubicBezTo>
                    <a:pt x="26" y="40"/>
                    <a:pt x="24" y="24"/>
                    <a:pt x="18" y="9"/>
                  </a:cubicBezTo>
                  <a:cubicBezTo>
                    <a:pt x="15" y="0"/>
                    <a:pt x="0" y="4"/>
                    <a:pt x="4" y="13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55" name="íSľíḋé"/>
            <p:cNvSpPr/>
            <p:nvPr/>
          </p:nvSpPr>
          <p:spPr bwMode="auto">
            <a:xfrm>
              <a:off x="9453941" y="2709032"/>
              <a:ext cx="277874" cy="187565"/>
            </a:xfrm>
            <a:custGeom>
              <a:avLst/>
              <a:gdLst>
                <a:gd name="T0" fmla="*/ 39 w 169"/>
                <a:gd name="T1" fmla="*/ 48 h 114"/>
                <a:gd name="T2" fmla="*/ 85 w 169"/>
                <a:gd name="T3" fmla="*/ 51 h 114"/>
                <a:gd name="T4" fmla="*/ 135 w 169"/>
                <a:gd name="T5" fmla="*/ 5 h 114"/>
                <a:gd name="T6" fmla="*/ 169 w 169"/>
                <a:gd name="T7" fmla="*/ 32 h 114"/>
                <a:gd name="T8" fmla="*/ 75 w 169"/>
                <a:gd name="T9" fmla="*/ 103 h 114"/>
                <a:gd name="T10" fmla="*/ 57 w 169"/>
                <a:gd name="T11" fmla="*/ 101 h 114"/>
                <a:gd name="T12" fmla="*/ 46 w 169"/>
                <a:gd name="T13" fmla="*/ 108 h 114"/>
                <a:gd name="T14" fmla="*/ 6 w 169"/>
                <a:gd name="T15" fmla="*/ 106 h 114"/>
                <a:gd name="T16" fmla="*/ 9 w 169"/>
                <a:gd name="T17" fmla="*/ 53 h 114"/>
                <a:gd name="T18" fmla="*/ 39 w 169"/>
                <a:gd name="T19" fmla="*/ 4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9" h="114">
                  <a:moveTo>
                    <a:pt x="39" y="48"/>
                  </a:moveTo>
                  <a:cubicBezTo>
                    <a:pt x="39" y="48"/>
                    <a:pt x="73" y="53"/>
                    <a:pt x="85" y="51"/>
                  </a:cubicBezTo>
                  <a:cubicBezTo>
                    <a:pt x="98" y="48"/>
                    <a:pt x="128" y="10"/>
                    <a:pt x="135" y="5"/>
                  </a:cubicBezTo>
                  <a:cubicBezTo>
                    <a:pt x="143" y="0"/>
                    <a:pt x="169" y="32"/>
                    <a:pt x="169" y="32"/>
                  </a:cubicBezTo>
                  <a:cubicBezTo>
                    <a:pt x="169" y="32"/>
                    <a:pt x="91" y="96"/>
                    <a:pt x="75" y="103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46" y="108"/>
                    <a:pt x="46" y="108"/>
                    <a:pt x="46" y="108"/>
                  </a:cubicBezTo>
                  <a:cubicBezTo>
                    <a:pt x="46" y="108"/>
                    <a:pt x="12" y="114"/>
                    <a:pt x="6" y="106"/>
                  </a:cubicBezTo>
                  <a:cubicBezTo>
                    <a:pt x="0" y="97"/>
                    <a:pt x="9" y="53"/>
                    <a:pt x="9" y="53"/>
                  </a:cubicBezTo>
                  <a:cubicBezTo>
                    <a:pt x="9" y="53"/>
                    <a:pt x="28" y="47"/>
                    <a:pt x="39" y="48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56" name="íṩliḍê"/>
            <p:cNvSpPr/>
            <p:nvPr/>
          </p:nvSpPr>
          <p:spPr bwMode="auto">
            <a:xfrm>
              <a:off x="8762730" y="2530498"/>
              <a:ext cx="771795" cy="288989"/>
            </a:xfrm>
            <a:custGeom>
              <a:avLst/>
              <a:gdLst>
                <a:gd name="T0" fmla="*/ 161 w 470"/>
                <a:gd name="T1" fmla="*/ 119 h 176"/>
                <a:gd name="T2" fmla="*/ 362 w 470"/>
                <a:gd name="T3" fmla="*/ 14 h 176"/>
                <a:gd name="T4" fmla="*/ 470 w 470"/>
                <a:gd name="T5" fmla="*/ 157 h 176"/>
                <a:gd name="T6" fmla="*/ 428 w 470"/>
                <a:gd name="T7" fmla="*/ 173 h 176"/>
                <a:gd name="T8" fmla="*/ 360 w 470"/>
                <a:gd name="T9" fmla="*/ 52 h 176"/>
                <a:gd name="T10" fmla="*/ 169 w 470"/>
                <a:gd name="T11" fmla="*/ 157 h 176"/>
                <a:gd name="T12" fmla="*/ 161 w 470"/>
                <a:gd name="T13" fmla="*/ 1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0" h="176">
                  <a:moveTo>
                    <a:pt x="161" y="119"/>
                  </a:moveTo>
                  <a:cubicBezTo>
                    <a:pt x="161" y="119"/>
                    <a:pt x="287" y="0"/>
                    <a:pt x="362" y="14"/>
                  </a:cubicBezTo>
                  <a:cubicBezTo>
                    <a:pt x="437" y="27"/>
                    <a:pt x="461" y="111"/>
                    <a:pt x="470" y="157"/>
                  </a:cubicBezTo>
                  <a:cubicBezTo>
                    <a:pt x="470" y="157"/>
                    <a:pt x="442" y="176"/>
                    <a:pt x="428" y="173"/>
                  </a:cubicBezTo>
                  <a:cubicBezTo>
                    <a:pt x="428" y="173"/>
                    <a:pt x="414" y="48"/>
                    <a:pt x="360" y="52"/>
                  </a:cubicBezTo>
                  <a:cubicBezTo>
                    <a:pt x="305" y="57"/>
                    <a:pt x="180" y="151"/>
                    <a:pt x="169" y="157"/>
                  </a:cubicBezTo>
                  <a:cubicBezTo>
                    <a:pt x="158" y="164"/>
                    <a:pt x="0" y="139"/>
                    <a:pt x="161" y="11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57" name="îšľiḋè"/>
            <p:cNvSpPr/>
            <p:nvPr/>
          </p:nvSpPr>
          <p:spPr bwMode="auto">
            <a:xfrm>
              <a:off x="9556060" y="2842412"/>
              <a:ext cx="248003" cy="336922"/>
            </a:xfrm>
            <a:custGeom>
              <a:avLst/>
              <a:gdLst>
                <a:gd name="T0" fmla="*/ 43 w 151"/>
                <a:gd name="T1" fmla="*/ 126 h 205"/>
                <a:gd name="T2" fmla="*/ 82 w 151"/>
                <a:gd name="T3" fmla="*/ 103 h 205"/>
                <a:gd name="T4" fmla="*/ 87 w 151"/>
                <a:gd name="T5" fmla="*/ 24 h 205"/>
                <a:gd name="T6" fmla="*/ 143 w 151"/>
                <a:gd name="T7" fmla="*/ 15 h 205"/>
                <a:gd name="T8" fmla="*/ 113 w 151"/>
                <a:gd name="T9" fmla="*/ 156 h 205"/>
                <a:gd name="T10" fmla="*/ 97 w 151"/>
                <a:gd name="T11" fmla="*/ 155 h 205"/>
                <a:gd name="T12" fmla="*/ 95 w 151"/>
                <a:gd name="T13" fmla="*/ 183 h 205"/>
                <a:gd name="T14" fmla="*/ 38 w 151"/>
                <a:gd name="T15" fmla="*/ 205 h 205"/>
                <a:gd name="T16" fmla="*/ 6 w 151"/>
                <a:gd name="T17" fmla="*/ 153 h 205"/>
                <a:gd name="T18" fmla="*/ 43 w 151"/>
                <a:gd name="T19" fmla="*/ 12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" h="205">
                  <a:moveTo>
                    <a:pt x="43" y="126"/>
                  </a:moveTo>
                  <a:cubicBezTo>
                    <a:pt x="43" y="126"/>
                    <a:pt x="74" y="117"/>
                    <a:pt x="82" y="103"/>
                  </a:cubicBezTo>
                  <a:cubicBezTo>
                    <a:pt x="90" y="89"/>
                    <a:pt x="97" y="41"/>
                    <a:pt x="87" y="24"/>
                  </a:cubicBezTo>
                  <a:cubicBezTo>
                    <a:pt x="87" y="24"/>
                    <a:pt x="130" y="0"/>
                    <a:pt x="143" y="15"/>
                  </a:cubicBezTo>
                  <a:cubicBezTo>
                    <a:pt x="143" y="15"/>
                    <a:pt x="151" y="126"/>
                    <a:pt x="113" y="156"/>
                  </a:cubicBezTo>
                  <a:cubicBezTo>
                    <a:pt x="97" y="155"/>
                    <a:pt x="97" y="155"/>
                    <a:pt x="97" y="155"/>
                  </a:cubicBezTo>
                  <a:cubicBezTo>
                    <a:pt x="97" y="155"/>
                    <a:pt x="106" y="177"/>
                    <a:pt x="95" y="183"/>
                  </a:cubicBezTo>
                  <a:cubicBezTo>
                    <a:pt x="84" y="190"/>
                    <a:pt x="41" y="205"/>
                    <a:pt x="38" y="205"/>
                  </a:cubicBezTo>
                  <a:cubicBezTo>
                    <a:pt x="38" y="205"/>
                    <a:pt x="13" y="166"/>
                    <a:pt x="6" y="153"/>
                  </a:cubicBezTo>
                  <a:cubicBezTo>
                    <a:pt x="0" y="141"/>
                    <a:pt x="43" y="126"/>
                    <a:pt x="43" y="126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58" name="íŝlîďê"/>
            <p:cNvSpPr/>
            <p:nvPr/>
          </p:nvSpPr>
          <p:spPr bwMode="auto">
            <a:xfrm>
              <a:off x="8677284" y="2699307"/>
              <a:ext cx="948940" cy="409169"/>
            </a:xfrm>
            <a:custGeom>
              <a:avLst/>
              <a:gdLst>
                <a:gd name="T0" fmla="*/ 176 w 578"/>
                <a:gd name="T1" fmla="*/ 40 h 249"/>
                <a:gd name="T2" fmla="*/ 578 w 578"/>
                <a:gd name="T3" fmla="*/ 213 h 249"/>
                <a:gd name="T4" fmla="*/ 545 w 578"/>
                <a:gd name="T5" fmla="*/ 249 h 249"/>
                <a:gd name="T6" fmla="*/ 161 w 578"/>
                <a:gd name="T7" fmla="*/ 88 h 249"/>
                <a:gd name="T8" fmla="*/ 34 w 578"/>
                <a:gd name="T9" fmla="*/ 82 h 249"/>
                <a:gd name="T10" fmla="*/ 176 w 578"/>
                <a:gd name="T11" fmla="*/ 4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8" h="249">
                  <a:moveTo>
                    <a:pt x="176" y="40"/>
                  </a:moveTo>
                  <a:cubicBezTo>
                    <a:pt x="176" y="40"/>
                    <a:pt x="473" y="12"/>
                    <a:pt x="578" y="213"/>
                  </a:cubicBezTo>
                  <a:cubicBezTo>
                    <a:pt x="578" y="213"/>
                    <a:pt x="551" y="239"/>
                    <a:pt x="545" y="249"/>
                  </a:cubicBezTo>
                  <a:cubicBezTo>
                    <a:pt x="545" y="249"/>
                    <a:pt x="478" y="50"/>
                    <a:pt x="161" y="88"/>
                  </a:cubicBezTo>
                  <a:cubicBezTo>
                    <a:pt x="153" y="86"/>
                    <a:pt x="57" y="139"/>
                    <a:pt x="34" y="82"/>
                  </a:cubicBezTo>
                  <a:cubicBezTo>
                    <a:pt x="0" y="0"/>
                    <a:pt x="176" y="40"/>
                    <a:pt x="176" y="4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59" name="íš1iḑè"/>
            <p:cNvSpPr/>
            <p:nvPr/>
          </p:nvSpPr>
          <p:spPr bwMode="auto">
            <a:xfrm>
              <a:off x="9109378" y="1630187"/>
              <a:ext cx="390413" cy="607849"/>
            </a:xfrm>
            <a:custGeom>
              <a:avLst/>
              <a:gdLst>
                <a:gd name="T0" fmla="*/ 231 w 238"/>
                <a:gd name="T1" fmla="*/ 325 h 370"/>
                <a:gd name="T2" fmla="*/ 222 w 238"/>
                <a:gd name="T3" fmla="*/ 281 h 370"/>
                <a:gd name="T4" fmla="*/ 96 w 238"/>
                <a:gd name="T5" fmla="*/ 258 h 370"/>
                <a:gd name="T6" fmla="*/ 207 w 238"/>
                <a:gd name="T7" fmla="*/ 227 h 370"/>
                <a:gd name="T8" fmla="*/ 203 w 238"/>
                <a:gd name="T9" fmla="*/ 211 h 370"/>
                <a:gd name="T10" fmla="*/ 216 w 238"/>
                <a:gd name="T11" fmla="*/ 184 h 370"/>
                <a:gd name="T12" fmla="*/ 190 w 238"/>
                <a:gd name="T13" fmla="*/ 170 h 370"/>
                <a:gd name="T14" fmla="*/ 189 w 238"/>
                <a:gd name="T15" fmla="*/ 166 h 370"/>
                <a:gd name="T16" fmla="*/ 189 w 238"/>
                <a:gd name="T17" fmla="*/ 166 h 370"/>
                <a:gd name="T18" fmla="*/ 168 w 238"/>
                <a:gd name="T19" fmla="*/ 98 h 370"/>
                <a:gd name="T20" fmla="*/ 7 w 238"/>
                <a:gd name="T21" fmla="*/ 181 h 370"/>
                <a:gd name="T22" fmla="*/ 73 w 238"/>
                <a:gd name="T23" fmla="*/ 339 h 370"/>
                <a:gd name="T24" fmla="*/ 231 w 238"/>
                <a:gd name="T25" fmla="*/ 325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8" h="370">
                  <a:moveTo>
                    <a:pt x="231" y="325"/>
                  </a:moveTo>
                  <a:cubicBezTo>
                    <a:pt x="231" y="316"/>
                    <a:pt x="227" y="300"/>
                    <a:pt x="222" y="281"/>
                  </a:cubicBezTo>
                  <a:cubicBezTo>
                    <a:pt x="140" y="369"/>
                    <a:pt x="96" y="258"/>
                    <a:pt x="96" y="258"/>
                  </a:cubicBezTo>
                  <a:cubicBezTo>
                    <a:pt x="106" y="257"/>
                    <a:pt x="177" y="236"/>
                    <a:pt x="207" y="227"/>
                  </a:cubicBezTo>
                  <a:cubicBezTo>
                    <a:pt x="206" y="221"/>
                    <a:pt x="204" y="216"/>
                    <a:pt x="203" y="211"/>
                  </a:cubicBezTo>
                  <a:cubicBezTo>
                    <a:pt x="231" y="212"/>
                    <a:pt x="238" y="174"/>
                    <a:pt x="216" y="184"/>
                  </a:cubicBezTo>
                  <a:cubicBezTo>
                    <a:pt x="201" y="191"/>
                    <a:pt x="193" y="178"/>
                    <a:pt x="190" y="170"/>
                  </a:cubicBezTo>
                  <a:cubicBezTo>
                    <a:pt x="190" y="169"/>
                    <a:pt x="189" y="167"/>
                    <a:pt x="189" y="166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77" y="127"/>
                    <a:pt x="168" y="98"/>
                    <a:pt x="168" y="98"/>
                  </a:cubicBezTo>
                  <a:cubicBezTo>
                    <a:pt x="53" y="0"/>
                    <a:pt x="0" y="162"/>
                    <a:pt x="7" y="181"/>
                  </a:cubicBezTo>
                  <a:cubicBezTo>
                    <a:pt x="13" y="201"/>
                    <a:pt x="43" y="309"/>
                    <a:pt x="73" y="339"/>
                  </a:cubicBezTo>
                  <a:cubicBezTo>
                    <a:pt x="103" y="370"/>
                    <a:pt x="235" y="366"/>
                    <a:pt x="231" y="325"/>
                  </a:cubicBezTo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60" name="îśḷîḓe"/>
            <p:cNvSpPr/>
            <p:nvPr/>
          </p:nvSpPr>
          <p:spPr bwMode="auto">
            <a:xfrm>
              <a:off x="8926675" y="1569749"/>
              <a:ext cx="522403" cy="536991"/>
            </a:xfrm>
            <a:custGeom>
              <a:avLst/>
              <a:gdLst>
                <a:gd name="T0" fmla="*/ 155 w 318"/>
                <a:gd name="T1" fmla="*/ 293 h 327"/>
                <a:gd name="T2" fmla="*/ 127 w 318"/>
                <a:gd name="T3" fmla="*/ 175 h 327"/>
                <a:gd name="T4" fmla="*/ 231 w 318"/>
                <a:gd name="T5" fmla="*/ 154 h 327"/>
                <a:gd name="T6" fmla="*/ 201 w 318"/>
                <a:gd name="T7" fmla="*/ 142 h 327"/>
                <a:gd name="T8" fmla="*/ 309 w 318"/>
                <a:gd name="T9" fmla="*/ 124 h 327"/>
                <a:gd name="T10" fmla="*/ 290 w 318"/>
                <a:gd name="T11" fmla="*/ 129 h 327"/>
                <a:gd name="T12" fmla="*/ 262 w 318"/>
                <a:gd name="T13" fmla="*/ 11 h 327"/>
                <a:gd name="T14" fmla="*/ 245 w 318"/>
                <a:gd name="T15" fmla="*/ 58 h 327"/>
                <a:gd name="T16" fmla="*/ 168 w 318"/>
                <a:gd name="T17" fmla="*/ 8 h 327"/>
                <a:gd name="T18" fmla="*/ 162 w 318"/>
                <a:gd name="T19" fmla="*/ 56 h 327"/>
                <a:gd name="T20" fmla="*/ 50 w 318"/>
                <a:gd name="T21" fmla="*/ 118 h 327"/>
                <a:gd name="T22" fmla="*/ 3 w 318"/>
                <a:gd name="T23" fmla="*/ 134 h 327"/>
                <a:gd name="T24" fmla="*/ 31 w 318"/>
                <a:gd name="T25" fmla="*/ 140 h 327"/>
                <a:gd name="T26" fmla="*/ 15 w 318"/>
                <a:gd name="T27" fmla="*/ 168 h 327"/>
                <a:gd name="T28" fmla="*/ 32 w 318"/>
                <a:gd name="T29" fmla="*/ 158 h 327"/>
                <a:gd name="T30" fmla="*/ 93 w 318"/>
                <a:gd name="T31" fmla="*/ 266 h 327"/>
                <a:gd name="T32" fmla="*/ 85 w 318"/>
                <a:gd name="T33" fmla="*/ 300 h 327"/>
                <a:gd name="T34" fmla="*/ 102 w 318"/>
                <a:gd name="T35" fmla="*/ 291 h 327"/>
                <a:gd name="T36" fmla="*/ 111 w 318"/>
                <a:gd name="T37" fmla="*/ 317 h 327"/>
                <a:gd name="T38" fmla="*/ 155 w 318"/>
                <a:gd name="T39" fmla="*/ 29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8" h="327">
                  <a:moveTo>
                    <a:pt x="155" y="293"/>
                  </a:moveTo>
                  <a:cubicBezTo>
                    <a:pt x="155" y="293"/>
                    <a:pt x="196" y="217"/>
                    <a:pt x="127" y="175"/>
                  </a:cubicBezTo>
                  <a:cubicBezTo>
                    <a:pt x="127" y="175"/>
                    <a:pt x="249" y="167"/>
                    <a:pt x="231" y="154"/>
                  </a:cubicBezTo>
                  <a:cubicBezTo>
                    <a:pt x="215" y="142"/>
                    <a:pt x="201" y="142"/>
                    <a:pt x="201" y="142"/>
                  </a:cubicBezTo>
                  <a:cubicBezTo>
                    <a:pt x="201" y="142"/>
                    <a:pt x="301" y="156"/>
                    <a:pt x="309" y="124"/>
                  </a:cubicBezTo>
                  <a:cubicBezTo>
                    <a:pt x="318" y="90"/>
                    <a:pt x="290" y="129"/>
                    <a:pt x="290" y="129"/>
                  </a:cubicBezTo>
                  <a:cubicBezTo>
                    <a:pt x="290" y="129"/>
                    <a:pt x="309" y="19"/>
                    <a:pt x="262" y="11"/>
                  </a:cubicBezTo>
                  <a:cubicBezTo>
                    <a:pt x="215" y="4"/>
                    <a:pt x="245" y="58"/>
                    <a:pt x="245" y="58"/>
                  </a:cubicBezTo>
                  <a:cubicBezTo>
                    <a:pt x="245" y="58"/>
                    <a:pt x="223" y="16"/>
                    <a:pt x="168" y="8"/>
                  </a:cubicBezTo>
                  <a:cubicBezTo>
                    <a:pt x="113" y="0"/>
                    <a:pt x="130" y="46"/>
                    <a:pt x="162" y="56"/>
                  </a:cubicBezTo>
                  <a:cubicBezTo>
                    <a:pt x="162" y="56"/>
                    <a:pt x="77" y="67"/>
                    <a:pt x="50" y="118"/>
                  </a:cubicBezTo>
                  <a:cubicBezTo>
                    <a:pt x="50" y="118"/>
                    <a:pt x="6" y="110"/>
                    <a:pt x="3" y="134"/>
                  </a:cubicBezTo>
                  <a:cubicBezTo>
                    <a:pt x="0" y="158"/>
                    <a:pt x="31" y="140"/>
                    <a:pt x="31" y="140"/>
                  </a:cubicBezTo>
                  <a:cubicBezTo>
                    <a:pt x="31" y="140"/>
                    <a:pt x="2" y="161"/>
                    <a:pt x="15" y="168"/>
                  </a:cubicBezTo>
                  <a:cubicBezTo>
                    <a:pt x="27" y="176"/>
                    <a:pt x="32" y="158"/>
                    <a:pt x="32" y="158"/>
                  </a:cubicBezTo>
                  <a:cubicBezTo>
                    <a:pt x="32" y="158"/>
                    <a:pt x="26" y="249"/>
                    <a:pt x="93" y="266"/>
                  </a:cubicBezTo>
                  <a:cubicBezTo>
                    <a:pt x="93" y="266"/>
                    <a:pt x="76" y="295"/>
                    <a:pt x="85" y="300"/>
                  </a:cubicBezTo>
                  <a:cubicBezTo>
                    <a:pt x="94" y="306"/>
                    <a:pt x="102" y="291"/>
                    <a:pt x="102" y="291"/>
                  </a:cubicBezTo>
                  <a:cubicBezTo>
                    <a:pt x="102" y="291"/>
                    <a:pt x="92" y="327"/>
                    <a:pt x="111" y="317"/>
                  </a:cubicBezTo>
                  <a:cubicBezTo>
                    <a:pt x="129" y="308"/>
                    <a:pt x="149" y="308"/>
                    <a:pt x="155" y="29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61" name="i$ḷíďé"/>
            <p:cNvSpPr/>
            <p:nvPr/>
          </p:nvSpPr>
          <p:spPr bwMode="auto">
            <a:xfrm>
              <a:off x="9289996" y="2068533"/>
              <a:ext cx="141021" cy="103508"/>
            </a:xfrm>
            <a:custGeom>
              <a:avLst/>
              <a:gdLst>
                <a:gd name="T0" fmla="*/ 0 w 86"/>
                <a:gd name="T1" fmla="*/ 16 h 63"/>
                <a:gd name="T2" fmla="*/ 86 w 86"/>
                <a:gd name="T3" fmla="*/ 36 h 63"/>
                <a:gd name="T4" fmla="*/ 0 w 86"/>
                <a:gd name="T5" fmla="*/ 1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63">
                  <a:moveTo>
                    <a:pt x="0" y="16"/>
                  </a:moveTo>
                  <a:cubicBezTo>
                    <a:pt x="16" y="38"/>
                    <a:pt x="45" y="63"/>
                    <a:pt x="86" y="36"/>
                  </a:cubicBezTo>
                  <a:cubicBezTo>
                    <a:pt x="66" y="0"/>
                    <a:pt x="23" y="8"/>
                    <a:pt x="0" y="16"/>
                  </a:cubicBezTo>
                </a:path>
              </a:pathLst>
            </a:custGeom>
            <a:solidFill>
              <a:srgbClr val="DA90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62" name="ïṥliďê"/>
            <p:cNvSpPr/>
            <p:nvPr/>
          </p:nvSpPr>
          <p:spPr bwMode="auto">
            <a:xfrm>
              <a:off x="9267071" y="2003232"/>
              <a:ext cx="207016" cy="125043"/>
            </a:xfrm>
            <a:custGeom>
              <a:avLst/>
              <a:gdLst>
                <a:gd name="T0" fmla="*/ 111 w 126"/>
                <a:gd name="T1" fmla="*/ 0 h 76"/>
                <a:gd name="T2" fmla="*/ 0 w 126"/>
                <a:gd name="T3" fmla="*/ 31 h 76"/>
                <a:gd name="T4" fmla="*/ 14 w 126"/>
                <a:gd name="T5" fmla="*/ 56 h 76"/>
                <a:gd name="T6" fmla="*/ 100 w 126"/>
                <a:gd name="T7" fmla="*/ 76 h 76"/>
                <a:gd name="T8" fmla="*/ 126 w 126"/>
                <a:gd name="T9" fmla="*/ 54 h 76"/>
                <a:gd name="T10" fmla="*/ 111 w 126"/>
                <a:gd name="T1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76">
                  <a:moveTo>
                    <a:pt x="111" y="0"/>
                  </a:moveTo>
                  <a:cubicBezTo>
                    <a:pt x="81" y="9"/>
                    <a:pt x="10" y="30"/>
                    <a:pt x="0" y="31"/>
                  </a:cubicBezTo>
                  <a:cubicBezTo>
                    <a:pt x="0" y="31"/>
                    <a:pt x="5" y="43"/>
                    <a:pt x="14" y="56"/>
                  </a:cubicBezTo>
                  <a:cubicBezTo>
                    <a:pt x="37" y="48"/>
                    <a:pt x="80" y="40"/>
                    <a:pt x="100" y="76"/>
                  </a:cubicBezTo>
                  <a:cubicBezTo>
                    <a:pt x="108" y="71"/>
                    <a:pt x="117" y="64"/>
                    <a:pt x="126" y="54"/>
                  </a:cubicBezTo>
                  <a:cubicBezTo>
                    <a:pt x="122" y="38"/>
                    <a:pt x="117" y="19"/>
                    <a:pt x="111" y="0"/>
                  </a:cubicBezTo>
                </a:path>
              </a:pathLst>
            </a:custGeom>
            <a:solidFill>
              <a:srgbClr val="753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63" name="iṣḷïḑê"/>
            <p:cNvSpPr/>
            <p:nvPr/>
          </p:nvSpPr>
          <p:spPr bwMode="auto">
            <a:xfrm>
              <a:off x="9337234" y="1889999"/>
              <a:ext cx="39597" cy="63911"/>
            </a:xfrm>
            <a:custGeom>
              <a:avLst/>
              <a:gdLst>
                <a:gd name="T0" fmla="*/ 21 w 24"/>
                <a:gd name="T1" fmla="*/ 17 h 39"/>
                <a:gd name="T2" fmla="*/ 17 w 24"/>
                <a:gd name="T3" fmla="*/ 37 h 39"/>
                <a:gd name="T4" fmla="*/ 3 w 24"/>
                <a:gd name="T5" fmla="*/ 22 h 39"/>
                <a:gd name="T6" fmla="*/ 7 w 24"/>
                <a:gd name="T7" fmla="*/ 1 h 39"/>
                <a:gd name="T8" fmla="*/ 21 w 24"/>
                <a:gd name="T9" fmla="*/ 1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9">
                  <a:moveTo>
                    <a:pt x="21" y="17"/>
                  </a:moveTo>
                  <a:cubicBezTo>
                    <a:pt x="24" y="27"/>
                    <a:pt x="22" y="36"/>
                    <a:pt x="17" y="37"/>
                  </a:cubicBezTo>
                  <a:cubicBezTo>
                    <a:pt x="12" y="39"/>
                    <a:pt x="6" y="32"/>
                    <a:pt x="3" y="22"/>
                  </a:cubicBezTo>
                  <a:cubicBezTo>
                    <a:pt x="0" y="11"/>
                    <a:pt x="2" y="2"/>
                    <a:pt x="7" y="1"/>
                  </a:cubicBezTo>
                  <a:cubicBezTo>
                    <a:pt x="12" y="0"/>
                    <a:pt x="18" y="7"/>
                    <a:pt x="21" y="17"/>
                  </a:cubicBezTo>
                </a:path>
              </a:pathLst>
            </a:custGeom>
            <a:solidFill>
              <a:srgbClr val="190F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64" name="ïŝ1íḓè"/>
            <p:cNvSpPr/>
            <p:nvPr/>
          </p:nvSpPr>
          <p:spPr bwMode="auto">
            <a:xfrm>
              <a:off x="9092705" y="1978224"/>
              <a:ext cx="128517" cy="129906"/>
            </a:xfrm>
            <a:custGeom>
              <a:avLst/>
              <a:gdLst>
                <a:gd name="T0" fmla="*/ 75 w 78"/>
                <a:gd name="T1" fmla="*/ 35 h 79"/>
                <a:gd name="T2" fmla="*/ 30 w 78"/>
                <a:gd name="T3" fmla="*/ 10 h 79"/>
                <a:gd name="T4" fmla="*/ 28 w 78"/>
                <a:gd name="T5" fmla="*/ 59 h 79"/>
                <a:gd name="T6" fmla="*/ 75 w 78"/>
                <a:gd name="T7" fmla="*/ 3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79">
                  <a:moveTo>
                    <a:pt x="75" y="35"/>
                  </a:moveTo>
                  <a:cubicBezTo>
                    <a:pt x="75" y="35"/>
                    <a:pt x="59" y="0"/>
                    <a:pt x="30" y="10"/>
                  </a:cubicBezTo>
                  <a:cubicBezTo>
                    <a:pt x="0" y="21"/>
                    <a:pt x="16" y="47"/>
                    <a:pt x="28" y="59"/>
                  </a:cubicBezTo>
                  <a:cubicBezTo>
                    <a:pt x="40" y="71"/>
                    <a:pt x="78" y="79"/>
                    <a:pt x="75" y="35"/>
                  </a:cubicBezTo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65" name="î$ḻïḑe"/>
            <p:cNvSpPr/>
            <p:nvPr/>
          </p:nvSpPr>
          <p:spPr bwMode="auto">
            <a:xfrm>
              <a:off x="9289996" y="1778154"/>
              <a:ext cx="65300" cy="78499"/>
            </a:xfrm>
            <a:custGeom>
              <a:avLst/>
              <a:gdLst>
                <a:gd name="T0" fmla="*/ 40 w 40"/>
                <a:gd name="T1" fmla="*/ 38 h 48"/>
                <a:gd name="T2" fmla="*/ 0 w 40"/>
                <a:gd name="T3" fmla="*/ 48 h 48"/>
                <a:gd name="T4" fmla="*/ 40 w 40"/>
                <a:gd name="T5" fmla="*/ 3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48">
                  <a:moveTo>
                    <a:pt x="40" y="38"/>
                  </a:moveTo>
                  <a:cubicBezTo>
                    <a:pt x="40" y="38"/>
                    <a:pt x="12" y="16"/>
                    <a:pt x="0" y="48"/>
                  </a:cubicBezTo>
                  <a:cubicBezTo>
                    <a:pt x="0" y="48"/>
                    <a:pt x="6" y="0"/>
                    <a:pt x="40" y="38"/>
                  </a:cubicBezTo>
                </a:path>
              </a:pathLst>
            </a:custGeom>
            <a:solidFill>
              <a:srgbClr val="3A2B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66" name="işlídê"/>
            <p:cNvSpPr/>
            <p:nvPr/>
          </p:nvSpPr>
          <p:spPr bwMode="auto">
            <a:xfrm>
              <a:off x="9119103" y="2097015"/>
              <a:ext cx="180618" cy="96561"/>
            </a:xfrm>
            <a:custGeom>
              <a:avLst/>
              <a:gdLst>
                <a:gd name="T0" fmla="*/ 110 w 110"/>
                <a:gd name="T1" fmla="*/ 55 h 59"/>
                <a:gd name="T2" fmla="*/ 30 w 110"/>
                <a:gd name="T3" fmla="*/ 54 h 59"/>
                <a:gd name="T4" fmla="*/ 1 w 110"/>
                <a:gd name="T5" fmla="*/ 36 h 59"/>
                <a:gd name="T6" fmla="*/ 71 w 110"/>
                <a:gd name="T7" fmla="*/ 0 h 59"/>
                <a:gd name="T8" fmla="*/ 110 w 110"/>
                <a:gd name="T9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59">
                  <a:moveTo>
                    <a:pt x="110" y="55"/>
                  </a:moveTo>
                  <a:cubicBezTo>
                    <a:pt x="110" y="55"/>
                    <a:pt x="52" y="48"/>
                    <a:pt x="30" y="54"/>
                  </a:cubicBezTo>
                  <a:cubicBezTo>
                    <a:pt x="30" y="54"/>
                    <a:pt x="1" y="59"/>
                    <a:pt x="1" y="36"/>
                  </a:cubicBezTo>
                  <a:cubicBezTo>
                    <a:pt x="0" y="12"/>
                    <a:pt x="40" y="14"/>
                    <a:pt x="71" y="0"/>
                  </a:cubicBezTo>
                  <a:lnTo>
                    <a:pt x="110" y="55"/>
                  </a:ln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67" name="îsḻîďè"/>
            <p:cNvSpPr/>
            <p:nvPr/>
          </p:nvSpPr>
          <p:spPr bwMode="auto">
            <a:xfrm>
              <a:off x="8647412" y="2093541"/>
              <a:ext cx="522403" cy="700937"/>
            </a:xfrm>
            <a:custGeom>
              <a:avLst/>
              <a:gdLst>
                <a:gd name="T0" fmla="*/ 273 w 318"/>
                <a:gd name="T1" fmla="*/ 18 h 427"/>
                <a:gd name="T2" fmla="*/ 118 w 318"/>
                <a:gd name="T3" fmla="*/ 83 h 427"/>
                <a:gd name="T4" fmla="*/ 41 w 318"/>
                <a:gd name="T5" fmla="*/ 427 h 427"/>
                <a:gd name="T6" fmla="*/ 259 w 318"/>
                <a:gd name="T7" fmla="*/ 361 h 427"/>
                <a:gd name="T8" fmla="*/ 256 w 318"/>
                <a:gd name="T9" fmla="*/ 184 h 427"/>
                <a:gd name="T10" fmla="*/ 305 w 318"/>
                <a:gd name="T11" fmla="*/ 56 h 427"/>
                <a:gd name="T12" fmla="*/ 273 w 318"/>
                <a:gd name="T13" fmla="*/ 18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8" h="427">
                  <a:moveTo>
                    <a:pt x="273" y="18"/>
                  </a:moveTo>
                  <a:cubicBezTo>
                    <a:pt x="273" y="18"/>
                    <a:pt x="198" y="0"/>
                    <a:pt x="118" y="83"/>
                  </a:cubicBezTo>
                  <a:cubicBezTo>
                    <a:pt x="37" y="166"/>
                    <a:pt x="0" y="359"/>
                    <a:pt x="41" y="427"/>
                  </a:cubicBezTo>
                  <a:cubicBezTo>
                    <a:pt x="41" y="427"/>
                    <a:pt x="240" y="407"/>
                    <a:pt x="259" y="361"/>
                  </a:cubicBezTo>
                  <a:cubicBezTo>
                    <a:pt x="259" y="361"/>
                    <a:pt x="203" y="254"/>
                    <a:pt x="256" y="184"/>
                  </a:cubicBezTo>
                  <a:cubicBezTo>
                    <a:pt x="318" y="101"/>
                    <a:pt x="298" y="78"/>
                    <a:pt x="305" y="56"/>
                  </a:cubicBezTo>
                  <a:cubicBezTo>
                    <a:pt x="298" y="30"/>
                    <a:pt x="310" y="30"/>
                    <a:pt x="273" y="1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68" name="îṩḻidê"/>
            <p:cNvSpPr/>
            <p:nvPr/>
          </p:nvSpPr>
          <p:spPr bwMode="auto">
            <a:xfrm>
              <a:off x="9039909" y="2109519"/>
              <a:ext cx="131990" cy="368183"/>
            </a:xfrm>
            <a:custGeom>
              <a:avLst/>
              <a:gdLst>
                <a:gd name="T0" fmla="*/ 43 w 80"/>
                <a:gd name="T1" fmla="*/ 0 h 224"/>
                <a:gd name="T2" fmla="*/ 33 w 80"/>
                <a:gd name="T3" fmla="*/ 122 h 224"/>
                <a:gd name="T4" fmla="*/ 22 w 80"/>
                <a:gd name="T5" fmla="*/ 141 h 224"/>
                <a:gd name="T6" fmla="*/ 9 w 80"/>
                <a:gd name="T7" fmla="*/ 203 h 224"/>
                <a:gd name="T8" fmla="*/ 76 w 80"/>
                <a:gd name="T9" fmla="*/ 72 h 224"/>
                <a:gd name="T10" fmla="*/ 45 w 80"/>
                <a:gd name="T1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224">
                  <a:moveTo>
                    <a:pt x="43" y="0"/>
                  </a:moveTo>
                  <a:cubicBezTo>
                    <a:pt x="43" y="0"/>
                    <a:pt x="36" y="111"/>
                    <a:pt x="33" y="122"/>
                  </a:cubicBezTo>
                  <a:cubicBezTo>
                    <a:pt x="31" y="133"/>
                    <a:pt x="22" y="141"/>
                    <a:pt x="22" y="141"/>
                  </a:cubicBezTo>
                  <a:cubicBezTo>
                    <a:pt x="22" y="141"/>
                    <a:pt x="0" y="182"/>
                    <a:pt x="9" y="203"/>
                  </a:cubicBezTo>
                  <a:cubicBezTo>
                    <a:pt x="17" y="224"/>
                    <a:pt x="80" y="100"/>
                    <a:pt x="76" y="72"/>
                  </a:cubicBezTo>
                  <a:cubicBezTo>
                    <a:pt x="72" y="44"/>
                    <a:pt x="45" y="0"/>
                    <a:pt x="45" y="0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69" name="îšḷïḓê"/>
            <p:cNvSpPr/>
            <p:nvPr/>
          </p:nvSpPr>
          <p:spPr bwMode="auto">
            <a:xfrm>
              <a:off x="8627961" y="2711116"/>
              <a:ext cx="197291" cy="127822"/>
            </a:xfrm>
            <a:custGeom>
              <a:avLst/>
              <a:gdLst>
                <a:gd name="T0" fmla="*/ 120 w 120"/>
                <a:gd name="T1" fmla="*/ 43 h 78"/>
                <a:gd name="T2" fmla="*/ 0 w 120"/>
                <a:gd name="T3" fmla="*/ 21 h 78"/>
                <a:gd name="T4" fmla="*/ 37 w 120"/>
                <a:gd name="T5" fmla="*/ 0 h 78"/>
                <a:gd name="T6" fmla="*/ 120 w 120"/>
                <a:gd name="T7" fmla="*/ 4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78">
                  <a:moveTo>
                    <a:pt x="120" y="43"/>
                  </a:moveTo>
                  <a:cubicBezTo>
                    <a:pt x="120" y="43"/>
                    <a:pt x="54" y="78"/>
                    <a:pt x="0" y="21"/>
                  </a:cubicBezTo>
                  <a:cubicBezTo>
                    <a:pt x="0" y="21"/>
                    <a:pt x="39" y="40"/>
                    <a:pt x="37" y="0"/>
                  </a:cubicBezTo>
                  <a:cubicBezTo>
                    <a:pt x="37" y="0"/>
                    <a:pt x="47" y="51"/>
                    <a:pt x="120" y="43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70" name="ïṣľíḑé"/>
            <p:cNvSpPr/>
            <p:nvPr/>
          </p:nvSpPr>
          <p:spPr bwMode="auto">
            <a:xfrm>
              <a:off x="8559187" y="2073396"/>
              <a:ext cx="592566" cy="228551"/>
            </a:xfrm>
            <a:custGeom>
              <a:avLst/>
              <a:gdLst>
                <a:gd name="T0" fmla="*/ 361 w 361"/>
                <a:gd name="T1" fmla="*/ 78 h 139"/>
                <a:gd name="T2" fmla="*/ 290 w 361"/>
                <a:gd name="T3" fmla="*/ 17 h 139"/>
                <a:gd name="T4" fmla="*/ 83 w 361"/>
                <a:gd name="T5" fmla="*/ 0 h 139"/>
                <a:gd name="T6" fmla="*/ 0 w 361"/>
                <a:gd name="T7" fmla="*/ 10 h 139"/>
                <a:gd name="T8" fmla="*/ 23 w 361"/>
                <a:gd name="T9" fmla="*/ 99 h 139"/>
                <a:gd name="T10" fmla="*/ 142 w 361"/>
                <a:gd name="T11" fmla="*/ 107 h 139"/>
                <a:gd name="T12" fmla="*/ 361 w 361"/>
                <a:gd name="T13" fmla="*/ 95 h 139"/>
                <a:gd name="T14" fmla="*/ 361 w 361"/>
                <a:gd name="T15" fmla="*/ 7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1" h="139">
                  <a:moveTo>
                    <a:pt x="361" y="78"/>
                  </a:moveTo>
                  <a:cubicBezTo>
                    <a:pt x="361" y="78"/>
                    <a:pt x="352" y="34"/>
                    <a:pt x="290" y="17"/>
                  </a:cubicBezTo>
                  <a:cubicBezTo>
                    <a:pt x="228" y="0"/>
                    <a:pt x="149" y="74"/>
                    <a:pt x="83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3" y="86"/>
                    <a:pt x="23" y="99"/>
                  </a:cubicBezTo>
                  <a:cubicBezTo>
                    <a:pt x="23" y="99"/>
                    <a:pt x="91" y="139"/>
                    <a:pt x="142" y="107"/>
                  </a:cubicBezTo>
                  <a:cubicBezTo>
                    <a:pt x="235" y="47"/>
                    <a:pt x="299" y="15"/>
                    <a:pt x="361" y="95"/>
                  </a:cubicBezTo>
                  <a:lnTo>
                    <a:pt x="361" y="7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71" name="îšḻiďe"/>
            <p:cNvSpPr/>
            <p:nvPr/>
          </p:nvSpPr>
          <p:spPr bwMode="auto">
            <a:xfrm>
              <a:off x="9123966" y="2169262"/>
              <a:ext cx="54185" cy="42376"/>
            </a:xfrm>
            <a:custGeom>
              <a:avLst/>
              <a:gdLst>
                <a:gd name="T0" fmla="*/ 33 w 33"/>
                <a:gd name="T1" fmla="*/ 10 h 26"/>
                <a:gd name="T2" fmla="*/ 19 w 33"/>
                <a:gd name="T3" fmla="*/ 26 h 26"/>
                <a:gd name="T4" fmla="*/ 2 w 33"/>
                <a:gd name="T5" fmla="*/ 10 h 26"/>
                <a:gd name="T6" fmla="*/ 33 w 33"/>
                <a:gd name="T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6">
                  <a:moveTo>
                    <a:pt x="33" y="10"/>
                  </a:move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0" y="19"/>
                    <a:pt x="2" y="10"/>
                  </a:cubicBezTo>
                  <a:cubicBezTo>
                    <a:pt x="3" y="0"/>
                    <a:pt x="33" y="10"/>
                    <a:pt x="33" y="10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72" name="îṧļïdè"/>
            <p:cNvSpPr/>
            <p:nvPr/>
          </p:nvSpPr>
          <p:spPr bwMode="auto">
            <a:xfrm>
              <a:off x="9145501" y="2201912"/>
              <a:ext cx="14588" cy="49323"/>
            </a:xfrm>
            <a:custGeom>
              <a:avLst/>
              <a:gdLst>
                <a:gd name="T0" fmla="*/ 4 w 9"/>
                <a:gd name="T1" fmla="*/ 0 h 30"/>
                <a:gd name="T2" fmla="*/ 6 w 9"/>
                <a:gd name="T3" fmla="*/ 17 h 30"/>
                <a:gd name="T4" fmla="*/ 0 w 9"/>
                <a:gd name="T5" fmla="*/ 17 h 30"/>
                <a:gd name="T6" fmla="*/ 4 w 9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0">
                  <a:moveTo>
                    <a:pt x="4" y="0"/>
                  </a:moveTo>
                  <a:cubicBezTo>
                    <a:pt x="4" y="0"/>
                    <a:pt x="9" y="4"/>
                    <a:pt x="6" y="17"/>
                  </a:cubicBezTo>
                  <a:cubicBezTo>
                    <a:pt x="3" y="30"/>
                    <a:pt x="0" y="17"/>
                    <a:pt x="0" y="17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73" name="iṡḷîďè"/>
            <p:cNvSpPr/>
            <p:nvPr/>
          </p:nvSpPr>
          <p:spPr bwMode="auto">
            <a:xfrm>
              <a:off x="8966273" y="2275549"/>
              <a:ext cx="127822" cy="311914"/>
            </a:xfrm>
            <a:custGeom>
              <a:avLst/>
              <a:gdLst>
                <a:gd name="T0" fmla="*/ 78 w 78"/>
                <a:gd name="T1" fmla="*/ 28 h 190"/>
                <a:gd name="T2" fmla="*/ 26 w 78"/>
                <a:gd name="T3" fmla="*/ 0 h 190"/>
                <a:gd name="T4" fmla="*/ 44 w 78"/>
                <a:gd name="T5" fmla="*/ 190 h 190"/>
                <a:gd name="T6" fmla="*/ 78 w 78"/>
                <a:gd name="T7" fmla="*/ 2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90">
                  <a:moveTo>
                    <a:pt x="78" y="28"/>
                  </a:moveTo>
                  <a:cubicBezTo>
                    <a:pt x="78" y="28"/>
                    <a:pt x="51" y="21"/>
                    <a:pt x="26" y="0"/>
                  </a:cubicBezTo>
                  <a:cubicBezTo>
                    <a:pt x="26" y="0"/>
                    <a:pt x="0" y="137"/>
                    <a:pt x="44" y="190"/>
                  </a:cubicBezTo>
                  <a:cubicBezTo>
                    <a:pt x="44" y="190"/>
                    <a:pt x="33" y="121"/>
                    <a:pt x="78" y="28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74" name="íṡ1ïḍé"/>
            <p:cNvSpPr/>
            <p:nvPr/>
          </p:nvSpPr>
          <p:spPr bwMode="auto">
            <a:xfrm>
              <a:off x="9027405" y="2156063"/>
              <a:ext cx="118096" cy="165335"/>
            </a:xfrm>
            <a:custGeom>
              <a:avLst/>
              <a:gdLst>
                <a:gd name="T0" fmla="*/ 54 w 72"/>
                <a:gd name="T1" fmla="*/ 0 h 101"/>
                <a:gd name="T2" fmla="*/ 0 w 72"/>
                <a:gd name="T3" fmla="*/ 9 h 101"/>
                <a:gd name="T4" fmla="*/ 41 w 72"/>
                <a:gd name="T5" fmla="*/ 101 h 101"/>
                <a:gd name="T6" fmla="*/ 54 w 72"/>
                <a:gd name="T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101">
                  <a:moveTo>
                    <a:pt x="54" y="0"/>
                  </a:moveTo>
                  <a:cubicBezTo>
                    <a:pt x="54" y="0"/>
                    <a:pt x="26" y="18"/>
                    <a:pt x="0" y="9"/>
                  </a:cubicBezTo>
                  <a:cubicBezTo>
                    <a:pt x="0" y="9"/>
                    <a:pt x="23" y="79"/>
                    <a:pt x="41" y="101"/>
                  </a:cubicBezTo>
                  <a:cubicBezTo>
                    <a:pt x="41" y="101"/>
                    <a:pt x="72" y="46"/>
                    <a:pt x="54" y="0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75" name="í$liḍè"/>
            <p:cNvSpPr/>
            <p:nvPr/>
          </p:nvSpPr>
          <p:spPr bwMode="auto">
            <a:xfrm>
              <a:off x="9082980" y="2108130"/>
              <a:ext cx="95172" cy="103508"/>
            </a:xfrm>
            <a:custGeom>
              <a:avLst/>
              <a:gdLst>
                <a:gd name="T0" fmla="*/ 4 w 58"/>
                <a:gd name="T1" fmla="*/ 0 h 63"/>
                <a:gd name="T2" fmla="*/ 32 w 58"/>
                <a:gd name="T3" fmla="*/ 3 h 63"/>
                <a:gd name="T4" fmla="*/ 58 w 58"/>
                <a:gd name="T5" fmla="*/ 47 h 63"/>
                <a:gd name="T6" fmla="*/ 21 w 58"/>
                <a:gd name="T7" fmla="*/ 63 h 63"/>
                <a:gd name="T8" fmla="*/ 4 w 5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3">
                  <a:moveTo>
                    <a:pt x="4" y="0"/>
                  </a:moveTo>
                  <a:cubicBezTo>
                    <a:pt x="32" y="3"/>
                    <a:pt x="32" y="3"/>
                    <a:pt x="32" y="3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0" y="22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76" name="îṡľiďe"/>
            <p:cNvSpPr/>
            <p:nvPr/>
          </p:nvSpPr>
          <p:spPr bwMode="auto">
            <a:xfrm>
              <a:off x="8856512" y="2668046"/>
              <a:ext cx="216742" cy="105592"/>
            </a:xfrm>
            <a:custGeom>
              <a:avLst/>
              <a:gdLst>
                <a:gd name="T0" fmla="*/ 0 w 132"/>
                <a:gd name="T1" fmla="*/ 64 h 64"/>
                <a:gd name="T2" fmla="*/ 127 w 132"/>
                <a:gd name="T3" fmla="*/ 19 h 64"/>
                <a:gd name="T4" fmla="*/ 122 w 132"/>
                <a:gd name="T5" fmla="*/ 9 h 64"/>
                <a:gd name="T6" fmla="*/ 132 w 132"/>
                <a:gd name="T7" fmla="*/ 12 h 64"/>
                <a:gd name="T8" fmla="*/ 115 w 132"/>
                <a:gd name="T9" fmla="*/ 0 h 64"/>
                <a:gd name="T10" fmla="*/ 115 w 132"/>
                <a:gd name="T11" fmla="*/ 18 h 64"/>
                <a:gd name="T12" fmla="*/ 0 w 132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64">
                  <a:moveTo>
                    <a:pt x="0" y="64"/>
                  </a:moveTo>
                  <a:cubicBezTo>
                    <a:pt x="0" y="64"/>
                    <a:pt x="114" y="34"/>
                    <a:pt x="127" y="19"/>
                  </a:cubicBezTo>
                  <a:cubicBezTo>
                    <a:pt x="122" y="9"/>
                    <a:pt x="122" y="9"/>
                    <a:pt x="122" y="9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2" y="12"/>
                    <a:pt x="118" y="1"/>
                    <a:pt x="115" y="0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8"/>
                    <a:pt x="35" y="59"/>
                    <a:pt x="0" y="64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77" name="íśľïḑè"/>
            <p:cNvSpPr/>
            <p:nvPr/>
          </p:nvSpPr>
          <p:spPr bwMode="auto">
            <a:xfrm>
              <a:off x="8854428" y="2144253"/>
              <a:ext cx="606460" cy="518930"/>
            </a:xfrm>
            <a:custGeom>
              <a:avLst/>
              <a:gdLst>
                <a:gd name="T0" fmla="*/ 122 w 369"/>
                <a:gd name="T1" fmla="*/ 7 h 316"/>
                <a:gd name="T2" fmla="*/ 112 w 369"/>
                <a:gd name="T3" fmla="*/ 190 h 316"/>
                <a:gd name="T4" fmla="*/ 336 w 369"/>
                <a:gd name="T5" fmla="*/ 159 h 316"/>
                <a:gd name="T6" fmla="*/ 369 w 369"/>
                <a:gd name="T7" fmla="*/ 188 h 316"/>
                <a:gd name="T8" fmla="*/ 86 w 369"/>
                <a:gd name="T9" fmla="*/ 235 h 316"/>
                <a:gd name="T10" fmla="*/ 122 w 369"/>
                <a:gd name="T11" fmla="*/ 7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9" h="316">
                  <a:moveTo>
                    <a:pt x="122" y="7"/>
                  </a:moveTo>
                  <a:cubicBezTo>
                    <a:pt x="143" y="12"/>
                    <a:pt x="70" y="113"/>
                    <a:pt x="112" y="190"/>
                  </a:cubicBezTo>
                  <a:cubicBezTo>
                    <a:pt x="148" y="256"/>
                    <a:pt x="255" y="204"/>
                    <a:pt x="336" y="159"/>
                  </a:cubicBezTo>
                  <a:cubicBezTo>
                    <a:pt x="336" y="159"/>
                    <a:pt x="350" y="183"/>
                    <a:pt x="369" y="188"/>
                  </a:cubicBezTo>
                  <a:cubicBezTo>
                    <a:pt x="369" y="188"/>
                    <a:pt x="159" y="316"/>
                    <a:pt x="86" y="235"/>
                  </a:cubicBezTo>
                  <a:cubicBezTo>
                    <a:pt x="0" y="140"/>
                    <a:pt x="86" y="0"/>
                    <a:pt x="122" y="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78" name="íŝḷíḓè"/>
            <p:cNvSpPr/>
            <p:nvPr/>
          </p:nvSpPr>
          <p:spPr bwMode="auto">
            <a:xfrm>
              <a:off x="8825251" y="2176904"/>
              <a:ext cx="191733" cy="371656"/>
            </a:xfrm>
            <a:custGeom>
              <a:avLst/>
              <a:gdLst>
                <a:gd name="T0" fmla="*/ 110 w 117"/>
                <a:gd name="T1" fmla="*/ 0 h 226"/>
                <a:gd name="T2" fmla="*/ 117 w 117"/>
                <a:gd name="T3" fmla="*/ 226 h 226"/>
                <a:gd name="T4" fmla="*/ 110 w 117"/>
                <a:gd name="T5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226">
                  <a:moveTo>
                    <a:pt x="110" y="0"/>
                  </a:moveTo>
                  <a:cubicBezTo>
                    <a:pt x="110" y="0"/>
                    <a:pt x="0" y="126"/>
                    <a:pt x="117" y="226"/>
                  </a:cubicBezTo>
                  <a:cubicBezTo>
                    <a:pt x="117" y="226"/>
                    <a:pt x="13" y="152"/>
                    <a:pt x="110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79" name="i$ḷiďe"/>
            <p:cNvSpPr/>
            <p:nvPr/>
          </p:nvSpPr>
          <p:spPr bwMode="auto">
            <a:xfrm>
              <a:off x="9399756" y="2293611"/>
              <a:ext cx="174366" cy="169503"/>
            </a:xfrm>
            <a:custGeom>
              <a:avLst/>
              <a:gdLst>
                <a:gd name="T0" fmla="*/ 4 w 106"/>
                <a:gd name="T1" fmla="*/ 68 h 103"/>
                <a:gd name="T2" fmla="*/ 17 w 106"/>
                <a:gd name="T3" fmla="*/ 8 h 103"/>
                <a:gd name="T4" fmla="*/ 43 w 106"/>
                <a:gd name="T5" fmla="*/ 10 h 103"/>
                <a:gd name="T6" fmla="*/ 76 w 106"/>
                <a:gd name="T7" fmla="*/ 20 h 103"/>
                <a:gd name="T8" fmla="*/ 97 w 106"/>
                <a:gd name="T9" fmla="*/ 59 h 103"/>
                <a:gd name="T10" fmla="*/ 81 w 106"/>
                <a:gd name="T11" fmla="*/ 56 h 103"/>
                <a:gd name="T12" fmla="*/ 55 w 106"/>
                <a:gd name="T13" fmla="*/ 49 h 103"/>
                <a:gd name="T14" fmla="*/ 37 w 106"/>
                <a:gd name="T15" fmla="*/ 97 h 103"/>
                <a:gd name="T16" fmla="*/ 4 w 106"/>
                <a:gd name="T17" fmla="*/ 6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03">
                  <a:moveTo>
                    <a:pt x="4" y="68"/>
                  </a:moveTo>
                  <a:cubicBezTo>
                    <a:pt x="4" y="68"/>
                    <a:pt x="0" y="19"/>
                    <a:pt x="17" y="8"/>
                  </a:cubicBezTo>
                  <a:cubicBezTo>
                    <a:pt x="17" y="8"/>
                    <a:pt x="33" y="0"/>
                    <a:pt x="43" y="10"/>
                  </a:cubicBezTo>
                  <a:cubicBezTo>
                    <a:pt x="43" y="10"/>
                    <a:pt x="72" y="3"/>
                    <a:pt x="76" y="20"/>
                  </a:cubicBezTo>
                  <a:cubicBezTo>
                    <a:pt x="76" y="20"/>
                    <a:pt x="106" y="27"/>
                    <a:pt x="97" y="59"/>
                  </a:cubicBezTo>
                  <a:cubicBezTo>
                    <a:pt x="97" y="59"/>
                    <a:pt x="88" y="67"/>
                    <a:pt x="81" y="56"/>
                  </a:cubicBezTo>
                  <a:cubicBezTo>
                    <a:pt x="75" y="45"/>
                    <a:pt x="59" y="31"/>
                    <a:pt x="55" y="49"/>
                  </a:cubicBezTo>
                  <a:cubicBezTo>
                    <a:pt x="52" y="67"/>
                    <a:pt x="61" y="91"/>
                    <a:pt x="37" y="97"/>
                  </a:cubicBezTo>
                  <a:cubicBezTo>
                    <a:pt x="13" y="103"/>
                    <a:pt x="4" y="82"/>
                    <a:pt x="4" y="68"/>
                  </a:cubicBezTo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80" name="îṧľiďê"/>
            <p:cNvSpPr/>
            <p:nvPr/>
          </p:nvSpPr>
          <p:spPr bwMode="auto">
            <a:xfrm>
              <a:off x="9435880" y="2324871"/>
              <a:ext cx="106981" cy="106981"/>
            </a:xfrm>
            <a:custGeom>
              <a:avLst/>
              <a:gdLst>
                <a:gd name="T0" fmla="*/ 64 w 65"/>
                <a:gd name="T1" fmla="*/ 35 h 65"/>
                <a:gd name="T2" fmla="*/ 30 w 65"/>
                <a:gd name="T3" fmla="*/ 64 h 65"/>
                <a:gd name="T4" fmla="*/ 1 w 65"/>
                <a:gd name="T5" fmla="*/ 30 h 65"/>
                <a:gd name="T6" fmla="*/ 35 w 65"/>
                <a:gd name="T7" fmla="*/ 1 h 65"/>
                <a:gd name="T8" fmla="*/ 64 w 65"/>
                <a:gd name="T9" fmla="*/ 3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64" y="35"/>
                  </a:moveTo>
                  <a:cubicBezTo>
                    <a:pt x="62" y="52"/>
                    <a:pt x="47" y="65"/>
                    <a:pt x="30" y="64"/>
                  </a:cubicBezTo>
                  <a:cubicBezTo>
                    <a:pt x="13" y="62"/>
                    <a:pt x="0" y="47"/>
                    <a:pt x="1" y="30"/>
                  </a:cubicBezTo>
                  <a:cubicBezTo>
                    <a:pt x="2" y="13"/>
                    <a:pt x="17" y="0"/>
                    <a:pt x="35" y="1"/>
                  </a:cubicBezTo>
                  <a:cubicBezTo>
                    <a:pt x="52" y="2"/>
                    <a:pt x="65" y="17"/>
                    <a:pt x="64" y="35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81" name="ïṩľíḋé"/>
            <p:cNvSpPr/>
            <p:nvPr/>
          </p:nvSpPr>
          <p:spPr bwMode="auto">
            <a:xfrm>
              <a:off x="9456025" y="2345017"/>
              <a:ext cx="67384" cy="67384"/>
            </a:xfrm>
            <a:custGeom>
              <a:avLst/>
              <a:gdLst>
                <a:gd name="T0" fmla="*/ 40 w 41"/>
                <a:gd name="T1" fmla="*/ 22 h 41"/>
                <a:gd name="T2" fmla="*/ 19 w 41"/>
                <a:gd name="T3" fmla="*/ 40 h 41"/>
                <a:gd name="T4" fmla="*/ 1 w 41"/>
                <a:gd name="T5" fmla="*/ 19 h 41"/>
                <a:gd name="T6" fmla="*/ 22 w 41"/>
                <a:gd name="T7" fmla="*/ 1 h 41"/>
                <a:gd name="T8" fmla="*/ 40 w 41"/>
                <a:gd name="T9" fmla="*/ 2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40" y="22"/>
                  </a:moveTo>
                  <a:cubicBezTo>
                    <a:pt x="39" y="33"/>
                    <a:pt x="30" y="41"/>
                    <a:pt x="19" y="40"/>
                  </a:cubicBezTo>
                  <a:cubicBezTo>
                    <a:pt x="8" y="39"/>
                    <a:pt x="0" y="30"/>
                    <a:pt x="1" y="19"/>
                  </a:cubicBezTo>
                  <a:cubicBezTo>
                    <a:pt x="1" y="8"/>
                    <a:pt x="11" y="0"/>
                    <a:pt x="22" y="1"/>
                  </a:cubicBezTo>
                  <a:cubicBezTo>
                    <a:pt x="33" y="2"/>
                    <a:pt x="41" y="11"/>
                    <a:pt x="40" y="22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82" name="ïšľîḋé"/>
            <p:cNvSpPr/>
            <p:nvPr/>
          </p:nvSpPr>
          <p:spPr bwMode="auto">
            <a:xfrm>
              <a:off x="8061098" y="2300557"/>
              <a:ext cx="182702" cy="167419"/>
            </a:xfrm>
            <a:custGeom>
              <a:avLst/>
              <a:gdLst>
                <a:gd name="T0" fmla="*/ 104 w 111"/>
                <a:gd name="T1" fmla="*/ 57 h 102"/>
                <a:gd name="T2" fmla="*/ 39 w 111"/>
                <a:gd name="T3" fmla="*/ 6 h 102"/>
                <a:gd name="T4" fmla="*/ 18 w 111"/>
                <a:gd name="T5" fmla="*/ 8 h 102"/>
                <a:gd name="T6" fmla="*/ 6 w 111"/>
                <a:gd name="T7" fmla="*/ 23 h 102"/>
                <a:gd name="T8" fmla="*/ 8 w 111"/>
                <a:gd name="T9" fmla="*/ 45 h 102"/>
                <a:gd name="T10" fmla="*/ 9 w 111"/>
                <a:gd name="T11" fmla="*/ 46 h 102"/>
                <a:gd name="T12" fmla="*/ 12 w 111"/>
                <a:gd name="T13" fmla="*/ 38 h 102"/>
                <a:gd name="T14" fmla="*/ 23 w 111"/>
                <a:gd name="T15" fmla="*/ 24 h 102"/>
                <a:gd name="T16" fmla="*/ 40 w 111"/>
                <a:gd name="T17" fmla="*/ 21 h 102"/>
                <a:gd name="T18" fmla="*/ 89 w 111"/>
                <a:gd name="T19" fmla="*/ 59 h 102"/>
                <a:gd name="T20" fmla="*/ 89 w 111"/>
                <a:gd name="T21" fmla="*/ 77 h 102"/>
                <a:gd name="T22" fmla="*/ 79 w 111"/>
                <a:gd name="T23" fmla="*/ 91 h 102"/>
                <a:gd name="T24" fmla="*/ 72 w 111"/>
                <a:gd name="T25" fmla="*/ 96 h 102"/>
                <a:gd name="T26" fmla="*/ 72 w 111"/>
                <a:gd name="T27" fmla="*/ 96 h 102"/>
                <a:gd name="T28" fmla="*/ 94 w 111"/>
                <a:gd name="T29" fmla="*/ 94 h 102"/>
                <a:gd name="T30" fmla="*/ 106 w 111"/>
                <a:gd name="T31" fmla="*/ 79 h 102"/>
                <a:gd name="T32" fmla="*/ 104 w 111"/>
                <a:gd name="T33" fmla="*/ 5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1" h="102">
                  <a:moveTo>
                    <a:pt x="104" y="57"/>
                  </a:moveTo>
                  <a:cubicBezTo>
                    <a:pt x="39" y="6"/>
                    <a:pt x="39" y="6"/>
                    <a:pt x="39" y="6"/>
                  </a:cubicBezTo>
                  <a:cubicBezTo>
                    <a:pt x="33" y="0"/>
                    <a:pt x="23" y="2"/>
                    <a:pt x="18" y="8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30"/>
                    <a:pt x="1" y="40"/>
                    <a:pt x="8" y="45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3"/>
                    <a:pt x="10" y="40"/>
                    <a:pt x="12" y="38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7" y="18"/>
                    <a:pt x="35" y="17"/>
                    <a:pt x="40" y="21"/>
                  </a:cubicBezTo>
                  <a:cubicBezTo>
                    <a:pt x="89" y="59"/>
                    <a:pt x="89" y="59"/>
                    <a:pt x="89" y="59"/>
                  </a:cubicBezTo>
                  <a:cubicBezTo>
                    <a:pt x="94" y="63"/>
                    <a:pt x="94" y="72"/>
                    <a:pt x="89" y="77"/>
                  </a:cubicBezTo>
                  <a:cubicBezTo>
                    <a:pt x="79" y="91"/>
                    <a:pt x="79" y="91"/>
                    <a:pt x="79" y="91"/>
                  </a:cubicBezTo>
                  <a:cubicBezTo>
                    <a:pt x="77" y="93"/>
                    <a:pt x="74" y="95"/>
                    <a:pt x="72" y="96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9" y="102"/>
                    <a:pt x="89" y="101"/>
                    <a:pt x="94" y="94"/>
                  </a:cubicBezTo>
                  <a:cubicBezTo>
                    <a:pt x="106" y="79"/>
                    <a:pt x="106" y="79"/>
                    <a:pt x="106" y="79"/>
                  </a:cubicBezTo>
                  <a:cubicBezTo>
                    <a:pt x="111" y="72"/>
                    <a:pt x="110" y="62"/>
                    <a:pt x="104" y="57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83" name="ïṥḷîḑé"/>
            <p:cNvSpPr/>
            <p:nvPr/>
          </p:nvSpPr>
          <p:spPr bwMode="auto">
            <a:xfrm>
              <a:off x="8049983" y="2292221"/>
              <a:ext cx="182007" cy="166030"/>
            </a:xfrm>
            <a:custGeom>
              <a:avLst/>
              <a:gdLst>
                <a:gd name="T0" fmla="*/ 103 w 111"/>
                <a:gd name="T1" fmla="*/ 56 h 101"/>
                <a:gd name="T2" fmla="*/ 39 w 111"/>
                <a:gd name="T3" fmla="*/ 5 h 101"/>
                <a:gd name="T4" fmla="*/ 17 w 111"/>
                <a:gd name="T5" fmla="*/ 7 h 101"/>
                <a:gd name="T6" fmla="*/ 5 w 111"/>
                <a:gd name="T7" fmla="*/ 23 h 101"/>
                <a:gd name="T8" fmla="*/ 8 w 111"/>
                <a:gd name="T9" fmla="*/ 44 h 101"/>
                <a:gd name="T10" fmla="*/ 8 w 111"/>
                <a:gd name="T11" fmla="*/ 45 h 101"/>
                <a:gd name="T12" fmla="*/ 12 w 111"/>
                <a:gd name="T13" fmla="*/ 37 h 101"/>
                <a:gd name="T14" fmla="*/ 22 w 111"/>
                <a:gd name="T15" fmla="*/ 24 h 101"/>
                <a:gd name="T16" fmla="*/ 40 w 111"/>
                <a:gd name="T17" fmla="*/ 20 h 101"/>
                <a:gd name="T18" fmla="*/ 88 w 111"/>
                <a:gd name="T19" fmla="*/ 59 h 101"/>
                <a:gd name="T20" fmla="*/ 89 w 111"/>
                <a:gd name="T21" fmla="*/ 77 h 101"/>
                <a:gd name="T22" fmla="*/ 78 w 111"/>
                <a:gd name="T23" fmla="*/ 90 h 101"/>
                <a:gd name="T24" fmla="*/ 71 w 111"/>
                <a:gd name="T25" fmla="*/ 95 h 101"/>
                <a:gd name="T26" fmla="*/ 72 w 111"/>
                <a:gd name="T27" fmla="*/ 96 h 101"/>
                <a:gd name="T28" fmla="*/ 94 w 111"/>
                <a:gd name="T29" fmla="*/ 93 h 101"/>
                <a:gd name="T30" fmla="*/ 106 w 111"/>
                <a:gd name="T31" fmla="*/ 78 h 101"/>
                <a:gd name="T32" fmla="*/ 103 w 111"/>
                <a:gd name="T33" fmla="*/ 5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1" h="101">
                  <a:moveTo>
                    <a:pt x="103" y="56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32" y="0"/>
                    <a:pt x="23" y="1"/>
                    <a:pt x="17" y="7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0" y="29"/>
                    <a:pt x="1" y="39"/>
                    <a:pt x="8" y="44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9" y="42"/>
                    <a:pt x="10" y="39"/>
                    <a:pt x="12" y="3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7" y="18"/>
                    <a:pt x="35" y="16"/>
                    <a:pt x="40" y="20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93" y="63"/>
                    <a:pt x="94" y="71"/>
                    <a:pt x="89" y="77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6" y="93"/>
                    <a:pt x="74" y="94"/>
                    <a:pt x="71" y="95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9" y="101"/>
                    <a:pt x="88" y="100"/>
                    <a:pt x="94" y="93"/>
                  </a:cubicBezTo>
                  <a:cubicBezTo>
                    <a:pt x="106" y="78"/>
                    <a:pt x="106" y="78"/>
                    <a:pt x="106" y="78"/>
                  </a:cubicBezTo>
                  <a:cubicBezTo>
                    <a:pt x="111" y="71"/>
                    <a:pt x="110" y="61"/>
                    <a:pt x="103" y="56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84" name="ïşľïďe"/>
            <p:cNvSpPr/>
            <p:nvPr/>
          </p:nvSpPr>
          <p:spPr bwMode="auto">
            <a:xfrm>
              <a:off x="7681800" y="2254708"/>
              <a:ext cx="724556" cy="700937"/>
            </a:xfrm>
            <a:custGeom>
              <a:avLst/>
              <a:gdLst>
                <a:gd name="T0" fmla="*/ 286 w 441"/>
                <a:gd name="T1" fmla="*/ 419 h 427"/>
                <a:gd name="T2" fmla="*/ 264 w 441"/>
                <a:gd name="T3" fmla="*/ 422 h 427"/>
                <a:gd name="T4" fmla="*/ 8 w 441"/>
                <a:gd name="T5" fmla="*/ 219 h 427"/>
                <a:gd name="T6" fmla="*/ 6 w 441"/>
                <a:gd name="T7" fmla="*/ 197 h 427"/>
                <a:gd name="T8" fmla="*/ 156 w 441"/>
                <a:gd name="T9" fmla="*/ 8 h 427"/>
                <a:gd name="T10" fmla="*/ 178 w 441"/>
                <a:gd name="T11" fmla="*/ 5 h 427"/>
                <a:gd name="T12" fmla="*/ 434 w 441"/>
                <a:gd name="T13" fmla="*/ 208 h 427"/>
                <a:gd name="T14" fmla="*/ 436 w 441"/>
                <a:gd name="T15" fmla="*/ 230 h 427"/>
                <a:gd name="T16" fmla="*/ 286 w 441"/>
                <a:gd name="T17" fmla="*/ 419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427">
                  <a:moveTo>
                    <a:pt x="286" y="419"/>
                  </a:moveTo>
                  <a:cubicBezTo>
                    <a:pt x="280" y="426"/>
                    <a:pt x="270" y="427"/>
                    <a:pt x="264" y="422"/>
                  </a:cubicBezTo>
                  <a:cubicBezTo>
                    <a:pt x="8" y="219"/>
                    <a:pt x="8" y="219"/>
                    <a:pt x="8" y="219"/>
                  </a:cubicBezTo>
                  <a:cubicBezTo>
                    <a:pt x="2" y="213"/>
                    <a:pt x="0" y="204"/>
                    <a:pt x="6" y="197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62" y="1"/>
                    <a:pt x="171" y="0"/>
                    <a:pt x="178" y="5"/>
                  </a:cubicBezTo>
                  <a:cubicBezTo>
                    <a:pt x="434" y="208"/>
                    <a:pt x="434" y="208"/>
                    <a:pt x="434" y="208"/>
                  </a:cubicBezTo>
                  <a:cubicBezTo>
                    <a:pt x="440" y="214"/>
                    <a:pt x="441" y="223"/>
                    <a:pt x="436" y="230"/>
                  </a:cubicBezTo>
                  <a:lnTo>
                    <a:pt x="286" y="419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85" name="îṣľíḑe"/>
            <p:cNvSpPr/>
            <p:nvPr/>
          </p:nvSpPr>
          <p:spPr bwMode="auto">
            <a:xfrm>
              <a:off x="7681800" y="2254708"/>
              <a:ext cx="694685" cy="676623"/>
            </a:xfrm>
            <a:custGeom>
              <a:avLst/>
              <a:gdLst>
                <a:gd name="T0" fmla="*/ 267 w 423"/>
                <a:gd name="T1" fmla="*/ 404 h 412"/>
                <a:gd name="T2" fmla="*/ 246 w 423"/>
                <a:gd name="T3" fmla="*/ 407 h 412"/>
                <a:gd name="T4" fmla="*/ 8 w 423"/>
                <a:gd name="T5" fmla="*/ 218 h 412"/>
                <a:gd name="T6" fmla="*/ 6 w 423"/>
                <a:gd name="T7" fmla="*/ 197 h 412"/>
                <a:gd name="T8" fmla="*/ 156 w 423"/>
                <a:gd name="T9" fmla="*/ 8 h 412"/>
                <a:gd name="T10" fmla="*/ 177 w 423"/>
                <a:gd name="T11" fmla="*/ 5 h 412"/>
                <a:gd name="T12" fmla="*/ 415 w 423"/>
                <a:gd name="T13" fmla="*/ 194 h 412"/>
                <a:gd name="T14" fmla="*/ 417 w 423"/>
                <a:gd name="T15" fmla="*/ 215 h 412"/>
                <a:gd name="T16" fmla="*/ 267 w 423"/>
                <a:gd name="T17" fmla="*/ 404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412">
                  <a:moveTo>
                    <a:pt x="267" y="404"/>
                  </a:moveTo>
                  <a:cubicBezTo>
                    <a:pt x="261" y="411"/>
                    <a:pt x="252" y="412"/>
                    <a:pt x="246" y="407"/>
                  </a:cubicBezTo>
                  <a:cubicBezTo>
                    <a:pt x="8" y="218"/>
                    <a:pt x="8" y="218"/>
                    <a:pt x="8" y="218"/>
                  </a:cubicBezTo>
                  <a:cubicBezTo>
                    <a:pt x="1" y="213"/>
                    <a:pt x="0" y="204"/>
                    <a:pt x="6" y="197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62" y="1"/>
                    <a:pt x="171" y="0"/>
                    <a:pt x="177" y="5"/>
                  </a:cubicBezTo>
                  <a:cubicBezTo>
                    <a:pt x="415" y="194"/>
                    <a:pt x="415" y="194"/>
                    <a:pt x="415" y="194"/>
                  </a:cubicBezTo>
                  <a:cubicBezTo>
                    <a:pt x="422" y="199"/>
                    <a:pt x="423" y="209"/>
                    <a:pt x="417" y="215"/>
                  </a:cubicBezTo>
                  <a:lnTo>
                    <a:pt x="267" y="404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86" name="î$ľîde"/>
            <p:cNvSpPr/>
            <p:nvPr/>
          </p:nvSpPr>
          <p:spPr bwMode="auto">
            <a:xfrm>
              <a:off x="7681800" y="2254708"/>
              <a:ext cx="694685" cy="676623"/>
            </a:xfrm>
            <a:custGeom>
              <a:avLst/>
              <a:gdLst>
                <a:gd name="T0" fmla="*/ 267 w 423"/>
                <a:gd name="T1" fmla="*/ 404 h 412"/>
                <a:gd name="T2" fmla="*/ 246 w 423"/>
                <a:gd name="T3" fmla="*/ 407 h 412"/>
                <a:gd name="T4" fmla="*/ 8 w 423"/>
                <a:gd name="T5" fmla="*/ 218 h 412"/>
                <a:gd name="T6" fmla="*/ 6 w 423"/>
                <a:gd name="T7" fmla="*/ 197 h 412"/>
                <a:gd name="T8" fmla="*/ 156 w 423"/>
                <a:gd name="T9" fmla="*/ 8 h 412"/>
                <a:gd name="T10" fmla="*/ 177 w 423"/>
                <a:gd name="T11" fmla="*/ 5 h 412"/>
                <a:gd name="T12" fmla="*/ 415 w 423"/>
                <a:gd name="T13" fmla="*/ 194 h 412"/>
                <a:gd name="T14" fmla="*/ 417 w 423"/>
                <a:gd name="T15" fmla="*/ 215 h 412"/>
                <a:gd name="T16" fmla="*/ 267 w 423"/>
                <a:gd name="T17" fmla="*/ 404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412">
                  <a:moveTo>
                    <a:pt x="267" y="404"/>
                  </a:moveTo>
                  <a:cubicBezTo>
                    <a:pt x="261" y="411"/>
                    <a:pt x="252" y="412"/>
                    <a:pt x="246" y="407"/>
                  </a:cubicBezTo>
                  <a:cubicBezTo>
                    <a:pt x="8" y="218"/>
                    <a:pt x="8" y="218"/>
                    <a:pt x="8" y="218"/>
                  </a:cubicBezTo>
                  <a:cubicBezTo>
                    <a:pt x="1" y="213"/>
                    <a:pt x="0" y="204"/>
                    <a:pt x="6" y="197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62" y="1"/>
                    <a:pt x="171" y="0"/>
                    <a:pt x="177" y="5"/>
                  </a:cubicBezTo>
                  <a:cubicBezTo>
                    <a:pt x="415" y="194"/>
                    <a:pt x="415" y="194"/>
                    <a:pt x="415" y="194"/>
                  </a:cubicBezTo>
                  <a:cubicBezTo>
                    <a:pt x="422" y="199"/>
                    <a:pt x="423" y="209"/>
                    <a:pt x="417" y="215"/>
                  </a:cubicBezTo>
                  <a:lnTo>
                    <a:pt x="267" y="404"/>
                  </a:lnTo>
                  <a:close/>
                </a:path>
              </a:pathLst>
            </a:custGeom>
            <a:noFill/>
            <a:ln w="14288" cap="flat">
              <a:solidFill>
                <a:schemeClr val="tx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87" name="ïSľiḍê"/>
            <p:cNvSpPr/>
            <p:nvPr/>
          </p:nvSpPr>
          <p:spPr bwMode="auto">
            <a:xfrm>
              <a:off x="7639424" y="2219974"/>
              <a:ext cx="698158" cy="681486"/>
            </a:xfrm>
            <a:custGeom>
              <a:avLst/>
              <a:gdLst>
                <a:gd name="T0" fmla="*/ 269 w 425"/>
                <a:gd name="T1" fmla="*/ 406 h 415"/>
                <a:gd name="T2" fmla="*/ 248 w 425"/>
                <a:gd name="T3" fmla="*/ 409 h 415"/>
                <a:gd name="T4" fmla="*/ 8 w 425"/>
                <a:gd name="T5" fmla="*/ 218 h 415"/>
                <a:gd name="T6" fmla="*/ 6 w 425"/>
                <a:gd name="T7" fmla="*/ 197 h 415"/>
                <a:gd name="T8" fmla="*/ 156 w 425"/>
                <a:gd name="T9" fmla="*/ 8 h 415"/>
                <a:gd name="T10" fmla="*/ 177 w 425"/>
                <a:gd name="T11" fmla="*/ 5 h 415"/>
                <a:gd name="T12" fmla="*/ 418 w 425"/>
                <a:gd name="T13" fmla="*/ 196 h 415"/>
                <a:gd name="T14" fmla="*/ 419 w 425"/>
                <a:gd name="T15" fmla="*/ 217 h 415"/>
                <a:gd name="T16" fmla="*/ 269 w 425"/>
                <a:gd name="T17" fmla="*/ 406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5" h="415">
                  <a:moveTo>
                    <a:pt x="269" y="406"/>
                  </a:moveTo>
                  <a:cubicBezTo>
                    <a:pt x="264" y="413"/>
                    <a:pt x="254" y="415"/>
                    <a:pt x="248" y="409"/>
                  </a:cubicBezTo>
                  <a:cubicBezTo>
                    <a:pt x="8" y="218"/>
                    <a:pt x="8" y="218"/>
                    <a:pt x="8" y="218"/>
                  </a:cubicBezTo>
                  <a:cubicBezTo>
                    <a:pt x="1" y="213"/>
                    <a:pt x="0" y="204"/>
                    <a:pt x="6" y="197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62" y="1"/>
                    <a:pt x="171" y="0"/>
                    <a:pt x="177" y="5"/>
                  </a:cubicBezTo>
                  <a:cubicBezTo>
                    <a:pt x="418" y="196"/>
                    <a:pt x="418" y="196"/>
                    <a:pt x="418" y="196"/>
                  </a:cubicBezTo>
                  <a:cubicBezTo>
                    <a:pt x="424" y="201"/>
                    <a:pt x="425" y="211"/>
                    <a:pt x="419" y="217"/>
                  </a:cubicBezTo>
                  <a:lnTo>
                    <a:pt x="269" y="40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88" name="iṥḻidè"/>
            <p:cNvSpPr/>
            <p:nvPr/>
          </p:nvSpPr>
          <p:spPr bwMode="auto">
            <a:xfrm>
              <a:off x="7672074" y="2252624"/>
              <a:ext cx="617575" cy="602986"/>
            </a:xfrm>
            <a:custGeom>
              <a:avLst/>
              <a:gdLst>
                <a:gd name="T0" fmla="*/ 237 w 376"/>
                <a:gd name="T1" fmla="*/ 360 h 367"/>
                <a:gd name="T2" fmla="*/ 218 w 376"/>
                <a:gd name="T3" fmla="*/ 363 h 367"/>
                <a:gd name="T4" fmla="*/ 6 w 376"/>
                <a:gd name="T5" fmla="*/ 194 h 367"/>
                <a:gd name="T6" fmla="*/ 5 w 376"/>
                <a:gd name="T7" fmla="*/ 175 h 367"/>
                <a:gd name="T8" fmla="*/ 139 w 376"/>
                <a:gd name="T9" fmla="*/ 7 h 367"/>
                <a:gd name="T10" fmla="*/ 158 w 376"/>
                <a:gd name="T11" fmla="*/ 4 h 367"/>
                <a:gd name="T12" fmla="*/ 369 w 376"/>
                <a:gd name="T13" fmla="*/ 172 h 367"/>
                <a:gd name="T14" fmla="*/ 371 w 376"/>
                <a:gd name="T15" fmla="*/ 191 h 367"/>
                <a:gd name="T16" fmla="*/ 237 w 376"/>
                <a:gd name="T17" fmla="*/ 36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367">
                  <a:moveTo>
                    <a:pt x="237" y="360"/>
                  </a:moveTo>
                  <a:cubicBezTo>
                    <a:pt x="232" y="366"/>
                    <a:pt x="223" y="367"/>
                    <a:pt x="218" y="363"/>
                  </a:cubicBezTo>
                  <a:cubicBezTo>
                    <a:pt x="6" y="194"/>
                    <a:pt x="6" y="194"/>
                    <a:pt x="6" y="194"/>
                  </a:cubicBezTo>
                  <a:cubicBezTo>
                    <a:pt x="1" y="190"/>
                    <a:pt x="0" y="181"/>
                    <a:pt x="5" y="175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44" y="1"/>
                    <a:pt x="152" y="0"/>
                    <a:pt x="158" y="4"/>
                  </a:cubicBezTo>
                  <a:cubicBezTo>
                    <a:pt x="369" y="172"/>
                    <a:pt x="369" y="172"/>
                    <a:pt x="369" y="172"/>
                  </a:cubicBezTo>
                  <a:cubicBezTo>
                    <a:pt x="375" y="177"/>
                    <a:pt x="376" y="185"/>
                    <a:pt x="371" y="191"/>
                  </a:cubicBezTo>
                  <a:lnTo>
                    <a:pt x="237" y="36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89" name="íSlïḋê"/>
            <p:cNvSpPr/>
            <p:nvPr/>
          </p:nvSpPr>
          <p:spPr bwMode="auto">
            <a:xfrm>
              <a:off x="8414693" y="2554812"/>
              <a:ext cx="42376" cy="72247"/>
            </a:xfrm>
            <a:custGeom>
              <a:avLst/>
              <a:gdLst>
                <a:gd name="T0" fmla="*/ 6 w 26"/>
                <a:gd name="T1" fmla="*/ 16 h 44"/>
                <a:gd name="T2" fmla="*/ 11 w 26"/>
                <a:gd name="T3" fmla="*/ 34 h 44"/>
                <a:gd name="T4" fmla="*/ 26 w 26"/>
                <a:gd name="T5" fmla="*/ 34 h 44"/>
                <a:gd name="T6" fmla="*/ 18 w 26"/>
                <a:gd name="T7" fmla="*/ 8 h 44"/>
                <a:gd name="T8" fmla="*/ 6 w 26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4">
                  <a:moveTo>
                    <a:pt x="6" y="16"/>
                  </a:moveTo>
                  <a:cubicBezTo>
                    <a:pt x="9" y="21"/>
                    <a:pt x="10" y="27"/>
                    <a:pt x="11" y="34"/>
                  </a:cubicBezTo>
                  <a:cubicBezTo>
                    <a:pt x="11" y="44"/>
                    <a:pt x="26" y="44"/>
                    <a:pt x="26" y="34"/>
                  </a:cubicBezTo>
                  <a:cubicBezTo>
                    <a:pt x="25" y="25"/>
                    <a:pt x="23" y="16"/>
                    <a:pt x="18" y="8"/>
                  </a:cubicBezTo>
                  <a:cubicBezTo>
                    <a:pt x="13" y="0"/>
                    <a:pt x="0" y="7"/>
                    <a:pt x="6" y="16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90" name="íşľiḑé"/>
            <p:cNvSpPr/>
            <p:nvPr/>
          </p:nvSpPr>
          <p:spPr bwMode="auto">
            <a:xfrm>
              <a:off x="8460542" y="2556896"/>
              <a:ext cx="32650" cy="60438"/>
            </a:xfrm>
            <a:custGeom>
              <a:avLst/>
              <a:gdLst>
                <a:gd name="T0" fmla="*/ 3 w 20"/>
                <a:gd name="T1" fmla="*/ 13 h 37"/>
                <a:gd name="T2" fmla="*/ 5 w 20"/>
                <a:gd name="T3" fmla="*/ 27 h 37"/>
                <a:gd name="T4" fmla="*/ 20 w 20"/>
                <a:gd name="T5" fmla="*/ 27 h 37"/>
                <a:gd name="T6" fmla="*/ 17 w 20"/>
                <a:gd name="T7" fmla="*/ 9 h 37"/>
                <a:gd name="T8" fmla="*/ 3 w 20"/>
                <a:gd name="T9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3" y="13"/>
                  </a:moveTo>
                  <a:cubicBezTo>
                    <a:pt x="4" y="17"/>
                    <a:pt x="4" y="22"/>
                    <a:pt x="5" y="27"/>
                  </a:cubicBezTo>
                  <a:cubicBezTo>
                    <a:pt x="5" y="37"/>
                    <a:pt x="20" y="37"/>
                    <a:pt x="20" y="27"/>
                  </a:cubicBezTo>
                  <a:cubicBezTo>
                    <a:pt x="19" y="21"/>
                    <a:pt x="19" y="15"/>
                    <a:pt x="17" y="9"/>
                  </a:cubicBezTo>
                  <a:cubicBezTo>
                    <a:pt x="14" y="0"/>
                    <a:pt x="0" y="4"/>
                    <a:pt x="3" y="13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91" name="íṣľide"/>
            <p:cNvSpPr/>
            <p:nvPr/>
          </p:nvSpPr>
          <p:spPr bwMode="auto">
            <a:xfrm>
              <a:off x="7549115" y="2507574"/>
              <a:ext cx="42376" cy="100035"/>
            </a:xfrm>
            <a:custGeom>
              <a:avLst/>
              <a:gdLst>
                <a:gd name="T0" fmla="*/ 7 w 26"/>
                <a:gd name="T1" fmla="*/ 9 h 61"/>
                <a:gd name="T2" fmla="*/ 9 w 26"/>
                <a:gd name="T3" fmla="*/ 53 h 61"/>
                <a:gd name="T4" fmla="*/ 21 w 26"/>
                <a:gd name="T5" fmla="*/ 45 h 61"/>
                <a:gd name="T6" fmla="*/ 19 w 26"/>
                <a:gd name="T7" fmla="*/ 17 h 61"/>
                <a:gd name="T8" fmla="*/ 7 w 26"/>
                <a:gd name="T9" fmla="*/ 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61">
                  <a:moveTo>
                    <a:pt x="7" y="9"/>
                  </a:moveTo>
                  <a:cubicBezTo>
                    <a:pt x="0" y="24"/>
                    <a:pt x="2" y="38"/>
                    <a:pt x="9" y="53"/>
                  </a:cubicBezTo>
                  <a:cubicBezTo>
                    <a:pt x="13" y="61"/>
                    <a:pt x="26" y="54"/>
                    <a:pt x="21" y="45"/>
                  </a:cubicBezTo>
                  <a:cubicBezTo>
                    <a:pt x="17" y="36"/>
                    <a:pt x="15" y="26"/>
                    <a:pt x="19" y="17"/>
                  </a:cubicBezTo>
                  <a:cubicBezTo>
                    <a:pt x="23" y="8"/>
                    <a:pt x="11" y="0"/>
                    <a:pt x="7" y="9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92" name="i$ľîḑè"/>
            <p:cNvSpPr/>
            <p:nvPr/>
          </p:nvSpPr>
          <p:spPr bwMode="auto">
            <a:xfrm>
              <a:off x="7508129" y="2518689"/>
              <a:ext cx="31261" cy="80583"/>
            </a:xfrm>
            <a:custGeom>
              <a:avLst/>
              <a:gdLst>
                <a:gd name="T0" fmla="*/ 1 w 19"/>
                <a:gd name="T1" fmla="*/ 10 h 49"/>
                <a:gd name="T2" fmla="*/ 3 w 19"/>
                <a:gd name="T3" fmla="*/ 40 h 49"/>
                <a:gd name="T4" fmla="*/ 17 w 19"/>
                <a:gd name="T5" fmla="*/ 36 h 49"/>
                <a:gd name="T6" fmla="*/ 16 w 19"/>
                <a:gd name="T7" fmla="*/ 10 h 49"/>
                <a:gd name="T8" fmla="*/ 1 w 19"/>
                <a:gd name="T9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9">
                  <a:moveTo>
                    <a:pt x="1" y="10"/>
                  </a:moveTo>
                  <a:cubicBezTo>
                    <a:pt x="1" y="20"/>
                    <a:pt x="1" y="30"/>
                    <a:pt x="3" y="40"/>
                  </a:cubicBezTo>
                  <a:cubicBezTo>
                    <a:pt x="5" y="49"/>
                    <a:pt x="19" y="45"/>
                    <a:pt x="17" y="36"/>
                  </a:cubicBezTo>
                  <a:cubicBezTo>
                    <a:pt x="16" y="27"/>
                    <a:pt x="16" y="19"/>
                    <a:pt x="16" y="10"/>
                  </a:cubicBezTo>
                  <a:cubicBezTo>
                    <a:pt x="15" y="0"/>
                    <a:pt x="0" y="0"/>
                    <a:pt x="1" y="10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</p:grpSp>
      <p:graphicFrame>
        <p:nvGraphicFramePr>
          <p:cNvPr id="100" name="图表 99"/>
          <p:cNvGraphicFramePr/>
          <p:nvPr/>
        </p:nvGraphicFramePr>
        <p:xfrm>
          <a:off x="412104" y="1743493"/>
          <a:ext cx="5121752" cy="3375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1" name="îṧľïḓê"/>
          <p:cNvSpPr/>
          <p:nvPr/>
        </p:nvSpPr>
        <p:spPr bwMode="auto">
          <a:xfrm>
            <a:off x="1807849" y="5046784"/>
            <a:ext cx="4036224" cy="49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sz="1400" dirty="0"/>
              <a:t>在线测试阶段每日分数对比</a:t>
            </a:r>
            <a:endParaRPr lang="en-US" altLang="zh-CN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69924" y="1655038"/>
            <a:ext cx="83773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 </a:t>
            </a:r>
            <a:r>
              <a:rPr lang="en-US" altLang="zh-CN" dirty="0" err="1"/>
              <a:t>Mikolov</a:t>
            </a:r>
            <a:r>
              <a:rPr lang="en-US" altLang="zh-CN" dirty="0"/>
              <a:t>, Tomas, Chen, Kai, </a:t>
            </a:r>
            <a:r>
              <a:rPr lang="en-US" altLang="zh-CN" dirty="0" err="1"/>
              <a:t>Corrado</a:t>
            </a:r>
            <a:r>
              <a:rPr lang="en-US" altLang="zh-CN" dirty="0"/>
              <a:t>, Greg, and Dean, Jeffrey. Efficient estimation of word representations in vector space.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arXiv:1301.3781, 2013a. </a:t>
            </a:r>
            <a:endParaRPr lang="zh-CN" altLang="zh-CN" dirty="0"/>
          </a:p>
          <a:p>
            <a:r>
              <a:rPr lang="en-US" altLang="zh-CN" dirty="0"/>
              <a:t>[2] Frederic Morin and </a:t>
            </a:r>
            <a:r>
              <a:rPr lang="en-US" altLang="zh-CN" dirty="0" err="1"/>
              <a:t>Yoshua</a:t>
            </a:r>
            <a:r>
              <a:rPr lang="en-US" altLang="zh-CN" dirty="0"/>
              <a:t> </a:t>
            </a:r>
            <a:r>
              <a:rPr lang="en-US" altLang="zh-CN" dirty="0" err="1"/>
              <a:t>Bengio.Hierarchical</a:t>
            </a:r>
            <a:r>
              <a:rPr lang="en-US" altLang="zh-CN" dirty="0"/>
              <a:t> probabilistic neural network language model. In Proceedings of the international workshop on artificial intelligence and statistics, pages 246–252,2005.</a:t>
            </a:r>
            <a:endParaRPr lang="zh-CN" altLang="zh-CN" dirty="0"/>
          </a:p>
          <a:p>
            <a:r>
              <a:rPr lang="en-US" altLang="zh-CN" dirty="0"/>
              <a:t>[3] </a:t>
            </a:r>
            <a:r>
              <a:rPr lang="en-US" altLang="zh-CN" dirty="0" err="1"/>
              <a:t>Mnih</a:t>
            </a:r>
            <a:r>
              <a:rPr lang="en-US" altLang="zh-CN" dirty="0"/>
              <a:t>, A., &amp; Hinton, G. E. A scalable hierarchical distributed language model. NIPS (pp. 1081–1088),2009.</a:t>
            </a:r>
            <a:endParaRPr lang="zh-CN" altLang="zh-CN" dirty="0"/>
          </a:p>
          <a:p>
            <a:r>
              <a:rPr lang="en-US" altLang="zh-CN" dirty="0"/>
              <a:t>[4] Piotr Bojanowski, Edouard Grave, Armand </a:t>
            </a:r>
            <a:r>
              <a:rPr lang="en-US" altLang="zh-CN" dirty="0" err="1"/>
              <a:t>Joulin</a:t>
            </a:r>
            <a:r>
              <a:rPr lang="en-US" altLang="zh-CN" dirty="0"/>
              <a:t>, and Tomas </a:t>
            </a:r>
            <a:r>
              <a:rPr lang="en-US" altLang="zh-CN" dirty="0" err="1"/>
              <a:t>Mikolov</a:t>
            </a:r>
            <a:r>
              <a:rPr lang="en-US" altLang="zh-CN" dirty="0"/>
              <a:t>. Enriching word vectors with </a:t>
            </a:r>
            <a:r>
              <a:rPr lang="en-US" altLang="zh-CN" dirty="0" err="1"/>
              <a:t>subword</a:t>
            </a:r>
            <a:r>
              <a:rPr lang="en-US" altLang="zh-CN" dirty="0"/>
              <a:t> information.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arXiv:1607.04606, 2016. </a:t>
            </a:r>
            <a:endParaRPr lang="zh-CN" altLang="zh-CN" dirty="0"/>
          </a:p>
          <a:p>
            <a:r>
              <a:rPr lang="en-US" altLang="zh-CN" dirty="0"/>
              <a:t>[5] </a:t>
            </a:r>
            <a:r>
              <a:rPr lang="en-US" altLang="zh-CN" dirty="0" err="1"/>
              <a:t>Zhao,H.Yao,Q.Li,J.Song,Y.and</a:t>
            </a:r>
            <a:r>
              <a:rPr lang="en-US" altLang="zh-CN" dirty="0"/>
              <a:t> </a:t>
            </a:r>
            <a:r>
              <a:rPr lang="en-US" altLang="zh-CN" dirty="0" err="1"/>
              <a:t>Lee,D.L.Meta</a:t>
            </a:r>
            <a:r>
              <a:rPr lang="en-US" altLang="zh-CN" dirty="0"/>
              <a:t>-graph based recommendation fusion over heterogeneous information </a:t>
            </a:r>
            <a:r>
              <a:rPr lang="en-US" altLang="zh-CN" dirty="0" err="1"/>
              <a:t>networks.In</a:t>
            </a:r>
            <a:r>
              <a:rPr lang="en-US" altLang="zh-CN" dirty="0"/>
              <a:t> KDD,635–644,2017.</a:t>
            </a:r>
            <a:endParaRPr lang="zh-CN" altLang="en-US" sz="17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9803" y="99816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参考文献</a:t>
            </a:r>
            <a:endParaRPr lang="zh-CN" alt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03051" y="2334236"/>
            <a:ext cx="4385155" cy="86513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Thanks for watching!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f48ef244-3850-4800-9882-63d3c6849d3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265253"/>
            <a:ext cx="10852150" cy="4868847"/>
            <a:chOff x="669925" y="1062431"/>
            <a:chExt cx="10852150" cy="4868847"/>
          </a:xfrm>
        </p:grpSpPr>
        <p:sp>
          <p:nvSpPr>
            <p:cNvPr id="29" name="ï$liḑê"/>
            <p:cNvSpPr txBox="1"/>
            <p:nvPr/>
          </p:nvSpPr>
          <p:spPr>
            <a:xfrm>
              <a:off x="5310611" y="1062431"/>
              <a:ext cx="1570777" cy="615553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</a:rPr>
                <a:t>CONTENTS</a:t>
              </a:r>
            </a:p>
          </p:txBody>
        </p:sp>
        <p:sp>
          <p:nvSpPr>
            <p:cNvPr id="7" name="îṡḻïḍè"/>
            <p:cNvSpPr/>
            <p:nvPr/>
          </p:nvSpPr>
          <p:spPr bwMode="auto">
            <a:xfrm>
              <a:off x="669925" y="1358770"/>
              <a:ext cx="10852150" cy="4572508"/>
            </a:xfrm>
            <a:custGeom>
              <a:avLst/>
              <a:gdLst>
                <a:gd name="connsiteX0" fmla="*/ 0 w 9505056"/>
                <a:gd name="connsiteY0" fmla="*/ 0 h 4452528"/>
                <a:gd name="connsiteX1" fmla="*/ 3996443 w 9505056"/>
                <a:gd name="connsiteY1" fmla="*/ 0 h 4452528"/>
                <a:gd name="connsiteX2" fmla="*/ 3996443 w 9505056"/>
                <a:gd name="connsiteY2" fmla="*/ 217767 h 4452528"/>
                <a:gd name="connsiteX3" fmla="*/ 5508611 w 9505056"/>
                <a:gd name="connsiteY3" fmla="*/ 217767 h 4452528"/>
                <a:gd name="connsiteX4" fmla="*/ 5508611 w 9505056"/>
                <a:gd name="connsiteY4" fmla="*/ 0 h 4452528"/>
                <a:gd name="connsiteX5" fmla="*/ 9505056 w 9505056"/>
                <a:gd name="connsiteY5" fmla="*/ 0 h 4452528"/>
                <a:gd name="connsiteX6" fmla="*/ 9505056 w 9505056"/>
                <a:gd name="connsiteY6" fmla="*/ 4452528 h 4452528"/>
                <a:gd name="connsiteX7" fmla="*/ 0 w 9505056"/>
                <a:gd name="connsiteY7" fmla="*/ 4452528 h 4452528"/>
                <a:gd name="connsiteX0-1" fmla="*/ 5508611 w 9505056"/>
                <a:gd name="connsiteY0-2" fmla="*/ 217767 h 4452528"/>
                <a:gd name="connsiteX1-3" fmla="*/ 5508611 w 9505056"/>
                <a:gd name="connsiteY1-4" fmla="*/ 0 h 4452528"/>
                <a:gd name="connsiteX2-5" fmla="*/ 9505056 w 9505056"/>
                <a:gd name="connsiteY2-6" fmla="*/ 0 h 4452528"/>
                <a:gd name="connsiteX3-7" fmla="*/ 9505056 w 9505056"/>
                <a:gd name="connsiteY3-8" fmla="*/ 4452528 h 4452528"/>
                <a:gd name="connsiteX4-9" fmla="*/ 0 w 9505056"/>
                <a:gd name="connsiteY4-10" fmla="*/ 4452528 h 4452528"/>
                <a:gd name="connsiteX5-11" fmla="*/ 0 w 9505056"/>
                <a:gd name="connsiteY5-12" fmla="*/ 0 h 4452528"/>
                <a:gd name="connsiteX6-13" fmla="*/ 3996443 w 9505056"/>
                <a:gd name="connsiteY6-14" fmla="*/ 0 h 4452528"/>
                <a:gd name="connsiteX7-15" fmla="*/ 4087883 w 9505056"/>
                <a:gd name="connsiteY7-16" fmla="*/ 309207 h 4452528"/>
                <a:gd name="connsiteX0-17" fmla="*/ 5508611 w 9505056"/>
                <a:gd name="connsiteY0-18" fmla="*/ 217767 h 4452528"/>
                <a:gd name="connsiteX1-19" fmla="*/ 5508611 w 9505056"/>
                <a:gd name="connsiteY1-20" fmla="*/ 0 h 4452528"/>
                <a:gd name="connsiteX2-21" fmla="*/ 9505056 w 9505056"/>
                <a:gd name="connsiteY2-22" fmla="*/ 0 h 4452528"/>
                <a:gd name="connsiteX3-23" fmla="*/ 9505056 w 9505056"/>
                <a:gd name="connsiteY3-24" fmla="*/ 4452528 h 4452528"/>
                <a:gd name="connsiteX4-25" fmla="*/ 0 w 9505056"/>
                <a:gd name="connsiteY4-26" fmla="*/ 4452528 h 4452528"/>
                <a:gd name="connsiteX5-27" fmla="*/ 0 w 9505056"/>
                <a:gd name="connsiteY5-28" fmla="*/ 0 h 4452528"/>
                <a:gd name="connsiteX6-29" fmla="*/ 3996443 w 9505056"/>
                <a:gd name="connsiteY6-30" fmla="*/ 0 h 4452528"/>
                <a:gd name="connsiteX0-31" fmla="*/ 5508611 w 9505056"/>
                <a:gd name="connsiteY0-32" fmla="*/ 0 h 4452528"/>
                <a:gd name="connsiteX1-33" fmla="*/ 9505056 w 9505056"/>
                <a:gd name="connsiteY1-34" fmla="*/ 0 h 4452528"/>
                <a:gd name="connsiteX2-35" fmla="*/ 9505056 w 9505056"/>
                <a:gd name="connsiteY2-36" fmla="*/ 4452528 h 4452528"/>
                <a:gd name="connsiteX3-37" fmla="*/ 0 w 9505056"/>
                <a:gd name="connsiteY3-38" fmla="*/ 4452528 h 4452528"/>
                <a:gd name="connsiteX4-39" fmla="*/ 0 w 9505056"/>
                <a:gd name="connsiteY4-40" fmla="*/ 0 h 4452528"/>
                <a:gd name="connsiteX5-41" fmla="*/ 3996443 w 9505056"/>
                <a:gd name="connsiteY5-42" fmla="*/ 0 h 44525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9505056" h="4452528">
                  <a:moveTo>
                    <a:pt x="5508611" y="0"/>
                  </a:moveTo>
                  <a:lnTo>
                    <a:pt x="9505056" y="0"/>
                  </a:lnTo>
                  <a:lnTo>
                    <a:pt x="9505056" y="4452528"/>
                  </a:lnTo>
                  <a:lnTo>
                    <a:pt x="0" y="4452528"/>
                  </a:lnTo>
                  <a:lnTo>
                    <a:pt x="0" y="0"/>
                  </a:lnTo>
                  <a:lnTo>
                    <a:pt x="3996443" y="0"/>
                  </a:lnTo>
                </a:path>
              </a:pathLst>
            </a:custGeom>
            <a:noFill/>
            <a:ln w="98425" cap="rnd">
              <a:solidFill>
                <a:schemeClr val="tx2">
                  <a:alpha val="21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şḻîḍè"/>
            <p:cNvSpPr/>
            <p:nvPr/>
          </p:nvSpPr>
          <p:spPr bwMode="auto">
            <a:xfrm>
              <a:off x="1146000" y="2033566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š1iḍè"/>
            <p:cNvSpPr/>
            <p:nvPr/>
          </p:nvSpPr>
          <p:spPr bwMode="auto">
            <a:xfrm>
              <a:off x="1146000" y="2793084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ṩľídé"/>
            <p:cNvSpPr/>
            <p:nvPr/>
          </p:nvSpPr>
          <p:spPr bwMode="auto">
            <a:xfrm>
              <a:off x="1146000" y="3552603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ŝlïdê"/>
            <p:cNvSpPr/>
            <p:nvPr/>
          </p:nvSpPr>
          <p:spPr bwMode="auto">
            <a:xfrm>
              <a:off x="1146000" y="4312122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šḻïḑe"/>
            <p:cNvSpPr/>
            <p:nvPr/>
          </p:nvSpPr>
          <p:spPr bwMode="auto">
            <a:xfrm>
              <a:off x="1146000" y="2033566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4" name="îṧlide"/>
            <p:cNvSpPr/>
            <p:nvPr/>
          </p:nvSpPr>
          <p:spPr bwMode="auto">
            <a:xfrm>
              <a:off x="1146000" y="2793084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5" name="íṣḷïďe"/>
            <p:cNvSpPr/>
            <p:nvPr/>
          </p:nvSpPr>
          <p:spPr bwMode="auto">
            <a:xfrm>
              <a:off x="1146000" y="3552602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6" name="íśľíḋé"/>
            <p:cNvSpPr/>
            <p:nvPr/>
          </p:nvSpPr>
          <p:spPr bwMode="auto">
            <a:xfrm>
              <a:off x="1146000" y="4312120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2509776" y="2065209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2509776" y="2824727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509776" y="3584245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509776" y="4343763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íšḷíḑé"/>
            <p:cNvSpPr/>
            <p:nvPr/>
          </p:nvSpPr>
          <p:spPr bwMode="auto">
            <a:xfrm>
              <a:off x="2901000" y="2033566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/>
                <a:t>任务描述</a:t>
              </a:r>
              <a:endParaRPr lang="zh-CN" altLang="en-US" sz="1400" dirty="0"/>
            </a:p>
          </p:txBody>
        </p:sp>
        <p:sp>
          <p:nvSpPr>
            <p:cNvPr id="24" name="íṥḻíḓe"/>
            <p:cNvSpPr/>
            <p:nvPr/>
          </p:nvSpPr>
          <p:spPr bwMode="auto">
            <a:xfrm>
              <a:off x="2901000" y="2793084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r>
                <a:rPr lang="zh-CN" altLang="en-US" sz="1400" dirty="0" smtClean="0"/>
                <a:t>特征工程</a:t>
              </a:r>
              <a:endParaRPr lang="zh-CN" altLang="en-US" sz="1400" dirty="0"/>
            </a:p>
          </p:txBody>
        </p:sp>
        <p:sp>
          <p:nvSpPr>
            <p:cNvPr id="25" name="íṩļiḍè"/>
            <p:cNvSpPr/>
            <p:nvPr/>
          </p:nvSpPr>
          <p:spPr bwMode="auto">
            <a:xfrm>
              <a:off x="2901000" y="3552602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400" dirty="0" smtClean="0">
                  <a:sym typeface="+mn-ea"/>
                </a:rPr>
                <a:t>模型介绍</a:t>
              </a:r>
              <a:endParaRPr lang="zh-CN" altLang="en-US" sz="1400" dirty="0"/>
            </a:p>
          </p:txBody>
        </p:sp>
        <p:sp>
          <p:nvSpPr>
            <p:cNvPr id="26" name="iŝlïḑê"/>
            <p:cNvSpPr/>
            <p:nvPr/>
          </p:nvSpPr>
          <p:spPr bwMode="auto">
            <a:xfrm>
              <a:off x="2901000" y="4312120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400" dirty="0" smtClean="0">
                  <a:sym typeface="+mn-ea"/>
                </a:rPr>
                <a:t>结果分析</a:t>
              </a:r>
              <a:endParaRPr lang="zh-CN" alt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任务描述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074729" y="3068995"/>
            <a:ext cx="4546600" cy="2056920"/>
          </a:xfrm>
        </p:spPr>
        <p:txBody>
          <a:bodyPr>
            <a:noAutofit/>
          </a:bodyPr>
          <a:lstStyle/>
          <a:p>
            <a:pPr marL="171450" lvl="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数据集</a:t>
            </a:r>
            <a:endParaRPr lang="en-US" altLang="zh-CN" sz="1800" dirty="0" smtClean="0"/>
          </a:p>
          <a:p>
            <a:pPr marL="171450" lvl="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离线测试</a:t>
            </a:r>
            <a:endParaRPr lang="en-US" altLang="zh-CN" sz="1800" dirty="0" smtClean="0"/>
          </a:p>
          <a:p>
            <a:pPr marL="171450" lvl="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在线测试</a:t>
            </a:r>
            <a:endParaRPr lang="zh-CN" altLang="en-US" sz="1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任务描述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5" name="6a600ea8-4c8b-4f96-a0de-9b614569904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12315" y="1123950"/>
            <a:ext cx="10908967" cy="4833618"/>
            <a:chOff x="612315" y="1123950"/>
            <a:chExt cx="10908967" cy="4833618"/>
          </a:xfrm>
        </p:grpSpPr>
        <p:sp>
          <p:nvSpPr>
            <p:cNvPr id="6" name="iśḷiḍé"/>
            <p:cNvSpPr/>
            <p:nvPr/>
          </p:nvSpPr>
          <p:spPr>
            <a:xfrm>
              <a:off x="4584626" y="1123950"/>
              <a:ext cx="6936656" cy="2281935"/>
            </a:xfrm>
            <a:prstGeom prst="rect">
              <a:avLst/>
            </a:prstGeom>
            <a:blipFill>
              <a:blip r:embed="rId3"/>
              <a:srcRect/>
              <a:stretch>
                <a:fillRect t="-18538" b="-84038"/>
              </a:stretch>
            </a:blip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Slíḋé"/>
            <p:cNvSpPr/>
            <p:nvPr/>
          </p:nvSpPr>
          <p:spPr bwMode="auto">
            <a:xfrm>
              <a:off x="5829444" y="5086749"/>
              <a:ext cx="936104" cy="846627"/>
            </a:xfrm>
            <a:custGeom>
              <a:avLst/>
              <a:gdLst>
                <a:gd name="connsiteX0" fmla="*/ 315778 w 607639"/>
                <a:gd name="connsiteY0" fmla="*/ 173080 h 579502"/>
                <a:gd name="connsiteX1" fmla="*/ 315778 w 607639"/>
                <a:gd name="connsiteY1" fmla="*/ 266058 h 579502"/>
                <a:gd name="connsiteX2" fmla="*/ 303493 w 607639"/>
                <a:gd name="connsiteY2" fmla="*/ 278325 h 579502"/>
                <a:gd name="connsiteX3" fmla="*/ 210375 w 607639"/>
                <a:gd name="connsiteY3" fmla="*/ 278325 h 579502"/>
                <a:gd name="connsiteX4" fmla="*/ 303493 w 607639"/>
                <a:gd name="connsiteY4" fmla="*/ 359925 h 579502"/>
                <a:gd name="connsiteX5" fmla="*/ 397500 w 607639"/>
                <a:gd name="connsiteY5" fmla="*/ 266058 h 579502"/>
                <a:gd name="connsiteX6" fmla="*/ 315778 w 607639"/>
                <a:gd name="connsiteY6" fmla="*/ 173080 h 579502"/>
                <a:gd name="connsiteX7" fmla="*/ 249814 w 607639"/>
                <a:gd name="connsiteY7" fmla="*/ 160816 h 579502"/>
                <a:gd name="connsiteX8" fmla="*/ 198110 w 607639"/>
                <a:gd name="connsiteY8" fmla="*/ 212449 h 579502"/>
                <a:gd name="connsiteX9" fmla="*/ 249814 w 607639"/>
                <a:gd name="connsiteY9" fmla="*/ 212449 h 579502"/>
                <a:gd name="connsiteX10" fmla="*/ 303493 w 607639"/>
                <a:gd name="connsiteY10" fmla="*/ 147835 h 579502"/>
                <a:gd name="connsiteX11" fmla="*/ 421981 w 607639"/>
                <a:gd name="connsiteY11" fmla="*/ 266058 h 579502"/>
                <a:gd name="connsiteX12" fmla="*/ 303493 w 607639"/>
                <a:gd name="connsiteY12" fmla="*/ 384370 h 579502"/>
                <a:gd name="connsiteX13" fmla="*/ 185093 w 607639"/>
                <a:gd name="connsiteY13" fmla="*/ 266058 h 579502"/>
                <a:gd name="connsiteX14" fmla="*/ 197289 w 607639"/>
                <a:gd name="connsiteY14" fmla="*/ 253880 h 579502"/>
                <a:gd name="connsiteX15" fmla="*/ 291297 w 607639"/>
                <a:gd name="connsiteY15" fmla="*/ 253880 h 579502"/>
                <a:gd name="connsiteX16" fmla="*/ 291297 w 607639"/>
                <a:gd name="connsiteY16" fmla="*/ 160013 h 579502"/>
                <a:gd name="connsiteX17" fmla="*/ 303493 w 607639"/>
                <a:gd name="connsiteY17" fmla="*/ 147835 h 579502"/>
                <a:gd name="connsiteX18" fmla="*/ 262095 w 607639"/>
                <a:gd name="connsiteY18" fmla="*/ 135133 h 579502"/>
                <a:gd name="connsiteX19" fmla="*/ 274287 w 607639"/>
                <a:gd name="connsiteY19" fmla="*/ 147397 h 579502"/>
                <a:gd name="connsiteX20" fmla="*/ 274287 w 607639"/>
                <a:gd name="connsiteY20" fmla="*/ 224713 h 579502"/>
                <a:gd name="connsiteX21" fmla="*/ 262095 w 607639"/>
                <a:gd name="connsiteY21" fmla="*/ 236888 h 579502"/>
                <a:gd name="connsiteX22" fmla="*/ 184672 w 607639"/>
                <a:gd name="connsiteY22" fmla="*/ 236888 h 579502"/>
                <a:gd name="connsiteX23" fmla="*/ 172391 w 607639"/>
                <a:gd name="connsiteY23" fmla="*/ 224713 h 579502"/>
                <a:gd name="connsiteX24" fmla="*/ 262095 w 607639"/>
                <a:gd name="connsiteY24" fmla="*/ 135133 h 579502"/>
                <a:gd name="connsiteX25" fmla="*/ 58120 w 607639"/>
                <a:gd name="connsiteY25" fmla="*/ 108514 h 579502"/>
                <a:gd name="connsiteX26" fmla="*/ 58120 w 607639"/>
                <a:gd name="connsiteY26" fmla="*/ 413970 h 579502"/>
                <a:gd name="connsiteX27" fmla="*/ 549430 w 607639"/>
                <a:gd name="connsiteY27" fmla="*/ 413970 h 579502"/>
                <a:gd name="connsiteX28" fmla="*/ 549430 w 607639"/>
                <a:gd name="connsiteY28" fmla="*/ 108514 h 579502"/>
                <a:gd name="connsiteX29" fmla="*/ 27236 w 607639"/>
                <a:gd name="connsiteY29" fmla="*/ 56079 h 579502"/>
                <a:gd name="connsiteX30" fmla="*/ 27236 w 607639"/>
                <a:gd name="connsiteY30" fmla="*/ 81319 h 579502"/>
                <a:gd name="connsiteX31" fmla="*/ 580403 w 607639"/>
                <a:gd name="connsiteY31" fmla="*/ 81319 h 579502"/>
                <a:gd name="connsiteX32" fmla="*/ 580403 w 607639"/>
                <a:gd name="connsiteY32" fmla="*/ 56079 h 579502"/>
                <a:gd name="connsiteX33" fmla="*/ 303775 w 607639"/>
                <a:gd name="connsiteY33" fmla="*/ 0 h 579502"/>
                <a:gd name="connsiteX34" fmla="*/ 317393 w 607639"/>
                <a:gd name="connsiteY34" fmla="*/ 13597 h 579502"/>
                <a:gd name="connsiteX35" fmla="*/ 317393 w 607639"/>
                <a:gd name="connsiteY35" fmla="*/ 28884 h 579502"/>
                <a:gd name="connsiteX36" fmla="*/ 580403 w 607639"/>
                <a:gd name="connsiteY36" fmla="*/ 28884 h 579502"/>
                <a:gd name="connsiteX37" fmla="*/ 607639 w 607639"/>
                <a:gd name="connsiteY37" fmla="*/ 56079 h 579502"/>
                <a:gd name="connsiteX38" fmla="*/ 607639 w 607639"/>
                <a:gd name="connsiteY38" fmla="*/ 81319 h 579502"/>
                <a:gd name="connsiteX39" fmla="*/ 580403 w 607639"/>
                <a:gd name="connsiteY39" fmla="*/ 108514 h 579502"/>
                <a:gd name="connsiteX40" fmla="*/ 576665 w 607639"/>
                <a:gd name="connsiteY40" fmla="*/ 108514 h 579502"/>
                <a:gd name="connsiteX41" fmla="*/ 576665 w 607639"/>
                <a:gd name="connsiteY41" fmla="*/ 413970 h 579502"/>
                <a:gd name="connsiteX42" fmla="*/ 549430 w 607639"/>
                <a:gd name="connsiteY42" fmla="*/ 441165 h 579502"/>
                <a:gd name="connsiteX43" fmla="*/ 317393 w 607639"/>
                <a:gd name="connsiteY43" fmla="*/ 441165 h 579502"/>
                <a:gd name="connsiteX44" fmla="*/ 317393 w 607639"/>
                <a:gd name="connsiteY44" fmla="*/ 481069 h 579502"/>
                <a:gd name="connsiteX45" fmla="*/ 418236 w 607639"/>
                <a:gd name="connsiteY45" fmla="*/ 554923 h 579502"/>
                <a:gd name="connsiteX46" fmla="*/ 421173 w 607639"/>
                <a:gd name="connsiteY46" fmla="*/ 573942 h 579502"/>
                <a:gd name="connsiteX47" fmla="*/ 410225 w 607639"/>
                <a:gd name="connsiteY47" fmla="*/ 579452 h 579502"/>
                <a:gd name="connsiteX48" fmla="*/ 402215 w 607639"/>
                <a:gd name="connsiteY48" fmla="*/ 576874 h 579502"/>
                <a:gd name="connsiteX49" fmla="*/ 317393 w 607639"/>
                <a:gd name="connsiteY49" fmla="*/ 514752 h 579502"/>
                <a:gd name="connsiteX50" fmla="*/ 317393 w 607639"/>
                <a:gd name="connsiteY50" fmla="*/ 565854 h 579502"/>
                <a:gd name="connsiteX51" fmla="*/ 303775 w 607639"/>
                <a:gd name="connsiteY51" fmla="*/ 579452 h 579502"/>
                <a:gd name="connsiteX52" fmla="*/ 290157 w 607639"/>
                <a:gd name="connsiteY52" fmla="*/ 565854 h 579502"/>
                <a:gd name="connsiteX53" fmla="*/ 290157 w 607639"/>
                <a:gd name="connsiteY53" fmla="*/ 514752 h 579502"/>
                <a:gd name="connsiteX54" fmla="*/ 205424 w 607639"/>
                <a:gd name="connsiteY54" fmla="*/ 576874 h 579502"/>
                <a:gd name="connsiteX55" fmla="*/ 186377 w 607639"/>
                <a:gd name="connsiteY55" fmla="*/ 573942 h 579502"/>
                <a:gd name="connsiteX56" fmla="*/ 189314 w 607639"/>
                <a:gd name="connsiteY56" fmla="*/ 554923 h 579502"/>
                <a:gd name="connsiteX57" fmla="*/ 290157 w 607639"/>
                <a:gd name="connsiteY57" fmla="*/ 481069 h 579502"/>
                <a:gd name="connsiteX58" fmla="*/ 290157 w 607639"/>
                <a:gd name="connsiteY58" fmla="*/ 441165 h 579502"/>
                <a:gd name="connsiteX59" fmla="*/ 58120 w 607639"/>
                <a:gd name="connsiteY59" fmla="*/ 441165 h 579502"/>
                <a:gd name="connsiteX60" fmla="*/ 30885 w 607639"/>
                <a:gd name="connsiteY60" fmla="*/ 413970 h 579502"/>
                <a:gd name="connsiteX61" fmla="*/ 30885 w 607639"/>
                <a:gd name="connsiteY61" fmla="*/ 108514 h 579502"/>
                <a:gd name="connsiteX62" fmla="*/ 27236 w 607639"/>
                <a:gd name="connsiteY62" fmla="*/ 108514 h 579502"/>
                <a:gd name="connsiteX63" fmla="*/ 0 w 607639"/>
                <a:gd name="connsiteY63" fmla="*/ 81319 h 579502"/>
                <a:gd name="connsiteX64" fmla="*/ 0 w 607639"/>
                <a:gd name="connsiteY64" fmla="*/ 56079 h 579502"/>
                <a:gd name="connsiteX65" fmla="*/ 27236 w 607639"/>
                <a:gd name="connsiteY65" fmla="*/ 28884 h 579502"/>
                <a:gd name="connsiteX66" fmla="*/ 290157 w 607639"/>
                <a:gd name="connsiteY66" fmla="*/ 28884 h 579502"/>
                <a:gd name="connsiteX67" fmla="*/ 290157 w 607639"/>
                <a:gd name="connsiteY67" fmla="*/ 13597 h 579502"/>
                <a:gd name="connsiteX68" fmla="*/ 303775 w 607639"/>
                <a:gd name="connsiteY68" fmla="*/ 0 h 5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7639" h="579502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5701249" y="3358368"/>
              <a:ext cx="0" cy="25992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ïSḻïḍe"/>
            <p:cNvSpPr/>
            <p:nvPr/>
          </p:nvSpPr>
          <p:spPr bwMode="auto">
            <a:xfrm>
              <a:off x="8162057" y="5086749"/>
              <a:ext cx="936104" cy="846627"/>
            </a:xfrm>
            <a:custGeom>
              <a:avLst/>
              <a:gdLst>
                <a:gd name="connsiteX0" fmla="*/ 139649 w 606580"/>
                <a:gd name="connsiteY0" fmla="*/ 323260 h 605592"/>
                <a:gd name="connsiteX1" fmla="*/ 274852 w 606580"/>
                <a:gd name="connsiteY1" fmla="*/ 323260 h 605592"/>
                <a:gd name="connsiteX2" fmla="*/ 274852 w 606580"/>
                <a:gd name="connsiteY2" fmla="*/ 349440 h 605592"/>
                <a:gd name="connsiteX3" fmla="*/ 139649 w 606580"/>
                <a:gd name="connsiteY3" fmla="*/ 349440 h 605592"/>
                <a:gd name="connsiteX4" fmla="*/ 66294 w 606580"/>
                <a:gd name="connsiteY4" fmla="*/ 26233 h 605592"/>
                <a:gd name="connsiteX5" fmla="*/ 66294 w 606580"/>
                <a:gd name="connsiteY5" fmla="*/ 375703 h 605592"/>
                <a:gd name="connsiteX6" fmla="*/ 540286 w 606580"/>
                <a:gd name="connsiteY6" fmla="*/ 375703 h 605592"/>
                <a:gd name="connsiteX7" fmla="*/ 540286 w 606580"/>
                <a:gd name="connsiteY7" fmla="*/ 26233 h 605592"/>
                <a:gd name="connsiteX8" fmla="*/ 39925 w 606580"/>
                <a:gd name="connsiteY8" fmla="*/ 0 h 605592"/>
                <a:gd name="connsiteX9" fmla="*/ 566655 w 606580"/>
                <a:gd name="connsiteY9" fmla="*/ 0 h 605592"/>
                <a:gd name="connsiteX10" fmla="*/ 566655 w 606580"/>
                <a:gd name="connsiteY10" fmla="*/ 375703 h 605592"/>
                <a:gd name="connsiteX11" fmla="*/ 606580 w 606580"/>
                <a:gd name="connsiteY11" fmla="*/ 375703 h 605592"/>
                <a:gd name="connsiteX12" fmla="*/ 606580 w 606580"/>
                <a:gd name="connsiteY12" fmla="*/ 401936 h 605592"/>
                <a:gd name="connsiteX13" fmla="*/ 373716 w 606580"/>
                <a:gd name="connsiteY13" fmla="*/ 401936 h 605592"/>
                <a:gd name="connsiteX14" fmla="*/ 413269 w 606580"/>
                <a:gd name="connsiteY14" fmla="*/ 600587 h 605592"/>
                <a:gd name="connsiteX15" fmla="*/ 387364 w 606580"/>
                <a:gd name="connsiteY15" fmla="*/ 605592 h 605592"/>
                <a:gd name="connsiteX16" fmla="*/ 346790 w 606580"/>
                <a:gd name="connsiteY16" fmla="*/ 401936 h 605592"/>
                <a:gd name="connsiteX17" fmla="*/ 316521 w 606580"/>
                <a:gd name="connsiteY17" fmla="*/ 401936 h 605592"/>
                <a:gd name="connsiteX18" fmla="*/ 316521 w 606580"/>
                <a:gd name="connsiteY18" fmla="*/ 551828 h 605592"/>
                <a:gd name="connsiteX19" fmla="*/ 290059 w 606580"/>
                <a:gd name="connsiteY19" fmla="*/ 551828 h 605592"/>
                <a:gd name="connsiteX20" fmla="*/ 290059 w 606580"/>
                <a:gd name="connsiteY20" fmla="*/ 401936 h 605592"/>
                <a:gd name="connsiteX21" fmla="*/ 247163 w 606580"/>
                <a:gd name="connsiteY21" fmla="*/ 401936 h 605592"/>
                <a:gd name="connsiteX22" fmla="*/ 206588 w 606580"/>
                <a:gd name="connsiteY22" fmla="*/ 605592 h 605592"/>
                <a:gd name="connsiteX23" fmla="*/ 180591 w 606580"/>
                <a:gd name="connsiteY23" fmla="*/ 600494 h 605592"/>
                <a:gd name="connsiteX24" fmla="*/ 220237 w 606580"/>
                <a:gd name="connsiteY24" fmla="*/ 401936 h 605592"/>
                <a:gd name="connsiteX25" fmla="*/ 0 w 606580"/>
                <a:gd name="connsiteY25" fmla="*/ 401936 h 605592"/>
                <a:gd name="connsiteX26" fmla="*/ 0 w 606580"/>
                <a:gd name="connsiteY26" fmla="*/ 375703 h 605592"/>
                <a:gd name="connsiteX27" fmla="*/ 39925 w 606580"/>
                <a:gd name="connsiteY27" fmla="*/ 375703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06580" h="605592">
                  <a:moveTo>
                    <a:pt x="139649" y="323260"/>
                  </a:moveTo>
                  <a:lnTo>
                    <a:pt x="274852" y="323260"/>
                  </a:lnTo>
                  <a:lnTo>
                    <a:pt x="274852" y="349440"/>
                  </a:lnTo>
                  <a:lnTo>
                    <a:pt x="139649" y="349440"/>
                  </a:lnTo>
                  <a:close/>
                  <a:moveTo>
                    <a:pt x="66294" y="26233"/>
                  </a:moveTo>
                  <a:lnTo>
                    <a:pt x="66294" y="375703"/>
                  </a:lnTo>
                  <a:lnTo>
                    <a:pt x="540286" y="375703"/>
                  </a:lnTo>
                  <a:lnTo>
                    <a:pt x="540286" y="26233"/>
                  </a:lnTo>
                  <a:close/>
                  <a:moveTo>
                    <a:pt x="39925" y="0"/>
                  </a:moveTo>
                  <a:lnTo>
                    <a:pt x="566655" y="0"/>
                  </a:lnTo>
                  <a:lnTo>
                    <a:pt x="566655" y="375703"/>
                  </a:lnTo>
                  <a:lnTo>
                    <a:pt x="606580" y="375703"/>
                  </a:lnTo>
                  <a:lnTo>
                    <a:pt x="606580" y="401936"/>
                  </a:lnTo>
                  <a:lnTo>
                    <a:pt x="373716" y="401936"/>
                  </a:lnTo>
                  <a:lnTo>
                    <a:pt x="413269" y="600587"/>
                  </a:lnTo>
                  <a:lnTo>
                    <a:pt x="387364" y="605592"/>
                  </a:lnTo>
                  <a:lnTo>
                    <a:pt x="346790" y="401936"/>
                  </a:lnTo>
                  <a:lnTo>
                    <a:pt x="316521" y="401936"/>
                  </a:lnTo>
                  <a:lnTo>
                    <a:pt x="316521" y="551828"/>
                  </a:lnTo>
                  <a:lnTo>
                    <a:pt x="290059" y="551828"/>
                  </a:lnTo>
                  <a:lnTo>
                    <a:pt x="290059" y="401936"/>
                  </a:lnTo>
                  <a:lnTo>
                    <a:pt x="247163" y="401936"/>
                  </a:lnTo>
                  <a:lnTo>
                    <a:pt x="206588" y="605592"/>
                  </a:lnTo>
                  <a:lnTo>
                    <a:pt x="180591" y="600494"/>
                  </a:lnTo>
                  <a:lnTo>
                    <a:pt x="220237" y="401936"/>
                  </a:lnTo>
                  <a:lnTo>
                    <a:pt x="0" y="401936"/>
                  </a:lnTo>
                  <a:lnTo>
                    <a:pt x="0" y="375703"/>
                  </a:lnTo>
                  <a:lnTo>
                    <a:pt x="39925" y="375703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8045424" y="3358368"/>
              <a:ext cx="0" cy="259731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389599" y="3358368"/>
              <a:ext cx="0" cy="259731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ï$1íḍè"/>
            <p:cNvSpPr txBox="1"/>
            <p:nvPr/>
          </p:nvSpPr>
          <p:spPr>
            <a:xfrm>
              <a:off x="612315" y="1751154"/>
              <a:ext cx="3923433" cy="2349414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60000"/>
                </a:lnSpc>
              </a:pPr>
              <a:r>
                <a:rPr lang="zh-CN" altLang="zh-CN" dirty="0" smtClean="0"/>
                <a:t>移动</a:t>
              </a:r>
              <a:r>
                <a:rPr lang="zh-CN" altLang="zh-CN" dirty="0"/>
                <a:t>环境下知识分享平台“知乎”上的内容推荐。参赛者需要在给定用户、历史阅读序列及其相关属性的情况下，将合适的内容推荐给用户。</a:t>
              </a:r>
              <a:endParaRPr lang="en-US" sz="1600" b="1" dirty="0"/>
            </a:p>
          </p:txBody>
        </p:sp>
        <p:grpSp>
          <p:nvGrpSpPr>
            <p:cNvPr id="14" name="iṧḷíďé"/>
            <p:cNvGrpSpPr/>
            <p:nvPr/>
          </p:nvGrpSpPr>
          <p:grpSpPr>
            <a:xfrm>
              <a:off x="5750128" y="3712971"/>
              <a:ext cx="2108063" cy="944997"/>
              <a:chOff x="5533563" y="1309978"/>
              <a:chExt cx="2108063" cy="944997"/>
            </a:xfrm>
          </p:grpSpPr>
          <p:sp>
            <p:nvSpPr>
              <p:cNvPr id="21" name="ïṥľiḋé"/>
              <p:cNvSpPr/>
              <p:nvPr/>
            </p:nvSpPr>
            <p:spPr bwMode="auto">
              <a:xfrm>
                <a:off x="5533563" y="1697576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1100" dirty="0" smtClean="0"/>
                  <a:t>每个用户推荐</a:t>
                </a:r>
                <a:r>
                  <a:rPr lang="en-US" altLang="zh-CN" sz="1100" dirty="0" smtClean="0"/>
                  <a:t>100</a:t>
                </a:r>
                <a:r>
                  <a:rPr lang="zh-CN" altLang="en-US" sz="1100" dirty="0" smtClean="0"/>
                  <a:t>篇文章</a:t>
                </a:r>
                <a:endParaRPr lang="en-US" altLang="zh-CN" sz="1100" dirty="0" smtClean="0"/>
              </a:p>
              <a:p>
                <a:pPr>
                  <a:lnSpc>
                    <a:spcPct val="130000"/>
                  </a:lnSpc>
                </a:pPr>
                <a:r>
                  <a:rPr lang="zh-CN" altLang="en-US" sz="1100" dirty="0" smtClean="0"/>
                  <a:t>评价指标：</a:t>
                </a:r>
                <a:r>
                  <a:rPr lang="en-US" altLang="zh-CN" dirty="0"/>
                  <a:t>NDCG</a:t>
                </a:r>
                <a:endParaRPr lang="en-US" altLang="zh-CN" sz="1100" dirty="0"/>
              </a:p>
            </p:txBody>
          </p:sp>
          <p:sp>
            <p:nvSpPr>
              <p:cNvPr id="22" name="ïšḷíḋè"/>
              <p:cNvSpPr txBox="1"/>
              <p:nvPr/>
            </p:nvSpPr>
            <p:spPr bwMode="auto">
              <a:xfrm>
                <a:off x="5533563" y="1309978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 smtClean="0"/>
                  <a:t>离线测试</a:t>
                </a:r>
                <a:endParaRPr lang="en-US" altLang="zh-CN" sz="1800" b="1" dirty="0"/>
              </a:p>
            </p:txBody>
          </p:sp>
        </p:grpSp>
        <p:grpSp>
          <p:nvGrpSpPr>
            <p:cNvPr id="15" name="íš1îḓê"/>
            <p:cNvGrpSpPr/>
            <p:nvPr/>
          </p:nvGrpSpPr>
          <p:grpSpPr>
            <a:xfrm>
              <a:off x="8082741" y="3712971"/>
              <a:ext cx="2108063" cy="944997"/>
              <a:chOff x="5533563" y="1309978"/>
              <a:chExt cx="2108063" cy="944997"/>
            </a:xfrm>
          </p:grpSpPr>
          <p:sp>
            <p:nvSpPr>
              <p:cNvPr id="19" name="îṥlídê"/>
              <p:cNvSpPr/>
              <p:nvPr/>
            </p:nvSpPr>
            <p:spPr bwMode="auto">
              <a:xfrm>
                <a:off x="5533563" y="1697576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1100" dirty="0" smtClean="0"/>
                  <a:t>每个用户推荐</a:t>
                </a:r>
                <a:r>
                  <a:rPr lang="en-US" altLang="zh-CN" sz="1100" dirty="0" smtClean="0"/>
                  <a:t>10</a:t>
                </a:r>
                <a:r>
                  <a:rPr lang="zh-CN" altLang="en-US" sz="1100" dirty="0" smtClean="0"/>
                  <a:t>篇文章</a:t>
                </a:r>
                <a:endParaRPr lang="en-US" altLang="zh-CN" sz="1100" dirty="0" smtClean="0"/>
              </a:p>
              <a:p>
                <a:pPr>
                  <a:lnSpc>
                    <a:spcPct val="130000"/>
                  </a:lnSpc>
                </a:pPr>
                <a:r>
                  <a:rPr lang="zh-CN" altLang="en-US" sz="1100" dirty="0" smtClean="0"/>
                  <a:t>评价指标： </a:t>
                </a:r>
                <a:r>
                  <a:rPr lang="en-US" altLang="zh-CN" dirty="0"/>
                  <a:t>CTR</a:t>
                </a:r>
                <a:endParaRPr lang="en-US" altLang="zh-CN" sz="1100" dirty="0"/>
              </a:p>
            </p:txBody>
          </p:sp>
          <p:sp>
            <p:nvSpPr>
              <p:cNvPr id="20" name="iṥḻíḋé"/>
              <p:cNvSpPr txBox="1"/>
              <p:nvPr/>
            </p:nvSpPr>
            <p:spPr bwMode="auto">
              <a:xfrm>
                <a:off x="5533563" y="1309978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 smtClean="0">
                    <a:solidFill>
                      <a:schemeClr val="accent1"/>
                    </a:solidFill>
                  </a:rPr>
                  <a:t>在线测试</a:t>
                </a:r>
                <a:endParaRPr lang="en-US" altLang="zh-CN" sz="1800" b="1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634561" y="4040550"/>
            <a:ext cx="33821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数据集：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  - </a:t>
            </a:r>
            <a:r>
              <a:rPr lang="zh-CN" altLang="en-US" dirty="0">
                <a:latin typeface="+mn-ea"/>
              </a:rPr>
              <a:t>用户信息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  - </a:t>
            </a:r>
            <a:r>
              <a:rPr lang="zh-CN" altLang="en-US" dirty="0">
                <a:latin typeface="+mn-ea"/>
              </a:rPr>
              <a:t>内容信息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  - </a:t>
            </a:r>
            <a:r>
              <a:rPr lang="zh-CN" altLang="en-US" dirty="0">
                <a:latin typeface="+mn-ea"/>
              </a:rPr>
              <a:t>用户与内容的历史交互</a:t>
            </a:r>
          </a:p>
          <a:p>
            <a:endParaRPr lang="zh-CN" altLang="en-US" dirty="0"/>
          </a:p>
        </p:txBody>
      </p:sp>
      <p:sp>
        <p:nvSpPr>
          <p:cNvPr id="25" name="iṧľïḓè"/>
          <p:cNvSpPr/>
          <p:nvPr/>
        </p:nvSpPr>
        <p:spPr>
          <a:xfrm>
            <a:off x="4584626" y="1123949"/>
            <a:ext cx="6936656" cy="2281935"/>
          </a:xfrm>
          <a:prstGeom prst="rect">
            <a:avLst/>
          </a:prstGeom>
          <a:blipFill>
            <a:blip r:embed="rId4"/>
            <a:stretch>
              <a:fillRect t="-54478" b="-53876"/>
            </a:stretch>
          </a:blip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zh-CN" altLang="en-US" b="0" dirty="0"/>
              <a:t>特征工程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1030766" y="3037982"/>
            <a:ext cx="4546600" cy="2131895"/>
          </a:xfrm>
        </p:spPr>
        <p:txBody>
          <a:bodyPr>
            <a:normAutofit/>
          </a:bodyPr>
          <a:lstStyle/>
          <a:p>
            <a:pPr marL="171450" lvl="0" indent="-1714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sz="1800" dirty="0" smtClean="0"/>
              <a:t>特征构造</a:t>
            </a:r>
            <a:endParaRPr lang="en-US" altLang="zh-CN" sz="1800" dirty="0" smtClean="0"/>
          </a:p>
          <a:p>
            <a:pPr marL="171450" lvl="0" indent="-1714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特征选择</a:t>
            </a:r>
            <a:endParaRPr lang="en-US" altLang="zh-CN" sz="1800" dirty="0" smtClean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特征工程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grpSp>
        <p:nvGrpSpPr>
          <p:cNvPr id="60" name="4da78c0c-94bf-4188-a5be-bc25ffb19aa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48181" y="1820224"/>
            <a:ext cx="9895638" cy="4186801"/>
            <a:chOff x="1148181" y="1820224"/>
            <a:chExt cx="9895638" cy="4186801"/>
          </a:xfrm>
        </p:grpSpPr>
        <p:sp>
          <p:nvSpPr>
            <p:cNvPr id="61" name="îŝ1ïďê"/>
            <p:cNvSpPr/>
            <p:nvPr/>
          </p:nvSpPr>
          <p:spPr bwMode="auto">
            <a:xfrm>
              <a:off x="3761634" y="4627872"/>
              <a:ext cx="1234992" cy="348665"/>
            </a:xfrm>
            <a:custGeom>
              <a:avLst/>
              <a:gdLst>
                <a:gd name="T0" fmla="*/ 36 w 641"/>
                <a:gd name="T1" fmla="*/ 0 h 181"/>
                <a:gd name="T2" fmla="*/ 28 w 641"/>
                <a:gd name="T3" fmla="*/ 0 h 181"/>
                <a:gd name="T4" fmla="*/ 28 w 641"/>
                <a:gd name="T5" fmla="*/ 109 h 181"/>
                <a:gd name="T6" fmla="*/ 0 w 641"/>
                <a:gd name="T7" fmla="*/ 144 h 181"/>
                <a:gd name="T8" fmla="*/ 36 w 641"/>
                <a:gd name="T9" fmla="*/ 181 h 181"/>
                <a:gd name="T10" fmla="*/ 73 w 641"/>
                <a:gd name="T11" fmla="*/ 144 h 181"/>
                <a:gd name="T12" fmla="*/ 44 w 641"/>
                <a:gd name="T13" fmla="*/ 108 h 181"/>
                <a:gd name="T14" fmla="*/ 44 w 641"/>
                <a:gd name="T15" fmla="*/ 16 h 181"/>
                <a:gd name="T16" fmla="*/ 641 w 641"/>
                <a:gd name="T17" fmla="*/ 16 h 181"/>
                <a:gd name="T18" fmla="*/ 641 w 641"/>
                <a:gd name="T19" fmla="*/ 0 h 181"/>
                <a:gd name="T20" fmla="*/ 44 w 641"/>
                <a:gd name="T21" fmla="*/ 0 h 181"/>
                <a:gd name="T22" fmla="*/ 36 w 641"/>
                <a:gd name="T2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1" h="181">
                  <a:moveTo>
                    <a:pt x="3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12" y="113"/>
                    <a:pt x="0" y="127"/>
                    <a:pt x="0" y="144"/>
                  </a:cubicBezTo>
                  <a:cubicBezTo>
                    <a:pt x="0" y="164"/>
                    <a:pt x="16" y="181"/>
                    <a:pt x="36" y="181"/>
                  </a:cubicBezTo>
                  <a:cubicBezTo>
                    <a:pt x="57" y="181"/>
                    <a:pt x="73" y="164"/>
                    <a:pt x="73" y="144"/>
                  </a:cubicBezTo>
                  <a:cubicBezTo>
                    <a:pt x="73" y="126"/>
                    <a:pt x="60" y="112"/>
                    <a:pt x="44" y="108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641" y="16"/>
                    <a:pt x="641" y="16"/>
                    <a:pt x="641" y="16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ŝļîḍe"/>
            <p:cNvSpPr/>
            <p:nvPr/>
          </p:nvSpPr>
          <p:spPr bwMode="auto">
            <a:xfrm>
              <a:off x="3761634" y="2491389"/>
              <a:ext cx="1234992" cy="329114"/>
            </a:xfrm>
            <a:custGeom>
              <a:avLst/>
              <a:gdLst>
                <a:gd name="T0" fmla="*/ 44 w 641"/>
                <a:gd name="T1" fmla="*/ 72 h 171"/>
                <a:gd name="T2" fmla="*/ 73 w 641"/>
                <a:gd name="T3" fmla="*/ 36 h 171"/>
                <a:gd name="T4" fmla="*/ 36 w 641"/>
                <a:gd name="T5" fmla="*/ 0 h 171"/>
                <a:gd name="T6" fmla="*/ 0 w 641"/>
                <a:gd name="T7" fmla="*/ 36 h 171"/>
                <a:gd name="T8" fmla="*/ 28 w 641"/>
                <a:gd name="T9" fmla="*/ 71 h 171"/>
                <a:gd name="T10" fmla="*/ 28 w 641"/>
                <a:gd name="T11" fmla="*/ 171 h 171"/>
                <a:gd name="T12" fmla="*/ 36 w 641"/>
                <a:gd name="T13" fmla="*/ 171 h 171"/>
                <a:gd name="T14" fmla="*/ 44 w 641"/>
                <a:gd name="T15" fmla="*/ 171 h 171"/>
                <a:gd name="T16" fmla="*/ 641 w 641"/>
                <a:gd name="T17" fmla="*/ 171 h 171"/>
                <a:gd name="T18" fmla="*/ 641 w 641"/>
                <a:gd name="T19" fmla="*/ 155 h 171"/>
                <a:gd name="T20" fmla="*/ 44 w 641"/>
                <a:gd name="T21" fmla="*/ 155 h 171"/>
                <a:gd name="T22" fmla="*/ 44 w 641"/>
                <a:gd name="T23" fmla="*/ 7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1" h="171">
                  <a:moveTo>
                    <a:pt x="44" y="72"/>
                  </a:moveTo>
                  <a:cubicBezTo>
                    <a:pt x="60" y="69"/>
                    <a:pt x="73" y="54"/>
                    <a:pt x="73" y="36"/>
                  </a:cubicBezTo>
                  <a:cubicBezTo>
                    <a:pt x="73" y="16"/>
                    <a:pt x="57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3"/>
                    <a:pt x="12" y="67"/>
                    <a:pt x="28" y="71"/>
                  </a:cubicBezTo>
                  <a:cubicBezTo>
                    <a:pt x="28" y="171"/>
                    <a:pt x="28" y="171"/>
                    <a:pt x="28" y="171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641" y="171"/>
                    <a:pt x="641" y="171"/>
                    <a:pt x="641" y="171"/>
                  </a:cubicBezTo>
                  <a:cubicBezTo>
                    <a:pt x="641" y="155"/>
                    <a:pt x="641" y="155"/>
                    <a:pt x="641" y="155"/>
                  </a:cubicBezTo>
                  <a:cubicBezTo>
                    <a:pt x="44" y="155"/>
                    <a:pt x="44" y="155"/>
                    <a:pt x="44" y="155"/>
                  </a:cubicBezTo>
                  <a:lnTo>
                    <a:pt x="44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š1ïḋè"/>
            <p:cNvSpPr/>
            <p:nvPr/>
          </p:nvSpPr>
          <p:spPr bwMode="auto">
            <a:xfrm>
              <a:off x="7096764" y="2473467"/>
              <a:ext cx="1236621" cy="347036"/>
            </a:xfrm>
            <a:custGeom>
              <a:avLst/>
              <a:gdLst>
                <a:gd name="T0" fmla="*/ 606 w 642"/>
                <a:gd name="T1" fmla="*/ 180 h 180"/>
                <a:gd name="T2" fmla="*/ 614 w 642"/>
                <a:gd name="T3" fmla="*/ 180 h 180"/>
                <a:gd name="T4" fmla="*/ 614 w 642"/>
                <a:gd name="T5" fmla="*/ 71 h 180"/>
                <a:gd name="T6" fmla="*/ 642 w 642"/>
                <a:gd name="T7" fmla="*/ 36 h 180"/>
                <a:gd name="T8" fmla="*/ 606 w 642"/>
                <a:gd name="T9" fmla="*/ 0 h 180"/>
                <a:gd name="T10" fmla="*/ 569 w 642"/>
                <a:gd name="T11" fmla="*/ 36 h 180"/>
                <a:gd name="T12" fmla="*/ 598 w 642"/>
                <a:gd name="T13" fmla="*/ 71 h 180"/>
                <a:gd name="T14" fmla="*/ 598 w 642"/>
                <a:gd name="T15" fmla="*/ 164 h 180"/>
                <a:gd name="T16" fmla="*/ 0 w 642"/>
                <a:gd name="T17" fmla="*/ 164 h 180"/>
                <a:gd name="T18" fmla="*/ 0 w 642"/>
                <a:gd name="T19" fmla="*/ 180 h 180"/>
                <a:gd name="T20" fmla="*/ 598 w 642"/>
                <a:gd name="T21" fmla="*/ 180 h 180"/>
                <a:gd name="T22" fmla="*/ 606 w 642"/>
                <a:gd name="T23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2" h="180">
                  <a:moveTo>
                    <a:pt x="606" y="180"/>
                  </a:moveTo>
                  <a:cubicBezTo>
                    <a:pt x="614" y="180"/>
                    <a:pt x="614" y="180"/>
                    <a:pt x="614" y="180"/>
                  </a:cubicBezTo>
                  <a:cubicBezTo>
                    <a:pt x="614" y="71"/>
                    <a:pt x="614" y="71"/>
                    <a:pt x="614" y="71"/>
                  </a:cubicBezTo>
                  <a:cubicBezTo>
                    <a:pt x="630" y="68"/>
                    <a:pt x="642" y="53"/>
                    <a:pt x="642" y="36"/>
                  </a:cubicBezTo>
                  <a:cubicBezTo>
                    <a:pt x="642" y="16"/>
                    <a:pt x="626" y="0"/>
                    <a:pt x="606" y="0"/>
                  </a:cubicBezTo>
                  <a:cubicBezTo>
                    <a:pt x="585" y="0"/>
                    <a:pt x="569" y="16"/>
                    <a:pt x="569" y="36"/>
                  </a:cubicBezTo>
                  <a:cubicBezTo>
                    <a:pt x="569" y="53"/>
                    <a:pt x="581" y="68"/>
                    <a:pt x="598" y="71"/>
                  </a:cubicBezTo>
                  <a:cubicBezTo>
                    <a:pt x="598" y="164"/>
                    <a:pt x="598" y="164"/>
                    <a:pt x="598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598" y="180"/>
                    <a:pt x="598" y="180"/>
                    <a:pt x="598" y="180"/>
                  </a:cubicBezTo>
                  <a:lnTo>
                    <a:pt x="606" y="1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ś1iḑe"/>
            <p:cNvSpPr/>
            <p:nvPr/>
          </p:nvSpPr>
          <p:spPr bwMode="auto">
            <a:xfrm>
              <a:off x="7096764" y="4627872"/>
              <a:ext cx="1236621" cy="348665"/>
            </a:xfrm>
            <a:custGeom>
              <a:avLst/>
              <a:gdLst>
                <a:gd name="T0" fmla="*/ 614 w 642"/>
                <a:gd name="T1" fmla="*/ 109 h 181"/>
                <a:gd name="T2" fmla="*/ 614 w 642"/>
                <a:gd name="T3" fmla="*/ 0 h 181"/>
                <a:gd name="T4" fmla="*/ 606 w 642"/>
                <a:gd name="T5" fmla="*/ 0 h 181"/>
                <a:gd name="T6" fmla="*/ 598 w 642"/>
                <a:gd name="T7" fmla="*/ 0 h 181"/>
                <a:gd name="T8" fmla="*/ 0 w 642"/>
                <a:gd name="T9" fmla="*/ 0 h 181"/>
                <a:gd name="T10" fmla="*/ 0 w 642"/>
                <a:gd name="T11" fmla="*/ 16 h 181"/>
                <a:gd name="T12" fmla="*/ 598 w 642"/>
                <a:gd name="T13" fmla="*/ 16 h 181"/>
                <a:gd name="T14" fmla="*/ 598 w 642"/>
                <a:gd name="T15" fmla="*/ 109 h 181"/>
                <a:gd name="T16" fmla="*/ 569 w 642"/>
                <a:gd name="T17" fmla="*/ 144 h 181"/>
                <a:gd name="T18" fmla="*/ 606 w 642"/>
                <a:gd name="T19" fmla="*/ 181 h 181"/>
                <a:gd name="T20" fmla="*/ 642 w 642"/>
                <a:gd name="T21" fmla="*/ 144 h 181"/>
                <a:gd name="T22" fmla="*/ 614 w 642"/>
                <a:gd name="T23" fmla="*/ 10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2" h="181">
                  <a:moveTo>
                    <a:pt x="614" y="109"/>
                  </a:moveTo>
                  <a:cubicBezTo>
                    <a:pt x="614" y="0"/>
                    <a:pt x="614" y="0"/>
                    <a:pt x="614" y="0"/>
                  </a:cubicBezTo>
                  <a:cubicBezTo>
                    <a:pt x="606" y="0"/>
                    <a:pt x="606" y="0"/>
                    <a:pt x="606" y="0"/>
                  </a:cubicBezTo>
                  <a:cubicBezTo>
                    <a:pt x="598" y="0"/>
                    <a:pt x="598" y="0"/>
                    <a:pt x="5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598" y="16"/>
                    <a:pt x="598" y="16"/>
                    <a:pt x="598" y="16"/>
                  </a:cubicBezTo>
                  <a:cubicBezTo>
                    <a:pt x="598" y="109"/>
                    <a:pt x="598" y="109"/>
                    <a:pt x="598" y="109"/>
                  </a:cubicBezTo>
                  <a:cubicBezTo>
                    <a:pt x="581" y="112"/>
                    <a:pt x="569" y="127"/>
                    <a:pt x="569" y="144"/>
                  </a:cubicBezTo>
                  <a:cubicBezTo>
                    <a:pt x="569" y="164"/>
                    <a:pt x="585" y="181"/>
                    <a:pt x="606" y="181"/>
                  </a:cubicBezTo>
                  <a:cubicBezTo>
                    <a:pt x="626" y="181"/>
                    <a:pt x="642" y="164"/>
                    <a:pt x="642" y="144"/>
                  </a:cubicBezTo>
                  <a:cubicBezTo>
                    <a:pt x="642" y="127"/>
                    <a:pt x="630" y="112"/>
                    <a:pt x="614" y="1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5" name="išľídé"/>
            <p:cNvGrpSpPr/>
            <p:nvPr/>
          </p:nvGrpSpPr>
          <p:grpSpPr>
            <a:xfrm>
              <a:off x="4965554" y="1820224"/>
              <a:ext cx="2162653" cy="3650700"/>
              <a:chOff x="4972653" y="1597720"/>
              <a:chExt cx="2162653" cy="3650700"/>
            </a:xfrm>
          </p:grpSpPr>
          <p:sp>
            <p:nvSpPr>
              <p:cNvPr id="92" name="ïşḻîďè"/>
              <p:cNvSpPr/>
              <p:nvPr/>
            </p:nvSpPr>
            <p:spPr bwMode="auto">
              <a:xfrm>
                <a:off x="5765166" y="4490406"/>
                <a:ext cx="577627" cy="729428"/>
              </a:xfrm>
              <a:custGeom>
                <a:avLst/>
                <a:gdLst>
                  <a:gd name="T0" fmla="*/ 148 w 248"/>
                  <a:gd name="T1" fmla="*/ 313 h 313"/>
                  <a:gd name="T2" fmla="*/ 100 w 248"/>
                  <a:gd name="T3" fmla="*/ 313 h 313"/>
                  <a:gd name="T4" fmla="*/ 0 w 248"/>
                  <a:gd name="T5" fmla="*/ 213 h 313"/>
                  <a:gd name="T6" fmla="*/ 0 w 248"/>
                  <a:gd name="T7" fmla="*/ 100 h 313"/>
                  <a:gd name="T8" fmla="*/ 100 w 248"/>
                  <a:gd name="T9" fmla="*/ 0 h 313"/>
                  <a:gd name="T10" fmla="*/ 148 w 248"/>
                  <a:gd name="T11" fmla="*/ 0 h 313"/>
                  <a:gd name="T12" fmla="*/ 248 w 248"/>
                  <a:gd name="T13" fmla="*/ 100 h 313"/>
                  <a:gd name="T14" fmla="*/ 248 w 248"/>
                  <a:gd name="T15" fmla="*/ 213 h 313"/>
                  <a:gd name="T16" fmla="*/ 148 w 248"/>
                  <a:gd name="T17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8" h="313">
                    <a:moveTo>
                      <a:pt x="148" y="313"/>
                    </a:moveTo>
                    <a:cubicBezTo>
                      <a:pt x="100" y="313"/>
                      <a:pt x="100" y="313"/>
                      <a:pt x="100" y="313"/>
                    </a:cubicBezTo>
                    <a:cubicBezTo>
                      <a:pt x="45" y="313"/>
                      <a:pt x="0" y="268"/>
                      <a:pt x="0" y="213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203" y="0"/>
                      <a:pt x="248" y="45"/>
                      <a:pt x="248" y="100"/>
                    </a:cubicBezTo>
                    <a:cubicBezTo>
                      <a:pt x="248" y="213"/>
                      <a:pt x="248" y="213"/>
                      <a:pt x="248" y="213"/>
                    </a:cubicBezTo>
                    <a:cubicBezTo>
                      <a:pt x="248" y="268"/>
                      <a:pt x="203" y="313"/>
                      <a:pt x="148" y="313"/>
                    </a:cubicBezTo>
                    <a:close/>
                  </a:path>
                </a:pathLst>
              </a:custGeom>
              <a:solidFill>
                <a:srgbClr val="9B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íşļíḓè"/>
              <p:cNvSpPr/>
              <p:nvPr/>
            </p:nvSpPr>
            <p:spPr bwMode="auto">
              <a:xfrm>
                <a:off x="5685323" y="4481534"/>
                <a:ext cx="737313" cy="174471"/>
              </a:xfrm>
              <a:custGeom>
                <a:avLst/>
                <a:gdLst>
                  <a:gd name="T0" fmla="*/ 284 w 316"/>
                  <a:gd name="T1" fmla="*/ 75 h 75"/>
                  <a:gd name="T2" fmla="*/ 32 w 316"/>
                  <a:gd name="T3" fmla="*/ 75 h 75"/>
                  <a:gd name="T4" fmla="*/ 0 w 316"/>
                  <a:gd name="T5" fmla="*/ 43 h 75"/>
                  <a:gd name="T6" fmla="*/ 0 w 316"/>
                  <a:gd name="T7" fmla="*/ 32 h 75"/>
                  <a:gd name="T8" fmla="*/ 32 w 316"/>
                  <a:gd name="T9" fmla="*/ 0 h 75"/>
                  <a:gd name="T10" fmla="*/ 284 w 316"/>
                  <a:gd name="T11" fmla="*/ 0 h 75"/>
                  <a:gd name="T12" fmla="*/ 316 w 316"/>
                  <a:gd name="T13" fmla="*/ 32 h 75"/>
                  <a:gd name="T14" fmla="*/ 316 w 316"/>
                  <a:gd name="T15" fmla="*/ 43 h 75"/>
                  <a:gd name="T16" fmla="*/ 284 w 316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5">
                    <a:moveTo>
                      <a:pt x="284" y="75"/>
                    </a:moveTo>
                    <a:cubicBezTo>
                      <a:pt x="32" y="75"/>
                      <a:pt x="32" y="75"/>
                      <a:pt x="32" y="75"/>
                    </a:cubicBezTo>
                    <a:cubicBezTo>
                      <a:pt x="15" y="75"/>
                      <a:pt x="0" y="61"/>
                      <a:pt x="0" y="4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301" y="0"/>
                      <a:pt x="316" y="15"/>
                      <a:pt x="316" y="3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61"/>
                      <a:pt x="301" y="75"/>
                      <a:pt x="284" y="75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íSļïḋè"/>
              <p:cNvSpPr/>
              <p:nvPr/>
            </p:nvSpPr>
            <p:spPr bwMode="auto">
              <a:xfrm>
                <a:off x="5685323" y="4721063"/>
                <a:ext cx="737313" cy="175457"/>
              </a:xfrm>
              <a:custGeom>
                <a:avLst/>
                <a:gdLst>
                  <a:gd name="T0" fmla="*/ 284 w 316"/>
                  <a:gd name="T1" fmla="*/ 75 h 75"/>
                  <a:gd name="T2" fmla="*/ 32 w 316"/>
                  <a:gd name="T3" fmla="*/ 75 h 75"/>
                  <a:gd name="T4" fmla="*/ 0 w 316"/>
                  <a:gd name="T5" fmla="*/ 43 h 75"/>
                  <a:gd name="T6" fmla="*/ 0 w 316"/>
                  <a:gd name="T7" fmla="*/ 32 h 75"/>
                  <a:gd name="T8" fmla="*/ 32 w 316"/>
                  <a:gd name="T9" fmla="*/ 0 h 75"/>
                  <a:gd name="T10" fmla="*/ 284 w 316"/>
                  <a:gd name="T11" fmla="*/ 0 h 75"/>
                  <a:gd name="T12" fmla="*/ 316 w 316"/>
                  <a:gd name="T13" fmla="*/ 32 h 75"/>
                  <a:gd name="T14" fmla="*/ 316 w 316"/>
                  <a:gd name="T15" fmla="*/ 43 h 75"/>
                  <a:gd name="T16" fmla="*/ 284 w 316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5">
                    <a:moveTo>
                      <a:pt x="284" y="75"/>
                    </a:moveTo>
                    <a:cubicBezTo>
                      <a:pt x="32" y="75"/>
                      <a:pt x="32" y="75"/>
                      <a:pt x="32" y="75"/>
                    </a:cubicBezTo>
                    <a:cubicBezTo>
                      <a:pt x="15" y="75"/>
                      <a:pt x="0" y="61"/>
                      <a:pt x="0" y="4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301" y="0"/>
                      <a:pt x="316" y="15"/>
                      <a:pt x="316" y="3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61"/>
                      <a:pt x="301" y="75"/>
                      <a:pt x="284" y="75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îṩlïḓé"/>
              <p:cNvSpPr/>
              <p:nvPr/>
            </p:nvSpPr>
            <p:spPr bwMode="auto">
              <a:xfrm>
                <a:off x="5685323" y="4954677"/>
                <a:ext cx="737313" cy="174471"/>
              </a:xfrm>
              <a:custGeom>
                <a:avLst/>
                <a:gdLst>
                  <a:gd name="T0" fmla="*/ 284 w 316"/>
                  <a:gd name="T1" fmla="*/ 75 h 75"/>
                  <a:gd name="T2" fmla="*/ 32 w 316"/>
                  <a:gd name="T3" fmla="*/ 75 h 75"/>
                  <a:gd name="T4" fmla="*/ 0 w 316"/>
                  <a:gd name="T5" fmla="*/ 43 h 75"/>
                  <a:gd name="T6" fmla="*/ 0 w 316"/>
                  <a:gd name="T7" fmla="*/ 32 h 75"/>
                  <a:gd name="T8" fmla="*/ 32 w 316"/>
                  <a:gd name="T9" fmla="*/ 0 h 75"/>
                  <a:gd name="T10" fmla="*/ 284 w 316"/>
                  <a:gd name="T11" fmla="*/ 0 h 75"/>
                  <a:gd name="T12" fmla="*/ 316 w 316"/>
                  <a:gd name="T13" fmla="*/ 32 h 75"/>
                  <a:gd name="T14" fmla="*/ 316 w 316"/>
                  <a:gd name="T15" fmla="*/ 43 h 75"/>
                  <a:gd name="T16" fmla="*/ 284 w 316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5">
                    <a:moveTo>
                      <a:pt x="284" y="75"/>
                    </a:moveTo>
                    <a:cubicBezTo>
                      <a:pt x="32" y="75"/>
                      <a:pt x="32" y="75"/>
                      <a:pt x="32" y="75"/>
                    </a:cubicBezTo>
                    <a:cubicBezTo>
                      <a:pt x="15" y="75"/>
                      <a:pt x="0" y="60"/>
                      <a:pt x="0" y="4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301" y="0"/>
                      <a:pt x="316" y="15"/>
                      <a:pt x="316" y="3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60"/>
                      <a:pt x="301" y="75"/>
                      <a:pt x="284" y="75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îšḻïḑê"/>
              <p:cNvSpPr/>
              <p:nvPr/>
            </p:nvSpPr>
            <p:spPr bwMode="auto">
              <a:xfrm>
                <a:off x="5985965" y="5219834"/>
                <a:ext cx="136028" cy="28586"/>
              </a:xfrm>
              <a:custGeom>
                <a:avLst/>
                <a:gdLst>
                  <a:gd name="T0" fmla="*/ 0 w 58"/>
                  <a:gd name="T1" fmla="*/ 0 h 12"/>
                  <a:gd name="T2" fmla="*/ 29 w 58"/>
                  <a:gd name="T3" fmla="*/ 12 h 12"/>
                  <a:gd name="T4" fmla="*/ 58 w 58"/>
                  <a:gd name="T5" fmla="*/ 0 h 12"/>
                  <a:gd name="T6" fmla="*/ 0 w 58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12">
                    <a:moveTo>
                      <a:pt x="0" y="0"/>
                    </a:moveTo>
                    <a:cubicBezTo>
                      <a:pt x="4" y="7"/>
                      <a:pt x="15" y="12"/>
                      <a:pt x="29" y="12"/>
                    </a:cubicBezTo>
                    <a:cubicBezTo>
                      <a:pt x="43" y="12"/>
                      <a:pt x="54" y="7"/>
                      <a:pt x="5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5A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ïṩliḓe"/>
              <p:cNvSpPr/>
              <p:nvPr/>
            </p:nvSpPr>
            <p:spPr bwMode="auto">
              <a:xfrm>
                <a:off x="5147124" y="2103390"/>
                <a:ext cx="1813710" cy="864470"/>
              </a:xfrm>
              <a:custGeom>
                <a:avLst/>
                <a:gdLst>
                  <a:gd name="T0" fmla="*/ 778 w 778"/>
                  <a:gd name="T1" fmla="*/ 371 h 371"/>
                  <a:gd name="T2" fmla="*/ 389 w 778"/>
                  <a:gd name="T3" fmla="*/ 0 h 371"/>
                  <a:gd name="T4" fmla="*/ 0 w 778"/>
                  <a:gd name="T5" fmla="*/ 371 h 371"/>
                  <a:gd name="T6" fmla="*/ 778 w 778"/>
                  <a:gd name="T7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8" h="371">
                    <a:moveTo>
                      <a:pt x="778" y="371"/>
                    </a:moveTo>
                    <a:cubicBezTo>
                      <a:pt x="769" y="164"/>
                      <a:pt x="598" y="0"/>
                      <a:pt x="389" y="0"/>
                    </a:cubicBezTo>
                    <a:cubicBezTo>
                      <a:pt x="180" y="0"/>
                      <a:pt x="9" y="164"/>
                      <a:pt x="0" y="371"/>
                    </a:cubicBezTo>
                    <a:lnTo>
                      <a:pt x="778" y="3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işḻiḋè"/>
              <p:cNvSpPr/>
              <p:nvPr/>
            </p:nvSpPr>
            <p:spPr bwMode="auto">
              <a:xfrm>
                <a:off x="5606466" y="4049793"/>
                <a:ext cx="895026" cy="431743"/>
              </a:xfrm>
              <a:custGeom>
                <a:avLst/>
                <a:gdLst>
                  <a:gd name="T0" fmla="*/ 0 w 384"/>
                  <a:gd name="T1" fmla="*/ 0 h 185"/>
                  <a:gd name="T2" fmla="*/ 81 w 384"/>
                  <a:gd name="T3" fmla="*/ 185 h 185"/>
                  <a:gd name="T4" fmla="*/ 173 w 384"/>
                  <a:gd name="T5" fmla="*/ 185 h 185"/>
                  <a:gd name="T6" fmla="*/ 192 w 384"/>
                  <a:gd name="T7" fmla="*/ 185 h 185"/>
                  <a:gd name="T8" fmla="*/ 211 w 384"/>
                  <a:gd name="T9" fmla="*/ 185 h 185"/>
                  <a:gd name="T10" fmla="*/ 303 w 384"/>
                  <a:gd name="T11" fmla="*/ 185 h 185"/>
                  <a:gd name="T12" fmla="*/ 384 w 384"/>
                  <a:gd name="T13" fmla="*/ 0 h 185"/>
                  <a:gd name="T14" fmla="*/ 0 w 384"/>
                  <a:gd name="T15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4" h="185">
                    <a:moveTo>
                      <a:pt x="0" y="0"/>
                    </a:moveTo>
                    <a:cubicBezTo>
                      <a:pt x="40" y="63"/>
                      <a:pt x="77" y="135"/>
                      <a:pt x="81" y="185"/>
                    </a:cubicBezTo>
                    <a:cubicBezTo>
                      <a:pt x="173" y="185"/>
                      <a:pt x="173" y="185"/>
                      <a:pt x="173" y="185"/>
                    </a:cubicBezTo>
                    <a:cubicBezTo>
                      <a:pt x="192" y="185"/>
                      <a:pt x="192" y="185"/>
                      <a:pt x="192" y="185"/>
                    </a:cubicBezTo>
                    <a:cubicBezTo>
                      <a:pt x="211" y="185"/>
                      <a:pt x="211" y="185"/>
                      <a:pt x="211" y="185"/>
                    </a:cubicBezTo>
                    <a:cubicBezTo>
                      <a:pt x="303" y="185"/>
                      <a:pt x="303" y="185"/>
                      <a:pt x="303" y="185"/>
                    </a:cubicBezTo>
                    <a:cubicBezTo>
                      <a:pt x="307" y="135"/>
                      <a:pt x="344" y="63"/>
                      <a:pt x="38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íS1îḑè"/>
              <p:cNvSpPr/>
              <p:nvPr/>
            </p:nvSpPr>
            <p:spPr bwMode="auto">
              <a:xfrm>
                <a:off x="5785865" y="1597720"/>
                <a:ext cx="119271" cy="405127"/>
              </a:xfrm>
              <a:custGeom>
                <a:avLst/>
                <a:gdLst>
                  <a:gd name="T0" fmla="*/ 41 w 51"/>
                  <a:gd name="T1" fmla="*/ 173 h 174"/>
                  <a:gd name="T2" fmla="*/ 41 w 51"/>
                  <a:gd name="T3" fmla="*/ 173 h 174"/>
                  <a:gd name="T4" fmla="*/ 28 w 51"/>
                  <a:gd name="T5" fmla="*/ 164 h 174"/>
                  <a:gd name="T6" fmla="*/ 1 w 51"/>
                  <a:gd name="T7" fmla="*/ 14 h 174"/>
                  <a:gd name="T8" fmla="*/ 11 w 51"/>
                  <a:gd name="T9" fmla="*/ 1 h 174"/>
                  <a:gd name="T10" fmla="*/ 11 w 51"/>
                  <a:gd name="T11" fmla="*/ 1 h 174"/>
                  <a:gd name="T12" fmla="*/ 24 w 51"/>
                  <a:gd name="T13" fmla="*/ 10 h 174"/>
                  <a:gd name="T14" fmla="*/ 50 w 51"/>
                  <a:gd name="T15" fmla="*/ 160 h 174"/>
                  <a:gd name="T16" fmla="*/ 41 w 51"/>
                  <a:gd name="T17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174">
                    <a:moveTo>
                      <a:pt x="41" y="173"/>
                    </a:moveTo>
                    <a:cubicBezTo>
                      <a:pt x="41" y="173"/>
                      <a:pt x="41" y="173"/>
                      <a:pt x="41" y="173"/>
                    </a:cubicBezTo>
                    <a:cubicBezTo>
                      <a:pt x="35" y="174"/>
                      <a:pt x="29" y="170"/>
                      <a:pt x="28" y="16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8"/>
                      <a:pt x="4" y="2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7" y="0"/>
                      <a:pt x="23" y="4"/>
                      <a:pt x="24" y="10"/>
                    </a:cubicBezTo>
                    <a:cubicBezTo>
                      <a:pt x="50" y="160"/>
                      <a:pt x="50" y="160"/>
                      <a:pt x="50" y="160"/>
                    </a:cubicBezTo>
                    <a:cubicBezTo>
                      <a:pt x="51" y="166"/>
                      <a:pt x="47" y="172"/>
                      <a:pt x="41" y="1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îṡ1ïḍe"/>
              <p:cNvSpPr/>
              <p:nvPr/>
            </p:nvSpPr>
            <p:spPr bwMode="auto">
              <a:xfrm>
                <a:off x="5336381" y="1758391"/>
                <a:ext cx="237557" cy="367671"/>
              </a:xfrm>
              <a:custGeom>
                <a:avLst/>
                <a:gdLst>
                  <a:gd name="T0" fmla="*/ 95 w 102"/>
                  <a:gd name="T1" fmla="*/ 154 h 158"/>
                  <a:gd name="T2" fmla="*/ 95 w 102"/>
                  <a:gd name="T3" fmla="*/ 154 h 158"/>
                  <a:gd name="T4" fmla="*/ 79 w 102"/>
                  <a:gd name="T5" fmla="*/ 150 h 158"/>
                  <a:gd name="T6" fmla="*/ 3 w 102"/>
                  <a:gd name="T7" fmla="*/ 19 h 158"/>
                  <a:gd name="T8" fmla="*/ 8 w 102"/>
                  <a:gd name="T9" fmla="*/ 3 h 158"/>
                  <a:gd name="T10" fmla="*/ 8 w 102"/>
                  <a:gd name="T11" fmla="*/ 3 h 158"/>
                  <a:gd name="T12" fmla="*/ 23 w 102"/>
                  <a:gd name="T13" fmla="*/ 8 h 158"/>
                  <a:gd name="T14" fmla="*/ 99 w 102"/>
                  <a:gd name="T15" fmla="*/ 139 h 158"/>
                  <a:gd name="T16" fmla="*/ 95 w 102"/>
                  <a:gd name="T17" fmla="*/ 154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158">
                    <a:moveTo>
                      <a:pt x="95" y="154"/>
                    </a:moveTo>
                    <a:cubicBezTo>
                      <a:pt x="95" y="154"/>
                      <a:pt x="95" y="154"/>
                      <a:pt x="95" y="154"/>
                    </a:cubicBezTo>
                    <a:cubicBezTo>
                      <a:pt x="89" y="158"/>
                      <a:pt x="82" y="156"/>
                      <a:pt x="79" y="150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0" y="14"/>
                      <a:pt x="2" y="7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3" y="0"/>
                      <a:pt x="20" y="2"/>
                      <a:pt x="23" y="8"/>
                    </a:cubicBezTo>
                    <a:cubicBezTo>
                      <a:pt x="99" y="139"/>
                      <a:pt x="99" y="139"/>
                      <a:pt x="99" y="139"/>
                    </a:cubicBezTo>
                    <a:cubicBezTo>
                      <a:pt x="102" y="144"/>
                      <a:pt x="100" y="151"/>
                      <a:pt x="95" y="1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ïs1idê"/>
              <p:cNvSpPr/>
              <p:nvPr/>
            </p:nvSpPr>
            <p:spPr bwMode="auto">
              <a:xfrm>
                <a:off x="6200850" y="1597720"/>
                <a:ext cx="119271" cy="405127"/>
              </a:xfrm>
              <a:custGeom>
                <a:avLst/>
                <a:gdLst>
                  <a:gd name="T0" fmla="*/ 11 w 51"/>
                  <a:gd name="T1" fmla="*/ 173 h 174"/>
                  <a:gd name="T2" fmla="*/ 11 w 51"/>
                  <a:gd name="T3" fmla="*/ 173 h 174"/>
                  <a:gd name="T4" fmla="*/ 2 w 51"/>
                  <a:gd name="T5" fmla="*/ 160 h 174"/>
                  <a:gd name="T6" fmla="*/ 28 w 51"/>
                  <a:gd name="T7" fmla="*/ 10 h 174"/>
                  <a:gd name="T8" fmla="*/ 41 w 51"/>
                  <a:gd name="T9" fmla="*/ 1 h 174"/>
                  <a:gd name="T10" fmla="*/ 41 w 51"/>
                  <a:gd name="T11" fmla="*/ 1 h 174"/>
                  <a:gd name="T12" fmla="*/ 50 w 51"/>
                  <a:gd name="T13" fmla="*/ 14 h 174"/>
                  <a:gd name="T14" fmla="*/ 24 w 51"/>
                  <a:gd name="T15" fmla="*/ 164 h 174"/>
                  <a:gd name="T16" fmla="*/ 11 w 51"/>
                  <a:gd name="T17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174">
                    <a:moveTo>
                      <a:pt x="11" y="173"/>
                    </a:moveTo>
                    <a:cubicBezTo>
                      <a:pt x="11" y="173"/>
                      <a:pt x="11" y="173"/>
                      <a:pt x="11" y="173"/>
                    </a:cubicBezTo>
                    <a:cubicBezTo>
                      <a:pt x="5" y="172"/>
                      <a:pt x="0" y="166"/>
                      <a:pt x="2" y="16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9" y="4"/>
                      <a:pt x="35" y="0"/>
                      <a:pt x="41" y="1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7" y="2"/>
                      <a:pt x="51" y="8"/>
                      <a:pt x="50" y="14"/>
                    </a:cubicBezTo>
                    <a:cubicBezTo>
                      <a:pt x="24" y="164"/>
                      <a:pt x="24" y="164"/>
                      <a:pt x="24" y="164"/>
                    </a:cubicBezTo>
                    <a:cubicBezTo>
                      <a:pt x="23" y="170"/>
                      <a:pt x="17" y="174"/>
                      <a:pt x="11" y="1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îṥľïḍè"/>
              <p:cNvSpPr/>
              <p:nvPr/>
            </p:nvSpPr>
            <p:spPr bwMode="auto">
              <a:xfrm>
                <a:off x="6534021" y="1758391"/>
                <a:ext cx="235586" cy="367671"/>
              </a:xfrm>
              <a:custGeom>
                <a:avLst/>
                <a:gdLst>
                  <a:gd name="T0" fmla="*/ 7 w 101"/>
                  <a:gd name="T1" fmla="*/ 154 h 158"/>
                  <a:gd name="T2" fmla="*/ 7 w 101"/>
                  <a:gd name="T3" fmla="*/ 154 h 158"/>
                  <a:gd name="T4" fmla="*/ 3 w 101"/>
                  <a:gd name="T5" fmla="*/ 139 h 158"/>
                  <a:gd name="T6" fmla="*/ 78 w 101"/>
                  <a:gd name="T7" fmla="*/ 8 h 158"/>
                  <a:gd name="T8" fmla="*/ 94 w 101"/>
                  <a:gd name="T9" fmla="*/ 3 h 158"/>
                  <a:gd name="T10" fmla="*/ 94 w 101"/>
                  <a:gd name="T11" fmla="*/ 3 h 158"/>
                  <a:gd name="T12" fmla="*/ 98 w 101"/>
                  <a:gd name="T13" fmla="*/ 19 h 158"/>
                  <a:gd name="T14" fmla="*/ 23 w 101"/>
                  <a:gd name="T15" fmla="*/ 150 h 158"/>
                  <a:gd name="T16" fmla="*/ 7 w 101"/>
                  <a:gd name="T17" fmla="*/ 154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" h="158">
                    <a:moveTo>
                      <a:pt x="7" y="154"/>
                    </a:moveTo>
                    <a:cubicBezTo>
                      <a:pt x="7" y="154"/>
                      <a:pt x="7" y="154"/>
                      <a:pt x="7" y="154"/>
                    </a:cubicBezTo>
                    <a:cubicBezTo>
                      <a:pt x="1" y="151"/>
                      <a:pt x="0" y="144"/>
                      <a:pt x="3" y="139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82" y="2"/>
                      <a:pt x="89" y="0"/>
                      <a:pt x="94" y="3"/>
                    </a:cubicBezTo>
                    <a:cubicBezTo>
                      <a:pt x="94" y="3"/>
                      <a:pt x="94" y="3"/>
                      <a:pt x="94" y="3"/>
                    </a:cubicBezTo>
                    <a:cubicBezTo>
                      <a:pt x="100" y="7"/>
                      <a:pt x="101" y="14"/>
                      <a:pt x="98" y="19"/>
                    </a:cubicBezTo>
                    <a:cubicBezTo>
                      <a:pt x="23" y="150"/>
                      <a:pt x="23" y="150"/>
                      <a:pt x="23" y="150"/>
                    </a:cubicBezTo>
                    <a:cubicBezTo>
                      <a:pt x="19" y="156"/>
                      <a:pt x="12" y="158"/>
                      <a:pt x="7" y="1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iṡlîḓe"/>
              <p:cNvSpPr/>
              <p:nvPr/>
            </p:nvSpPr>
            <p:spPr bwMode="auto">
              <a:xfrm>
                <a:off x="6804106" y="2065933"/>
                <a:ext cx="331200" cy="286843"/>
              </a:xfrm>
              <a:custGeom>
                <a:avLst/>
                <a:gdLst>
                  <a:gd name="T0" fmla="*/ 4 w 142"/>
                  <a:gd name="T1" fmla="*/ 118 h 123"/>
                  <a:gd name="T2" fmla="*/ 4 w 142"/>
                  <a:gd name="T3" fmla="*/ 118 h 123"/>
                  <a:gd name="T4" fmla="*/ 6 w 142"/>
                  <a:gd name="T5" fmla="*/ 101 h 123"/>
                  <a:gd name="T6" fmla="*/ 122 w 142"/>
                  <a:gd name="T7" fmla="*/ 4 h 123"/>
                  <a:gd name="T8" fmla="*/ 138 w 142"/>
                  <a:gd name="T9" fmla="*/ 6 h 123"/>
                  <a:gd name="T10" fmla="*/ 138 w 142"/>
                  <a:gd name="T11" fmla="*/ 6 h 123"/>
                  <a:gd name="T12" fmla="*/ 136 w 142"/>
                  <a:gd name="T13" fmla="*/ 22 h 123"/>
                  <a:gd name="T14" fmla="*/ 20 w 142"/>
                  <a:gd name="T15" fmla="*/ 119 h 123"/>
                  <a:gd name="T16" fmla="*/ 4 w 142"/>
                  <a:gd name="T17" fmla="*/ 118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123">
                    <a:moveTo>
                      <a:pt x="4" y="118"/>
                    </a:moveTo>
                    <a:cubicBezTo>
                      <a:pt x="4" y="118"/>
                      <a:pt x="4" y="118"/>
                      <a:pt x="4" y="118"/>
                    </a:cubicBezTo>
                    <a:cubicBezTo>
                      <a:pt x="0" y="113"/>
                      <a:pt x="1" y="106"/>
                      <a:pt x="6" y="101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7" y="0"/>
                      <a:pt x="134" y="1"/>
                      <a:pt x="138" y="6"/>
                    </a:cubicBezTo>
                    <a:cubicBezTo>
                      <a:pt x="138" y="6"/>
                      <a:pt x="138" y="6"/>
                      <a:pt x="138" y="6"/>
                    </a:cubicBezTo>
                    <a:cubicBezTo>
                      <a:pt x="142" y="10"/>
                      <a:pt x="141" y="18"/>
                      <a:pt x="136" y="22"/>
                    </a:cubicBezTo>
                    <a:cubicBezTo>
                      <a:pt x="20" y="119"/>
                      <a:pt x="20" y="119"/>
                      <a:pt x="20" y="119"/>
                    </a:cubicBezTo>
                    <a:cubicBezTo>
                      <a:pt x="16" y="123"/>
                      <a:pt x="8" y="122"/>
                      <a:pt x="4" y="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íṥlïḍê"/>
              <p:cNvSpPr/>
              <p:nvPr/>
            </p:nvSpPr>
            <p:spPr bwMode="auto">
              <a:xfrm>
                <a:off x="4972653" y="2065933"/>
                <a:ext cx="328242" cy="286843"/>
              </a:xfrm>
              <a:custGeom>
                <a:avLst/>
                <a:gdLst>
                  <a:gd name="T0" fmla="*/ 137 w 141"/>
                  <a:gd name="T1" fmla="*/ 118 h 123"/>
                  <a:gd name="T2" fmla="*/ 137 w 141"/>
                  <a:gd name="T3" fmla="*/ 118 h 123"/>
                  <a:gd name="T4" fmla="*/ 121 w 141"/>
                  <a:gd name="T5" fmla="*/ 119 h 123"/>
                  <a:gd name="T6" fmla="*/ 5 w 141"/>
                  <a:gd name="T7" fmla="*/ 22 h 123"/>
                  <a:gd name="T8" fmla="*/ 4 w 141"/>
                  <a:gd name="T9" fmla="*/ 6 h 123"/>
                  <a:gd name="T10" fmla="*/ 4 w 141"/>
                  <a:gd name="T11" fmla="*/ 6 h 123"/>
                  <a:gd name="T12" fmla="*/ 20 w 141"/>
                  <a:gd name="T13" fmla="*/ 4 h 123"/>
                  <a:gd name="T14" fmla="*/ 136 w 141"/>
                  <a:gd name="T15" fmla="*/ 101 h 123"/>
                  <a:gd name="T16" fmla="*/ 137 w 141"/>
                  <a:gd name="T17" fmla="*/ 118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" h="123">
                    <a:moveTo>
                      <a:pt x="137" y="118"/>
                    </a:moveTo>
                    <a:cubicBezTo>
                      <a:pt x="137" y="118"/>
                      <a:pt x="137" y="118"/>
                      <a:pt x="137" y="118"/>
                    </a:cubicBezTo>
                    <a:cubicBezTo>
                      <a:pt x="133" y="122"/>
                      <a:pt x="126" y="123"/>
                      <a:pt x="121" y="119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0" y="18"/>
                      <a:pt x="0" y="10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8" y="1"/>
                      <a:pt x="15" y="0"/>
                      <a:pt x="20" y="4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41" y="106"/>
                      <a:pt x="141" y="113"/>
                      <a:pt x="137" y="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66" name="îşľîde"/>
            <p:cNvSpPr txBox="1"/>
            <p:nvPr/>
          </p:nvSpPr>
          <p:spPr>
            <a:xfrm>
              <a:off x="5144585" y="3332445"/>
              <a:ext cx="1804590" cy="626258"/>
            </a:xfrm>
            <a:prstGeom prst="rect">
              <a:avLst/>
            </a:prstGeom>
            <a:noFill/>
          </p:spPr>
          <p:txBody>
            <a:bodyPr wrap="none" anchor="ctr" anchorCtr="0">
              <a:normAutofit/>
            </a:bodyPr>
            <a:lstStyle/>
            <a:p>
              <a:pPr algn="ctr"/>
              <a:r>
                <a:rPr lang="zh-CN" altLang="en-US" sz="2800" b="1" dirty="0" smtClean="0"/>
                <a:t>特征工程</a:t>
              </a:r>
              <a:endParaRPr lang="zh-CN" altLang="en-US" sz="2800" b="1" dirty="0"/>
            </a:p>
          </p:txBody>
        </p:sp>
        <p:grpSp>
          <p:nvGrpSpPr>
            <p:cNvPr id="67" name="îṧľiḋe"/>
            <p:cNvGrpSpPr/>
            <p:nvPr/>
          </p:nvGrpSpPr>
          <p:grpSpPr>
            <a:xfrm>
              <a:off x="8066304" y="5108286"/>
              <a:ext cx="464344" cy="450850"/>
              <a:chOff x="8216107" y="4449763"/>
              <a:chExt cx="464344" cy="450850"/>
            </a:xfrm>
            <a:solidFill>
              <a:schemeClr val="accent4"/>
            </a:solidFill>
          </p:grpSpPr>
          <p:sp>
            <p:nvSpPr>
              <p:cNvPr id="90" name="îs1iḋé"/>
              <p:cNvSpPr/>
              <p:nvPr/>
            </p:nvSpPr>
            <p:spPr bwMode="auto">
              <a:xfrm>
                <a:off x="8448675" y="4696619"/>
                <a:ext cx="57944" cy="587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4841"/>
                      <a:pt x="0" y="10800"/>
                    </a:cubicBezTo>
                    <a:cubicBezTo>
                      <a:pt x="0" y="16758"/>
                      <a:pt x="4838" y="21599"/>
                      <a:pt x="10800" y="21599"/>
                    </a:cubicBezTo>
                    <a:cubicBezTo>
                      <a:pt x="16761" y="21599"/>
                      <a:pt x="21600" y="16758"/>
                      <a:pt x="21600" y="10800"/>
                    </a:cubicBezTo>
                    <a:cubicBezTo>
                      <a:pt x="21600" y="4841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ïšḻïḓé"/>
              <p:cNvSpPr/>
              <p:nvPr/>
            </p:nvSpPr>
            <p:spPr bwMode="auto">
              <a:xfrm>
                <a:off x="8216107" y="4449763"/>
                <a:ext cx="464344" cy="450850"/>
              </a:xfrm>
              <a:custGeom>
                <a:avLst/>
                <a:gdLst>
                  <a:gd name="T0" fmla="*/ 10473 w 20946"/>
                  <a:gd name="T1" fmla="*/ 10800 h 21600"/>
                  <a:gd name="T2" fmla="*/ 10473 w 20946"/>
                  <a:gd name="T3" fmla="*/ 10800 h 21600"/>
                  <a:gd name="T4" fmla="*/ 10473 w 20946"/>
                  <a:gd name="T5" fmla="*/ 10800 h 21600"/>
                  <a:gd name="T6" fmla="*/ 10473 w 20946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46" h="21600">
                    <a:moveTo>
                      <a:pt x="18509" y="15329"/>
                    </a:moveTo>
                    <a:lnTo>
                      <a:pt x="11782" y="15329"/>
                    </a:lnTo>
                    <a:cubicBezTo>
                      <a:pt x="10699" y="15329"/>
                      <a:pt x="9818" y="14391"/>
                      <a:pt x="9818" y="13238"/>
                    </a:cubicBezTo>
                    <a:cubicBezTo>
                      <a:pt x="9818" y="12086"/>
                      <a:pt x="10699" y="11148"/>
                      <a:pt x="11782" y="11148"/>
                    </a:cubicBezTo>
                    <a:lnTo>
                      <a:pt x="17673" y="11148"/>
                    </a:lnTo>
                    <a:cubicBezTo>
                      <a:pt x="18077" y="11142"/>
                      <a:pt x="18477" y="10934"/>
                      <a:pt x="18721" y="10588"/>
                    </a:cubicBezTo>
                    <a:cubicBezTo>
                      <a:pt x="18789" y="10491"/>
                      <a:pt x="18842" y="10381"/>
                      <a:pt x="18885" y="10267"/>
                    </a:cubicBezTo>
                    <a:cubicBezTo>
                      <a:pt x="18890" y="10251"/>
                      <a:pt x="18901" y="10239"/>
                      <a:pt x="18906" y="10224"/>
                    </a:cubicBezTo>
                    <a:cubicBezTo>
                      <a:pt x="19377" y="10880"/>
                      <a:pt x="19636" y="11686"/>
                      <a:pt x="19636" y="12541"/>
                    </a:cubicBezTo>
                    <a:cubicBezTo>
                      <a:pt x="19636" y="13613"/>
                      <a:pt x="19230" y="14607"/>
                      <a:pt x="18509" y="15329"/>
                    </a:cubicBezTo>
                    <a:moveTo>
                      <a:pt x="17673" y="17767"/>
                    </a:moveTo>
                    <a:cubicBezTo>
                      <a:pt x="17673" y="19114"/>
                      <a:pt x="16647" y="20206"/>
                      <a:pt x="15382" y="20206"/>
                    </a:cubicBezTo>
                    <a:lnTo>
                      <a:pt x="3600" y="20206"/>
                    </a:lnTo>
                    <a:cubicBezTo>
                      <a:pt x="2334" y="20206"/>
                      <a:pt x="1309" y="19114"/>
                      <a:pt x="1309" y="17767"/>
                    </a:cubicBezTo>
                    <a:lnTo>
                      <a:pt x="1309" y="6786"/>
                    </a:lnTo>
                    <a:cubicBezTo>
                      <a:pt x="1931" y="7334"/>
                      <a:pt x="2730" y="7664"/>
                      <a:pt x="3600" y="7664"/>
                    </a:cubicBezTo>
                    <a:lnTo>
                      <a:pt x="14400" y="7664"/>
                    </a:lnTo>
                    <a:lnTo>
                      <a:pt x="17018" y="7664"/>
                    </a:lnTo>
                    <a:cubicBezTo>
                      <a:pt x="17379" y="7664"/>
                      <a:pt x="17673" y="7976"/>
                      <a:pt x="17673" y="8361"/>
                    </a:cubicBezTo>
                    <a:lnTo>
                      <a:pt x="17673" y="9754"/>
                    </a:lnTo>
                    <a:lnTo>
                      <a:pt x="11782" y="9754"/>
                    </a:lnTo>
                    <a:cubicBezTo>
                      <a:pt x="9974" y="9754"/>
                      <a:pt x="8509" y="11314"/>
                      <a:pt x="8509" y="13238"/>
                    </a:cubicBezTo>
                    <a:cubicBezTo>
                      <a:pt x="8509" y="15163"/>
                      <a:pt x="9974" y="16722"/>
                      <a:pt x="11782" y="16722"/>
                    </a:cubicBezTo>
                    <a:lnTo>
                      <a:pt x="17673" y="16722"/>
                    </a:lnTo>
                    <a:cubicBezTo>
                      <a:pt x="17673" y="16722"/>
                      <a:pt x="17673" y="17767"/>
                      <a:pt x="17673" y="17767"/>
                    </a:cubicBezTo>
                    <a:close/>
                    <a:moveTo>
                      <a:pt x="16363" y="5574"/>
                    </a:moveTo>
                    <a:lnTo>
                      <a:pt x="16363" y="6270"/>
                    </a:lnTo>
                    <a:lnTo>
                      <a:pt x="14400" y="6270"/>
                    </a:lnTo>
                    <a:lnTo>
                      <a:pt x="3600" y="6270"/>
                    </a:lnTo>
                    <a:cubicBezTo>
                      <a:pt x="3246" y="6270"/>
                      <a:pt x="2916" y="6179"/>
                      <a:pt x="2617" y="6027"/>
                    </a:cubicBezTo>
                    <a:lnTo>
                      <a:pt x="2617" y="5574"/>
                    </a:lnTo>
                    <a:cubicBezTo>
                      <a:pt x="2617" y="5574"/>
                      <a:pt x="16363" y="5574"/>
                      <a:pt x="16363" y="5574"/>
                    </a:cubicBezTo>
                    <a:close/>
                    <a:moveTo>
                      <a:pt x="16363" y="4877"/>
                    </a:moveTo>
                    <a:lnTo>
                      <a:pt x="2617" y="4877"/>
                    </a:lnTo>
                    <a:lnTo>
                      <a:pt x="2617" y="4180"/>
                    </a:lnTo>
                    <a:lnTo>
                      <a:pt x="16363" y="4180"/>
                    </a:lnTo>
                    <a:cubicBezTo>
                      <a:pt x="16363" y="4180"/>
                      <a:pt x="16363" y="4877"/>
                      <a:pt x="16363" y="4877"/>
                    </a:cubicBezTo>
                    <a:close/>
                    <a:moveTo>
                      <a:pt x="16363" y="3483"/>
                    </a:moveTo>
                    <a:lnTo>
                      <a:pt x="2617" y="3483"/>
                    </a:lnTo>
                    <a:lnTo>
                      <a:pt x="2617" y="2787"/>
                    </a:lnTo>
                    <a:lnTo>
                      <a:pt x="16363" y="2787"/>
                    </a:lnTo>
                    <a:cubicBezTo>
                      <a:pt x="16363" y="2787"/>
                      <a:pt x="16363" y="3483"/>
                      <a:pt x="16363" y="3483"/>
                    </a:cubicBezTo>
                    <a:close/>
                    <a:moveTo>
                      <a:pt x="3600" y="1393"/>
                    </a:moveTo>
                    <a:lnTo>
                      <a:pt x="14400" y="1393"/>
                    </a:lnTo>
                    <a:lnTo>
                      <a:pt x="17018" y="1393"/>
                    </a:lnTo>
                    <a:cubicBezTo>
                      <a:pt x="17379" y="1393"/>
                      <a:pt x="17673" y="1705"/>
                      <a:pt x="17673" y="2090"/>
                    </a:cubicBezTo>
                    <a:lnTo>
                      <a:pt x="17673" y="3832"/>
                    </a:lnTo>
                    <a:lnTo>
                      <a:pt x="17673" y="4180"/>
                    </a:lnTo>
                    <a:lnTo>
                      <a:pt x="17673" y="6398"/>
                    </a:lnTo>
                    <a:cubicBezTo>
                      <a:pt x="17466" y="6321"/>
                      <a:pt x="17249" y="6270"/>
                      <a:pt x="17018" y="6270"/>
                    </a:cubicBezTo>
                    <a:lnTo>
                      <a:pt x="17018" y="5574"/>
                    </a:lnTo>
                    <a:lnTo>
                      <a:pt x="17018" y="4180"/>
                    </a:lnTo>
                    <a:lnTo>
                      <a:pt x="17018" y="2787"/>
                    </a:lnTo>
                    <a:cubicBezTo>
                      <a:pt x="17018" y="2401"/>
                      <a:pt x="16724" y="2090"/>
                      <a:pt x="16363" y="2090"/>
                    </a:cubicBezTo>
                    <a:lnTo>
                      <a:pt x="2617" y="2090"/>
                    </a:lnTo>
                    <a:cubicBezTo>
                      <a:pt x="2256" y="2090"/>
                      <a:pt x="1963" y="2401"/>
                      <a:pt x="1963" y="2787"/>
                    </a:cubicBezTo>
                    <a:lnTo>
                      <a:pt x="1963" y="4180"/>
                    </a:lnTo>
                    <a:lnTo>
                      <a:pt x="1963" y="5534"/>
                    </a:lnTo>
                    <a:cubicBezTo>
                      <a:pt x="1559" y="5094"/>
                      <a:pt x="1309" y="4495"/>
                      <a:pt x="1309" y="3832"/>
                    </a:cubicBezTo>
                    <a:cubicBezTo>
                      <a:pt x="1309" y="2485"/>
                      <a:pt x="2334" y="1393"/>
                      <a:pt x="3600" y="1393"/>
                    </a:cubicBezTo>
                    <a:moveTo>
                      <a:pt x="18983" y="8361"/>
                    </a:moveTo>
                    <a:lnTo>
                      <a:pt x="18982" y="8361"/>
                    </a:lnTo>
                    <a:lnTo>
                      <a:pt x="18982" y="4180"/>
                    </a:lnTo>
                    <a:lnTo>
                      <a:pt x="18982" y="3832"/>
                    </a:lnTo>
                    <a:lnTo>
                      <a:pt x="18982" y="2090"/>
                    </a:lnTo>
                    <a:cubicBezTo>
                      <a:pt x="18982" y="935"/>
                      <a:pt x="18102" y="0"/>
                      <a:pt x="17018" y="0"/>
                    </a:cubicBezTo>
                    <a:lnTo>
                      <a:pt x="14400" y="0"/>
                    </a:lnTo>
                    <a:lnTo>
                      <a:pt x="3600" y="0"/>
                    </a:lnTo>
                    <a:cubicBezTo>
                      <a:pt x="1614" y="0"/>
                      <a:pt x="0" y="1719"/>
                      <a:pt x="0" y="3832"/>
                    </a:cubicBezTo>
                    <a:lnTo>
                      <a:pt x="0" y="17767"/>
                    </a:lnTo>
                    <a:cubicBezTo>
                      <a:pt x="0" y="19880"/>
                      <a:pt x="1614" y="21600"/>
                      <a:pt x="3600" y="21600"/>
                    </a:cubicBezTo>
                    <a:lnTo>
                      <a:pt x="15382" y="21600"/>
                    </a:lnTo>
                    <a:cubicBezTo>
                      <a:pt x="17366" y="21600"/>
                      <a:pt x="18982" y="19880"/>
                      <a:pt x="18982" y="17767"/>
                    </a:cubicBezTo>
                    <a:lnTo>
                      <a:pt x="18982" y="16722"/>
                    </a:lnTo>
                    <a:lnTo>
                      <a:pt x="18983" y="16722"/>
                    </a:lnTo>
                    <a:cubicBezTo>
                      <a:pt x="21600" y="14631"/>
                      <a:pt x="21600" y="10452"/>
                      <a:pt x="18983" y="8361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8" name="íṧlíḋê"/>
            <p:cNvGrpSpPr/>
            <p:nvPr/>
          </p:nvGrpSpPr>
          <p:grpSpPr>
            <a:xfrm>
              <a:off x="3689817" y="5108286"/>
              <a:ext cx="319088" cy="465138"/>
              <a:chOff x="5441157" y="4440238"/>
              <a:chExt cx="319088" cy="465138"/>
            </a:xfrm>
            <a:solidFill>
              <a:schemeClr val="accent5"/>
            </a:solidFill>
          </p:grpSpPr>
          <p:sp>
            <p:nvSpPr>
              <p:cNvPr id="87" name="ïṣļîḍe"/>
              <p:cNvSpPr/>
              <p:nvPr/>
            </p:nvSpPr>
            <p:spPr bwMode="auto">
              <a:xfrm>
                <a:off x="5441157" y="4440238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sļïḋê"/>
              <p:cNvSpPr/>
              <p:nvPr/>
            </p:nvSpPr>
            <p:spPr bwMode="auto">
              <a:xfrm>
                <a:off x="5571332" y="4483894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ïšḷíḓe"/>
              <p:cNvSpPr/>
              <p:nvPr/>
            </p:nvSpPr>
            <p:spPr bwMode="auto">
              <a:xfrm>
                <a:off x="5586413" y="4847432"/>
                <a:ext cx="285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9" name="ïṧ1íďé"/>
            <p:cNvGrpSpPr/>
            <p:nvPr/>
          </p:nvGrpSpPr>
          <p:grpSpPr>
            <a:xfrm>
              <a:off x="8007567" y="1930234"/>
              <a:ext cx="465138" cy="435769"/>
              <a:chOff x="5368132" y="3540125"/>
              <a:chExt cx="465138" cy="435769"/>
            </a:xfrm>
            <a:solidFill>
              <a:schemeClr val="accent3"/>
            </a:solidFill>
          </p:grpSpPr>
          <p:sp>
            <p:nvSpPr>
              <p:cNvPr id="85" name="îṧľidè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iS1îḓê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0" name="îśľídê"/>
            <p:cNvGrpSpPr/>
            <p:nvPr/>
          </p:nvGrpSpPr>
          <p:grpSpPr>
            <a:xfrm>
              <a:off x="3647155" y="1860757"/>
              <a:ext cx="319088" cy="465138"/>
              <a:chOff x="3582988" y="3510757"/>
              <a:chExt cx="319088" cy="465138"/>
            </a:xfrm>
            <a:solidFill>
              <a:schemeClr val="accent2"/>
            </a:solidFill>
          </p:grpSpPr>
          <p:sp>
            <p:nvSpPr>
              <p:cNvPr id="83" name="íṥḷîďê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išļiḓê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1" name="îSḷîḓè"/>
            <p:cNvGrpSpPr/>
            <p:nvPr/>
          </p:nvGrpSpPr>
          <p:grpSpPr>
            <a:xfrm>
              <a:off x="8935756" y="2491389"/>
              <a:ext cx="2108063" cy="944997"/>
              <a:chOff x="8638517" y="1666958"/>
              <a:chExt cx="2108063" cy="944997"/>
            </a:xfrm>
          </p:grpSpPr>
          <p:sp>
            <p:nvSpPr>
              <p:cNvPr id="81" name="îšḻíḍè"/>
              <p:cNvSpPr/>
              <p:nvPr/>
            </p:nvSpPr>
            <p:spPr bwMode="auto">
              <a:xfrm>
                <a:off x="8638517" y="2054556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1400" dirty="0" smtClean="0"/>
                  <a:t>尝试作为</a:t>
                </a:r>
                <a:r>
                  <a:rPr lang="en-US" altLang="zh-CN" sz="1400" dirty="0" smtClean="0"/>
                  <a:t>skip-gram</a:t>
                </a:r>
                <a:r>
                  <a:rPr lang="zh-CN" altLang="en-US" sz="1400" dirty="0" smtClean="0"/>
                  <a:t>输入，</a:t>
                </a:r>
                <a:r>
                  <a:rPr lang="zh-CN" sz="1400" dirty="0" smtClean="0"/>
                  <a:t>效果差</a:t>
                </a:r>
              </a:p>
            </p:txBody>
          </p:sp>
          <p:sp>
            <p:nvSpPr>
              <p:cNvPr id="82" name="ïṥlïḍê"/>
              <p:cNvSpPr txBox="1"/>
              <p:nvPr/>
            </p:nvSpPr>
            <p:spPr bwMode="auto">
              <a:xfrm>
                <a:off x="8638517" y="1666958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 smtClean="0"/>
                  <a:t>文本信息</a:t>
                </a:r>
                <a:endParaRPr lang="en-US" altLang="zh-CN" sz="1800" b="1" dirty="0"/>
              </a:p>
            </p:txBody>
          </p:sp>
        </p:grpSp>
        <p:grpSp>
          <p:nvGrpSpPr>
            <p:cNvPr id="72" name="í$ľîďê"/>
            <p:cNvGrpSpPr/>
            <p:nvPr/>
          </p:nvGrpSpPr>
          <p:grpSpPr>
            <a:xfrm>
              <a:off x="8935756" y="4031540"/>
              <a:ext cx="2108063" cy="944997"/>
              <a:chOff x="8638517" y="4878509"/>
              <a:chExt cx="2108063" cy="944997"/>
            </a:xfrm>
          </p:grpSpPr>
          <p:sp>
            <p:nvSpPr>
              <p:cNvPr id="79" name="iṧļíḍè"/>
              <p:cNvSpPr/>
              <p:nvPr/>
            </p:nvSpPr>
            <p:spPr bwMode="auto">
              <a:xfrm>
                <a:off x="8638517" y="5266107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1400" dirty="0" smtClean="0"/>
                  <a:t>关注话题列表</a:t>
                </a:r>
              </a:p>
            </p:txBody>
          </p:sp>
          <p:sp>
            <p:nvSpPr>
              <p:cNvPr id="80" name="i$ľïḍê"/>
              <p:cNvSpPr txBox="1"/>
              <p:nvPr/>
            </p:nvSpPr>
            <p:spPr bwMode="auto">
              <a:xfrm>
                <a:off x="8638517" y="4878509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 smtClean="0"/>
                  <a:t>用户信息</a:t>
                </a:r>
                <a:endParaRPr lang="en-US" altLang="zh-CN" sz="1800" b="1" dirty="0"/>
              </a:p>
            </p:txBody>
          </p:sp>
        </p:grpSp>
        <p:grpSp>
          <p:nvGrpSpPr>
            <p:cNvPr id="73" name="ïśļîḍe"/>
            <p:cNvGrpSpPr/>
            <p:nvPr/>
          </p:nvGrpSpPr>
          <p:grpSpPr>
            <a:xfrm>
              <a:off x="1148181" y="4031540"/>
              <a:ext cx="2108200" cy="1975485"/>
              <a:chOff x="1155280" y="4878509"/>
              <a:chExt cx="2108200" cy="1975485"/>
            </a:xfrm>
          </p:grpSpPr>
          <p:sp>
            <p:nvSpPr>
              <p:cNvPr id="77" name="isḻiḋê"/>
              <p:cNvSpPr/>
              <p:nvPr/>
            </p:nvSpPr>
            <p:spPr bwMode="auto">
              <a:xfrm>
                <a:off x="1155280" y="5265859"/>
                <a:ext cx="2108200" cy="1588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zh-CN" altLang="en-US" sz="1400" dirty="0" smtClean="0"/>
                  <a:t>使用</a:t>
                </a:r>
                <a:r>
                  <a:rPr lang="en-US" altLang="zh-CN" sz="1400" dirty="0" err="1" smtClean="0"/>
                  <a:t>xgboost</a:t>
                </a:r>
                <a:r>
                  <a:rPr lang="zh-CN" sz="1400" dirty="0" smtClean="0"/>
                  <a:t>得到数值属性的权重，加权计算</a:t>
                </a:r>
              </a:p>
              <a:p>
                <a:pPr algn="r">
                  <a:lnSpc>
                    <a:spcPct val="130000"/>
                  </a:lnSpc>
                </a:pPr>
                <a:r>
                  <a:rPr lang="zh-CN" sz="1400" dirty="0" smtClean="0"/>
                  <a:t>文章得分</a:t>
                </a:r>
              </a:p>
              <a:p>
                <a:pPr algn="r">
                  <a:lnSpc>
                    <a:spcPct val="130000"/>
                  </a:lnSpc>
                </a:pPr>
                <a:endParaRPr lang="zh-CN" sz="1400" dirty="0"/>
              </a:p>
              <a:p>
                <a:pPr algn="r">
                  <a:lnSpc>
                    <a:spcPct val="130000"/>
                  </a:lnSpc>
                </a:pPr>
                <a:r>
                  <a:rPr lang="zh-CN" sz="1400" dirty="0"/>
                  <a:t>关联话题列表</a:t>
                </a:r>
              </a:p>
            </p:txBody>
          </p:sp>
          <p:sp>
            <p:nvSpPr>
              <p:cNvPr id="78" name="íṩ1íḓe"/>
              <p:cNvSpPr txBox="1"/>
              <p:nvPr/>
            </p:nvSpPr>
            <p:spPr bwMode="auto">
              <a:xfrm>
                <a:off x="1155280" y="4878509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 smtClean="0"/>
                  <a:t>文章</a:t>
                </a:r>
                <a:r>
                  <a:rPr lang="zh-CN" sz="1800" b="1" dirty="0" smtClean="0"/>
                  <a:t>信息</a:t>
                </a:r>
                <a:endParaRPr lang="zh-CN" sz="1800" b="1" dirty="0"/>
              </a:p>
            </p:txBody>
          </p:sp>
        </p:grpSp>
        <p:grpSp>
          <p:nvGrpSpPr>
            <p:cNvPr id="74" name="ïślidé"/>
            <p:cNvGrpSpPr/>
            <p:nvPr/>
          </p:nvGrpSpPr>
          <p:grpSpPr>
            <a:xfrm>
              <a:off x="1148181" y="2491389"/>
              <a:ext cx="2108200" cy="1256030"/>
              <a:chOff x="1155280" y="1626425"/>
              <a:chExt cx="2108200" cy="1256030"/>
            </a:xfrm>
          </p:grpSpPr>
          <p:sp>
            <p:nvSpPr>
              <p:cNvPr id="75" name="íşḷïďe"/>
              <p:cNvSpPr/>
              <p:nvPr/>
            </p:nvSpPr>
            <p:spPr bwMode="auto">
              <a:xfrm>
                <a:off x="1155280" y="2013775"/>
                <a:ext cx="2108200" cy="868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zh-CN" sz="1400" dirty="0" smtClean="0"/>
                  <a:t>用户阅读历史的</a:t>
                </a:r>
              </a:p>
              <a:p>
                <a:pPr algn="r">
                  <a:lnSpc>
                    <a:spcPct val="130000"/>
                  </a:lnSpc>
                </a:pPr>
                <a:r>
                  <a:rPr lang="zh-CN" sz="1400" dirty="0" smtClean="0"/>
                  <a:t>文章</a:t>
                </a:r>
                <a:r>
                  <a:rPr lang="en-US" altLang="zh-CN" sz="1400" dirty="0" smtClean="0"/>
                  <a:t>ID</a:t>
                </a:r>
                <a:r>
                  <a:rPr lang="zh-CN" altLang="en-US" sz="1400" dirty="0" smtClean="0"/>
                  <a:t>序列</a:t>
                </a:r>
              </a:p>
            </p:txBody>
          </p:sp>
          <p:sp>
            <p:nvSpPr>
              <p:cNvPr id="76" name="îṥ1ïḍe"/>
              <p:cNvSpPr txBox="1"/>
              <p:nvPr/>
            </p:nvSpPr>
            <p:spPr bwMode="auto">
              <a:xfrm>
                <a:off x="1155280" y="1626425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 smtClean="0"/>
                  <a:t>交互信息</a:t>
                </a:r>
                <a:endParaRPr lang="en-US" altLang="zh-CN" sz="18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模型介绍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030766" y="3037982"/>
            <a:ext cx="4546600" cy="2131895"/>
          </a:xfrm>
        </p:spPr>
        <p:txBody>
          <a:bodyPr>
            <a:normAutofit lnSpcReduction="10000"/>
          </a:bodyPr>
          <a:lstStyle/>
          <a:p>
            <a:pPr marL="171450" lvl="0" indent="-1714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sz="1800" dirty="0" smtClean="0"/>
              <a:t>模型</a:t>
            </a:r>
            <a:r>
              <a:rPr lang="en-US" altLang="zh-CN" sz="1800" dirty="0" smtClean="0"/>
              <a:t>1</a:t>
            </a:r>
            <a:r>
              <a:rPr lang="zh-CN" altLang="en-US" sz="1800" dirty="0" smtClean="0">
                <a:sym typeface="+mn-ea"/>
              </a:rPr>
              <a:t>（</a:t>
            </a:r>
            <a:r>
              <a:rPr lang="en-US" altLang="zh-CN" sz="1800" dirty="0" smtClean="0">
                <a:sym typeface="+mn-ea"/>
              </a:rPr>
              <a:t>skip-gram</a:t>
            </a:r>
            <a:r>
              <a:rPr lang="zh-CN" altLang="en-US" sz="1800" dirty="0" smtClean="0">
                <a:sym typeface="+mn-ea"/>
              </a:rPr>
              <a:t>）</a:t>
            </a:r>
            <a:endParaRPr lang="en-US" altLang="zh-CN" sz="1800" dirty="0" smtClean="0"/>
          </a:p>
          <a:p>
            <a:pPr marL="171450" lvl="0" indent="-1714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sz="1800" dirty="0" smtClean="0"/>
              <a:t>模型融合</a:t>
            </a:r>
          </a:p>
          <a:p>
            <a:pPr lvl="0" algn="l">
              <a:lnSpc>
                <a:spcPct val="160000"/>
              </a:lnSpc>
              <a:buFont typeface="Arial" panose="020B0604020202020204" pitchFamily="34" charset="0"/>
            </a:pPr>
            <a:r>
              <a:rPr lang="en-US" altLang="zh-CN" sz="1800" dirty="0" smtClean="0"/>
              <a:t>        </a:t>
            </a:r>
            <a:r>
              <a:rPr lang="zh-CN" altLang="en-US" sz="1800" dirty="0" smtClean="0"/>
              <a:t>模型</a:t>
            </a:r>
            <a:r>
              <a:rPr lang="en-US" altLang="zh-CN" sz="1800" dirty="0" smtClean="0"/>
              <a:t>2</a:t>
            </a:r>
          </a:p>
          <a:p>
            <a:pPr lvl="0" algn="l">
              <a:lnSpc>
                <a:spcPct val="160000"/>
              </a:lnSpc>
              <a:buFont typeface="Arial" panose="020B0604020202020204" pitchFamily="34" charset="0"/>
            </a:pPr>
            <a:r>
              <a:rPr lang="en-US" altLang="zh-CN" sz="1800" dirty="0" smtClean="0"/>
              <a:t>        </a:t>
            </a:r>
            <a:r>
              <a:rPr lang="zh-CN" altLang="en-US" sz="1800" dirty="0" smtClean="0"/>
              <a:t>模型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5        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 smtClean="0"/>
              <a:t>主要模型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 dirty="0"/>
          </a:p>
        </p:txBody>
      </p:sp>
      <p:grpSp>
        <p:nvGrpSpPr>
          <p:cNvPr id="5" name="4de2957c-41a6-4efc-9d05-3e49b3770d2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419212" y="1877379"/>
            <a:ext cx="7353439" cy="3514136"/>
            <a:chOff x="1107937" y="1922464"/>
            <a:chExt cx="7353439" cy="3514136"/>
          </a:xfrm>
        </p:grpSpPr>
        <p:sp>
          <p:nvSpPr>
            <p:cNvPr id="6" name="îślïḑé"/>
            <p:cNvSpPr/>
            <p:nvPr/>
          </p:nvSpPr>
          <p:spPr>
            <a:xfrm flipV="1">
              <a:off x="3938760" y="3269548"/>
              <a:ext cx="1691792" cy="14309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$ļídê"/>
            <p:cNvSpPr/>
            <p:nvPr/>
          </p:nvSpPr>
          <p:spPr bwMode="auto">
            <a:xfrm>
              <a:off x="4479992" y="3129808"/>
              <a:ext cx="609329" cy="609329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śḷïdê"/>
            <p:cNvSpPr txBox="1"/>
            <p:nvPr/>
          </p:nvSpPr>
          <p:spPr bwMode="auto">
            <a:xfrm>
              <a:off x="4483292" y="2648349"/>
              <a:ext cx="602729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zh-CN" sz="2400" b="0" dirty="0" smtClean="0">
                  <a:solidFill>
                    <a:schemeClr val="accent2"/>
                  </a:solidFill>
                  <a:effectLst/>
                  <a:latin typeface="Impact" panose="020B0806030902050204" pitchFamily="34" charset="0"/>
                </a:rPr>
                <a:t>part2</a:t>
              </a:r>
              <a:endParaRPr lang="en-US" altLang="ko-KR" sz="2400" b="0" dirty="0">
                <a:solidFill>
                  <a:schemeClr val="accent2"/>
                </a:solidFill>
                <a:effectLst/>
                <a:latin typeface="Impact" panose="020B0806030902050204" pitchFamily="34" charset="0"/>
              </a:endParaRPr>
            </a:p>
          </p:txBody>
        </p:sp>
        <p:sp>
          <p:nvSpPr>
            <p:cNvPr id="29" name="íSļiḍè"/>
            <p:cNvSpPr txBox="1"/>
            <p:nvPr/>
          </p:nvSpPr>
          <p:spPr bwMode="auto">
            <a:xfrm>
              <a:off x="3730625" y="4325964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 smtClean="0">
                  <a:sym typeface="+mn-ea"/>
                </a:rPr>
                <a:t>推荐流程</a:t>
              </a:r>
              <a:endParaRPr lang="en-US" altLang="zh-CN" sz="1800" b="1" dirty="0"/>
            </a:p>
          </p:txBody>
        </p:sp>
        <p:sp>
          <p:nvSpPr>
            <p:cNvPr id="14" name="iŝḷíḑè"/>
            <p:cNvSpPr/>
            <p:nvPr/>
          </p:nvSpPr>
          <p:spPr>
            <a:xfrm flipV="1">
              <a:off x="6561448" y="2547047"/>
              <a:ext cx="1691792" cy="14309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ṣlïḍé"/>
            <p:cNvSpPr/>
            <p:nvPr/>
          </p:nvSpPr>
          <p:spPr bwMode="auto">
            <a:xfrm>
              <a:off x="7102680" y="2351017"/>
              <a:ext cx="609329" cy="609329"/>
            </a:xfrm>
            <a:custGeom>
              <a:avLst/>
              <a:gdLst>
                <a:gd name="T0" fmla="*/ 182 w 236"/>
                <a:gd name="T1" fmla="*/ 109 h 236"/>
                <a:gd name="T2" fmla="*/ 157 w 236"/>
                <a:gd name="T3" fmla="*/ 103 h 236"/>
                <a:gd name="T4" fmla="*/ 134 w 236"/>
                <a:gd name="T5" fmla="*/ 102 h 236"/>
                <a:gd name="T6" fmla="*/ 120 w 236"/>
                <a:gd name="T7" fmla="*/ 114 h 236"/>
                <a:gd name="T8" fmla="*/ 118 w 236"/>
                <a:gd name="T9" fmla="*/ 129 h 236"/>
                <a:gd name="T10" fmla="*/ 122 w 236"/>
                <a:gd name="T11" fmla="*/ 141 h 236"/>
                <a:gd name="T12" fmla="*/ 135 w 236"/>
                <a:gd name="T13" fmla="*/ 156 h 236"/>
                <a:gd name="T14" fmla="*/ 139 w 236"/>
                <a:gd name="T15" fmla="*/ 185 h 236"/>
                <a:gd name="T16" fmla="*/ 152 w 236"/>
                <a:gd name="T17" fmla="*/ 198 h 236"/>
                <a:gd name="T18" fmla="*/ 169 w 236"/>
                <a:gd name="T19" fmla="*/ 180 h 236"/>
                <a:gd name="T20" fmla="*/ 187 w 236"/>
                <a:gd name="T21" fmla="*/ 150 h 236"/>
                <a:gd name="T22" fmla="*/ 200 w 236"/>
                <a:gd name="T23" fmla="*/ 122 h 236"/>
                <a:gd name="T24" fmla="*/ 182 w 236"/>
                <a:gd name="T25" fmla="*/ 109 h 236"/>
                <a:gd name="T26" fmla="*/ 118 w 236"/>
                <a:gd name="T27" fmla="*/ 0 h 236"/>
                <a:gd name="T28" fmla="*/ 0 w 236"/>
                <a:gd name="T29" fmla="*/ 118 h 236"/>
                <a:gd name="T30" fmla="*/ 118 w 236"/>
                <a:gd name="T31" fmla="*/ 236 h 236"/>
                <a:gd name="T32" fmla="*/ 236 w 236"/>
                <a:gd name="T33" fmla="*/ 118 h 236"/>
                <a:gd name="T34" fmla="*/ 118 w 236"/>
                <a:gd name="T35" fmla="*/ 0 h 236"/>
                <a:gd name="T36" fmla="*/ 126 w 236"/>
                <a:gd name="T37" fmla="*/ 212 h 236"/>
                <a:gd name="T38" fmla="*/ 128 w 236"/>
                <a:gd name="T39" fmla="*/ 208 h 236"/>
                <a:gd name="T40" fmla="*/ 125 w 236"/>
                <a:gd name="T41" fmla="*/ 186 h 236"/>
                <a:gd name="T42" fmla="*/ 105 w 236"/>
                <a:gd name="T43" fmla="*/ 186 h 236"/>
                <a:gd name="T44" fmla="*/ 98 w 236"/>
                <a:gd name="T45" fmla="*/ 207 h 236"/>
                <a:gd name="T46" fmla="*/ 102 w 236"/>
                <a:gd name="T47" fmla="*/ 211 h 236"/>
                <a:gd name="T48" fmla="*/ 34 w 236"/>
                <a:gd name="T49" fmla="*/ 161 h 236"/>
                <a:gd name="T50" fmla="*/ 44 w 236"/>
                <a:gd name="T51" fmla="*/ 157 h 236"/>
                <a:gd name="T52" fmla="*/ 44 w 236"/>
                <a:gd name="T53" fmla="*/ 157 h 236"/>
                <a:gd name="T54" fmla="*/ 81 w 236"/>
                <a:gd name="T55" fmla="*/ 142 h 236"/>
                <a:gd name="T56" fmla="*/ 81 w 236"/>
                <a:gd name="T57" fmla="*/ 118 h 236"/>
                <a:gd name="T58" fmla="*/ 55 w 236"/>
                <a:gd name="T59" fmla="*/ 94 h 236"/>
                <a:gd name="T60" fmla="*/ 28 w 236"/>
                <a:gd name="T61" fmla="*/ 90 h 236"/>
                <a:gd name="T62" fmla="*/ 84 w 236"/>
                <a:gd name="T63" fmla="*/ 30 h 236"/>
                <a:gd name="T64" fmla="*/ 84 w 236"/>
                <a:gd name="T65" fmla="*/ 31 h 236"/>
                <a:gd name="T66" fmla="*/ 102 w 236"/>
                <a:gd name="T67" fmla="*/ 56 h 236"/>
                <a:gd name="T68" fmla="*/ 120 w 236"/>
                <a:gd name="T69" fmla="*/ 79 h 236"/>
                <a:gd name="T70" fmla="*/ 131 w 236"/>
                <a:gd name="T71" fmla="*/ 97 h 236"/>
                <a:gd name="T72" fmla="*/ 146 w 236"/>
                <a:gd name="T73" fmla="*/ 88 h 236"/>
                <a:gd name="T74" fmla="*/ 177 w 236"/>
                <a:gd name="T75" fmla="*/ 66 h 236"/>
                <a:gd name="T76" fmla="*/ 190 w 236"/>
                <a:gd name="T77" fmla="*/ 57 h 236"/>
                <a:gd name="T78" fmla="*/ 212 w 236"/>
                <a:gd name="T79" fmla="*/ 118 h 236"/>
                <a:gd name="T80" fmla="*/ 126 w 236"/>
                <a:gd name="T81" fmla="*/ 21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36">
                  <a:moveTo>
                    <a:pt x="182" y="109"/>
                  </a:moveTo>
                  <a:cubicBezTo>
                    <a:pt x="172" y="107"/>
                    <a:pt x="161" y="105"/>
                    <a:pt x="157" y="103"/>
                  </a:cubicBezTo>
                  <a:cubicBezTo>
                    <a:pt x="153" y="102"/>
                    <a:pt x="143" y="101"/>
                    <a:pt x="134" y="102"/>
                  </a:cubicBezTo>
                  <a:cubicBezTo>
                    <a:pt x="125" y="103"/>
                    <a:pt x="119" y="109"/>
                    <a:pt x="120" y="114"/>
                  </a:cubicBezTo>
                  <a:cubicBezTo>
                    <a:pt x="121" y="119"/>
                    <a:pt x="120" y="126"/>
                    <a:pt x="118" y="129"/>
                  </a:cubicBezTo>
                  <a:cubicBezTo>
                    <a:pt x="117" y="132"/>
                    <a:pt x="118" y="138"/>
                    <a:pt x="122" y="141"/>
                  </a:cubicBezTo>
                  <a:cubicBezTo>
                    <a:pt x="127" y="144"/>
                    <a:pt x="132" y="151"/>
                    <a:pt x="135" y="156"/>
                  </a:cubicBezTo>
                  <a:cubicBezTo>
                    <a:pt x="138" y="162"/>
                    <a:pt x="140" y="175"/>
                    <a:pt x="139" y="185"/>
                  </a:cubicBezTo>
                  <a:cubicBezTo>
                    <a:pt x="139" y="195"/>
                    <a:pt x="145" y="201"/>
                    <a:pt x="152" y="198"/>
                  </a:cubicBezTo>
                  <a:cubicBezTo>
                    <a:pt x="160" y="195"/>
                    <a:pt x="167" y="187"/>
                    <a:pt x="169" y="180"/>
                  </a:cubicBezTo>
                  <a:cubicBezTo>
                    <a:pt x="171" y="174"/>
                    <a:pt x="179" y="160"/>
                    <a:pt x="187" y="150"/>
                  </a:cubicBezTo>
                  <a:cubicBezTo>
                    <a:pt x="195" y="140"/>
                    <a:pt x="201" y="127"/>
                    <a:pt x="200" y="122"/>
                  </a:cubicBezTo>
                  <a:cubicBezTo>
                    <a:pt x="200" y="116"/>
                    <a:pt x="191" y="111"/>
                    <a:pt x="182" y="109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6" y="212"/>
                  </a:moveTo>
                  <a:cubicBezTo>
                    <a:pt x="127" y="211"/>
                    <a:pt x="128" y="209"/>
                    <a:pt x="128" y="208"/>
                  </a:cubicBezTo>
                  <a:cubicBezTo>
                    <a:pt x="130" y="201"/>
                    <a:pt x="128" y="191"/>
                    <a:pt x="125" y="186"/>
                  </a:cubicBezTo>
                  <a:cubicBezTo>
                    <a:pt x="121" y="181"/>
                    <a:pt x="112" y="181"/>
                    <a:pt x="105" y="186"/>
                  </a:cubicBezTo>
                  <a:cubicBezTo>
                    <a:pt x="97" y="191"/>
                    <a:pt x="94" y="200"/>
                    <a:pt x="98" y="207"/>
                  </a:cubicBezTo>
                  <a:cubicBezTo>
                    <a:pt x="99" y="208"/>
                    <a:pt x="100" y="210"/>
                    <a:pt x="102" y="211"/>
                  </a:cubicBezTo>
                  <a:cubicBezTo>
                    <a:pt x="72" y="206"/>
                    <a:pt x="47" y="187"/>
                    <a:pt x="34" y="161"/>
                  </a:cubicBezTo>
                  <a:cubicBezTo>
                    <a:pt x="37" y="161"/>
                    <a:pt x="40" y="159"/>
                    <a:pt x="4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7" y="148"/>
                    <a:pt x="74" y="141"/>
                    <a:pt x="81" y="142"/>
                  </a:cubicBezTo>
                  <a:cubicBezTo>
                    <a:pt x="89" y="142"/>
                    <a:pt x="89" y="131"/>
                    <a:pt x="81" y="118"/>
                  </a:cubicBezTo>
                  <a:cubicBezTo>
                    <a:pt x="74" y="105"/>
                    <a:pt x="62" y="94"/>
                    <a:pt x="55" y="94"/>
                  </a:cubicBezTo>
                  <a:cubicBezTo>
                    <a:pt x="48" y="94"/>
                    <a:pt x="36" y="92"/>
                    <a:pt x="28" y="90"/>
                  </a:cubicBezTo>
                  <a:cubicBezTo>
                    <a:pt x="37" y="62"/>
                    <a:pt x="58" y="41"/>
                    <a:pt x="84" y="30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6" y="39"/>
                    <a:pt x="95" y="50"/>
                    <a:pt x="102" y="56"/>
                  </a:cubicBezTo>
                  <a:cubicBezTo>
                    <a:pt x="110" y="62"/>
                    <a:pt x="118" y="72"/>
                    <a:pt x="120" y="79"/>
                  </a:cubicBezTo>
                  <a:cubicBezTo>
                    <a:pt x="122" y="85"/>
                    <a:pt x="127" y="93"/>
                    <a:pt x="131" y="97"/>
                  </a:cubicBezTo>
                  <a:cubicBezTo>
                    <a:pt x="136" y="100"/>
                    <a:pt x="142" y="96"/>
                    <a:pt x="146" y="88"/>
                  </a:cubicBezTo>
                  <a:cubicBezTo>
                    <a:pt x="150" y="80"/>
                    <a:pt x="164" y="70"/>
                    <a:pt x="177" y="66"/>
                  </a:cubicBezTo>
                  <a:cubicBezTo>
                    <a:pt x="183" y="64"/>
                    <a:pt x="187" y="61"/>
                    <a:pt x="190" y="57"/>
                  </a:cubicBezTo>
                  <a:cubicBezTo>
                    <a:pt x="204" y="74"/>
                    <a:pt x="212" y="95"/>
                    <a:pt x="212" y="118"/>
                  </a:cubicBezTo>
                  <a:cubicBezTo>
                    <a:pt x="212" y="168"/>
                    <a:pt x="174" y="208"/>
                    <a:pt x="126" y="2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ṩ1íḋè"/>
            <p:cNvSpPr txBox="1"/>
            <p:nvPr/>
          </p:nvSpPr>
          <p:spPr bwMode="auto">
            <a:xfrm>
              <a:off x="7129223" y="1922464"/>
              <a:ext cx="556243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zh-CN" sz="2400" b="0" dirty="0" smtClean="0">
                  <a:solidFill>
                    <a:schemeClr val="accent3"/>
                  </a:solidFill>
                  <a:effectLst/>
                  <a:latin typeface="Impact" panose="020B0806030902050204" pitchFamily="34" charset="0"/>
                </a:rPr>
                <a:t>part3</a:t>
              </a:r>
              <a:endParaRPr lang="en-US" altLang="ko-KR" sz="2400" b="0" dirty="0">
                <a:solidFill>
                  <a:schemeClr val="accent3"/>
                </a:solidFill>
                <a:effectLst/>
                <a:latin typeface="Impact" panose="020B0806030902050204" pitchFamily="34" charset="0"/>
              </a:endParaRPr>
            </a:p>
          </p:txBody>
        </p:sp>
        <p:sp>
          <p:nvSpPr>
            <p:cNvPr id="25" name="ïşḷîḍè"/>
            <p:cNvSpPr txBox="1"/>
            <p:nvPr/>
          </p:nvSpPr>
          <p:spPr bwMode="auto">
            <a:xfrm>
              <a:off x="6353313" y="3603463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 smtClean="0">
                  <a:sym typeface="+mn-ea"/>
                </a:rPr>
                <a:t>代码流程</a:t>
              </a:r>
              <a:endParaRPr lang="en-US" altLang="zh-CN" sz="1800" b="1" dirty="0"/>
            </a:p>
          </p:txBody>
        </p:sp>
        <p:sp>
          <p:nvSpPr>
            <p:cNvPr id="18" name="iś1íḓé"/>
            <p:cNvSpPr/>
            <p:nvPr/>
          </p:nvSpPr>
          <p:spPr>
            <a:xfrm flipV="1">
              <a:off x="1316072" y="3992587"/>
              <a:ext cx="1691792" cy="1430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ṩḷïďê"/>
            <p:cNvSpPr/>
            <p:nvPr/>
          </p:nvSpPr>
          <p:spPr bwMode="auto">
            <a:xfrm>
              <a:off x="1857304" y="3784124"/>
              <a:ext cx="609329" cy="609329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şḻïďè"/>
            <p:cNvSpPr txBox="1"/>
            <p:nvPr/>
          </p:nvSpPr>
          <p:spPr bwMode="auto">
            <a:xfrm>
              <a:off x="1861405" y="3368478"/>
              <a:ext cx="601127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zh-CN" sz="2400" b="0" dirty="0" smtClean="0">
                  <a:solidFill>
                    <a:schemeClr val="accent1"/>
                  </a:solidFill>
                  <a:effectLst/>
                  <a:latin typeface="Impact" panose="020B0806030902050204" pitchFamily="34" charset="0"/>
                </a:rPr>
                <a:t>part1</a:t>
              </a:r>
              <a:endParaRPr lang="en-US" altLang="ko-KR" sz="2400" b="0" dirty="0">
                <a:solidFill>
                  <a:schemeClr val="accent1"/>
                </a:solidFill>
                <a:effectLst/>
                <a:latin typeface="Impact" panose="020B0806030902050204" pitchFamily="34" charset="0"/>
              </a:endParaRPr>
            </a:p>
          </p:txBody>
        </p:sp>
        <p:sp>
          <p:nvSpPr>
            <p:cNvPr id="23" name="ïśļîḍé"/>
            <p:cNvSpPr txBox="1"/>
            <p:nvPr/>
          </p:nvSpPr>
          <p:spPr bwMode="auto">
            <a:xfrm>
              <a:off x="1107937" y="5049003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 smtClean="0"/>
                <a:t>模型介绍</a:t>
              </a:r>
              <a:endParaRPr lang="en-US" altLang="zh-CN" sz="1800" b="1" dirty="0"/>
            </a:p>
          </p:txBody>
        </p:sp>
      </p:grpSp>
      <p:sp>
        <p:nvSpPr>
          <p:cNvPr id="9" name="标题 1"/>
          <p:cNvSpPr>
            <a:spLocks noGrp="1"/>
          </p:cNvSpPr>
          <p:nvPr/>
        </p:nvSpPr>
        <p:spPr>
          <a:xfrm>
            <a:off x="669924" y="102870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模型</a:t>
            </a:r>
            <a:r>
              <a:rPr lang="en-US" altLang="zh-CN" dirty="0" smtClean="0"/>
              <a:t>1 </a:t>
            </a:r>
            <a:r>
              <a:rPr lang="zh-CN" altLang="en-US" dirty="0"/>
              <a:t> 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skip-gram 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5421325e-66d4-4ffe-9309-b6aea6215e7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6644148"/>
            <a:chOff x="0" y="0"/>
            <a:chExt cx="12192000" cy="6644148"/>
          </a:xfrm>
        </p:grpSpPr>
        <p:sp>
          <p:nvSpPr>
            <p:cNvPr id="6" name="iṡḻîdê"/>
            <p:cNvSpPr/>
            <p:nvPr/>
          </p:nvSpPr>
          <p:spPr>
            <a:xfrm>
              <a:off x="0" y="0"/>
              <a:ext cx="12192000" cy="4159045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/>
            </a:p>
          </p:txBody>
        </p:sp>
        <p:sp>
          <p:nvSpPr>
            <p:cNvPr id="7" name="iš1íḍè"/>
            <p:cNvSpPr/>
            <p:nvPr/>
          </p:nvSpPr>
          <p:spPr>
            <a:xfrm>
              <a:off x="291588" y="1673942"/>
              <a:ext cx="11608824" cy="4970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63500" dir="3900000" algn="t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 spc="300">
                <a:solidFill>
                  <a:srgbClr val="0070C0"/>
                </a:solidFill>
              </a:endParaRPr>
            </a:p>
          </p:txBody>
        </p:sp>
        <p:grpSp>
          <p:nvGrpSpPr>
            <p:cNvPr id="8" name="ïṣľíḓe"/>
            <p:cNvGrpSpPr/>
            <p:nvPr/>
          </p:nvGrpSpPr>
          <p:grpSpPr>
            <a:xfrm>
              <a:off x="6843524" y="2540904"/>
              <a:ext cx="4676963" cy="1074205"/>
              <a:chOff x="1941336" y="3219803"/>
              <a:chExt cx="5427694" cy="1074205"/>
            </a:xfrm>
          </p:grpSpPr>
          <p:sp>
            <p:nvSpPr>
              <p:cNvPr id="14" name="ïṡḷîdè"/>
              <p:cNvSpPr txBox="1"/>
              <p:nvPr/>
            </p:nvSpPr>
            <p:spPr>
              <a:xfrm>
                <a:off x="1990230" y="3558357"/>
                <a:ext cx="5378800" cy="73565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>
                <a:defPPr>
                  <a:defRPr lang="zh-CN"/>
                </a:defPPr>
                <a:lvl1pPr marL="171450" indent="-171450">
                  <a:lnSpc>
                    <a:spcPct val="160000"/>
                  </a:lnSpc>
                  <a:buFont typeface="Arial" panose="020B0604020202020204" pitchFamily="34" charset="0"/>
                  <a:buChar char="•"/>
                  <a:defRPr sz="1000"/>
                </a:lvl1pPr>
              </a:lstStyle>
              <a:p>
                <a:pPr marL="0" indent="0">
                  <a:buNone/>
                </a:pPr>
                <a:r>
                  <a:rPr lang="en-US" altLang="zh-CN" sz="1200" dirty="0" smtClean="0"/>
                  <a:t>1. </a:t>
                </a:r>
                <a:r>
                  <a:rPr lang="zh-CN" altLang="en-US" sz="1200" dirty="0" smtClean="0"/>
                  <a:t>训练出每个单词的向量表示</a:t>
                </a:r>
                <a:endParaRPr lang="en-US" altLang="zh-CN" sz="1200" dirty="0" smtClean="0"/>
              </a:p>
              <a:p>
                <a:pPr marL="0" indent="0">
                  <a:buNone/>
                </a:pPr>
                <a:r>
                  <a:rPr lang="en-US" altLang="zh-CN" sz="1200" dirty="0" smtClean="0"/>
                  <a:t>2. </a:t>
                </a:r>
                <a:r>
                  <a:rPr lang="zh-CN" altLang="en-US" sz="1200" dirty="0" smtClean="0"/>
                  <a:t>向量表示</a:t>
                </a:r>
                <a:r>
                  <a:rPr lang="en-US" altLang="zh-CN" sz="1200" dirty="0" smtClean="0"/>
                  <a:t>-&gt;</a:t>
                </a:r>
                <a:r>
                  <a:rPr lang="zh-CN" altLang="en-US" sz="1200" dirty="0" smtClean="0"/>
                  <a:t>单词之间的相似关系</a:t>
                </a:r>
                <a:endParaRPr lang="en-US" altLang="zh-CN" sz="1200" dirty="0" smtClean="0"/>
              </a:p>
              <a:p>
                <a:pPr marL="0" indent="0">
                  <a:buNone/>
                </a:pPr>
                <a:endParaRPr lang="en-US" altLang="zh-CN" sz="1200" dirty="0"/>
              </a:p>
            </p:txBody>
          </p:sp>
          <p:sp>
            <p:nvSpPr>
              <p:cNvPr id="15" name="iS1îḓè"/>
              <p:cNvSpPr txBox="1"/>
              <p:nvPr/>
            </p:nvSpPr>
            <p:spPr>
              <a:xfrm>
                <a:off x="1941336" y="3219803"/>
                <a:ext cx="537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chemeClr val="accent1"/>
                    </a:solidFill>
                  </a:rPr>
                  <a:t>模型介绍</a:t>
                </a:r>
                <a:endParaRPr lang="en-US" altLang="zh-CN" sz="16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9" name="ísľîḋé"/>
            <p:cNvGrpSpPr/>
            <p:nvPr/>
          </p:nvGrpSpPr>
          <p:grpSpPr>
            <a:xfrm>
              <a:off x="6843524" y="3989768"/>
              <a:ext cx="4634832" cy="2053391"/>
              <a:chOff x="1941336" y="2913114"/>
              <a:chExt cx="5378800" cy="2053391"/>
            </a:xfrm>
          </p:grpSpPr>
          <p:sp>
            <p:nvSpPr>
              <p:cNvPr id="12" name="îšḻîḋè"/>
              <p:cNvSpPr txBox="1"/>
              <p:nvPr/>
            </p:nvSpPr>
            <p:spPr>
              <a:xfrm>
                <a:off x="1941336" y="3308721"/>
                <a:ext cx="5378800" cy="1657784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 lnSpcReduction="10000"/>
              </a:bodyPr>
              <a:lstStyle/>
              <a:p>
                <a:pPr marL="228600" indent="-228600">
                  <a:lnSpc>
                    <a:spcPct val="150000"/>
                  </a:lnSpc>
                  <a:buAutoNum type="arabicPeriod"/>
                </a:pPr>
                <a:r>
                  <a:rPr lang="zh-CN" altLang="en-US" sz="1200" dirty="0"/>
                  <a:t>训练</a:t>
                </a:r>
                <a:endParaRPr lang="en-US" altLang="zh-CN" sz="12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200" dirty="0" smtClean="0"/>
                  <a:t>1.</a:t>
                </a:r>
                <a:r>
                  <a:rPr lang="zh-CN" altLang="en-US" sz="1200" dirty="0" smtClean="0"/>
                  <a:t>将</a:t>
                </a:r>
                <a:r>
                  <a:rPr lang="zh-CN" altLang="en-US" sz="1200" dirty="0" smtClean="0"/>
                  <a:t>文本</a:t>
                </a:r>
                <a:r>
                  <a:rPr lang="en-US" altLang="zh-CN" sz="1200" dirty="0" smtClean="0"/>
                  <a:t>ID</a:t>
                </a:r>
                <a:r>
                  <a:rPr lang="zh-CN" altLang="en-US" sz="1200" dirty="0" smtClean="0"/>
                  <a:t>认为是一个</a:t>
                </a:r>
                <a:r>
                  <a:rPr lang="zh-CN" altLang="en-US" sz="1200" dirty="0" smtClean="0"/>
                  <a:t>单词</a:t>
                </a:r>
                <a:endParaRPr lang="en-US" altLang="zh-CN" sz="12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200" dirty="0" smtClean="0"/>
                  <a:t>2.</a:t>
                </a:r>
                <a:r>
                  <a:rPr lang="zh-CN" altLang="en-US" sz="1200" dirty="0" smtClean="0"/>
                  <a:t>用户</a:t>
                </a:r>
                <a:r>
                  <a:rPr lang="zh-CN" altLang="en-US" sz="1200" dirty="0" smtClean="0"/>
                  <a:t>阅读纪录为该文本的</a:t>
                </a:r>
                <a:r>
                  <a:rPr lang="zh-CN" altLang="en-US" sz="1200" dirty="0" smtClean="0"/>
                  <a:t>上下文</a:t>
                </a:r>
                <a:endParaRPr lang="en-US" altLang="zh-CN" sz="1200" dirty="0"/>
              </a:p>
              <a:p>
                <a:pPr marL="228600" indent="-228600">
                  <a:lnSpc>
                    <a:spcPct val="150000"/>
                  </a:lnSpc>
                  <a:buAutoNum type="arabicPeriod"/>
                </a:pPr>
                <a:r>
                  <a:rPr lang="zh-CN" altLang="en-US" sz="1200" dirty="0" smtClean="0"/>
                  <a:t>测试</a:t>
                </a:r>
                <a:endParaRPr lang="en-US" altLang="zh-CN" sz="1200" dirty="0" smtClean="0"/>
              </a:p>
              <a:p>
                <a:pPr marL="685800" lvl="1" indent="-228600">
                  <a:lnSpc>
                    <a:spcPct val="150000"/>
                  </a:lnSpc>
                  <a:buAutoNum type="arabicPeriod"/>
                </a:pPr>
                <a:r>
                  <a:rPr lang="zh-CN" altLang="en-US" sz="1200" dirty="0" smtClean="0"/>
                  <a:t>阅读历史中的文章为相似文章</a:t>
                </a:r>
                <a:endParaRPr lang="en-US" altLang="zh-CN" sz="1200" dirty="0" smtClean="0"/>
              </a:p>
              <a:p>
                <a:pPr marL="685800" lvl="1" indent="-228600">
                  <a:lnSpc>
                    <a:spcPct val="150000"/>
                  </a:lnSpc>
                  <a:buAutoNum type="arabicPeriod"/>
                </a:pPr>
                <a:r>
                  <a:rPr lang="zh-CN" altLang="en-US" sz="1200" dirty="0"/>
                  <a:t>找到</a:t>
                </a:r>
                <a:r>
                  <a:rPr lang="zh-CN" altLang="en-US" sz="1200" dirty="0" smtClean="0"/>
                  <a:t>和所有输入相近的文章集合，根据相似度进行推荐</a:t>
                </a:r>
                <a:endParaRPr lang="en-US" altLang="zh-CN" sz="1200" dirty="0"/>
              </a:p>
            </p:txBody>
          </p:sp>
          <p:sp>
            <p:nvSpPr>
              <p:cNvPr id="13" name="ïṡļíḍé"/>
              <p:cNvSpPr txBox="1"/>
              <p:nvPr/>
            </p:nvSpPr>
            <p:spPr>
              <a:xfrm>
                <a:off x="1941336" y="2913114"/>
                <a:ext cx="537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accent1"/>
                    </a:solidFill>
                  </a:rPr>
                  <a:t>Skip-gram</a:t>
                </a:r>
                <a:r>
                  <a:rPr lang="zh-CN" altLang="en-US" sz="1600" b="1" dirty="0" smtClean="0">
                    <a:solidFill>
                      <a:schemeClr val="accent1"/>
                    </a:solidFill>
                  </a:rPr>
                  <a:t>用于内容推荐：</a:t>
                </a:r>
                <a:endParaRPr lang="en-US" altLang="zh-CN" sz="16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6843524" y="4104000"/>
              <a:ext cx="4343244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模型介绍： </a:t>
            </a:r>
            <a:r>
              <a:rPr lang="en-US" altLang="zh-CN" dirty="0" smtClean="0">
                <a:solidFill>
                  <a:schemeClr val="bg1"/>
                </a:solidFill>
              </a:rPr>
              <a:t>skip-gram</a:t>
            </a:r>
            <a:r>
              <a:rPr lang="zh-CN" altLang="en-US" dirty="0" smtClean="0">
                <a:solidFill>
                  <a:schemeClr val="bg1"/>
                </a:solidFill>
              </a:rPr>
              <a:t>模型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16" name="图片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76" y="1813243"/>
            <a:ext cx="3947160" cy="4427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48ef244-3850-4800-9882-63d3c6849d3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a600ea8-4c8b-4f96-a0de-9b61456990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da78c0c-94bf-4188-a5be-bc25ffb19aa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de2957c-41a6-4efc-9d05-3e49b3770d2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421325e-66d4-4ffe-9309-b6aea6215e7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ae85dfe-0a1e-46cb-b5a9-c24e9f3f567b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91ff9ac-1baf-47b6-971e-90b8fed2e25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f738c60-f0de-49fa-98b5-0eaa980fdd69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B4E72"/>
      </a:accent1>
      <a:accent2>
        <a:srgbClr val="2790B0"/>
      </a:accent2>
      <a:accent3>
        <a:srgbClr val="94BA65"/>
      </a:accent3>
      <a:accent4>
        <a:srgbClr val="353432"/>
      </a:accent4>
      <a:accent5>
        <a:srgbClr val="4E4D4A"/>
      </a:accent5>
      <a:accent6>
        <a:srgbClr val="BFBFBF"/>
      </a:accent6>
      <a:hlink>
        <a:srgbClr val="0077B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74</TotalTime>
  <Words>637</Words>
  <Application>Microsoft Office PowerPoint</Application>
  <PresentationFormat>宽屏</PresentationFormat>
  <Paragraphs>131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Impact</vt:lpstr>
      <vt:lpstr>Times New Roman</vt:lpstr>
      <vt:lpstr>主题5</vt:lpstr>
      <vt:lpstr>CCIR2018</vt:lpstr>
      <vt:lpstr>PowerPoint 演示文稿</vt:lpstr>
      <vt:lpstr>任务描述</vt:lpstr>
      <vt:lpstr>任务描述</vt:lpstr>
      <vt:lpstr>特征工程</vt:lpstr>
      <vt:lpstr>特征工程</vt:lpstr>
      <vt:lpstr>模型介绍</vt:lpstr>
      <vt:lpstr>主要模型</vt:lpstr>
      <vt:lpstr>模型介绍： skip-gram模型</vt:lpstr>
      <vt:lpstr>推荐流程 </vt:lpstr>
      <vt:lpstr>代码流程 </vt:lpstr>
      <vt:lpstr>其他模型</vt:lpstr>
      <vt:lpstr>其他模型</vt:lpstr>
      <vt:lpstr>模型融合（在线测试）</vt:lpstr>
      <vt:lpstr>结果分析</vt:lpstr>
      <vt:lpstr>离线分数</vt:lpstr>
      <vt:lpstr>在线分数</vt:lpstr>
      <vt:lpstr>参考文献</vt:lpstr>
      <vt:lpstr>Thanks for watching!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Lenovo</cp:lastModifiedBy>
  <cp:revision>43</cp:revision>
  <cp:lastPrinted>2017-12-11T16:00:00Z</cp:lastPrinted>
  <dcterms:created xsi:type="dcterms:W3CDTF">2017-12-11T16:00:00Z</dcterms:created>
  <dcterms:modified xsi:type="dcterms:W3CDTF">2018-09-27T13:33:05Z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2018-09-05T06:34:13.0891959Z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RubyTemplateID">
    <vt:lpwstr>2</vt:lpwstr>
  </property>
  <property fmtid="{D5CDD505-2E9C-101B-9397-08002B2CF9AE}" pid="12" name="KSOProductBuildVer">
    <vt:lpwstr>2052-10.1.0.7520</vt:lpwstr>
  </property>
</Properties>
</file>