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7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6C6C6"/>
    <a:srgbClr val="BFC6D4"/>
    <a:srgbClr val="CEC8AA"/>
    <a:srgbClr val="C1B891"/>
    <a:srgbClr val="B2A978"/>
    <a:srgbClr val="837C59"/>
    <a:srgbClr val="9F9FA2"/>
    <a:srgbClr val="8F8F92"/>
    <a:srgbClr val="7D7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4AA29-DEB5-B043-9305-3FE97F2A72F3}" v="42" dt="2024-12-04T17:23:32.100"/>
  </p1510:revLst>
</p1510:revInfo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0" autoAdjust="0"/>
    <p:restoredTop sz="91477" autoAdjust="0"/>
  </p:normalViewPr>
  <p:slideViewPr>
    <p:cSldViewPr>
      <p:cViewPr varScale="1">
        <p:scale>
          <a:sx n="143" d="100"/>
          <a:sy n="143" d="100"/>
        </p:scale>
        <p:origin x="181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9840731765398033"/>
          <c:y val="9.0241805404560407E-2"/>
          <c:w val="0.45224147511054463"/>
          <c:h val="0.699002559973334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Enrollments</c:v>
                </c:pt>
              </c:strCache>
            </c:strRef>
          </c:tx>
          <c:spPr>
            <a:solidFill>
              <a:srgbClr val="051C48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27E9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1A6-1A4C-ABB9-940206694421}"/>
              </c:ext>
            </c:extLst>
          </c:dPt>
          <c:dPt>
            <c:idx val="1"/>
            <c:invertIfNegative val="0"/>
            <c:bubble3D val="0"/>
            <c:spPr>
              <a:solidFill>
                <a:srgbClr val="4F5E7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6-1A4C-ABB9-940206694421}"/>
              </c:ext>
            </c:extLst>
          </c:dPt>
          <c:dPt>
            <c:idx val="2"/>
            <c:invertIfNegative val="0"/>
            <c:bubble3D val="0"/>
            <c:spPr>
              <a:solidFill>
                <a:srgbClr val="3345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1A6-1A4C-ABB9-940206694421}"/>
              </c:ext>
            </c:extLst>
          </c:dPt>
          <c:dPt>
            <c:idx val="3"/>
            <c:invertIfNegative val="0"/>
            <c:bubble3D val="0"/>
            <c:spPr>
              <a:solidFill>
                <a:srgbClr val="1E335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6-1A4C-ABB9-940206694421}"/>
              </c:ext>
            </c:extLst>
          </c:dPt>
          <c:cat>
            <c:strRef>
              <c:f>Sheet1!$A$2:$A$6</c:f>
              <c:strCache>
                <c:ptCount val="5"/>
                <c:pt idx="0">
                  <c:v>Health &amp; Readiness Symposium: Plenary Track</c:v>
                </c:pt>
                <c:pt idx="1">
                  <c:v>Vision Center of Excellence TeleConference</c:v>
                </c:pt>
                <c:pt idx="2">
                  <c:v>Womack Pharmacy Monthly Training</c:v>
                </c:pt>
                <c:pt idx="3">
                  <c:v>USAF Physical Therapy Advanced Course</c:v>
                </c:pt>
                <c:pt idx="4">
                  <c:v>DHN and MTF Chief Officers Training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49</c:v>
                </c:pt>
                <c:pt idx="1">
                  <c:v>63</c:v>
                </c:pt>
                <c:pt idx="2">
                  <c:v>70</c:v>
                </c:pt>
                <c:pt idx="3">
                  <c:v>79</c:v>
                </c:pt>
                <c:pt idx="4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A6-1A4C-ABB9-940206694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7"/>
        <c:axId val="858680832"/>
        <c:axId val="858682544"/>
      </c:barChart>
      <c:catAx>
        <c:axId val="858680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rgbClr val="C6C6C6"/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 algn="r">
              <a:lnSpc>
                <a:spcPct val="100000"/>
              </a:lnSpc>
              <a:defRPr sz="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2544"/>
        <c:crosses val="autoZero"/>
        <c:auto val="1"/>
        <c:lblAlgn val="ctr"/>
        <c:lblOffset val="100"/>
        <c:noMultiLvlLbl val="0"/>
      </c:catAx>
      <c:valAx>
        <c:axId val="858682544"/>
        <c:scaling>
          <c:orientation val="minMax"/>
          <c:max val="100"/>
          <c:min val="0"/>
        </c:scaling>
        <c:delete val="0"/>
        <c:axPos val="b"/>
        <c:majorGridlines>
          <c:spPr>
            <a:ln w="6350" cap="flat" cmpd="sng" algn="ctr">
              <a:solidFill>
                <a:srgbClr val="C6C6C6"/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7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083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9247692332175064"/>
          <c:y val="9.0241805404560407E-2"/>
          <c:w val="0.4604554616691684"/>
          <c:h val="0.693788673190419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Completions</c:v>
                </c:pt>
              </c:strCache>
            </c:strRef>
          </c:tx>
          <c:spPr>
            <a:solidFill>
              <a:srgbClr val="7D7D8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F9FA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10D-444C-9325-B8013A70371F}"/>
              </c:ext>
            </c:extLst>
          </c:dPt>
          <c:dPt>
            <c:idx val="1"/>
            <c:invertIfNegative val="0"/>
            <c:bubble3D val="0"/>
            <c:spPr>
              <a:solidFill>
                <a:srgbClr val="8F8F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0D-444C-9325-B8013A70371F}"/>
              </c:ext>
            </c:extLst>
          </c:dPt>
          <c:dPt>
            <c:idx val="3"/>
            <c:invertIfNegative val="0"/>
            <c:bubble3D val="0"/>
            <c:spPr>
              <a:solidFill>
                <a:srgbClr val="6766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10D-444C-9325-B8013A70371F}"/>
              </c:ext>
            </c:extLst>
          </c:dPt>
          <c:dPt>
            <c:idx val="4"/>
            <c:invertIfNegative val="0"/>
            <c:bubble3D val="0"/>
            <c:spPr>
              <a:solidFill>
                <a:srgbClr val="504F5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0D-444C-9325-B8013A70371F}"/>
              </c:ext>
            </c:extLst>
          </c:dPt>
          <c:cat>
            <c:strRef>
              <c:f>Sheet1!$A$2:$A$6</c:f>
              <c:strCache>
                <c:ptCount val="5"/>
                <c:pt idx="0">
                  <c:v>Health &amp; Readiness Symposium: Plenary Track</c:v>
                </c:pt>
                <c:pt idx="1">
                  <c:v>Vision Center of Excellence TeleConference</c:v>
                </c:pt>
                <c:pt idx="2">
                  <c:v>Womack Pharmacy Monthly Training</c:v>
                </c:pt>
                <c:pt idx="3">
                  <c:v>USAF Physical Therapy Advanced Course</c:v>
                </c:pt>
                <c:pt idx="4">
                  <c:v>DHN and MTF Chief Officers Training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</c:v>
                </c:pt>
                <c:pt idx="1">
                  <c:v>44</c:v>
                </c:pt>
                <c:pt idx="2">
                  <c:v>68</c:v>
                </c:pt>
                <c:pt idx="3">
                  <c:v>76</c:v>
                </c:pt>
                <c:pt idx="4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0D-444C-9325-B8013A703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7"/>
        <c:axId val="858680832"/>
        <c:axId val="858682544"/>
      </c:barChart>
      <c:catAx>
        <c:axId val="858680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rgbClr val="C6C6C6"/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 algn="r">
              <a:lnSpc>
                <a:spcPct val="100000"/>
              </a:lnSpc>
              <a:defRPr sz="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2544"/>
        <c:crosses val="autoZero"/>
        <c:auto val="1"/>
        <c:lblAlgn val="ctr"/>
        <c:lblOffset val="100"/>
        <c:noMultiLvlLbl val="0"/>
      </c:catAx>
      <c:valAx>
        <c:axId val="858682544"/>
        <c:scaling>
          <c:orientation val="minMax"/>
          <c:max val="100"/>
          <c:min val="0"/>
        </c:scaling>
        <c:delete val="0"/>
        <c:axPos val="b"/>
        <c:majorGridlines>
          <c:spPr>
            <a:ln w="6350" cap="flat" cmpd="sng" algn="ctr">
              <a:solidFill>
                <a:srgbClr val="C6C6C6"/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7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083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943595071449402"/>
          <c:y val="9.0241805404560407E-2"/>
          <c:w val="0.44033274066548134"/>
          <c:h val="0.69900255997333438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Credit Hours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EC8A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E4-804F-92AD-9F193C0BE37A}"/>
              </c:ext>
            </c:extLst>
          </c:dPt>
          <c:dPt>
            <c:idx val="1"/>
            <c:invertIfNegative val="0"/>
            <c:bubble3D val="0"/>
            <c:spPr>
              <a:solidFill>
                <a:srgbClr val="C1B8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0E4-804F-92AD-9F193C0BE37A}"/>
              </c:ext>
            </c:extLst>
          </c:dPt>
          <c:dPt>
            <c:idx val="2"/>
            <c:invertIfNegative val="0"/>
            <c:bubble3D val="0"/>
            <c:spPr>
              <a:solidFill>
                <a:srgbClr val="B2A9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E4-804F-92AD-9F193C0BE37A}"/>
              </c:ext>
            </c:extLst>
          </c:dPt>
          <c:dPt>
            <c:idx val="3"/>
            <c:invertIfNegative val="0"/>
            <c:bubble3D val="0"/>
            <c:spPr>
              <a:solidFill>
                <a:srgbClr val="837C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0E4-804F-92AD-9F193C0BE37A}"/>
              </c:ext>
            </c:extLst>
          </c:dPt>
          <c:dPt>
            <c:idx val="4"/>
            <c:invertIfNegative val="0"/>
            <c:bubble3D val="0"/>
            <c:spPr>
              <a:solidFill>
                <a:srgbClr val="746C4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E4-804F-92AD-9F193C0BE37A}"/>
              </c:ext>
            </c:extLst>
          </c:dPt>
          <c:cat>
            <c:strRef>
              <c:f>Sheet1!$A$2:$A$6</c:f>
              <c:strCache>
                <c:ptCount val="5"/>
                <c:pt idx="0">
                  <c:v>Health &amp; Readiness Symposium: Primary Care/Pharmacy Track</c:v>
                </c:pt>
                <c:pt idx="1">
                  <c:v>DHA Dry Needling Level 1 Course</c:v>
                </c:pt>
                <c:pt idx="2">
                  <c:v>EXCEL Capstone Course for MHS Leaders</c:v>
                </c:pt>
                <c:pt idx="3">
                  <c:v>DHN and MTF Chief Officers Training</c:v>
                </c:pt>
                <c:pt idx="4">
                  <c:v>USAF Physical Therapy Advanced Course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351</c:v>
                </c:pt>
                <c:pt idx="1">
                  <c:v>357</c:v>
                </c:pt>
                <c:pt idx="2">
                  <c:v>577.5</c:v>
                </c:pt>
                <c:pt idx="3" formatCode="#,##0.00">
                  <c:v>1445.5</c:v>
                </c:pt>
                <c:pt idx="4" formatCode="#,##0">
                  <c:v>5320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E4-804F-92AD-9F193C0BE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"/>
        <c:axId val="858680832"/>
        <c:axId val="858682544"/>
      </c:barChart>
      <c:catAx>
        <c:axId val="858680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rgbClr val="C6C6C6"/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 algn="r">
              <a:lnSpc>
                <a:spcPct val="100000"/>
              </a:lnSpc>
              <a:defRPr sz="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2544"/>
        <c:crosses val="autoZero"/>
        <c:auto val="1"/>
        <c:lblAlgn val="ctr"/>
        <c:lblOffset val="100"/>
        <c:noMultiLvlLbl val="0"/>
      </c:catAx>
      <c:valAx>
        <c:axId val="858682544"/>
        <c:scaling>
          <c:orientation val="minMax"/>
          <c:max val="6000"/>
          <c:min val="0"/>
        </c:scaling>
        <c:delete val="0"/>
        <c:axPos val="b"/>
        <c:majorGridlines>
          <c:spPr>
            <a:ln w="6350" cap="flat" cmpd="sng" algn="ctr">
              <a:solidFill>
                <a:srgbClr val="C6C6C6"/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7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0832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8F377-1D4D-4E55-BA23-B4C88B08AE0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D02E8-D589-462B-8871-E4027AE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7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232C-A669-41A2-B224-8DB9E51725E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72B32-1A00-43DB-BBB8-B81738A4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87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8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9" y="2536031"/>
            <a:ext cx="7543800" cy="110251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092068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Title, Franklin Gothic Medium,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599" y="36385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 b="1" baseline="0">
                <a:solidFill>
                  <a:srgbClr val="454545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Month DD, YYYY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65" y="557961"/>
            <a:ext cx="1845469" cy="18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3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2800" b="1" baseline="0">
                <a:solidFill>
                  <a:srgbClr val="092068"/>
                </a:solidFill>
              </a:defRPr>
            </a:lvl1pPr>
          </a:lstStyle>
          <a:p>
            <a:r>
              <a:rPr lang="en-US" dirty="0"/>
              <a:t>Different title per slide, Franklin Gothic Medium 28pt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3950"/>
            <a:ext cx="8229600" cy="3276599"/>
          </a:xfrm>
        </p:spPr>
        <p:txBody>
          <a:bodyPr/>
          <a:lstStyle>
            <a:lvl1pPr marL="342900" indent="-342900">
              <a:buClr>
                <a:srgbClr val="582831"/>
              </a:buClr>
              <a:buSzPct val="125000"/>
              <a:buFont typeface="Arial" panose="020B0604020202020204" pitchFamily="34" charset="0"/>
              <a:buChar char="•"/>
              <a:defRPr sz="2200">
                <a:solidFill>
                  <a:srgbClr val="454545"/>
                </a:solidFill>
                <a:latin typeface="Franklin Gothic Book" panose="020B0503020102020204" pitchFamily="34" charset="0"/>
              </a:defRPr>
            </a:lvl1pPr>
            <a:lvl2pPr marL="742950" indent="-285750">
              <a:buClr>
                <a:srgbClr val="092068"/>
              </a:buClr>
              <a:buFont typeface="Wingdings" panose="05000000000000000000" pitchFamily="2" charset="2"/>
              <a:buChar char="§"/>
              <a:defRPr sz="2000">
                <a:solidFill>
                  <a:srgbClr val="454545"/>
                </a:solidFill>
                <a:latin typeface="Franklin Gothic Book" panose="020B0503020102020204" pitchFamily="34" charset="0"/>
              </a:defRPr>
            </a:lvl2pPr>
            <a:lvl3pPr marL="1143000" indent="-228600">
              <a:buClr>
                <a:srgbClr val="6C82A7"/>
              </a:buClr>
              <a:buFont typeface="Wingdings" panose="05000000000000000000" pitchFamily="2" charset="2"/>
              <a:buChar char="ü"/>
              <a:defRPr sz="1800">
                <a:solidFill>
                  <a:srgbClr val="454545"/>
                </a:solidFill>
                <a:latin typeface="Franklin Gothic Book" panose="020B05030201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8" y="4594623"/>
            <a:ext cx="555804" cy="5558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643925"/>
            <a:ext cx="457200" cy="45720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457200" y="895350"/>
            <a:ext cx="8229600" cy="0"/>
            <a:chOff x="457200" y="990600"/>
            <a:chExt cx="8229600" cy="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4572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716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2860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32004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1148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0292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9436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68580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7724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B640DD-F633-8A55-F438-DD1162238389}"/>
              </a:ext>
            </a:extLst>
          </p:cNvPr>
          <p:cNvSpPr txBox="1"/>
          <p:nvPr userDrawn="1"/>
        </p:nvSpPr>
        <p:spPr>
          <a:xfrm>
            <a:off x="1182432" y="4716274"/>
            <a:ext cx="677913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  <a:t>Improving Health and Building Readiness. Anytime, Anywhere — Always</a:t>
            </a:r>
          </a:p>
          <a:p>
            <a:pPr algn="ctr"/>
            <a:endParaRPr lang="en-US" sz="1050" b="0" i="1" baseline="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7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2800" b="1">
                <a:solidFill>
                  <a:srgbClr val="051C48"/>
                </a:solidFill>
              </a:defRPr>
            </a:lvl1pPr>
          </a:lstStyle>
          <a:p>
            <a:r>
              <a:rPr lang="en-US" dirty="0"/>
              <a:t>Different title per slide, Franklin Gothic Medium 28pt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3276600"/>
          </a:xfrm>
        </p:spPr>
        <p:txBody>
          <a:bodyPr/>
          <a:lstStyle>
            <a:lvl1pPr marL="342900" indent="-342900">
              <a:buClr>
                <a:srgbClr val="582831"/>
              </a:buClr>
              <a:buFont typeface="Arial" panose="020B0604020202020204" pitchFamily="34" charset="0"/>
              <a:buChar char="•"/>
              <a:defRPr sz="2200">
                <a:solidFill>
                  <a:srgbClr val="454545"/>
                </a:solidFill>
              </a:defRPr>
            </a:lvl1pPr>
            <a:lvl2pPr marL="742950" indent="-285750">
              <a:buClr>
                <a:srgbClr val="092068"/>
              </a:buClr>
              <a:buFont typeface="Wingdings" panose="05000000000000000000" pitchFamily="2" charset="2"/>
              <a:buChar char="§"/>
              <a:defRPr sz="2000">
                <a:solidFill>
                  <a:srgbClr val="454545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454545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3276600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82831"/>
              </a:buClr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92068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lang="en-US" sz="1800" kern="120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8" y="4594623"/>
            <a:ext cx="555804" cy="5558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643925"/>
            <a:ext cx="457200" cy="457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84C336D-EBA9-50C7-E897-D392F41EFD44}"/>
              </a:ext>
            </a:extLst>
          </p:cNvPr>
          <p:cNvGrpSpPr/>
          <p:nvPr userDrawn="1"/>
        </p:nvGrpSpPr>
        <p:grpSpPr>
          <a:xfrm>
            <a:off x="457200" y="895350"/>
            <a:ext cx="8229600" cy="0"/>
            <a:chOff x="457200" y="990600"/>
            <a:chExt cx="8229600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9CE6FF-DF0A-CEE0-BDE0-85E9336E64B7}"/>
                </a:ext>
              </a:extLst>
            </p:cNvPr>
            <p:cNvCxnSpPr/>
            <p:nvPr userDrawn="1"/>
          </p:nvCxnSpPr>
          <p:spPr>
            <a:xfrm>
              <a:off x="4572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51B197-3011-6887-B892-453275EA855C}"/>
                </a:ext>
              </a:extLst>
            </p:cNvPr>
            <p:cNvCxnSpPr/>
            <p:nvPr userDrawn="1"/>
          </p:nvCxnSpPr>
          <p:spPr>
            <a:xfrm>
              <a:off x="13716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B96308-DA40-CA6B-F6F2-39B24DDA44B0}"/>
                </a:ext>
              </a:extLst>
            </p:cNvPr>
            <p:cNvCxnSpPr/>
            <p:nvPr userDrawn="1"/>
          </p:nvCxnSpPr>
          <p:spPr>
            <a:xfrm>
              <a:off x="22860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616D76-979B-236A-893E-52F517D23981}"/>
                </a:ext>
              </a:extLst>
            </p:cNvPr>
            <p:cNvCxnSpPr/>
            <p:nvPr userDrawn="1"/>
          </p:nvCxnSpPr>
          <p:spPr>
            <a:xfrm>
              <a:off x="32004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DF36A6E-9282-43E8-1E10-C70BF5D11794}"/>
                </a:ext>
              </a:extLst>
            </p:cNvPr>
            <p:cNvCxnSpPr/>
            <p:nvPr userDrawn="1"/>
          </p:nvCxnSpPr>
          <p:spPr>
            <a:xfrm>
              <a:off x="41148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290408D-0DB0-8CBD-1D05-4E9108AC34C2}"/>
                </a:ext>
              </a:extLst>
            </p:cNvPr>
            <p:cNvCxnSpPr/>
            <p:nvPr userDrawn="1"/>
          </p:nvCxnSpPr>
          <p:spPr>
            <a:xfrm>
              <a:off x="50292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EF054D-3DC5-455C-1D58-7592446D714F}"/>
                </a:ext>
              </a:extLst>
            </p:cNvPr>
            <p:cNvCxnSpPr/>
            <p:nvPr userDrawn="1"/>
          </p:nvCxnSpPr>
          <p:spPr>
            <a:xfrm>
              <a:off x="59436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05A261-6E2E-FA53-104C-277D1DEC9657}"/>
                </a:ext>
              </a:extLst>
            </p:cNvPr>
            <p:cNvCxnSpPr/>
            <p:nvPr userDrawn="1"/>
          </p:nvCxnSpPr>
          <p:spPr>
            <a:xfrm>
              <a:off x="68580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32949F-A91A-38DA-C57A-0D9E557E0FAA}"/>
                </a:ext>
              </a:extLst>
            </p:cNvPr>
            <p:cNvCxnSpPr/>
            <p:nvPr userDrawn="1"/>
          </p:nvCxnSpPr>
          <p:spPr>
            <a:xfrm>
              <a:off x="77724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A15C558-6389-A375-3BDF-00D09DA0EE0A}"/>
              </a:ext>
            </a:extLst>
          </p:cNvPr>
          <p:cNvSpPr txBox="1"/>
          <p:nvPr userDrawn="1"/>
        </p:nvSpPr>
        <p:spPr>
          <a:xfrm>
            <a:off x="1182432" y="4716274"/>
            <a:ext cx="677913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  <a:t>Improving Health and Building Readiness. Anytime, Anywhere — Always</a:t>
            </a:r>
          </a:p>
          <a:p>
            <a:pPr algn="ctr"/>
            <a:endParaRPr lang="en-US" sz="1050" i="0" baseline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73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051C48"/>
                </a:solidFill>
              </a:defRPr>
            </a:lvl1pPr>
          </a:lstStyle>
          <a:p>
            <a:r>
              <a:rPr lang="en-US" dirty="0"/>
              <a:t>Different title per slide, Franklin Gothic Medium 28pt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8" y="4594623"/>
            <a:ext cx="555804" cy="5558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643925"/>
            <a:ext cx="457200" cy="457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2E368C-8BD9-3948-F45D-B1C1D0483385}"/>
              </a:ext>
            </a:extLst>
          </p:cNvPr>
          <p:cNvGrpSpPr/>
          <p:nvPr userDrawn="1"/>
        </p:nvGrpSpPr>
        <p:grpSpPr>
          <a:xfrm>
            <a:off x="457200" y="895350"/>
            <a:ext cx="8229600" cy="0"/>
            <a:chOff x="457200" y="990600"/>
            <a:chExt cx="8229600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AFCBDB1-8BB2-6D28-E6A9-4B9672FDDABD}"/>
                </a:ext>
              </a:extLst>
            </p:cNvPr>
            <p:cNvCxnSpPr/>
            <p:nvPr userDrawn="1"/>
          </p:nvCxnSpPr>
          <p:spPr>
            <a:xfrm>
              <a:off x="4572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C4928B-B517-CF6A-2422-17F90192DD3B}"/>
                </a:ext>
              </a:extLst>
            </p:cNvPr>
            <p:cNvCxnSpPr/>
            <p:nvPr userDrawn="1"/>
          </p:nvCxnSpPr>
          <p:spPr>
            <a:xfrm>
              <a:off x="13716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A539B0-DEA3-0B97-25F6-57161B439896}"/>
                </a:ext>
              </a:extLst>
            </p:cNvPr>
            <p:cNvCxnSpPr/>
            <p:nvPr userDrawn="1"/>
          </p:nvCxnSpPr>
          <p:spPr>
            <a:xfrm>
              <a:off x="22860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2816FD-BAB7-8637-A19E-1D4DA94C335B}"/>
                </a:ext>
              </a:extLst>
            </p:cNvPr>
            <p:cNvCxnSpPr/>
            <p:nvPr userDrawn="1"/>
          </p:nvCxnSpPr>
          <p:spPr>
            <a:xfrm>
              <a:off x="32004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4B48E0C-5E90-4E7C-DFEB-A2CC914D3011}"/>
                </a:ext>
              </a:extLst>
            </p:cNvPr>
            <p:cNvCxnSpPr/>
            <p:nvPr userDrawn="1"/>
          </p:nvCxnSpPr>
          <p:spPr>
            <a:xfrm>
              <a:off x="41148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181B70-BDEE-E605-DB24-6EB7838902D2}"/>
                </a:ext>
              </a:extLst>
            </p:cNvPr>
            <p:cNvCxnSpPr/>
            <p:nvPr userDrawn="1"/>
          </p:nvCxnSpPr>
          <p:spPr>
            <a:xfrm>
              <a:off x="50292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1F4197C-3D57-B14D-00D8-DFEE5C1BC7A9}"/>
                </a:ext>
              </a:extLst>
            </p:cNvPr>
            <p:cNvCxnSpPr/>
            <p:nvPr userDrawn="1"/>
          </p:nvCxnSpPr>
          <p:spPr>
            <a:xfrm>
              <a:off x="59436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AEA9F5-B328-E31B-5BFF-C12388D8F88B}"/>
                </a:ext>
              </a:extLst>
            </p:cNvPr>
            <p:cNvCxnSpPr/>
            <p:nvPr userDrawn="1"/>
          </p:nvCxnSpPr>
          <p:spPr>
            <a:xfrm>
              <a:off x="68580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E647F0-F308-E92F-BD0F-A4E0581430D0}"/>
                </a:ext>
              </a:extLst>
            </p:cNvPr>
            <p:cNvCxnSpPr/>
            <p:nvPr userDrawn="1"/>
          </p:nvCxnSpPr>
          <p:spPr>
            <a:xfrm>
              <a:off x="77724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3EE1F2A-119A-BD8A-34F6-AABC75A7A6DB}"/>
              </a:ext>
            </a:extLst>
          </p:cNvPr>
          <p:cNvSpPr txBox="1"/>
          <p:nvPr userDrawn="1"/>
        </p:nvSpPr>
        <p:spPr>
          <a:xfrm>
            <a:off x="1182432" y="4716274"/>
            <a:ext cx="677913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  <a:t>Improving Health and Building Readiness. Anytime, Anywhere — Always</a:t>
            </a:r>
          </a:p>
          <a:p>
            <a:pPr algn="ctr"/>
            <a:endParaRPr lang="en-US" sz="1050" i="0" baseline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2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8" y="4594623"/>
            <a:ext cx="555804" cy="555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643925"/>
            <a:ext cx="457200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B60966-DFA2-6AB7-37F6-58440CAD2AA2}"/>
              </a:ext>
            </a:extLst>
          </p:cNvPr>
          <p:cNvSpPr txBox="1"/>
          <p:nvPr userDrawn="1"/>
        </p:nvSpPr>
        <p:spPr>
          <a:xfrm>
            <a:off x="1182432" y="4716274"/>
            <a:ext cx="677913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  <a:t>Improving Health and Building Readiness. Anytime, Anywhere — Always</a:t>
            </a:r>
          </a:p>
          <a:p>
            <a:pPr algn="ctr"/>
            <a:endParaRPr lang="en-US" sz="1050" i="0" baseline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9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Different title per slide, Franklin Gothic Medium 28pt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C191B9-38D4-4329-8F07-1183FAC2EBFC}"/>
              </a:ext>
            </a:extLst>
          </p:cNvPr>
          <p:cNvSpPr/>
          <p:nvPr userDrawn="1"/>
        </p:nvSpPr>
        <p:spPr>
          <a:xfrm>
            <a:off x="0" y="4594623"/>
            <a:ext cx="9144000" cy="555804"/>
          </a:xfrm>
          <a:prstGeom prst="rect">
            <a:avLst/>
          </a:prstGeom>
          <a:solidFill>
            <a:srgbClr val="58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 baseline="0">
          <a:solidFill>
            <a:srgbClr val="28344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5000"/>
        <a:buFont typeface="Arial" panose="020B0604020202020204" pitchFamily="34" charset="0"/>
        <a:buChar char="•"/>
        <a:defRPr sz="2200" kern="1200">
          <a:solidFill>
            <a:srgbClr val="454545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rgbClr val="454545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1800" kern="1200">
          <a:solidFill>
            <a:srgbClr val="454545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0095" y="2392302"/>
            <a:ext cx="5583810" cy="1102519"/>
          </a:xfrm>
        </p:spPr>
        <p:txBody>
          <a:bodyPr/>
          <a:lstStyle/>
          <a:p>
            <a:r>
              <a:rPr lang="en-US" dirty="0"/>
              <a:t>CEPO Network Support 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3700" y="3486150"/>
            <a:ext cx="3276600" cy="68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November 2024</a:t>
            </a:r>
          </a:p>
          <a:p>
            <a:r>
              <a:rPr lang="en-US" sz="1500" b="0" dirty="0"/>
              <a:t>Updated 12/04/2024</a:t>
            </a:r>
          </a:p>
        </p:txBody>
      </p:sp>
    </p:spTree>
    <p:extLst>
      <p:ext uri="{BB962C8B-B14F-4D97-AF65-F5344CB8AC3E}">
        <p14:creationId xmlns:p14="http://schemas.microsoft.com/office/powerpoint/2010/main" val="131441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6880-E44C-39E7-E897-11C6346A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November 2024 Top Live Activities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60EBCDA-AFF8-D661-F648-269DEB3EE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868165"/>
              </p:ext>
            </p:extLst>
          </p:nvPr>
        </p:nvGraphicFramePr>
        <p:xfrm>
          <a:off x="288660" y="863820"/>
          <a:ext cx="4283340" cy="1732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8F1502-9B0A-3AF2-1445-7437FBDDD8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576913"/>
              </p:ext>
            </p:extLst>
          </p:nvPr>
        </p:nvGraphicFramePr>
        <p:xfrm>
          <a:off x="4495800" y="847374"/>
          <a:ext cx="4461539" cy="1748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DD20402-7A53-51D6-F9EC-2ACEBE3DD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039884"/>
              </p:ext>
            </p:extLst>
          </p:nvPr>
        </p:nvGraphicFramePr>
        <p:xfrm>
          <a:off x="609600" y="2710232"/>
          <a:ext cx="6553200" cy="161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291287-548C-2942-6227-DC661062D87C}"/>
              </a:ext>
            </a:extLst>
          </p:cNvPr>
          <p:cNvSpPr/>
          <p:nvPr/>
        </p:nvSpPr>
        <p:spPr>
          <a:xfrm>
            <a:off x="2756411" y="2466325"/>
            <a:ext cx="1009515" cy="20116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051C48">
                  <a:lumMod val="91000"/>
                  <a:lumOff val="9000"/>
                </a:srgbClr>
              </a:gs>
              <a:gs pos="0">
                <a:srgbClr val="051C4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" rtlCol="0" anchor="ctr" anchorCtr="0"/>
          <a:lstStyle/>
          <a:p>
            <a:pPr algn="ctr"/>
            <a:r>
              <a:rPr lang="en-US" sz="950" kern="900" spc="30" dirty="0">
                <a:latin typeface="+mj-lt"/>
              </a:rPr>
              <a:t>Registrations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87440B9-C7C0-CC1A-ACA4-0C882DE0EA94}"/>
              </a:ext>
            </a:extLst>
          </p:cNvPr>
          <p:cNvSpPr/>
          <p:nvPr/>
        </p:nvSpPr>
        <p:spPr>
          <a:xfrm>
            <a:off x="7301606" y="2464396"/>
            <a:ext cx="1005840" cy="20116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67666C">
                  <a:lumMod val="91000"/>
                  <a:lumOff val="9000"/>
                </a:srgbClr>
              </a:gs>
              <a:gs pos="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" rtlCol="0" anchor="ctr" anchorCtr="0"/>
          <a:lstStyle/>
          <a:p>
            <a:pPr algn="ctr"/>
            <a:r>
              <a:rPr lang="en-US" sz="950" kern="900" spc="20" dirty="0">
                <a:latin typeface="+mj-lt"/>
              </a:rPr>
              <a:t>Completions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32363E9-3F4D-FC37-A70A-B35D25EDA516}"/>
              </a:ext>
            </a:extLst>
          </p:cNvPr>
          <p:cNvSpPr/>
          <p:nvPr/>
        </p:nvSpPr>
        <p:spPr>
          <a:xfrm>
            <a:off x="4495800" y="4248150"/>
            <a:ext cx="1463040" cy="20116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928956">
                  <a:lumMod val="90745"/>
                  <a:lumOff val="9255"/>
                </a:srgbClr>
              </a:gs>
              <a:gs pos="0">
                <a:schemeClr val="accent5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" rtlCol="0" anchor="ctr"/>
          <a:lstStyle/>
          <a:p>
            <a:pPr algn="ctr"/>
            <a:r>
              <a:rPr lang="en-US" sz="950" kern="900" spc="10" dirty="0">
                <a:latin typeface="+mj-lt"/>
              </a:rPr>
              <a:t>Total Credits Awarded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B54A8-EA2A-6523-EB07-A7B9AB6D556A}"/>
              </a:ext>
            </a:extLst>
          </p:cNvPr>
          <p:cNvSpPr txBox="1"/>
          <p:nvPr/>
        </p:nvSpPr>
        <p:spPr>
          <a:xfrm>
            <a:off x="6844973" y="4320539"/>
            <a:ext cx="229902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Data from November 01 to November 30</a:t>
            </a:r>
          </a:p>
        </p:txBody>
      </p:sp>
    </p:spTree>
    <p:extLst>
      <p:ext uri="{BB962C8B-B14F-4D97-AF65-F5344CB8AC3E}">
        <p14:creationId xmlns:p14="http://schemas.microsoft.com/office/powerpoint/2010/main" val="135985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283446"/>
      </a:dk1>
      <a:lt1>
        <a:sysClr val="window" lastClr="FFFFFF"/>
      </a:lt1>
      <a:dk2>
        <a:srgbClr val="3D4D69"/>
      </a:dk2>
      <a:lt2>
        <a:srgbClr val="BFC6D4"/>
      </a:lt2>
      <a:accent1>
        <a:srgbClr val="582831"/>
      </a:accent1>
      <a:accent2>
        <a:srgbClr val="6C82A7"/>
      </a:accent2>
      <a:accent3>
        <a:srgbClr val="283446"/>
      </a:accent3>
      <a:accent4>
        <a:srgbClr val="3D4D69"/>
      </a:accent4>
      <a:accent5>
        <a:srgbClr val="C4BD97"/>
      </a:accent5>
      <a:accent6>
        <a:srgbClr val="BFC6D4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5C389A1B4FB468032BF0429C9C772" ma:contentTypeVersion="1" ma:contentTypeDescription="Create a new document." ma:contentTypeScope="" ma:versionID="4f41e60a415effabcbe2fdd8b70c0674">
  <xsd:schema xmlns:xsd="http://www.w3.org/2001/XMLSchema" xmlns:xs="http://www.w3.org/2001/XMLSchema" xmlns:p="http://schemas.microsoft.com/office/2006/metadata/properties" xmlns:ns2="22205b60-ccf9-45ca-b504-437c9c999d88" targetNamespace="http://schemas.microsoft.com/office/2006/metadata/properties" ma:root="true" ma:fieldsID="d6c0c535551470e6940132d3327e5b7d" ns2:_="">
    <xsd:import namespace="22205b60-ccf9-45ca-b504-437c9c999d8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5b60-ccf9-45ca-b504-437c9c999d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0FBFF6-B324-4F32-BBB1-72F70CD8FA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F847EF-B67A-4F59-803E-7BA1D94D0768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22205b60-ccf9-45ca-b504-437c9c999d88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3D9BA82-7358-48A6-A203-C4906E77F7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05b60-ccf9-45ca-b504-437c9c999d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30214</TotalTime>
  <Words>25</Words>
  <Application>Microsoft Macintosh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Franklin Gothic Book</vt:lpstr>
      <vt:lpstr>Franklin Gothic Medium</vt:lpstr>
      <vt:lpstr>Garamond</vt:lpstr>
      <vt:lpstr>Wingdings</vt:lpstr>
      <vt:lpstr>Office Theme</vt:lpstr>
      <vt:lpstr>CEPO Network Support Metrics</vt:lpstr>
      <vt:lpstr>November 2024 Top Live Activities</vt:lpstr>
    </vt:vector>
  </TitlesOfParts>
  <Company>DHHS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ASPR PowerPoint Slide Template</dc:title>
  <dc:subject>ASPR PowerPoint Template</dc:subject>
  <dc:creator>Mary Radebach</dc:creator>
  <cp:lastModifiedBy>Jasmine Adams</cp:lastModifiedBy>
  <cp:revision>150</cp:revision>
  <dcterms:created xsi:type="dcterms:W3CDTF">2018-01-29T20:56:18Z</dcterms:created>
  <dcterms:modified xsi:type="dcterms:W3CDTF">2024-12-04T17:37:31Z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0x0101005CE5C389A1B4FB468032BF0429C9C772</vt:lpwstr>
  </property>
</Properties>
</file>