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71" r:id="rId3"/>
  </p:sldMasterIdLst>
  <p:sldIdLst>
    <p:sldId id="25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68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4674"/>
  </p:normalViewPr>
  <p:slideViewPr>
    <p:cSldViewPr snapToGrid="0">
      <p:cViewPr varScale="1">
        <p:scale>
          <a:sx n="77" d="100"/>
          <a:sy n="77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5FCBE-FAFF-461A-BF63-41CC3138E6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0D5017D-E147-4DD9-B9AC-511052DD18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Housing Market Data from Redfin's Data Center (Weekly and Monthly).</a:t>
          </a:r>
        </a:p>
      </dgm:t>
    </dgm:pt>
    <dgm:pt modelId="{C7EF7D8A-156E-4A18-A12F-740C00BB3966}" type="parTrans" cxnId="{3D328755-C009-4CF3-BD54-C82F1C65B2F0}">
      <dgm:prSet/>
      <dgm:spPr/>
      <dgm:t>
        <a:bodyPr/>
        <a:lstStyle/>
        <a:p>
          <a:endParaRPr lang="en-US"/>
        </a:p>
      </dgm:t>
    </dgm:pt>
    <dgm:pt modelId="{EBF0477C-3AA1-4FE2-ACAA-FEDBEAEB7ADE}" type="sibTrans" cxnId="{3D328755-C009-4CF3-BD54-C82F1C65B2F0}">
      <dgm:prSet/>
      <dgm:spPr/>
      <dgm:t>
        <a:bodyPr/>
        <a:lstStyle/>
        <a:p>
          <a:endParaRPr lang="en-US"/>
        </a:p>
      </dgm:t>
    </dgm:pt>
    <dgm:pt modelId="{D6B3C5CF-D326-44BF-8583-D89413F764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30-year Mortgage Interest Data</a:t>
          </a:r>
        </a:p>
      </dgm:t>
    </dgm:pt>
    <dgm:pt modelId="{D08DD809-FCED-472F-9DF2-756BCDB3023F}" type="parTrans" cxnId="{B9709F40-F364-4852-89F8-8B04843F25D5}">
      <dgm:prSet/>
      <dgm:spPr/>
      <dgm:t>
        <a:bodyPr/>
        <a:lstStyle/>
        <a:p>
          <a:endParaRPr lang="en-US"/>
        </a:p>
      </dgm:t>
    </dgm:pt>
    <dgm:pt modelId="{043F50AB-0F34-475A-B54E-F5157B3BBDE2}" type="sibTrans" cxnId="{B9709F40-F364-4852-89F8-8B04843F25D5}">
      <dgm:prSet/>
      <dgm:spPr/>
      <dgm:t>
        <a:bodyPr/>
        <a:lstStyle/>
        <a:p>
          <a:endParaRPr lang="en-US"/>
        </a:p>
      </dgm:t>
    </dgm:pt>
    <dgm:pt modelId="{5EFC4956-E7E7-4275-9F98-31EB384FA7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 Covid cases Data from the Kaggle repository of John Hopkins University COVID-19 data.</a:t>
          </a:r>
        </a:p>
      </dgm:t>
    </dgm:pt>
    <dgm:pt modelId="{A911C249-5F12-4C7D-BA0A-48856B57201C}" type="parTrans" cxnId="{2C5E4B84-A7E6-4932-BC2B-7DAC5DFC67EA}">
      <dgm:prSet/>
      <dgm:spPr/>
      <dgm:t>
        <a:bodyPr/>
        <a:lstStyle/>
        <a:p>
          <a:endParaRPr lang="en-US"/>
        </a:p>
      </dgm:t>
    </dgm:pt>
    <dgm:pt modelId="{C5AF1F45-0186-4E73-B06D-F31F55C6D0B9}" type="sibTrans" cxnId="{2C5E4B84-A7E6-4932-BC2B-7DAC5DFC67EA}">
      <dgm:prSet/>
      <dgm:spPr/>
      <dgm:t>
        <a:bodyPr/>
        <a:lstStyle/>
        <a:p>
          <a:endParaRPr lang="en-US"/>
        </a:p>
      </dgm:t>
    </dgm:pt>
    <dgm:pt modelId="{A56479BC-4333-45D8-96FC-7DDEBCA02316}" type="pres">
      <dgm:prSet presAssocID="{A125FCBE-FAFF-461A-BF63-41CC3138E657}" presName="root" presStyleCnt="0">
        <dgm:presLayoutVars>
          <dgm:dir/>
          <dgm:resizeHandles val="exact"/>
        </dgm:presLayoutVars>
      </dgm:prSet>
      <dgm:spPr/>
    </dgm:pt>
    <dgm:pt modelId="{7D21ACF4-AE2D-4B93-803A-436A31BB367B}" type="pres">
      <dgm:prSet presAssocID="{5EFC4956-E7E7-4275-9F98-31EB384FA705}" presName="compNode" presStyleCnt="0"/>
      <dgm:spPr/>
    </dgm:pt>
    <dgm:pt modelId="{C2F0DD9D-C266-4687-8711-F3A526CE765B}" type="pres">
      <dgm:prSet presAssocID="{5EFC4956-E7E7-4275-9F98-31EB384FA705}" presName="bgRect" presStyleLbl="bgShp" presStyleIdx="0" presStyleCnt="3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F45EB866-3675-4686-99F6-30106DA512E9}" type="pres">
      <dgm:prSet presAssocID="{5EFC4956-E7E7-4275-9F98-31EB384FA7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70FCA4-53B7-4B51-89EA-6763999B1B0B}" type="pres">
      <dgm:prSet presAssocID="{5EFC4956-E7E7-4275-9F98-31EB384FA705}" presName="spaceRect" presStyleCnt="0"/>
      <dgm:spPr/>
    </dgm:pt>
    <dgm:pt modelId="{0416E1B6-02BD-42B7-A0EF-B3FCFB214D68}" type="pres">
      <dgm:prSet presAssocID="{5EFC4956-E7E7-4275-9F98-31EB384FA705}" presName="parTx" presStyleLbl="revTx" presStyleIdx="0" presStyleCnt="3">
        <dgm:presLayoutVars>
          <dgm:chMax val="0"/>
          <dgm:chPref val="0"/>
        </dgm:presLayoutVars>
      </dgm:prSet>
      <dgm:spPr/>
    </dgm:pt>
    <dgm:pt modelId="{A0ECD40B-F680-AC41-A3EA-9CCA4376A3A7}" type="pres">
      <dgm:prSet presAssocID="{C5AF1F45-0186-4E73-B06D-F31F55C6D0B9}" presName="sibTrans" presStyleCnt="0"/>
      <dgm:spPr/>
    </dgm:pt>
    <dgm:pt modelId="{5804E845-606F-43CA-8F63-F700E1AE751D}" type="pres">
      <dgm:prSet presAssocID="{A0D5017D-E147-4DD9-B9AC-511052DD18BC}" presName="compNode" presStyleCnt="0"/>
      <dgm:spPr/>
    </dgm:pt>
    <dgm:pt modelId="{0F49E37F-7EB6-40B1-B67F-61716044A37C}" type="pres">
      <dgm:prSet presAssocID="{A0D5017D-E147-4DD9-B9AC-511052DD18BC}" presName="bgRect" presStyleLbl="bgShp" presStyleIdx="1" presStyleCnt="3" custLinFactNeighborX="-10836" custLinFactNeighborY="3990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34FD063B-9781-40EB-9785-4C4EBFFBD1FC}" type="pres">
      <dgm:prSet presAssocID="{A0D5017D-E147-4DD9-B9AC-511052DD18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FE223DA2-7402-4559-A028-8042F06A6D28}" type="pres">
      <dgm:prSet presAssocID="{A0D5017D-E147-4DD9-B9AC-511052DD18BC}" presName="spaceRect" presStyleCnt="0"/>
      <dgm:spPr/>
    </dgm:pt>
    <dgm:pt modelId="{483F2D0A-EB3F-425C-8F60-024511821E09}" type="pres">
      <dgm:prSet presAssocID="{A0D5017D-E147-4DD9-B9AC-511052DD18BC}" presName="parTx" presStyleLbl="revTx" presStyleIdx="1" presStyleCnt="3">
        <dgm:presLayoutVars>
          <dgm:chMax val="0"/>
          <dgm:chPref val="0"/>
        </dgm:presLayoutVars>
      </dgm:prSet>
      <dgm:spPr/>
    </dgm:pt>
    <dgm:pt modelId="{AE9BFCE2-A4BD-421F-A525-6B15B106F10A}" type="pres">
      <dgm:prSet presAssocID="{EBF0477C-3AA1-4FE2-ACAA-FEDBEAEB7ADE}" presName="sibTrans" presStyleCnt="0"/>
      <dgm:spPr/>
    </dgm:pt>
    <dgm:pt modelId="{66830423-6296-4BFF-A97F-CD302458B20E}" type="pres">
      <dgm:prSet presAssocID="{D6B3C5CF-D326-44BF-8583-D89413F76428}" presName="compNode" presStyleCnt="0"/>
      <dgm:spPr/>
    </dgm:pt>
    <dgm:pt modelId="{68252975-3F8E-4930-AA4A-749186A460DB}" type="pres">
      <dgm:prSet presAssocID="{D6B3C5CF-D326-44BF-8583-D89413F76428}" presName="bgRect" presStyleLbl="bgShp" presStyleIdx="2" presStyleCnt="3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581C9376-C7E6-4A7D-970C-69D8B933D63F}" type="pres">
      <dgm:prSet presAssocID="{D6B3C5CF-D326-44BF-8583-D89413F764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7408C5E-1322-48ED-A804-C5B746BA62CC}" type="pres">
      <dgm:prSet presAssocID="{D6B3C5CF-D326-44BF-8583-D89413F76428}" presName="spaceRect" presStyleCnt="0"/>
      <dgm:spPr/>
    </dgm:pt>
    <dgm:pt modelId="{FB32BB22-2A0B-4551-B9E5-3605192C346B}" type="pres">
      <dgm:prSet presAssocID="{D6B3C5CF-D326-44BF-8583-D89413F764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51270F-440E-49C4-B38E-F06B6DD0C162}" type="presOf" srcId="{A125FCBE-FAFF-461A-BF63-41CC3138E657}" destId="{A56479BC-4333-45D8-96FC-7DDEBCA02316}" srcOrd="0" destOrd="0" presId="urn:microsoft.com/office/officeart/2018/2/layout/IconVerticalSolidList"/>
    <dgm:cxn modelId="{B9709F40-F364-4852-89F8-8B04843F25D5}" srcId="{A125FCBE-FAFF-461A-BF63-41CC3138E657}" destId="{D6B3C5CF-D326-44BF-8583-D89413F76428}" srcOrd="2" destOrd="0" parTransId="{D08DD809-FCED-472F-9DF2-756BCDB3023F}" sibTransId="{043F50AB-0F34-475A-B54E-F5157B3BBDE2}"/>
    <dgm:cxn modelId="{3D328755-C009-4CF3-BD54-C82F1C65B2F0}" srcId="{A125FCBE-FAFF-461A-BF63-41CC3138E657}" destId="{A0D5017D-E147-4DD9-B9AC-511052DD18BC}" srcOrd="1" destOrd="0" parTransId="{C7EF7D8A-156E-4A18-A12F-740C00BB3966}" sibTransId="{EBF0477C-3AA1-4FE2-ACAA-FEDBEAEB7ADE}"/>
    <dgm:cxn modelId="{6FE9937F-B498-8346-8ACB-F6E4ED41708D}" type="presOf" srcId="{5EFC4956-E7E7-4275-9F98-31EB384FA705}" destId="{0416E1B6-02BD-42B7-A0EF-B3FCFB214D68}" srcOrd="0" destOrd="0" presId="urn:microsoft.com/office/officeart/2018/2/layout/IconVerticalSolidList"/>
    <dgm:cxn modelId="{2C5E4B84-A7E6-4932-BC2B-7DAC5DFC67EA}" srcId="{A125FCBE-FAFF-461A-BF63-41CC3138E657}" destId="{5EFC4956-E7E7-4275-9F98-31EB384FA705}" srcOrd="0" destOrd="0" parTransId="{A911C249-5F12-4C7D-BA0A-48856B57201C}" sibTransId="{C5AF1F45-0186-4E73-B06D-F31F55C6D0B9}"/>
    <dgm:cxn modelId="{FAF6AED3-4648-984E-B31D-F09792CC65AC}" type="presOf" srcId="{D6B3C5CF-D326-44BF-8583-D89413F76428}" destId="{FB32BB22-2A0B-4551-B9E5-3605192C346B}" srcOrd="0" destOrd="0" presId="urn:microsoft.com/office/officeart/2018/2/layout/IconVerticalSolidList"/>
    <dgm:cxn modelId="{3DD05FE0-AC43-1441-911A-6A6895EB21F6}" type="presOf" srcId="{A0D5017D-E147-4DD9-B9AC-511052DD18BC}" destId="{483F2D0A-EB3F-425C-8F60-024511821E09}" srcOrd="0" destOrd="0" presId="urn:microsoft.com/office/officeart/2018/2/layout/IconVerticalSolidList"/>
    <dgm:cxn modelId="{84E12D94-BA30-9D49-8252-2CD4238998FE}" type="presParOf" srcId="{A56479BC-4333-45D8-96FC-7DDEBCA02316}" destId="{7D21ACF4-AE2D-4B93-803A-436A31BB367B}" srcOrd="0" destOrd="0" presId="urn:microsoft.com/office/officeart/2018/2/layout/IconVerticalSolidList"/>
    <dgm:cxn modelId="{D7EBDDBD-750F-9A48-B915-A860A40848B0}" type="presParOf" srcId="{7D21ACF4-AE2D-4B93-803A-436A31BB367B}" destId="{C2F0DD9D-C266-4687-8711-F3A526CE765B}" srcOrd="0" destOrd="0" presId="urn:microsoft.com/office/officeart/2018/2/layout/IconVerticalSolidList"/>
    <dgm:cxn modelId="{92C1420B-5A82-8D45-BEA3-F74FE4DC8EE1}" type="presParOf" srcId="{7D21ACF4-AE2D-4B93-803A-436A31BB367B}" destId="{F45EB866-3675-4686-99F6-30106DA512E9}" srcOrd="1" destOrd="0" presId="urn:microsoft.com/office/officeart/2018/2/layout/IconVerticalSolidList"/>
    <dgm:cxn modelId="{CBCCA5A0-F95C-0C48-BC3A-5973106DEF9C}" type="presParOf" srcId="{7D21ACF4-AE2D-4B93-803A-436A31BB367B}" destId="{8B70FCA4-53B7-4B51-89EA-6763999B1B0B}" srcOrd="2" destOrd="0" presId="urn:microsoft.com/office/officeart/2018/2/layout/IconVerticalSolidList"/>
    <dgm:cxn modelId="{A672F572-72F5-1F4A-A10A-4DE20AF8B55E}" type="presParOf" srcId="{7D21ACF4-AE2D-4B93-803A-436A31BB367B}" destId="{0416E1B6-02BD-42B7-A0EF-B3FCFB214D68}" srcOrd="3" destOrd="0" presId="urn:microsoft.com/office/officeart/2018/2/layout/IconVerticalSolidList"/>
    <dgm:cxn modelId="{9A4B6229-B15A-4F46-90B4-FCD4C3E051E1}" type="presParOf" srcId="{A56479BC-4333-45D8-96FC-7DDEBCA02316}" destId="{A0ECD40B-F680-AC41-A3EA-9CCA4376A3A7}" srcOrd="1" destOrd="0" presId="urn:microsoft.com/office/officeart/2018/2/layout/IconVerticalSolidList"/>
    <dgm:cxn modelId="{D7307628-8E02-6648-ADCE-E403C85F4FF5}" type="presParOf" srcId="{A56479BC-4333-45D8-96FC-7DDEBCA02316}" destId="{5804E845-606F-43CA-8F63-F700E1AE751D}" srcOrd="2" destOrd="0" presId="urn:microsoft.com/office/officeart/2018/2/layout/IconVerticalSolidList"/>
    <dgm:cxn modelId="{71A0F10D-D317-6540-A787-5F3B5390EB66}" type="presParOf" srcId="{5804E845-606F-43CA-8F63-F700E1AE751D}" destId="{0F49E37F-7EB6-40B1-B67F-61716044A37C}" srcOrd="0" destOrd="0" presId="urn:microsoft.com/office/officeart/2018/2/layout/IconVerticalSolidList"/>
    <dgm:cxn modelId="{9638E526-30DC-154B-A3D6-D67C3B1D3777}" type="presParOf" srcId="{5804E845-606F-43CA-8F63-F700E1AE751D}" destId="{34FD063B-9781-40EB-9785-4C4EBFFBD1FC}" srcOrd="1" destOrd="0" presId="urn:microsoft.com/office/officeart/2018/2/layout/IconVerticalSolidList"/>
    <dgm:cxn modelId="{4AA2A341-D21B-4141-9719-10CCB1A85101}" type="presParOf" srcId="{5804E845-606F-43CA-8F63-F700E1AE751D}" destId="{FE223DA2-7402-4559-A028-8042F06A6D28}" srcOrd="2" destOrd="0" presId="urn:microsoft.com/office/officeart/2018/2/layout/IconVerticalSolidList"/>
    <dgm:cxn modelId="{68DA76BE-F018-A540-AD36-E083E1F0580C}" type="presParOf" srcId="{5804E845-606F-43CA-8F63-F700E1AE751D}" destId="{483F2D0A-EB3F-425C-8F60-024511821E09}" srcOrd="3" destOrd="0" presId="urn:microsoft.com/office/officeart/2018/2/layout/IconVerticalSolidList"/>
    <dgm:cxn modelId="{E9087E75-6787-8B4D-8E28-6DD71189F1FC}" type="presParOf" srcId="{A56479BC-4333-45D8-96FC-7DDEBCA02316}" destId="{AE9BFCE2-A4BD-421F-A525-6B15B106F10A}" srcOrd="3" destOrd="0" presId="urn:microsoft.com/office/officeart/2018/2/layout/IconVerticalSolidList"/>
    <dgm:cxn modelId="{4628139E-92D7-7141-A685-648454FBA54F}" type="presParOf" srcId="{A56479BC-4333-45D8-96FC-7DDEBCA02316}" destId="{66830423-6296-4BFF-A97F-CD302458B20E}" srcOrd="4" destOrd="0" presId="urn:microsoft.com/office/officeart/2018/2/layout/IconVerticalSolidList"/>
    <dgm:cxn modelId="{1B027196-9851-7945-AE2B-5EEA99716176}" type="presParOf" srcId="{66830423-6296-4BFF-A97F-CD302458B20E}" destId="{68252975-3F8E-4930-AA4A-749186A460DB}" srcOrd="0" destOrd="0" presId="urn:microsoft.com/office/officeart/2018/2/layout/IconVerticalSolidList"/>
    <dgm:cxn modelId="{5EF3C8E0-81EB-F248-A186-223BFC8F9553}" type="presParOf" srcId="{66830423-6296-4BFF-A97F-CD302458B20E}" destId="{581C9376-C7E6-4A7D-970C-69D8B933D63F}" srcOrd="1" destOrd="0" presId="urn:microsoft.com/office/officeart/2018/2/layout/IconVerticalSolidList"/>
    <dgm:cxn modelId="{7F639E51-2BC1-BE4C-9ABC-AEB71A475CD0}" type="presParOf" srcId="{66830423-6296-4BFF-A97F-CD302458B20E}" destId="{A7408C5E-1322-48ED-A804-C5B746BA62CC}" srcOrd="2" destOrd="0" presId="urn:microsoft.com/office/officeart/2018/2/layout/IconVerticalSolidList"/>
    <dgm:cxn modelId="{788C927C-EAC8-1344-9B87-FDDDB24A6024}" type="presParOf" srcId="{66830423-6296-4BFF-A97F-CD302458B20E}" destId="{FB32BB22-2A0B-4551-B9E5-3605192C34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0DD9D-C266-4687-8711-F3A526CE765B}">
      <dsp:nvSpPr>
        <dsp:cNvPr id="0" name=""/>
        <dsp:cNvSpPr/>
      </dsp:nvSpPr>
      <dsp:spPr>
        <a:xfrm>
          <a:off x="0" y="544"/>
          <a:ext cx="8875854" cy="127523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F45EB866-3675-4686-99F6-30106DA512E9}">
      <dsp:nvSpPr>
        <dsp:cNvPr id="0" name=""/>
        <dsp:cNvSpPr/>
      </dsp:nvSpPr>
      <dsp:spPr>
        <a:xfrm>
          <a:off x="385759" y="287473"/>
          <a:ext cx="701380" cy="701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6E1B6-02BD-42B7-A0EF-B3FCFB214D68}">
      <dsp:nvSpPr>
        <dsp:cNvPr id="0" name=""/>
        <dsp:cNvSpPr/>
      </dsp:nvSpPr>
      <dsp:spPr>
        <a:xfrm>
          <a:off x="1472899" y="544"/>
          <a:ext cx="7402954" cy="1275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3" tIns="134963" rIns="134963" bIns="1349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 Covid cases Data from the Kaggle repository of John Hopkins University COVID-19 data.</a:t>
          </a:r>
        </a:p>
      </dsp:txBody>
      <dsp:txXfrm>
        <a:off x="1472899" y="544"/>
        <a:ext cx="7402954" cy="1275238"/>
      </dsp:txXfrm>
    </dsp:sp>
    <dsp:sp modelId="{0F49E37F-7EB6-40B1-B67F-61716044A37C}">
      <dsp:nvSpPr>
        <dsp:cNvPr id="0" name=""/>
        <dsp:cNvSpPr/>
      </dsp:nvSpPr>
      <dsp:spPr>
        <a:xfrm>
          <a:off x="0" y="1645474"/>
          <a:ext cx="8875854" cy="1275238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34FD063B-9781-40EB-9785-4C4EBFFBD1FC}">
      <dsp:nvSpPr>
        <dsp:cNvPr id="0" name=""/>
        <dsp:cNvSpPr/>
      </dsp:nvSpPr>
      <dsp:spPr>
        <a:xfrm>
          <a:off x="385759" y="1881521"/>
          <a:ext cx="701380" cy="701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F2D0A-EB3F-425C-8F60-024511821E09}">
      <dsp:nvSpPr>
        <dsp:cNvPr id="0" name=""/>
        <dsp:cNvSpPr/>
      </dsp:nvSpPr>
      <dsp:spPr>
        <a:xfrm>
          <a:off x="1472899" y="1594592"/>
          <a:ext cx="7402954" cy="1275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3" tIns="134963" rIns="134963" bIns="1349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Housing Market Data from Redfin's Data Center (Weekly and Monthly).</a:t>
          </a:r>
        </a:p>
      </dsp:txBody>
      <dsp:txXfrm>
        <a:off x="1472899" y="1594592"/>
        <a:ext cx="7402954" cy="1275238"/>
      </dsp:txXfrm>
    </dsp:sp>
    <dsp:sp modelId="{68252975-3F8E-4930-AA4A-749186A460DB}">
      <dsp:nvSpPr>
        <dsp:cNvPr id="0" name=""/>
        <dsp:cNvSpPr/>
      </dsp:nvSpPr>
      <dsp:spPr>
        <a:xfrm>
          <a:off x="0" y="3188640"/>
          <a:ext cx="8875854" cy="127523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581C9376-C7E6-4A7D-970C-69D8B933D63F}">
      <dsp:nvSpPr>
        <dsp:cNvPr id="0" name=""/>
        <dsp:cNvSpPr/>
      </dsp:nvSpPr>
      <dsp:spPr>
        <a:xfrm>
          <a:off x="385759" y="3475568"/>
          <a:ext cx="701380" cy="7013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2BB22-2A0B-4551-B9E5-3605192C346B}">
      <dsp:nvSpPr>
        <dsp:cNvPr id="0" name=""/>
        <dsp:cNvSpPr/>
      </dsp:nvSpPr>
      <dsp:spPr>
        <a:xfrm>
          <a:off x="1472899" y="3188640"/>
          <a:ext cx="7402954" cy="1275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63" tIns="134963" rIns="134963" bIns="1349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30-year Mortgage Interest Data</a:t>
          </a:r>
        </a:p>
      </dsp:txBody>
      <dsp:txXfrm>
        <a:off x="1472899" y="3188640"/>
        <a:ext cx="7402954" cy="1275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12" y="6354234"/>
            <a:ext cx="3386667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4" y="4006085"/>
            <a:ext cx="3045737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218971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3" y="6487457"/>
            <a:ext cx="3233727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4" y="4006085"/>
            <a:ext cx="3045737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95676" y="1167124"/>
            <a:ext cx="92964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78448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4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41" y="6487457"/>
            <a:ext cx="3233727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91288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95192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91167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525029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41" y="6487457"/>
            <a:ext cx="3233727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822192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53340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4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1" y="6354234"/>
            <a:ext cx="3386667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6" y="365069"/>
            <a:ext cx="10912883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282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6" y="371511"/>
            <a:ext cx="1075267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94556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1" y="6354234"/>
            <a:ext cx="3386667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822192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402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3" y="6487457"/>
            <a:ext cx="3233727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2" y="3947767"/>
            <a:ext cx="3268557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95676" y="939147"/>
            <a:ext cx="9296400" cy="2871103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172338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95676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1" y="1402894"/>
            <a:ext cx="1828268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6" y="365126"/>
            <a:ext cx="10912883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98110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41" y="6487457"/>
            <a:ext cx="3233727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1" y="1402894"/>
            <a:ext cx="1828268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4" y="365126"/>
            <a:ext cx="10752673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6937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895676" y="1736725"/>
            <a:ext cx="10912883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1" y="1402894"/>
            <a:ext cx="1828268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4" y="371510"/>
            <a:ext cx="1091288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9182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3F96-E610-87DC-47B3-D72E1133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1CA59-864C-52F6-9F52-4F1D6B59D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0754-4A79-93B9-6335-7E5E76B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19ED-26D5-E044-8501-C65D8AE91BB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6143C-7C36-A767-2FF2-F0221355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7378A-2F70-73E8-1571-8F67F39D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F130-736D-0644-B626-ED7CD487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689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56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34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omberg.com/news/features/2022-09-08/why-did-housing-costs-explode-during-the-pandemic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71AD8A-7F1F-F4B3-2F67-8F43E0F7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149" y="864296"/>
            <a:ext cx="9914287" cy="1955202"/>
          </a:xfrm>
        </p:spPr>
        <p:txBody>
          <a:bodyPr/>
          <a:lstStyle/>
          <a:p>
            <a:r>
              <a:rPr lang="en-US" sz="4800" b="1" dirty="0"/>
              <a:t>Impact Analysis of Covid-19 on the Housing Market of Shelby County, TN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019FC-F239-08BD-0CBE-D486841E9308}"/>
              </a:ext>
            </a:extLst>
          </p:cNvPr>
          <p:cNvSpPr txBox="1"/>
          <p:nvPr/>
        </p:nvSpPr>
        <p:spPr>
          <a:xfrm>
            <a:off x="1008409" y="3330617"/>
            <a:ext cx="4450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512: Human-centered Data Science</a:t>
            </a:r>
          </a:p>
          <a:p>
            <a:r>
              <a:rPr lang="en-US" sz="2000" dirty="0">
                <a:solidFill>
                  <a:schemeClr val="tx2"/>
                </a:solidFill>
              </a:rPr>
              <a:t>Presenter: Jasmine Bhalla</a:t>
            </a:r>
          </a:p>
        </p:txBody>
      </p:sp>
    </p:spTree>
    <p:extLst>
      <p:ext uri="{BB962C8B-B14F-4D97-AF65-F5344CB8AC3E}">
        <p14:creationId xmlns:p14="http://schemas.microsoft.com/office/powerpoint/2010/main" val="200594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A965E1-AF23-9E70-C60C-FFCC7B1E6F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323" y="2203057"/>
            <a:ext cx="4790207" cy="310877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Performed Simple Linear Regression to predict housing prices for 2020- 2021 and compared it with the actual housing prices.</a:t>
            </a:r>
          </a:p>
          <a:p>
            <a:pPr>
              <a:buFontTx/>
              <a:buChar char="-"/>
            </a:pPr>
            <a:endParaRPr lang="en-US" sz="28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The price increase trend in Predicted and Actual housing prices varies significantly.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23D5FA-E58F-8D04-161A-49E061DF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70" y="487889"/>
            <a:ext cx="5807825" cy="37017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C4F93-3BB4-6610-29AE-5CA003E366FE}"/>
              </a:ext>
            </a:extLst>
          </p:cNvPr>
          <p:cNvSpPr txBox="1"/>
          <p:nvPr/>
        </p:nvSpPr>
        <p:spPr>
          <a:xfrm>
            <a:off x="6251170" y="4226714"/>
            <a:ext cx="580782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Period as X, Median sales price as y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Test : Train Split- 75:25</a:t>
            </a:r>
          </a:p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78C235F-969F-D1B3-07BE-4E53D459DE33}"/>
              </a:ext>
            </a:extLst>
          </p:cNvPr>
          <p:cNvSpPr txBox="1">
            <a:spLocks/>
          </p:cNvSpPr>
          <p:nvPr/>
        </p:nvSpPr>
        <p:spPr>
          <a:xfrm>
            <a:off x="268942" y="375780"/>
            <a:ext cx="4930588" cy="883454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4000" dirty="0"/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EE74F-2488-EBEE-DF2C-812C76AD128A}"/>
              </a:ext>
            </a:extLst>
          </p:cNvPr>
          <p:cNvSpPr txBox="1"/>
          <p:nvPr/>
        </p:nvSpPr>
        <p:spPr>
          <a:xfrm>
            <a:off x="268942" y="1679837"/>
            <a:ext cx="3608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9131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F4715E-49FF-93F5-C389-ABE92AA07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911679" cy="401549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The results matter because it clearly represents the chaos in the housing market during Covid-19.</a:t>
            </a:r>
          </a:p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led to lifestyle changes for many people especially the young millennials population who were the primary home buyers during this time.</a:t>
            </a:r>
          </a:p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‘</a:t>
            </a: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Rise of the Rest</a:t>
            </a: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’: The pandemic helped spread the sky-high housing prices of coastal hubs to other cities across the US.</a:t>
            </a:r>
          </a:p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Added even more volatility to an already existing housing bubble.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F0D79-C9F1-8271-7A57-356E699C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154727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1708-870D-B7F5-77D1-0469E41D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6124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2CA670-7465-B62B-56E4-E94FBF2D64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Housing Market faced severe brunt of the pandemic combined with anxious buying, remote work, relocation to suburbs, piling up of recession, etc.</a:t>
            </a:r>
          </a:p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Pandemic created uncertainty in the overall housing market- created short periods of bumps and falls. It was hard to understand and analyze where the house market was going NEXT!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CA637A-58B5-6FF8-3E1E-5A970097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75" y="613775"/>
            <a:ext cx="10911679" cy="749734"/>
          </a:xfrm>
        </p:spPr>
        <p:txBody>
          <a:bodyPr/>
          <a:lstStyle/>
          <a:p>
            <a:r>
              <a:rPr lang="en-US" sz="40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1554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285EB2-75DF-0D2F-F0D6-1BDCCDD5A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Did Covid-19 impact the housing market for Shelby County, TN with respect to </a:t>
            </a:r>
            <a:r>
              <a:rPr lang="en-US" sz="2800" b="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housing inventory</a:t>
            </a: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800" b="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sale price</a:t>
            </a: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800" b="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number of listings</a:t>
            </a: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? If yes, then </a:t>
            </a:r>
            <a:r>
              <a:rPr lang="en-US" sz="2800" b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</a:t>
            </a: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>
              <a:buFontTx/>
              <a:buChar char="-"/>
            </a:pPr>
            <a:endParaRPr lang="en-US" sz="28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How did Covid-19 impact the mortgage interest rates and how did that in turn impact the housing market?</a:t>
            </a:r>
          </a:p>
          <a:p>
            <a:pPr>
              <a:buFontTx/>
              <a:buChar char="-"/>
            </a:pPr>
            <a:endParaRPr lang="en-US" sz="28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How was the overall housing market trend impacted during covid-19?</a:t>
            </a:r>
          </a:p>
          <a:p>
            <a:pPr marL="457200" lvl="1" indent="0">
              <a:buNone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lvl="1">
              <a:buFontTx/>
              <a:buChar char="-"/>
            </a:pPr>
            <a:endParaRPr lang="en-US" sz="28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D1002-16CB-CDB4-B5A7-3B174564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QUESTIONS BEING EXPLORED</a:t>
            </a:r>
          </a:p>
        </p:txBody>
      </p:sp>
    </p:spTree>
    <p:extLst>
      <p:ext uri="{BB962C8B-B14F-4D97-AF65-F5344CB8AC3E}">
        <p14:creationId xmlns:p14="http://schemas.microsoft.com/office/powerpoint/2010/main" val="428960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D8D0-ECA4-CEA3-F1FD-90F219CC93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problem is human-centered in two-fold way:</a:t>
            </a:r>
          </a:p>
          <a:p>
            <a:pPr lvl="1"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In terms of </a:t>
            </a:r>
            <a:r>
              <a:rPr lang="en-US" sz="2800" b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cause</a:t>
            </a: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, anxiety from people, sudden change in the lifestyle, etc. created the effects and uncertainty that we saw in the housing market.</a:t>
            </a:r>
          </a:p>
          <a:p>
            <a:pPr lvl="1">
              <a:buFontTx/>
              <a:buChar char="-"/>
            </a:pPr>
            <a:endParaRPr lang="en-US" sz="28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In terms of the </a:t>
            </a:r>
            <a:r>
              <a:rPr lang="en-US" sz="2800" b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effect/result</a:t>
            </a: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, we saw that it directly impacted us in all the aspects- be it emotionally, financially or physically.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E20621-50EF-EA90-172E-B65932D6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073" y="271759"/>
            <a:ext cx="10911679" cy="991998"/>
          </a:xfrm>
        </p:spPr>
        <p:txBody>
          <a:bodyPr/>
          <a:lstStyle/>
          <a:p>
            <a:r>
              <a:rPr lang="en-US" sz="4000" dirty="0"/>
              <a:t>WHY IT IS HUMAN-CENTERED?</a:t>
            </a:r>
          </a:p>
        </p:txBody>
      </p:sp>
    </p:spTree>
    <p:extLst>
      <p:ext uri="{BB962C8B-B14F-4D97-AF65-F5344CB8AC3E}">
        <p14:creationId xmlns:p14="http://schemas.microsoft.com/office/powerpoint/2010/main" val="4770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522076-15AB-369C-0DB6-F7D747C7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THREE MAIN DATA SOURCES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F8D89B4-B2F6-A7C1-2B14-337186CAF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477576"/>
              </p:ext>
            </p:extLst>
          </p:nvPr>
        </p:nvGraphicFramePr>
        <p:xfrm>
          <a:off x="895676" y="1685365"/>
          <a:ext cx="8875854" cy="4464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99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CC1070-B444-76D8-1AB0-A840159E46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Python for weekly analysis of the impact of Covid on:</a:t>
            </a:r>
          </a:p>
          <a:p>
            <a:pPr lvl="1"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Housing Inventory</a:t>
            </a:r>
          </a:p>
          <a:p>
            <a:pPr lvl="1"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 Sale Price</a:t>
            </a:r>
          </a:p>
          <a:p>
            <a:pPr lvl="1"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New Listings</a:t>
            </a:r>
          </a:p>
          <a:p>
            <a:pPr lvl="1"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New homes sold</a:t>
            </a:r>
          </a:p>
          <a:p>
            <a:pPr marL="57150" indent="0">
              <a:buNone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-  Python for interest-rate and covid-19 analysis</a:t>
            </a:r>
          </a:p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Linear Regression to compare predicted and actual housing prices for the analysis timeline (February 2020 to October 2021)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C244C-417B-FBA3-72F0-CDE6A97E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METHODS USED</a:t>
            </a:r>
          </a:p>
        </p:txBody>
      </p:sp>
    </p:spTree>
    <p:extLst>
      <p:ext uri="{BB962C8B-B14F-4D97-AF65-F5344CB8AC3E}">
        <p14:creationId xmlns:p14="http://schemas.microsoft.com/office/powerpoint/2010/main" val="25514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1754E-D995-76E4-BF53-CD0E75B935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942" y="2592888"/>
            <a:ext cx="4930588" cy="3768095"/>
          </a:xfrm>
        </p:spPr>
        <p:txBody>
          <a:bodyPr/>
          <a:lstStyle/>
          <a:p>
            <a:pPr marL="0" indent="0">
              <a:buNone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- Sharp drop in the housing inventory in Q1 of 2021 after which it began to recover and bounce back. </a:t>
            </a:r>
            <a:r>
              <a:rPr lang="en-US" b="0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(Graph 1)</a:t>
            </a:r>
          </a:p>
          <a:p>
            <a:endParaRPr lang="en-US" sz="28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- The median sales price show an upward trend after Q1 of 2021 when the covid cases went down. </a:t>
            </a:r>
            <a:r>
              <a:rPr lang="en-US" b="0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(Graph 2)</a:t>
            </a:r>
          </a:p>
          <a:p>
            <a:pPr marL="0" indent="0">
              <a:buNone/>
            </a:pPr>
            <a:endParaRPr lang="en-US" sz="28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8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2710E1-B648-4E8E-BFB1-E4B406B7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2" y="375780"/>
            <a:ext cx="4930588" cy="883454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6E22A5C-02E3-29E0-B5BE-4CC1FC89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86" y="73871"/>
            <a:ext cx="6171361" cy="26693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6F738354-822C-C319-54FE-47BF5055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5" y="2897929"/>
            <a:ext cx="6171361" cy="2911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52A855-B8A2-AC66-B9E9-36603FAAAC9D}"/>
              </a:ext>
            </a:extLst>
          </p:cNvPr>
          <p:cNvSpPr txBox="1"/>
          <p:nvPr/>
        </p:nvSpPr>
        <p:spPr>
          <a:xfrm>
            <a:off x="169627" y="1556729"/>
            <a:ext cx="5029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Weekly Analysis: 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Inventory and Median Sales Price</a:t>
            </a:r>
          </a:p>
        </p:txBody>
      </p:sp>
    </p:spTree>
    <p:extLst>
      <p:ext uri="{BB962C8B-B14F-4D97-AF65-F5344CB8AC3E}">
        <p14:creationId xmlns:p14="http://schemas.microsoft.com/office/powerpoint/2010/main" val="16924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1754E-D995-76E4-BF53-CD0E75B935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941" y="2525631"/>
            <a:ext cx="5051203" cy="371085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Houses sold show an overall very volatile trend. Sharp drop again in Q1 of 2021. The average days for a house on market kept increasing.</a:t>
            </a:r>
            <a:r>
              <a:rPr lang="en-US" b="0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(Graph 1)</a:t>
            </a:r>
            <a:endParaRPr lang="en-US" sz="2800" b="0" dirty="0"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The new listings increased with the decrease in the number of cases. </a:t>
            </a:r>
            <a:r>
              <a:rPr lang="en-US" b="0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(Graph 2)</a:t>
            </a: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8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DF889929-6AA9-FFEA-9AD1-0B4A73B1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85" y="135169"/>
            <a:ext cx="6171360" cy="26630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 descr="Graphical user interface, chart, line chart, histogram&#10;&#10;Description automatically generated">
            <a:extLst>
              <a:ext uri="{FF2B5EF4-FFF2-40B4-BE49-F238E27FC236}">
                <a16:creationId xmlns:a16="http://schemas.microsoft.com/office/drawing/2014/main" id="{F1AD4494-0C30-173F-555F-46F25319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5" y="3111126"/>
            <a:ext cx="6171360" cy="280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BC9E04-7EEE-1BF4-50A7-EE037EBCED84}"/>
              </a:ext>
            </a:extLst>
          </p:cNvPr>
          <p:cNvSpPr txBox="1"/>
          <p:nvPr/>
        </p:nvSpPr>
        <p:spPr>
          <a:xfrm>
            <a:off x="268942" y="1466672"/>
            <a:ext cx="4930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Weekly Analysis: 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Homes Sold and New Listings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1939E11A-336A-347B-101A-1F3939843A64}"/>
              </a:ext>
            </a:extLst>
          </p:cNvPr>
          <p:cNvSpPr txBox="1">
            <a:spLocks/>
          </p:cNvSpPr>
          <p:nvPr/>
        </p:nvSpPr>
        <p:spPr>
          <a:xfrm>
            <a:off x="268942" y="375780"/>
            <a:ext cx="4930588" cy="883454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4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5345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A965E1-AF23-9E70-C60C-FFCC7B1E6F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942" y="2268757"/>
            <a:ext cx="4790207" cy="441296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Sharp drop in the mortgage interest rates with the spike in covid cases followed by a recovering trend with the decline in latter. </a:t>
            </a:r>
          </a:p>
          <a:p>
            <a:pPr>
              <a:buFontTx/>
              <a:buChar char="-"/>
            </a:pPr>
            <a:r>
              <a:rPr lang="en-US" sz="28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We see the sale prices remain high only except the sharp drop in Q1 of 2021. </a:t>
            </a:r>
          </a:p>
          <a:p>
            <a:pPr>
              <a:buFontTx/>
              <a:buChar char="-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F5A4E7-143E-91AC-BF9E-CF01201B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493571-491A-D8A3-D74F-C17358C93715}"/>
              </a:ext>
            </a:extLst>
          </p:cNvPr>
          <p:cNvSpPr txBox="1">
            <a:spLocks/>
          </p:cNvSpPr>
          <p:nvPr/>
        </p:nvSpPr>
        <p:spPr>
          <a:xfrm>
            <a:off x="268942" y="375780"/>
            <a:ext cx="4930588" cy="883454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4000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0FB08-E038-D044-C34E-D738EE8918FA}"/>
              </a:ext>
            </a:extLst>
          </p:cNvPr>
          <p:cNvSpPr txBox="1"/>
          <p:nvPr/>
        </p:nvSpPr>
        <p:spPr>
          <a:xfrm>
            <a:off x="133006" y="1502385"/>
            <a:ext cx="5536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Interest Rates &lt;&gt; Covid &lt;&gt; Sale Price</a:t>
            </a:r>
          </a:p>
        </p:txBody>
      </p:sp>
      <p:pic>
        <p:nvPicPr>
          <p:cNvPr id="9" name="Picture 8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EC592D56-0EE5-313E-65CC-B33410E0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75" y="867509"/>
            <a:ext cx="6589219" cy="43362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03393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PPT_Template_Std-Solid-ADA</Template>
  <TotalTime>175</TotalTime>
  <Words>596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Office Theme</vt:lpstr>
      <vt:lpstr>1_Custom Design</vt:lpstr>
      <vt:lpstr>Impact Analysis of Covid-19 on the Housing Market of Shelby County, TN</vt:lpstr>
      <vt:lpstr>MOTIVATION</vt:lpstr>
      <vt:lpstr>QUESTIONS BEING EXPLORED</vt:lpstr>
      <vt:lpstr>WHY IT IS HUMAN-CENTERED?</vt:lpstr>
      <vt:lpstr>THREE MAIN DATA SOURCES</vt:lpstr>
      <vt:lpstr>METHODS USED</vt:lpstr>
      <vt:lpstr>RESULTS</vt:lpstr>
      <vt:lpstr>PowerPoint Presentation</vt:lpstr>
      <vt:lpstr> </vt:lpstr>
      <vt:lpstr>PowerPoint Presentation</vt:lpstr>
      <vt:lpstr>IMPLICATIONS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Analysis of Covid-19 on the Housing Market of Shelby County, TN</dc:title>
  <dc:creator>jasb17</dc:creator>
  <cp:lastModifiedBy>jasb17</cp:lastModifiedBy>
  <cp:revision>1</cp:revision>
  <dcterms:created xsi:type="dcterms:W3CDTF">2022-12-06T04:52:02Z</dcterms:created>
  <dcterms:modified xsi:type="dcterms:W3CDTF">2022-12-06T07:47:59Z</dcterms:modified>
</cp:coreProperties>
</file>