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78" r:id="rId2"/>
    <p:sldId id="279" r:id="rId3"/>
    <p:sldId id="280" r:id="rId4"/>
    <p:sldId id="281" r:id="rId5"/>
    <p:sldId id="283" r:id="rId6"/>
    <p:sldId id="284" r:id="rId7"/>
    <p:sldId id="290" r:id="rId8"/>
    <p:sldId id="292"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asmine Biswal" initials="JB" lastIdx="1" clrIdx="0">
    <p:extLst>
      <p:ext uri="{19B8F6BF-5375-455C-9EA6-DF929625EA0E}">
        <p15:presenceInfo xmlns:p15="http://schemas.microsoft.com/office/powerpoint/2012/main" userId="606207d29594a9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p:scale>
          <a:sx n="79" d="100"/>
          <a:sy n="79" d="100"/>
        </p:scale>
        <p:origin x="188" y="5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51208" y="1588168"/>
            <a:ext cx="6246796" cy="2612778"/>
          </a:xfrm>
        </p:spPr>
        <p:txBody>
          <a:bodyPr/>
          <a:lstStyle/>
          <a:p>
            <a:r>
              <a:rPr lang="en-US" sz="3600" dirty="0"/>
              <a:t>IMPLEMENTATION OF SMART HOME USING CISCO PACKET TRACER</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Problem Statement</a:t>
            </a:r>
          </a:p>
          <a:p>
            <a:r>
              <a:rPr lang="en-US" dirty="0"/>
              <a:t>​Methodology</a:t>
            </a:r>
          </a:p>
          <a:p>
            <a:r>
              <a:rPr lang="en-US" dirty="0"/>
              <a:t>Implementation</a:t>
            </a:r>
          </a:p>
          <a:p>
            <a:r>
              <a:rPr lang="en-US" dirty="0"/>
              <a:t>Result &amp; Interpretation</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457201"/>
            <a:ext cx="6401763" cy="803708"/>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615333"/>
            <a:ext cx="6766560" cy="2700528"/>
          </a:xfrm>
        </p:spPr>
        <p:txBody>
          <a:bodyPr/>
          <a:lstStyle/>
          <a:p>
            <a:r>
              <a:rPr lang="en-US" sz="1800" dirty="0">
                <a:effectLst/>
                <a:latin typeface="Calibri" panose="020F0502020204030204" pitchFamily="34" charset="0"/>
                <a:ea typeface="Calibri" panose="020F0502020204030204" pitchFamily="34" charset="0"/>
              </a:rPr>
              <a:t>Smart home is a living home that include smart object to improve home activities in advance, that can be automating activities of home without users’ involvement such as monitoring home environment condition by various sensor (Temperature, Humidity, smoke, wind, sound) then ventilate the environment based on sensor information. Smart home can provide different function rather than providing safety that is security by providing more automate security using different alarm system such siren sound, LCD display and sending email to legitimate user if security issue is detected by sensor. Home automation states managing and controlling home objects by using micro-controller or computer technology. Automation is popular because it provides ease, efficiency and secure environment. In this project, all smart appliance is registered to home gateway and controlled by legitimate person. Smart Home reduces user's involvement in monitoring home settings and controlling home appliances by including different sensor in home automation. </a:t>
            </a:r>
            <a:endParaRPr lang="en-IN" sz="1800" dirty="0">
              <a:effectLst/>
              <a:latin typeface="Calibri" panose="020F0502020204030204" pitchFamily="34" charset="0"/>
              <a:ea typeface="Calibri" panose="020F0502020204030204" pitchFamily="34" charset="0"/>
            </a:endParaRP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89723" y="1861044"/>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PROBLEM STATEMENT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89723" y="3505521"/>
            <a:ext cx="6400800" cy="512064"/>
          </a:xfrm>
        </p:spPr>
        <p:txBody>
          <a:bodyPr/>
          <a:lstStyle/>
          <a:p>
            <a:pPr marL="914400"/>
            <a:r>
              <a:rPr lang="en-US" sz="1800" dirty="0">
                <a:effectLst/>
                <a:latin typeface="Calibri" panose="020F0502020204030204" pitchFamily="34" charset="0"/>
                <a:ea typeface="Calibri" panose="020F0502020204030204" pitchFamily="34" charset="0"/>
              </a:rPr>
              <a:t>The objective of this research in smart home technology is to acquire knowledge and understanding to build a low cost embedded system in which mobile controllers such as smart phones, laptops, PCs, etc. can be used to automate the entire home. In this system, the user will have remote access and control over all the system present in the house. </a:t>
            </a:r>
            <a:endParaRPr lang="en-IN" sz="1800" dirty="0">
              <a:effectLst/>
              <a:latin typeface="Calibri" panose="020F0502020204030204" pitchFamily="34" charset="0"/>
              <a:ea typeface="Calibri" panose="020F0502020204030204" pitchFamily="34" charset="0"/>
            </a:endParaRPr>
          </a:p>
          <a:p>
            <a:pPr marL="914400"/>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913765" indent="6985"/>
            <a:r>
              <a:rPr lang="en-US" sz="1800" dirty="0">
                <a:effectLst/>
                <a:latin typeface="Calibri" panose="020F0502020204030204" pitchFamily="34" charset="0"/>
                <a:ea typeface="Calibri" panose="020F0502020204030204" pitchFamily="34" charset="0"/>
              </a:rPr>
              <a:t>Home automation provides security, energy efficiency and ease of use. Hence, it is adopted more.</a:t>
            </a:r>
            <a:endParaRPr lang="en-IN" sz="1800" dirty="0">
              <a:effectLst/>
              <a:latin typeface="Calibri" panose="020F0502020204030204" pitchFamily="34" charset="0"/>
              <a:ea typeface="Calibri" panose="020F0502020204030204" pitchFamily="34" charset="0"/>
            </a:endParaRPr>
          </a:p>
          <a:p>
            <a:br>
              <a:rPr lang="en-US" sz="1800" dirty="0">
                <a:effectLst/>
                <a:latin typeface="Calibri" panose="020F0502020204030204" pitchFamily="34" charset="0"/>
                <a:ea typeface="Calibri" panose="020F0502020204030204" pitchFamily="34" charset="0"/>
              </a:rPr>
            </a:b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47019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METHODOLOGY</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Content Placeholder 8">
            <a:extLst>
              <a:ext uri="{FF2B5EF4-FFF2-40B4-BE49-F238E27FC236}">
                <a16:creationId xmlns:a16="http://schemas.microsoft.com/office/drawing/2014/main" id="{C118F0D2-C67E-2368-05BD-FE4F9B04E6EE}"/>
              </a:ext>
            </a:extLst>
          </p:cNvPr>
          <p:cNvPicPr>
            <a:picLocks noGrp="1" noChangeAspect="1"/>
          </p:cNvPicPr>
          <p:nvPr>
            <p:ph sz="half" idx="1"/>
          </p:nvPr>
        </p:nvPicPr>
        <p:blipFill rotWithShape="1">
          <a:blip r:embed="rId2"/>
          <a:srcRect l="4982" t="23546" r="49104" b="32385"/>
          <a:stretch/>
        </p:blipFill>
        <p:spPr>
          <a:xfrm>
            <a:off x="768096" y="1657951"/>
            <a:ext cx="5272656" cy="2846672"/>
          </a:xfrm>
        </p:spPr>
      </p:pic>
      <p:pic>
        <p:nvPicPr>
          <p:cNvPr id="10" name="Content Placeholder 8">
            <a:extLst>
              <a:ext uri="{FF2B5EF4-FFF2-40B4-BE49-F238E27FC236}">
                <a16:creationId xmlns:a16="http://schemas.microsoft.com/office/drawing/2014/main" id="{398DE5C1-1905-B5C0-3BA9-67BC2BC3C508}"/>
              </a:ext>
            </a:extLst>
          </p:cNvPr>
          <p:cNvPicPr>
            <a:picLocks noChangeAspect="1"/>
          </p:cNvPicPr>
          <p:nvPr/>
        </p:nvPicPr>
        <p:blipFill rotWithShape="1">
          <a:blip r:embed="rId2"/>
          <a:srcRect l="57124" t="23546" r="7099" b="32385"/>
          <a:stretch/>
        </p:blipFill>
        <p:spPr>
          <a:xfrm>
            <a:off x="6997565" y="1657951"/>
            <a:ext cx="4331369" cy="2846672"/>
          </a:xfrm>
          <a:prstGeom prst="rect">
            <a:avLst/>
          </a:prstGeom>
        </p:spPr>
      </p:pic>
      <p:sp>
        <p:nvSpPr>
          <p:cNvPr id="11" name="Text Placeholder 3">
            <a:extLst>
              <a:ext uri="{FF2B5EF4-FFF2-40B4-BE49-F238E27FC236}">
                <a16:creationId xmlns:a16="http://schemas.microsoft.com/office/drawing/2014/main" id="{60D98908-F374-001A-CB40-E61FBAF32960}"/>
              </a:ext>
            </a:extLst>
          </p:cNvPr>
          <p:cNvSpPr txBox="1">
            <a:spLocks/>
          </p:cNvSpPr>
          <p:nvPr/>
        </p:nvSpPr>
        <p:spPr>
          <a:xfrm>
            <a:off x="2260012" y="4504623"/>
            <a:ext cx="3932238" cy="588963"/>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Smart Home</a:t>
            </a:r>
          </a:p>
        </p:txBody>
      </p:sp>
      <p:sp>
        <p:nvSpPr>
          <p:cNvPr id="12" name="Text Placeholder 3">
            <a:extLst>
              <a:ext uri="{FF2B5EF4-FFF2-40B4-BE49-F238E27FC236}">
                <a16:creationId xmlns:a16="http://schemas.microsoft.com/office/drawing/2014/main" id="{17984D25-B32D-B3DA-48CB-C9FDD52C1C45}"/>
              </a:ext>
            </a:extLst>
          </p:cNvPr>
          <p:cNvSpPr txBox="1">
            <a:spLocks/>
          </p:cNvSpPr>
          <p:nvPr/>
        </p:nvSpPr>
        <p:spPr>
          <a:xfrm>
            <a:off x="8430511" y="4491147"/>
            <a:ext cx="3932238" cy="588963"/>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Server</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347472"/>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IMPLEMENTATION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8F6215FF-016E-4523-0C44-AED251C03A63}"/>
              </a:ext>
            </a:extLst>
          </p:cNvPr>
          <p:cNvSpPr>
            <a:spLocks noGrp="1"/>
          </p:cNvSpPr>
          <p:nvPr>
            <p:ph sz="half" idx="1"/>
          </p:nvPr>
        </p:nvSpPr>
        <p:spPr>
          <a:xfrm>
            <a:off x="758952" y="4069080"/>
            <a:ext cx="10680192" cy="1869707"/>
          </a:xfrm>
        </p:spPr>
        <p:txBody>
          <a:bodyPr/>
          <a:lstStyle/>
          <a:p>
            <a:r>
              <a:rPr lang="en-IN" dirty="0"/>
              <a:t>Connect all the components according to the given topology.</a:t>
            </a:r>
          </a:p>
          <a:p>
            <a:r>
              <a:rPr lang="en-IN" dirty="0"/>
              <a:t>Assign IP Address to the components of the smart home, i.e., PCs, Wireless Tablet, Laptop and Smartphone.</a:t>
            </a:r>
          </a:p>
          <a:p>
            <a:r>
              <a:rPr lang="en-IN" dirty="0"/>
              <a:t>Check connectivity of all the components using ping.</a:t>
            </a:r>
          </a:p>
          <a:p>
            <a:endParaRPr lang="en-IN" dirty="0"/>
          </a:p>
        </p:txBody>
      </p:sp>
      <p:pic>
        <p:nvPicPr>
          <p:cNvPr id="10" name="Picture 9">
            <a:extLst>
              <a:ext uri="{FF2B5EF4-FFF2-40B4-BE49-F238E27FC236}">
                <a16:creationId xmlns:a16="http://schemas.microsoft.com/office/drawing/2014/main" id="{22FFB3DA-96EC-0F17-9BC4-D87985F987D3}"/>
              </a:ext>
            </a:extLst>
          </p:cNvPr>
          <p:cNvPicPr>
            <a:picLocks noChangeAspect="1"/>
          </p:cNvPicPr>
          <p:nvPr/>
        </p:nvPicPr>
        <p:blipFill rotWithShape="1">
          <a:blip r:embed="rId2"/>
          <a:srcRect l="5684" t="24830" r="7466" b="32400"/>
          <a:stretch/>
        </p:blipFill>
        <p:spPr>
          <a:xfrm>
            <a:off x="1051640" y="1115568"/>
            <a:ext cx="10088720" cy="280255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1078029" y="347472"/>
            <a:ext cx="10958844" cy="768096"/>
          </a:xfrm>
        </p:spPr>
        <p:txBody>
          <a:bodyPr/>
          <a:lstStyle/>
          <a:p>
            <a:r>
              <a:rPr lang="en-US" dirty="0"/>
              <a:t>RESULT &amp; INTERPRETATION</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7686148" y="4936477"/>
            <a:ext cx="3741928" cy="3684588"/>
          </a:xfrm>
        </p:spPr>
        <p:txBody>
          <a:bodyPr/>
          <a:lstStyle/>
          <a:p>
            <a:pPr marL="0" indent="0">
              <a:buNone/>
            </a:pPr>
            <a:r>
              <a:rPr lang="en-US" dirty="0"/>
              <a:t>Here, we’ve sent packet from smartphone to PC1, which was successful.</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1306573" y="5110373"/>
            <a:ext cx="3741928" cy="857290"/>
          </a:xfrm>
        </p:spPr>
        <p:txBody>
          <a:bodyPr/>
          <a:lstStyle/>
          <a:p>
            <a:r>
              <a:rPr lang="en-US" dirty="0">
                <a:highlight>
                  <a:srgbClr val="FDFBF6"/>
                </a:highlight>
              </a:rPr>
              <a:t>Here, we’ve sent packet from PC-1 to smartphone, which was successful.</a:t>
            </a:r>
          </a:p>
          <a:p>
            <a:endParaRPr lang="en-US" dirty="0"/>
          </a:p>
        </p:txBody>
      </p:sp>
      <p:pic>
        <p:nvPicPr>
          <p:cNvPr id="7" name="Picture 6">
            <a:extLst>
              <a:ext uri="{FF2B5EF4-FFF2-40B4-BE49-F238E27FC236}">
                <a16:creationId xmlns:a16="http://schemas.microsoft.com/office/drawing/2014/main" id="{91AD61F1-AE87-9A54-C43D-8367D679CB06}"/>
              </a:ext>
            </a:extLst>
          </p:cNvPr>
          <p:cNvPicPr>
            <a:picLocks noChangeAspect="1"/>
          </p:cNvPicPr>
          <p:nvPr/>
        </p:nvPicPr>
        <p:blipFill rotWithShape="1">
          <a:blip r:embed="rId2"/>
          <a:srcRect l="4579" t="23018" b="13403"/>
          <a:stretch/>
        </p:blipFill>
        <p:spPr>
          <a:xfrm>
            <a:off x="259075" y="1114285"/>
            <a:ext cx="5836925" cy="3409589"/>
          </a:xfrm>
          <a:prstGeom prst="rect">
            <a:avLst/>
          </a:prstGeom>
        </p:spPr>
      </p:pic>
      <p:pic>
        <p:nvPicPr>
          <p:cNvPr id="15" name="Picture 14">
            <a:extLst>
              <a:ext uri="{FF2B5EF4-FFF2-40B4-BE49-F238E27FC236}">
                <a16:creationId xmlns:a16="http://schemas.microsoft.com/office/drawing/2014/main" id="{D1043161-5CDA-D452-78BB-F4F11A5AD08E}"/>
              </a:ext>
            </a:extLst>
          </p:cNvPr>
          <p:cNvPicPr>
            <a:picLocks noChangeAspect="1"/>
          </p:cNvPicPr>
          <p:nvPr/>
        </p:nvPicPr>
        <p:blipFill rotWithShape="1">
          <a:blip r:embed="rId3"/>
          <a:srcRect l="5210" t="23579" b="16248"/>
          <a:stretch/>
        </p:blipFill>
        <p:spPr>
          <a:xfrm>
            <a:off x="6280965" y="1065518"/>
            <a:ext cx="5755908" cy="3408306"/>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marL="914400" marR="476250">
              <a:spcAft>
                <a:spcPts val="0"/>
              </a:spcAft>
            </a:pPr>
            <a:r>
              <a:rPr lang="en-US" sz="1800" dirty="0">
                <a:effectLst/>
                <a:latin typeface="Calibri" panose="020F0502020204030204" pitchFamily="34" charset="0"/>
                <a:ea typeface="Calibri" panose="020F0502020204030204" pitchFamily="34" charset="0"/>
              </a:rPr>
              <a:t>In this article, we used the latest cisco packet tracer version to introduce smart home, as this version includes numerous IOE devices. We used the home portal for home automation and record smart devices for monitoring them and Microcontroller (MCU-PT) to connect various sensors as well as IOE devices. MCU moreover offers computing environment for different devices and different language of programming.</a:t>
            </a:r>
            <a:endParaRPr lang="en-IN"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{4BC554A1-8716-495F-99E0-6156F7BAD671}tf78438558_win32</Template>
  <TotalTime>45</TotalTime>
  <Words>435</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Office Theme</vt:lpstr>
      <vt:lpstr>IMPLEMENTATION OF SMART HOME USING CISCO PACKET TRACER </vt:lpstr>
      <vt:lpstr>AGENDA</vt:lpstr>
      <vt:lpstr>Introduction</vt:lpstr>
      <vt:lpstr>PROBLEM STATEMENT</vt:lpstr>
      <vt:lpstr>METHODOLOGY</vt:lpstr>
      <vt:lpstr>IMPLEMENTATION</vt:lpstr>
      <vt:lpstr>RESULT &amp; INTERPRETATION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SMART HOME USING CISCO PACKET TRACER</dc:title>
  <dc:subject/>
  <dc:creator>Jasmine Biswal</dc:creator>
  <cp:lastModifiedBy>Jasmine Biswal</cp:lastModifiedBy>
  <cp:revision>2</cp:revision>
  <dcterms:created xsi:type="dcterms:W3CDTF">2023-01-25T04:32:43Z</dcterms:created>
  <dcterms:modified xsi:type="dcterms:W3CDTF">2023-08-11T16:36:52Z</dcterms:modified>
</cp:coreProperties>
</file>